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48"/>
  </p:notesMasterIdLst>
  <p:sldIdLst>
    <p:sldId id="256" r:id="rId2"/>
    <p:sldId id="258"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7ED341-1C8A-422E-8B48-A3BDC7892D1F}" type="datetimeFigureOut">
              <a:rPr lang="en-US" smtClean="0"/>
              <a:t>1/30/2016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4A61C4-1994-451E-A379-AD6805934FE9}" type="slidenum">
              <a:rPr lang="en-US" smtClean="0"/>
              <a:t>‹#›</a:t>
            </a:fld>
            <a:endParaRPr lang="en-US"/>
          </a:p>
        </p:txBody>
      </p:sp>
    </p:spTree>
    <p:extLst>
      <p:ext uri="{BB962C8B-B14F-4D97-AF65-F5344CB8AC3E}">
        <p14:creationId xmlns:p14="http://schemas.microsoft.com/office/powerpoint/2010/main" val="2708798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C69E8F-2E0A-4904-A5B9-584BF895C034}"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1CE64-66EA-47E3-8707-E817AA8F5B69}"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DDBC9-6138-43EE-9432-53C82FD15CE4}"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E25FA4-9C65-4F3B-8488-1FC6203E8D3D}"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D6AE36-F92B-4B84-B175-69B7939858D5}"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1BA42E-5BDB-410F-9E7C-F8C43857BA4E}" type="datetime1">
              <a:rPr lang="en-US" smtClean="0"/>
              <a:t>1/30/2016</a:t>
            </a:fld>
            <a:endParaRPr lang="en-US"/>
          </a:p>
        </p:txBody>
      </p:sp>
      <p:sp>
        <p:nvSpPr>
          <p:cNvPr id="6" name="Footer Placeholder 5"/>
          <p:cNvSpPr>
            <a:spLocks noGrp="1"/>
          </p:cNvSpPr>
          <p:nvPr>
            <p:ph type="ftr" sz="quarter" idx="11"/>
          </p:nvPr>
        </p:nvSpPr>
        <p:spPr/>
        <p:txBody>
          <a:bodyPr/>
          <a:lstStyle/>
          <a:p>
            <a:r>
              <a:rPr lang="en-US" smtClean="0"/>
              <a:t>Mohammed S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31DF3F-A56B-4169-88BA-7FCCEBFC6F6A}" type="datetime1">
              <a:rPr lang="en-US" smtClean="0"/>
              <a:t>1/30/2016</a:t>
            </a:fld>
            <a:endParaRPr lang="en-US"/>
          </a:p>
        </p:txBody>
      </p:sp>
      <p:sp>
        <p:nvSpPr>
          <p:cNvPr id="8" name="Footer Placeholder 7"/>
          <p:cNvSpPr>
            <a:spLocks noGrp="1"/>
          </p:cNvSpPr>
          <p:nvPr>
            <p:ph type="ftr" sz="quarter" idx="11"/>
          </p:nvPr>
        </p:nvSpPr>
        <p:spPr/>
        <p:txBody>
          <a:bodyPr/>
          <a:lstStyle/>
          <a:p>
            <a:r>
              <a:rPr lang="en-US" smtClean="0"/>
              <a:t>Mohammed S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B22460-1E27-44AC-884D-F0F69E23DF5E}" type="datetime1">
              <a:rPr lang="en-US" smtClean="0"/>
              <a:t>1/30/2016</a:t>
            </a:fld>
            <a:endParaRPr lang="en-US"/>
          </a:p>
        </p:txBody>
      </p:sp>
      <p:sp>
        <p:nvSpPr>
          <p:cNvPr id="4" name="Footer Placeholder 3"/>
          <p:cNvSpPr>
            <a:spLocks noGrp="1"/>
          </p:cNvSpPr>
          <p:nvPr>
            <p:ph type="ftr" sz="quarter" idx="11"/>
          </p:nvPr>
        </p:nvSpPr>
        <p:spPr/>
        <p:txBody>
          <a:bodyPr/>
          <a:lstStyle/>
          <a:p>
            <a:r>
              <a:rPr lang="en-US" smtClean="0"/>
              <a:t>Mohammed S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F0F8AA-4D25-421D-B916-EAFD835D7B51}" type="datetime1">
              <a:rPr lang="en-US" smtClean="0"/>
              <a:t>1/30/2016</a:t>
            </a:fld>
            <a:endParaRPr lang="en-US"/>
          </a:p>
        </p:txBody>
      </p:sp>
      <p:sp>
        <p:nvSpPr>
          <p:cNvPr id="3" name="Footer Placeholder 2"/>
          <p:cNvSpPr>
            <a:spLocks noGrp="1"/>
          </p:cNvSpPr>
          <p:nvPr>
            <p:ph type="ftr" sz="quarter" idx="11"/>
          </p:nvPr>
        </p:nvSpPr>
        <p:spPr/>
        <p:txBody>
          <a:bodyPr/>
          <a:lstStyle/>
          <a:p>
            <a:r>
              <a:rPr lang="en-US" smtClean="0"/>
              <a:t>Mohammed S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B6CB4B-D445-4835-BCE6-57667B27A684}" type="datetime1">
              <a:rPr lang="en-US" smtClean="0"/>
              <a:t>1/30/2016</a:t>
            </a:fld>
            <a:endParaRPr lang="en-US"/>
          </a:p>
        </p:txBody>
      </p:sp>
      <p:sp>
        <p:nvSpPr>
          <p:cNvPr id="6" name="Footer Placeholder 5"/>
          <p:cNvSpPr>
            <a:spLocks noGrp="1"/>
          </p:cNvSpPr>
          <p:nvPr>
            <p:ph type="ftr" sz="quarter" idx="11"/>
          </p:nvPr>
        </p:nvSpPr>
        <p:spPr/>
        <p:txBody>
          <a:bodyPr/>
          <a:lstStyle/>
          <a:p>
            <a:r>
              <a:rPr lang="en-US" smtClean="0"/>
              <a:t>Mohammed S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EC65EF-B005-42D3-9BA5-0495219B1CCF}" type="datetime1">
              <a:rPr lang="en-US" smtClean="0"/>
              <a:t>1/30/2016</a:t>
            </a:fld>
            <a:endParaRPr lang="en-US"/>
          </a:p>
        </p:txBody>
      </p:sp>
      <p:sp>
        <p:nvSpPr>
          <p:cNvPr id="6" name="Footer Placeholder 5"/>
          <p:cNvSpPr>
            <a:spLocks noGrp="1"/>
          </p:cNvSpPr>
          <p:nvPr>
            <p:ph type="ftr" sz="quarter" idx="11"/>
          </p:nvPr>
        </p:nvSpPr>
        <p:spPr/>
        <p:txBody>
          <a:bodyPr/>
          <a:lstStyle/>
          <a:p>
            <a:r>
              <a:rPr lang="en-US" smtClean="0"/>
              <a:t>Mohammed S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1B536130-2414-4468-AEA9-6B6F187AD540}" type="datetime1">
              <a:rPr lang="en-US" smtClean="0"/>
              <a:t>1/30/2016</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r>
              <a:rPr lang="en-US" smtClean="0"/>
              <a:t>Mohammed S Alnaif</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229600" cy="1447800"/>
          </a:xfrm>
        </p:spPr>
        <p:txBody>
          <a:bodyPr/>
          <a:lstStyle/>
          <a:p>
            <a:pPr algn="ctr" rtl="1"/>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p>
        </p:txBody>
      </p:sp>
      <p:sp>
        <p:nvSpPr>
          <p:cNvPr id="3" name="Subtitle 2"/>
          <p:cNvSpPr>
            <a:spLocks noGrp="1"/>
          </p:cNvSpPr>
          <p:nvPr>
            <p:ph type="subTitle" idx="1"/>
          </p:nvPr>
        </p:nvSpPr>
        <p:spPr>
          <a:xfrm>
            <a:off x="762000" y="2743200"/>
            <a:ext cx="7924800" cy="32004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509-Quality Control in Healthcare    </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Second Semester 1436/ </a:t>
            </a:r>
            <a:r>
              <a:rPr lang="en-US" sz="2400" b="1" i="1" u="sng" dirty="0" smtClean="0">
                <a:solidFill>
                  <a:schemeClr val="tx1"/>
                </a:solidFill>
                <a:latin typeface="Times New Roman" panose="02020603050405020304" pitchFamily="18" charset="0"/>
                <a:cs typeface="Times New Roman" panose="02020603050405020304" pitchFamily="18" charset="0"/>
              </a:rPr>
              <a:t>1437</a:t>
            </a:r>
          </a:p>
          <a:p>
            <a:pPr algn="ctr"/>
            <a:r>
              <a:rPr lang="en-US" sz="24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400" b="1" dirty="0">
                <a:solidFill>
                  <a:schemeClr val="tx1"/>
                </a:solidFill>
                <a:latin typeface="Times New Roman" panose="02020603050405020304" pitchFamily="18" charset="0"/>
                <a:cs typeface="Times New Roman" panose="02020603050405020304" pitchFamily="18" charset="0"/>
              </a:rPr>
              <a:t>E-mail:    </a:t>
            </a:r>
            <a:r>
              <a:rPr lang="en-US" sz="2400" b="1" dirty="0" smtClean="0">
                <a:solidFill>
                  <a:srgbClr val="0000FF"/>
                </a:solidFill>
                <a:latin typeface="Times New Roman" panose="02020603050405020304" pitchFamily="18" charset="0"/>
                <a:cs typeface="Times New Roman" panose="02020603050405020304" pitchFamily="18" charset="0"/>
                <a:hlinkClick r:id="rId2"/>
              </a:rPr>
              <a:t>alnaif@ksu.edu.sa</a:t>
            </a:r>
            <a:endParaRPr lang="en-US" sz="2400" b="1" dirty="0" smtClean="0">
              <a:solidFill>
                <a:srgbClr val="0000FF"/>
              </a:solidFill>
              <a:latin typeface="Times New Roman" panose="02020603050405020304" pitchFamily="18" charset="0"/>
              <a:cs typeface="Times New Roman" panose="02020603050405020304" pitchFamily="18" charset="0"/>
            </a:endParaRPr>
          </a:p>
          <a:p>
            <a:pPr algn="ctr"/>
            <a:endParaRPr lang="en-US" sz="2400" b="1" dirty="0" smtClean="0">
              <a:solidFill>
                <a:schemeClr val="tx1"/>
              </a:solidFill>
              <a:latin typeface="Times New Roman" panose="02020603050405020304" pitchFamily="18" charset="0"/>
              <a:cs typeface="Times New Roman" panose="02020603050405020304" pitchFamily="18" charset="0"/>
            </a:endParaRPr>
          </a:p>
          <a:p>
            <a:pPr algn="ct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B3CA7F5-A4F2-403E-8816-8006A2B1B937}"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35471405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447800"/>
            <a:ext cx="83820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The Relation to Quality Assurance </a:t>
            </a:r>
          </a:p>
          <a:p>
            <a:pPr marL="457200" indent="-457200">
              <a:spcBef>
                <a:spcPts val="60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Quality control has as its primary purpose to </a:t>
            </a:r>
            <a:r>
              <a:rPr lang="en-US" sz="2800" b="1" dirty="0">
                <a:solidFill>
                  <a:srgbClr val="0000FF"/>
                </a:solidFill>
                <a:latin typeface="Times New Roman" panose="02020603050405020304" pitchFamily="18" charset="0"/>
                <a:cs typeface="Times New Roman" panose="02020603050405020304" pitchFamily="18" charset="0"/>
              </a:rPr>
              <a:t>maintain</a:t>
            </a:r>
            <a:r>
              <a:rPr lang="en-US" sz="2800" b="1" dirty="0">
                <a:solidFill>
                  <a:schemeClr val="tx1"/>
                </a:solidFill>
                <a:latin typeface="Times New Roman" panose="02020603050405020304" pitchFamily="18" charset="0"/>
                <a:cs typeface="Times New Roman" panose="02020603050405020304" pitchFamily="18" charset="0"/>
              </a:rPr>
              <a:t> control.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Performance </a:t>
            </a:r>
            <a:r>
              <a:rPr lang="en-US" sz="2800" b="1" dirty="0">
                <a:solidFill>
                  <a:schemeClr val="tx1"/>
                </a:solidFill>
                <a:latin typeface="Times New Roman" panose="02020603050405020304" pitchFamily="18" charset="0"/>
                <a:cs typeface="Times New Roman" panose="02020603050405020304" pitchFamily="18" charset="0"/>
              </a:rPr>
              <a:t>is evaluated during operations, and performance is compared to goals during operations.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resulting information is received and used by the operating forces</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789899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447800"/>
            <a:ext cx="86106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The Relation to Quality Assurance </a:t>
            </a:r>
          </a:p>
          <a:p>
            <a:pPr marL="457200" indent="-457200">
              <a:spcBef>
                <a:spcPts val="60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Quality assurance’s main purpose is to verify that control is being maintained.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Performance </a:t>
            </a:r>
            <a:r>
              <a:rPr lang="en-US" sz="2400" b="1" dirty="0">
                <a:solidFill>
                  <a:schemeClr val="tx1"/>
                </a:solidFill>
                <a:latin typeface="Times New Roman" panose="02020603050405020304" pitchFamily="18" charset="0"/>
                <a:cs typeface="Times New Roman" panose="02020603050405020304" pitchFamily="18" charset="0"/>
              </a:rPr>
              <a:t>is evaluated after operations, and the resulting information is provided to both the operating forces and others who have a need to know.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Others </a:t>
            </a:r>
            <a:r>
              <a:rPr lang="en-US" sz="2400" b="1" dirty="0">
                <a:solidFill>
                  <a:schemeClr val="tx1"/>
                </a:solidFill>
                <a:latin typeface="Times New Roman" panose="02020603050405020304" pitchFamily="18" charset="0"/>
                <a:cs typeface="Times New Roman" panose="02020603050405020304" pitchFamily="18" charset="0"/>
              </a:rPr>
              <a:t>may include plant, functional, or senior management; corporate staffs; regulatory bodies; customers; and the general public</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11</a:t>
            </a:fld>
            <a:endParaRPr lang="en-US"/>
          </a:p>
        </p:txBody>
      </p:sp>
    </p:spTree>
    <p:extLst>
      <p:ext uri="{BB962C8B-B14F-4D97-AF65-F5344CB8AC3E}">
        <p14:creationId xmlns:p14="http://schemas.microsoft.com/office/powerpoint/2010/main" val="642469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447800"/>
            <a:ext cx="83058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Quality Control </a:t>
            </a:r>
          </a:p>
          <a:p>
            <a:pPr marL="457200" indent="-457200">
              <a:spcBef>
                <a:spcPts val="600"/>
              </a:spcBef>
              <a:buClr>
                <a:srgbClr val="0000FF"/>
              </a:buClr>
              <a:buFont typeface="Wingdings" panose="05000000000000000000" pitchFamily="2" charset="2"/>
              <a:buChar char="v"/>
            </a:pPr>
            <a:r>
              <a:rPr lang="en-US" sz="2800" b="1" dirty="0" smtClean="0">
                <a:solidFill>
                  <a:srgbClr val="0000FF"/>
                </a:solidFill>
              </a:rPr>
              <a:t>The </a:t>
            </a:r>
            <a:r>
              <a:rPr lang="en-US" sz="2800" b="1" dirty="0">
                <a:solidFill>
                  <a:srgbClr val="0000FF"/>
                </a:solidFill>
              </a:rPr>
              <a:t>Feedback Loop </a:t>
            </a:r>
            <a:r>
              <a:rPr lang="en-US" sz="2800" b="1" dirty="0">
                <a:solidFill>
                  <a:schemeClr val="tx1"/>
                </a:solidFill>
              </a:rPr>
              <a:t>Quality control takes place by use of the feedback loop. A generic form of the feedback loop is shown in Figure 1.2</a:t>
            </a:r>
            <a:r>
              <a:rPr lang="en-US" sz="2800" b="1" dirty="0" smtClean="0">
                <a:solidFill>
                  <a:schemeClr val="tx1"/>
                </a:solidFill>
              </a:rPr>
              <a:t>.</a:t>
            </a:r>
          </a:p>
          <a:p>
            <a:pPr marL="457200" indent="-457200">
              <a:spcBef>
                <a:spcPts val="600"/>
              </a:spcBef>
              <a:buClr>
                <a:srgbClr val="0000FF"/>
              </a:buClr>
              <a:buFont typeface="Wingdings" panose="05000000000000000000" pitchFamily="2" charset="2"/>
              <a:buChar char="v"/>
            </a:pPr>
            <a:r>
              <a:rPr lang="en-US" altLang="en-US" sz="2800" b="1" dirty="0">
                <a:solidFill>
                  <a:srgbClr val="2818FA"/>
                </a:solidFill>
                <a:latin typeface="Times New Roman" panose="02020603050405020304" pitchFamily="18" charset="0"/>
                <a:cs typeface="Times New Roman" panose="02020603050405020304" pitchFamily="18" charset="0"/>
              </a:rPr>
              <a:t>Cybernetic System</a:t>
            </a:r>
            <a:r>
              <a:rPr lang="en-US" altLang="en-US" sz="2800" b="1" dirty="0">
                <a:solidFill>
                  <a:schemeClr val="tx1"/>
                </a:solidFill>
                <a:latin typeface="Times New Roman" panose="02020603050405020304" pitchFamily="18" charset="0"/>
                <a:cs typeface="Times New Roman" panose="02020603050405020304" pitchFamily="18" charset="0"/>
              </a:rPr>
              <a:t>, or self regulating system is controlled in order to adjust the future functioning of the system within a predetermined set of </a:t>
            </a:r>
            <a:r>
              <a:rPr lang="en-US" altLang="en-US" sz="2800" b="1" dirty="0" smtClean="0">
                <a:solidFill>
                  <a:schemeClr val="tx1"/>
                </a:solidFill>
                <a:latin typeface="Times New Roman" panose="02020603050405020304" pitchFamily="18" charset="0"/>
                <a:cs typeface="Times New Roman" panose="02020603050405020304" pitchFamily="18" charset="0"/>
              </a:rPr>
              <a:t>standards.</a:t>
            </a:r>
            <a:endParaRPr lang="en-US" altLang="en-US" sz="2800" b="1" dirty="0">
              <a:solidFill>
                <a:srgbClr val="2818FA"/>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endParaRPr lang="en-US" sz="24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12</a:t>
            </a:fld>
            <a:endParaRPr lang="en-US"/>
          </a:p>
        </p:txBody>
      </p:sp>
    </p:spTree>
    <p:extLst>
      <p:ext uri="{BB962C8B-B14F-4D97-AF65-F5344CB8AC3E}">
        <p14:creationId xmlns:p14="http://schemas.microsoft.com/office/powerpoint/2010/main" val="3502883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75724"/>
            <a:ext cx="8077200" cy="924475"/>
          </a:xfrm>
        </p:spPr>
        <p:txBody>
          <a:bodyPr/>
          <a:lstStyle/>
          <a:p>
            <a:r>
              <a:rPr lang="en-US" sz="2800" b="1" dirty="0">
                <a:solidFill>
                  <a:srgbClr val="0000FF"/>
                </a:solidFill>
                <a:latin typeface="+mn-lt"/>
              </a:rPr>
              <a:t>Figure 1.2</a:t>
            </a:r>
            <a:r>
              <a:rPr lang="en-US" sz="2800" b="1" dirty="0" smtClean="0">
                <a:solidFill>
                  <a:srgbClr val="0000FF"/>
                </a:solidFill>
                <a:latin typeface="+mn-lt"/>
              </a:rPr>
              <a:t>. </a:t>
            </a:r>
            <a:r>
              <a:rPr lang="en-US" altLang="en-US" sz="2800" b="1" dirty="0" smtClean="0">
                <a:solidFill>
                  <a:srgbClr val="0000FF"/>
                </a:solidFill>
                <a:latin typeface="+mn-lt"/>
                <a:cs typeface="Times New Roman" panose="02020603050405020304" pitchFamily="18" charset="0"/>
              </a:rPr>
              <a:t>Cybernetic System </a:t>
            </a:r>
            <a:r>
              <a:rPr lang="en-US" sz="2800" b="1" dirty="0">
                <a:solidFill>
                  <a:srgbClr val="0000FF"/>
                </a:solidFill>
                <a:latin typeface="+mn-lt"/>
              </a:rPr>
              <a:t>The Feedback Loop </a:t>
            </a:r>
            <a:endParaRPr lang="en-US" altLang="en-US" sz="2800" b="1" dirty="0">
              <a:solidFill>
                <a:srgbClr val="0000FF"/>
              </a:solidFill>
              <a:latin typeface="+mn-lt"/>
              <a:cs typeface="Times New Roman" panose="02020603050405020304" pitchFamily="18" charset="0"/>
            </a:endParaRPr>
          </a:p>
        </p:txBody>
      </p:sp>
      <p:sp>
        <p:nvSpPr>
          <p:cNvPr id="12" name="Date Placeholder 3"/>
          <p:cNvSpPr>
            <a:spLocks noGrp="1"/>
          </p:cNvSpPr>
          <p:nvPr>
            <p:ph type="dt" sz="half" idx="10"/>
          </p:nvPr>
        </p:nvSpPr>
        <p:spPr/>
        <p:txBody>
          <a:bodyPr/>
          <a:lstStyle/>
          <a:p>
            <a:fld id="{CA819C12-6F4B-404C-BF8D-AE8C761AC930}" type="datetime1">
              <a:rPr lang="en-US" altLang="en-US" smtClean="0"/>
              <a:t>1/30/2016</a:t>
            </a:fld>
            <a:endParaRPr lang="en-US" altLang="en-US"/>
          </a:p>
        </p:txBody>
      </p:sp>
      <p:sp>
        <p:nvSpPr>
          <p:cNvPr id="13" name="Footer Placeholder 4"/>
          <p:cNvSpPr>
            <a:spLocks noGrp="1"/>
          </p:cNvSpPr>
          <p:nvPr>
            <p:ph type="ftr" sz="quarter" idx="11"/>
          </p:nvPr>
        </p:nvSpPr>
        <p:spPr/>
        <p:txBody>
          <a:bodyPr/>
          <a:lstStyle/>
          <a:p>
            <a:r>
              <a:rPr lang="en-US" altLang="en-US"/>
              <a:t>Dr. Mohammed Alnaif</a:t>
            </a:r>
          </a:p>
        </p:txBody>
      </p:sp>
      <p:sp>
        <p:nvSpPr>
          <p:cNvPr id="14" name="Slide Number Placeholder 5"/>
          <p:cNvSpPr>
            <a:spLocks noGrp="1"/>
          </p:cNvSpPr>
          <p:nvPr>
            <p:ph type="sldNum" sz="quarter" idx="12"/>
          </p:nvPr>
        </p:nvSpPr>
        <p:spPr/>
        <p:txBody>
          <a:bodyPr/>
          <a:lstStyle/>
          <a:p>
            <a:fld id="{15FE752B-4C09-4C7B-A902-74D1F80FD75A}" type="slidenum">
              <a:rPr lang="en-US" altLang="en-US"/>
              <a:pPr/>
              <a:t>13</a:t>
            </a:fld>
            <a:endParaRPr lang="en-US" altLang="en-US"/>
          </a:p>
        </p:txBody>
      </p:sp>
      <p:sp>
        <p:nvSpPr>
          <p:cNvPr id="27652" name="Rectangle 4"/>
          <p:cNvSpPr>
            <a:spLocks noChangeArrowheads="1"/>
          </p:cNvSpPr>
          <p:nvPr/>
        </p:nvSpPr>
        <p:spPr bwMode="auto">
          <a:xfrm>
            <a:off x="963685" y="2087056"/>
            <a:ext cx="1655763" cy="1584325"/>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latin typeface="Times New Roman" panose="02020603050405020304" pitchFamily="18" charset="0"/>
                <a:cs typeface="Times New Roman" panose="02020603050405020304" pitchFamily="18" charset="0"/>
              </a:rPr>
              <a:t>Input</a:t>
            </a:r>
          </a:p>
          <a:p>
            <a:pPr algn="ctr"/>
            <a:r>
              <a:rPr lang="en-US" altLang="en-US" sz="2400" b="1">
                <a:latin typeface="Times New Roman" panose="02020603050405020304" pitchFamily="18" charset="0"/>
                <a:cs typeface="Times New Roman" panose="02020603050405020304" pitchFamily="18" charset="0"/>
              </a:rPr>
              <a:t>Resources</a:t>
            </a:r>
          </a:p>
        </p:txBody>
      </p:sp>
      <p:sp>
        <p:nvSpPr>
          <p:cNvPr id="27653" name="Rectangle 5"/>
          <p:cNvSpPr>
            <a:spLocks noChangeArrowheads="1"/>
          </p:cNvSpPr>
          <p:nvPr/>
        </p:nvSpPr>
        <p:spPr bwMode="auto">
          <a:xfrm>
            <a:off x="3203575" y="2228091"/>
            <a:ext cx="2736849" cy="130146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latin typeface="Times New Roman" panose="02020603050405020304" pitchFamily="18" charset="0"/>
                <a:cs typeface="Times New Roman" panose="02020603050405020304" pitchFamily="18" charset="0"/>
              </a:rPr>
              <a:t>Conversion</a:t>
            </a:r>
          </a:p>
          <a:p>
            <a:pPr algn="ctr"/>
            <a:r>
              <a:rPr lang="en-US" altLang="en-US" sz="2400" b="1">
                <a:latin typeface="Times New Roman" panose="02020603050405020304" pitchFamily="18" charset="0"/>
                <a:cs typeface="Times New Roman" panose="02020603050405020304" pitchFamily="18" charset="0"/>
              </a:rPr>
              <a:t>Process</a:t>
            </a:r>
          </a:p>
        </p:txBody>
      </p:sp>
      <p:sp>
        <p:nvSpPr>
          <p:cNvPr id="27654" name="Rectangle 6"/>
          <p:cNvSpPr>
            <a:spLocks noChangeArrowheads="1"/>
          </p:cNvSpPr>
          <p:nvPr/>
        </p:nvSpPr>
        <p:spPr bwMode="auto">
          <a:xfrm>
            <a:off x="6509760" y="2087056"/>
            <a:ext cx="1865312" cy="158353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a:latin typeface="Times New Roman" panose="02020603050405020304" pitchFamily="18" charset="0"/>
                <a:cs typeface="Times New Roman" panose="02020603050405020304" pitchFamily="18" charset="0"/>
              </a:rPr>
              <a:t>Output</a:t>
            </a:r>
          </a:p>
          <a:p>
            <a:pPr algn="ctr"/>
            <a:r>
              <a:rPr lang="en-US" altLang="en-US" sz="2400" b="1" dirty="0">
                <a:latin typeface="Times New Roman" panose="02020603050405020304" pitchFamily="18" charset="0"/>
                <a:cs typeface="Times New Roman" panose="02020603050405020304" pitchFamily="18" charset="0"/>
              </a:rPr>
              <a:t>work results</a:t>
            </a:r>
          </a:p>
          <a:p>
            <a:pPr algn="ctr"/>
            <a:r>
              <a:rPr lang="en-US" altLang="en-US" sz="2400" b="1" dirty="0">
                <a:latin typeface="Times New Roman" panose="02020603050405020304" pitchFamily="18" charset="0"/>
                <a:cs typeface="Times New Roman" panose="02020603050405020304" pitchFamily="18" charset="0"/>
              </a:rPr>
              <a:t>&amp; objective</a:t>
            </a:r>
          </a:p>
        </p:txBody>
      </p:sp>
      <p:sp>
        <p:nvSpPr>
          <p:cNvPr id="27655" name="Line 7"/>
          <p:cNvSpPr>
            <a:spLocks noChangeShapeType="1"/>
          </p:cNvSpPr>
          <p:nvPr/>
        </p:nvSpPr>
        <p:spPr bwMode="auto">
          <a:xfrm>
            <a:off x="2619448" y="2971800"/>
            <a:ext cx="576262"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6" name="Line 8"/>
          <p:cNvSpPr>
            <a:spLocks noChangeShapeType="1"/>
          </p:cNvSpPr>
          <p:nvPr/>
        </p:nvSpPr>
        <p:spPr bwMode="auto">
          <a:xfrm>
            <a:off x="5940424" y="2978872"/>
            <a:ext cx="576263"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7" name="Line 9"/>
          <p:cNvSpPr>
            <a:spLocks noChangeShapeType="1"/>
          </p:cNvSpPr>
          <p:nvPr/>
        </p:nvSpPr>
        <p:spPr bwMode="auto">
          <a:xfrm flipH="1">
            <a:off x="7454683" y="3670588"/>
            <a:ext cx="0" cy="52041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Line 10"/>
          <p:cNvSpPr>
            <a:spLocks noChangeShapeType="1"/>
          </p:cNvSpPr>
          <p:nvPr/>
        </p:nvSpPr>
        <p:spPr bwMode="auto">
          <a:xfrm>
            <a:off x="5334000" y="4982765"/>
            <a:ext cx="0" cy="49822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9" name="Line 11"/>
          <p:cNvSpPr>
            <a:spLocks noChangeShapeType="1"/>
          </p:cNvSpPr>
          <p:nvPr/>
        </p:nvSpPr>
        <p:spPr bwMode="auto">
          <a:xfrm flipV="1">
            <a:off x="1981200" y="3671380"/>
            <a:ext cx="0" cy="67202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6"/>
          <p:cNvSpPr>
            <a:spLocks noChangeArrowheads="1"/>
          </p:cNvSpPr>
          <p:nvPr/>
        </p:nvSpPr>
        <p:spPr bwMode="auto">
          <a:xfrm>
            <a:off x="6516687" y="4191000"/>
            <a:ext cx="1865312" cy="791766"/>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Sensors</a:t>
            </a:r>
            <a:endParaRPr lang="en-US" altLang="en-US" sz="2400" b="1" dirty="0"/>
          </a:p>
        </p:txBody>
      </p:sp>
      <p:sp>
        <p:nvSpPr>
          <p:cNvPr id="17" name="Rectangle 6"/>
          <p:cNvSpPr>
            <a:spLocks noChangeArrowheads="1"/>
          </p:cNvSpPr>
          <p:nvPr/>
        </p:nvSpPr>
        <p:spPr bwMode="auto">
          <a:xfrm>
            <a:off x="3962400" y="4191000"/>
            <a:ext cx="1865312" cy="791766"/>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Monitor</a:t>
            </a:r>
            <a:endParaRPr lang="en-US" altLang="en-US" sz="2400" b="1" dirty="0"/>
          </a:p>
        </p:txBody>
      </p:sp>
      <p:sp>
        <p:nvSpPr>
          <p:cNvPr id="18" name="Line 9"/>
          <p:cNvSpPr>
            <a:spLocks noChangeShapeType="1"/>
          </p:cNvSpPr>
          <p:nvPr/>
        </p:nvSpPr>
        <p:spPr bwMode="auto">
          <a:xfrm flipH="1">
            <a:off x="5827712" y="4586883"/>
            <a:ext cx="647701"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Rectangle 6"/>
          <p:cNvSpPr>
            <a:spLocks noChangeArrowheads="1"/>
          </p:cNvSpPr>
          <p:nvPr/>
        </p:nvSpPr>
        <p:spPr bwMode="auto">
          <a:xfrm>
            <a:off x="3962400" y="5410200"/>
            <a:ext cx="1865312" cy="791766"/>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Standards</a:t>
            </a:r>
            <a:endParaRPr lang="en-US" altLang="en-US" sz="2400" b="1" dirty="0"/>
          </a:p>
        </p:txBody>
      </p:sp>
      <p:sp>
        <p:nvSpPr>
          <p:cNvPr id="20" name="Rectangle 4"/>
          <p:cNvSpPr>
            <a:spLocks noChangeArrowheads="1"/>
          </p:cNvSpPr>
          <p:nvPr/>
        </p:nvSpPr>
        <p:spPr bwMode="auto">
          <a:xfrm>
            <a:off x="1461149" y="4321950"/>
            <a:ext cx="1655763" cy="1584325"/>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Control</a:t>
            </a:r>
            <a:endParaRPr lang="en-US" altLang="en-US" sz="2400" b="1" dirty="0"/>
          </a:p>
          <a:p>
            <a:pPr algn="ctr"/>
            <a:r>
              <a:rPr lang="en-US" altLang="en-US" sz="2400" b="1" dirty="0" smtClean="0"/>
              <a:t>Process</a:t>
            </a:r>
          </a:p>
          <a:p>
            <a:pPr algn="ctr"/>
            <a:r>
              <a:rPr lang="en-US" altLang="en-US" sz="2400" b="1" dirty="0" smtClean="0"/>
              <a:t>Corrective</a:t>
            </a:r>
          </a:p>
          <a:p>
            <a:pPr algn="ctr"/>
            <a:r>
              <a:rPr lang="en-US" altLang="en-US" sz="2400" b="1" dirty="0" smtClean="0"/>
              <a:t>Actions</a:t>
            </a:r>
            <a:endParaRPr lang="en-US" altLang="en-US" sz="2400" b="1" dirty="0"/>
          </a:p>
        </p:txBody>
      </p:sp>
      <p:sp>
        <p:nvSpPr>
          <p:cNvPr id="21" name="Line 11"/>
          <p:cNvSpPr>
            <a:spLocks noChangeShapeType="1"/>
          </p:cNvSpPr>
          <p:nvPr/>
        </p:nvSpPr>
        <p:spPr bwMode="auto">
          <a:xfrm flipV="1">
            <a:off x="4419600" y="4946704"/>
            <a:ext cx="0" cy="4968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11"/>
          <p:cNvSpPr>
            <a:spLocks noChangeShapeType="1"/>
          </p:cNvSpPr>
          <p:nvPr/>
        </p:nvSpPr>
        <p:spPr bwMode="auto">
          <a:xfrm flipH="1" flipV="1">
            <a:off x="3116912" y="4614862"/>
            <a:ext cx="914400"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11"/>
          <p:cNvSpPr>
            <a:spLocks noChangeShapeType="1"/>
          </p:cNvSpPr>
          <p:nvPr/>
        </p:nvSpPr>
        <p:spPr bwMode="auto">
          <a:xfrm flipV="1">
            <a:off x="2812112" y="3528885"/>
            <a:ext cx="1524000" cy="776883"/>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815921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447800"/>
            <a:ext cx="83058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r>
              <a:rPr lang="en-US" sz="2800" b="1" dirty="0">
                <a:solidFill>
                  <a:schemeClr val="tx1"/>
                </a:solidFill>
              </a:rPr>
              <a:t>The progression of steps in Figure </a:t>
            </a:r>
            <a:r>
              <a:rPr lang="en-US" sz="2800" b="1" dirty="0" smtClean="0">
                <a:solidFill>
                  <a:schemeClr val="tx1"/>
                </a:solidFill>
              </a:rPr>
              <a:t>1.2 </a:t>
            </a:r>
            <a:r>
              <a:rPr lang="en-US" sz="2800" b="1" dirty="0">
                <a:solidFill>
                  <a:schemeClr val="tx1"/>
                </a:solidFill>
              </a:rPr>
              <a:t>is as follows:</a:t>
            </a:r>
          </a:p>
          <a:p>
            <a:pPr marL="514350" indent="-514350">
              <a:buClr>
                <a:srgbClr val="0000FF"/>
              </a:buClr>
              <a:buFont typeface="+mj-lt"/>
              <a:buAutoNum type="arabicPeriod"/>
            </a:pPr>
            <a:r>
              <a:rPr lang="en-US" sz="2800" b="1" dirty="0" smtClean="0">
                <a:solidFill>
                  <a:schemeClr val="tx1"/>
                </a:solidFill>
              </a:rPr>
              <a:t>A </a:t>
            </a:r>
            <a:r>
              <a:rPr lang="en-US" sz="2800" b="1" i="1" dirty="0">
                <a:solidFill>
                  <a:schemeClr val="tx1"/>
                </a:solidFill>
              </a:rPr>
              <a:t>sensor </a:t>
            </a:r>
            <a:r>
              <a:rPr lang="en-US" sz="2800" b="1" i="1" dirty="0" smtClean="0">
                <a:solidFill>
                  <a:schemeClr val="tx1"/>
                </a:solidFill>
              </a:rPr>
              <a:t> </a:t>
            </a:r>
            <a:r>
              <a:rPr lang="en-US" sz="2800" b="1" dirty="0" smtClean="0">
                <a:solidFill>
                  <a:schemeClr val="tx1"/>
                </a:solidFill>
              </a:rPr>
              <a:t>is </a:t>
            </a:r>
            <a:r>
              <a:rPr lang="en-US" sz="2800" b="1" dirty="0">
                <a:solidFill>
                  <a:schemeClr val="tx1"/>
                </a:solidFill>
              </a:rPr>
              <a:t>“plugged in” to evaluate the actual quality of the </a:t>
            </a:r>
            <a:r>
              <a:rPr lang="en-US" sz="2800" b="1" i="1" dirty="0">
                <a:solidFill>
                  <a:schemeClr val="tx1"/>
                </a:solidFill>
              </a:rPr>
              <a:t>control subject</a:t>
            </a:r>
            <a:r>
              <a:rPr lang="en-US" sz="2800" b="1" dirty="0">
                <a:solidFill>
                  <a:schemeClr val="tx1"/>
                </a:solidFill>
              </a:rPr>
              <a:t>—the product or process feature in question. The performance of a process may be determined directly by evaluation of the process feature, or indirectly by evaluation of the product feature—the product “tells” on the process</a:t>
            </a:r>
            <a:r>
              <a:rPr lang="en-US" altLang="en-US" sz="2800" b="1" dirty="0" smtClean="0">
                <a:solidFill>
                  <a:schemeClr val="tx1"/>
                </a:solidFill>
                <a:cs typeface="Times New Roman" panose="02020603050405020304" pitchFamily="18" charset="0"/>
              </a:rPr>
              <a:t>.</a:t>
            </a:r>
            <a:endParaRPr lang="en-US" altLang="en-US" sz="2800" b="1" dirty="0">
              <a:solidFill>
                <a:schemeClr val="tx1"/>
              </a:solidFill>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endParaRPr lang="en-US" sz="24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Tree>
    <p:extLst>
      <p:ext uri="{BB962C8B-B14F-4D97-AF65-F5344CB8AC3E}">
        <p14:creationId xmlns:p14="http://schemas.microsoft.com/office/powerpoint/2010/main" val="1259303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447800"/>
            <a:ext cx="83058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r>
              <a:rPr lang="en-US" sz="2800" b="1" dirty="0">
                <a:solidFill>
                  <a:schemeClr val="tx1"/>
                </a:solidFill>
              </a:rPr>
              <a:t>The progression of steps in Figure </a:t>
            </a:r>
            <a:r>
              <a:rPr lang="en-US" sz="2800" b="1" dirty="0" smtClean="0">
                <a:solidFill>
                  <a:schemeClr val="tx1"/>
                </a:solidFill>
              </a:rPr>
              <a:t>1.2 </a:t>
            </a:r>
            <a:r>
              <a:rPr lang="en-US" sz="2800" b="1" dirty="0">
                <a:solidFill>
                  <a:schemeClr val="tx1"/>
                </a:solidFill>
              </a:rPr>
              <a:t>is as follows:</a:t>
            </a:r>
          </a:p>
          <a:p>
            <a:pPr marL="457200" indent="-457200">
              <a:spcBef>
                <a:spcPts val="0"/>
              </a:spcBef>
              <a:buClr>
                <a:srgbClr val="0000FF"/>
              </a:buClr>
              <a:buFont typeface="+mj-lt"/>
              <a:buAutoNum type="arabicPeriod" startAt="2"/>
            </a:pPr>
            <a:r>
              <a:rPr lang="en-US" sz="2400" b="1" dirty="0">
                <a:solidFill>
                  <a:schemeClr val="tx1"/>
                </a:solidFill>
              </a:rPr>
              <a:t>The sensor reports the performance to a </a:t>
            </a:r>
            <a:r>
              <a:rPr lang="en-US" sz="2400" b="1" i="1" dirty="0">
                <a:solidFill>
                  <a:schemeClr val="tx1"/>
                </a:solidFill>
              </a:rPr>
              <a:t>monitor.</a:t>
            </a:r>
            <a:endParaRPr lang="en-US" sz="2400" b="1" dirty="0">
              <a:solidFill>
                <a:schemeClr val="tx1"/>
              </a:solidFill>
            </a:endParaRPr>
          </a:p>
          <a:p>
            <a:pPr marL="457200" indent="-457200">
              <a:spcBef>
                <a:spcPts val="0"/>
              </a:spcBef>
              <a:buClr>
                <a:srgbClr val="0000FF"/>
              </a:buClr>
              <a:buFont typeface="+mj-lt"/>
              <a:buAutoNum type="arabicPeriod" startAt="2"/>
            </a:pPr>
            <a:r>
              <a:rPr lang="en-US" sz="2400" b="1" dirty="0" smtClean="0">
                <a:solidFill>
                  <a:schemeClr val="tx1"/>
                </a:solidFill>
              </a:rPr>
              <a:t>The </a:t>
            </a:r>
            <a:r>
              <a:rPr lang="en-US" sz="2400" b="1" dirty="0">
                <a:solidFill>
                  <a:schemeClr val="tx1"/>
                </a:solidFill>
              </a:rPr>
              <a:t>monitor also receives information on what is the quality </a:t>
            </a:r>
            <a:r>
              <a:rPr lang="en-US" sz="2400" b="1" i="1" dirty="0">
                <a:solidFill>
                  <a:schemeClr val="tx1"/>
                </a:solidFill>
              </a:rPr>
              <a:t>goal </a:t>
            </a:r>
            <a:r>
              <a:rPr lang="en-US" sz="2400" b="1" dirty="0">
                <a:solidFill>
                  <a:schemeClr val="tx1"/>
                </a:solidFill>
              </a:rPr>
              <a:t>or </a:t>
            </a:r>
            <a:r>
              <a:rPr lang="en-US" sz="2400" b="1" dirty="0" smtClean="0">
                <a:solidFill>
                  <a:schemeClr val="tx1"/>
                </a:solidFill>
              </a:rPr>
              <a:t>standard.</a:t>
            </a:r>
          </a:p>
          <a:p>
            <a:pPr marL="457200" indent="-457200">
              <a:spcBef>
                <a:spcPts val="0"/>
              </a:spcBef>
              <a:buClr>
                <a:srgbClr val="0000FF"/>
              </a:buClr>
              <a:buFont typeface="+mj-lt"/>
              <a:buAutoNum type="arabicPeriod" startAt="2"/>
            </a:pPr>
            <a:r>
              <a:rPr lang="en-US" sz="2400" b="1" dirty="0" smtClean="0">
                <a:solidFill>
                  <a:schemeClr val="tx1"/>
                </a:solidFill>
              </a:rPr>
              <a:t>The </a:t>
            </a:r>
            <a:r>
              <a:rPr lang="en-US" sz="2400" b="1" dirty="0">
                <a:solidFill>
                  <a:schemeClr val="tx1"/>
                </a:solidFill>
              </a:rPr>
              <a:t>monitor compares actual performance to standard. If the difference is too great, the monitor energizes a </a:t>
            </a:r>
            <a:r>
              <a:rPr lang="en-US" sz="2400" b="1" i="1" dirty="0" smtClean="0">
                <a:solidFill>
                  <a:schemeClr val="tx1"/>
                </a:solidFill>
              </a:rPr>
              <a:t>control.</a:t>
            </a:r>
          </a:p>
          <a:p>
            <a:pPr marL="457200" indent="-457200">
              <a:spcBef>
                <a:spcPts val="0"/>
              </a:spcBef>
              <a:buClr>
                <a:srgbClr val="0000FF"/>
              </a:buClr>
              <a:buFont typeface="+mj-lt"/>
              <a:buAutoNum type="arabicPeriod" startAt="2"/>
            </a:pPr>
            <a:r>
              <a:rPr lang="en-US" sz="2400" b="1" dirty="0" smtClean="0">
                <a:solidFill>
                  <a:schemeClr val="tx1"/>
                </a:solidFill>
              </a:rPr>
              <a:t>The </a:t>
            </a:r>
            <a:r>
              <a:rPr lang="en-US" sz="2400" b="1" i="1" dirty="0">
                <a:solidFill>
                  <a:schemeClr val="tx1"/>
                </a:solidFill>
              </a:rPr>
              <a:t>control</a:t>
            </a:r>
            <a:r>
              <a:rPr lang="en-US" sz="2400" b="1" dirty="0">
                <a:solidFill>
                  <a:schemeClr val="tx1"/>
                </a:solidFill>
              </a:rPr>
              <a:t> stimulates the </a:t>
            </a:r>
            <a:r>
              <a:rPr lang="en-US" sz="2400" b="1" i="1" dirty="0">
                <a:solidFill>
                  <a:schemeClr val="tx1"/>
                </a:solidFill>
              </a:rPr>
              <a:t>process </a:t>
            </a:r>
            <a:r>
              <a:rPr lang="en-US" sz="2400" b="1" dirty="0">
                <a:solidFill>
                  <a:schemeClr val="tx1"/>
                </a:solidFill>
              </a:rPr>
              <a:t>(whether human or technological) to change the performance so as to bring quality into line with the quality goal</a:t>
            </a:r>
            <a:r>
              <a:rPr lang="en-US" altLang="en-US" sz="2400" b="1" dirty="0" smtClean="0">
                <a:solidFill>
                  <a:schemeClr val="tx1"/>
                </a:solidFill>
                <a:cs typeface="Times New Roman" panose="02020603050405020304" pitchFamily="18" charset="0"/>
              </a:rPr>
              <a:t>.</a:t>
            </a:r>
            <a:endParaRPr lang="en-US" altLang="en-US" sz="2400" b="1" dirty="0">
              <a:solidFill>
                <a:schemeClr val="tx1"/>
              </a:solidFill>
              <a:cs typeface="Times New Roman" panose="02020603050405020304" pitchFamily="18" charset="0"/>
            </a:endParaRPr>
          </a:p>
          <a:p>
            <a:pPr marL="457200" indent="-457200">
              <a:spcBef>
                <a:spcPts val="0"/>
              </a:spcBef>
              <a:buClr>
                <a:srgbClr val="0000FF"/>
              </a:buClr>
              <a:buFont typeface="Wingdings" panose="05000000000000000000" pitchFamily="2" charset="2"/>
              <a:buChar char="v"/>
            </a:pPr>
            <a:endParaRPr lang="en-US" sz="24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15</a:t>
            </a:fld>
            <a:endParaRPr lang="en-US"/>
          </a:p>
        </p:txBody>
      </p:sp>
    </p:spTree>
    <p:extLst>
      <p:ext uri="{BB962C8B-B14F-4D97-AF65-F5344CB8AC3E}">
        <p14:creationId xmlns:p14="http://schemas.microsoft.com/office/powerpoint/2010/main" val="22934831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295400"/>
            <a:ext cx="8839200" cy="48768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457200" indent="-457200">
              <a:spcBef>
                <a:spcPts val="0"/>
              </a:spcBef>
              <a:buClr>
                <a:srgbClr val="0000FF"/>
              </a:buClr>
              <a:buFont typeface="Wingdings" panose="05000000000000000000" pitchFamily="2" charset="2"/>
              <a:buChar char="v"/>
            </a:pPr>
            <a:r>
              <a:rPr lang="en-US" sz="2400" b="1" dirty="0">
                <a:solidFill>
                  <a:schemeClr val="tx1"/>
                </a:solidFill>
              </a:rPr>
              <a:t>Note that in Figure 1.2 the elements of the feedback loop are functions. </a:t>
            </a:r>
            <a:endParaRPr lang="en-US" sz="2400" b="1" dirty="0" smtClean="0">
              <a:solidFill>
                <a:schemeClr val="tx1"/>
              </a:solidFill>
            </a:endParaRPr>
          </a:p>
          <a:p>
            <a:pPr marL="457200" indent="-457200">
              <a:spcBef>
                <a:spcPts val="0"/>
              </a:spcBef>
              <a:buClr>
                <a:srgbClr val="0000FF"/>
              </a:buClr>
              <a:buFont typeface="Wingdings" panose="05000000000000000000" pitchFamily="2" charset="2"/>
              <a:buChar char="v"/>
            </a:pPr>
            <a:r>
              <a:rPr lang="en-US" sz="2400" b="1" dirty="0" smtClean="0">
                <a:solidFill>
                  <a:schemeClr val="tx1"/>
                </a:solidFill>
              </a:rPr>
              <a:t>These </a:t>
            </a:r>
            <a:r>
              <a:rPr lang="en-US" sz="2400" b="1" dirty="0">
                <a:solidFill>
                  <a:schemeClr val="tx1"/>
                </a:solidFill>
              </a:rPr>
              <a:t>functions are universal for all applications, but responsibility for carrying out these functions can vary widely. </a:t>
            </a:r>
            <a:endParaRPr lang="en-US" sz="2400" b="1" dirty="0" smtClean="0">
              <a:solidFill>
                <a:schemeClr val="tx1"/>
              </a:solidFill>
            </a:endParaRPr>
          </a:p>
          <a:p>
            <a:pPr marL="457200" indent="-457200">
              <a:spcBef>
                <a:spcPts val="0"/>
              </a:spcBef>
              <a:buClr>
                <a:srgbClr val="0000FF"/>
              </a:buClr>
              <a:buFont typeface="Wingdings" panose="05000000000000000000" pitchFamily="2" charset="2"/>
              <a:buChar char="v"/>
            </a:pPr>
            <a:r>
              <a:rPr lang="en-US" sz="2400" b="1" dirty="0" smtClean="0">
                <a:solidFill>
                  <a:schemeClr val="tx1"/>
                </a:solidFill>
              </a:rPr>
              <a:t>Much </a:t>
            </a:r>
            <a:r>
              <a:rPr lang="en-US" sz="2400" b="1" dirty="0">
                <a:solidFill>
                  <a:schemeClr val="tx1"/>
                </a:solidFill>
              </a:rPr>
              <a:t>control is carried out through </a:t>
            </a:r>
            <a:r>
              <a:rPr lang="en-US" sz="2400" b="1" dirty="0">
                <a:solidFill>
                  <a:srgbClr val="0000FF"/>
                </a:solidFill>
              </a:rPr>
              <a:t>automated feedback </a:t>
            </a:r>
            <a:r>
              <a:rPr lang="en-US" sz="2400" b="1" dirty="0" smtClean="0">
                <a:solidFill>
                  <a:srgbClr val="0000FF"/>
                </a:solidFill>
              </a:rPr>
              <a:t>loops (</a:t>
            </a:r>
            <a:r>
              <a:rPr lang="en-US" altLang="en-US" sz="2400" b="1" dirty="0" smtClean="0">
                <a:solidFill>
                  <a:srgbClr val="2818FA"/>
                </a:solidFill>
                <a:latin typeface="Times New Roman" panose="02020603050405020304" pitchFamily="18" charset="0"/>
                <a:cs typeface="Times New Roman" panose="02020603050405020304" pitchFamily="18" charset="0"/>
              </a:rPr>
              <a:t>Cybernetic System)</a:t>
            </a:r>
            <a:r>
              <a:rPr lang="en-US" altLang="en-US" sz="2400" b="1" dirty="0" smtClean="0">
                <a:solidFill>
                  <a:schemeClr val="tx1"/>
                </a:solidFill>
                <a:latin typeface="Times New Roman" panose="02020603050405020304" pitchFamily="18" charset="0"/>
                <a:cs typeface="Times New Roman" panose="02020603050405020304" pitchFamily="18" charset="0"/>
              </a:rPr>
              <a:t>, </a:t>
            </a:r>
            <a:r>
              <a:rPr lang="en-US" altLang="en-US" sz="2400" b="1" dirty="0">
                <a:solidFill>
                  <a:schemeClr val="tx1"/>
                </a:solidFill>
                <a:latin typeface="Times New Roman" panose="02020603050405020304" pitchFamily="18" charset="0"/>
                <a:cs typeface="Times New Roman" panose="02020603050405020304" pitchFamily="18" charset="0"/>
              </a:rPr>
              <a:t>or self regulating system </a:t>
            </a:r>
            <a:r>
              <a:rPr lang="en-US" sz="2400" b="1" dirty="0" smtClean="0">
                <a:solidFill>
                  <a:schemeClr val="tx1"/>
                </a:solidFill>
              </a:rPr>
              <a:t>. </a:t>
            </a:r>
          </a:p>
          <a:p>
            <a:pPr marL="457200" indent="-457200">
              <a:spcBef>
                <a:spcPts val="0"/>
              </a:spcBef>
              <a:buClr>
                <a:srgbClr val="0000FF"/>
              </a:buClr>
              <a:buFont typeface="Wingdings" panose="05000000000000000000" pitchFamily="2" charset="2"/>
              <a:buChar char="v"/>
            </a:pPr>
            <a:r>
              <a:rPr lang="en-US" sz="2400" b="1" dirty="0" smtClean="0">
                <a:solidFill>
                  <a:schemeClr val="tx1"/>
                </a:solidFill>
              </a:rPr>
              <a:t>No </a:t>
            </a:r>
            <a:r>
              <a:rPr lang="en-US" sz="2400" b="1" dirty="0">
                <a:solidFill>
                  <a:schemeClr val="tx1"/>
                </a:solidFill>
              </a:rPr>
              <a:t>human beings are involved. </a:t>
            </a:r>
            <a:endParaRPr lang="en-US" sz="2400" b="1" dirty="0" smtClean="0">
              <a:solidFill>
                <a:schemeClr val="tx1"/>
              </a:solidFill>
            </a:endParaRPr>
          </a:p>
          <a:p>
            <a:pPr marL="457200" indent="-457200">
              <a:spcBef>
                <a:spcPts val="0"/>
              </a:spcBef>
              <a:buClr>
                <a:srgbClr val="0000FF"/>
              </a:buClr>
              <a:buFont typeface="Wingdings" panose="05000000000000000000" pitchFamily="2" charset="2"/>
              <a:buChar char="v"/>
            </a:pPr>
            <a:r>
              <a:rPr lang="en-US" sz="2400" b="1" dirty="0" smtClean="0">
                <a:solidFill>
                  <a:schemeClr val="tx1"/>
                </a:solidFill>
              </a:rPr>
              <a:t>Common </a:t>
            </a:r>
            <a:r>
              <a:rPr lang="en-US" sz="2400" b="1" dirty="0">
                <a:solidFill>
                  <a:schemeClr val="tx1"/>
                </a:solidFill>
              </a:rPr>
              <a:t>examples are the thermostat used to control temperature and the cruise control used in automobiles to control speed</a:t>
            </a:r>
            <a:r>
              <a:rPr lang="en-US" altLang="en-US" sz="2400" b="1" dirty="0" smtClean="0">
                <a:solidFill>
                  <a:schemeClr val="tx1"/>
                </a:solidFill>
                <a:cs typeface="Times New Roman" panose="02020603050405020304" pitchFamily="18" charset="0"/>
              </a:rPr>
              <a:t>.</a:t>
            </a:r>
            <a:endParaRPr lang="en-US" sz="24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26265138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676400"/>
            <a:ext cx="8839200" cy="44958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342900" indent="-342900">
              <a:buClr>
                <a:srgbClr val="0000FF"/>
              </a:buClr>
              <a:buFont typeface="Wingdings" panose="05000000000000000000" pitchFamily="2" charset="2"/>
              <a:buChar char="v"/>
            </a:pPr>
            <a:r>
              <a:rPr lang="en-US" sz="2400" b="1" dirty="0">
                <a:solidFill>
                  <a:schemeClr val="tx1"/>
                </a:solidFill>
              </a:rPr>
              <a:t>Another frequent form of control is </a:t>
            </a:r>
            <a:r>
              <a:rPr lang="en-US" sz="2400" b="1" dirty="0">
                <a:solidFill>
                  <a:srgbClr val="0000FF"/>
                </a:solidFill>
              </a:rPr>
              <a:t>self-control</a:t>
            </a:r>
            <a:r>
              <a:rPr lang="en-US" sz="2400" b="1" dirty="0">
                <a:solidFill>
                  <a:schemeClr val="tx1"/>
                </a:solidFill>
              </a:rPr>
              <a:t> carried out by a human being. </a:t>
            </a:r>
            <a:endParaRPr lang="en-US" sz="2400" b="1" dirty="0" smtClean="0">
              <a:solidFill>
                <a:schemeClr val="tx1"/>
              </a:solidFill>
            </a:endParaRPr>
          </a:p>
          <a:p>
            <a:pPr marL="342900" indent="-342900">
              <a:buClr>
                <a:srgbClr val="0000FF"/>
              </a:buClr>
              <a:buFont typeface="Wingdings" panose="05000000000000000000" pitchFamily="2" charset="2"/>
              <a:buChar char="v"/>
            </a:pPr>
            <a:r>
              <a:rPr lang="en-US" sz="2400" b="1" dirty="0" smtClean="0">
                <a:solidFill>
                  <a:schemeClr val="tx1"/>
                </a:solidFill>
              </a:rPr>
              <a:t>An </a:t>
            </a:r>
            <a:r>
              <a:rPr lang="en-US" sz="2400" b="1" dirty="0">
                <a:solidFill>
                  <a:schemeClr val="tx1"/>
                </a:solidFill>
              </a:rPr>
              <a:t>example of such self-control is the village artisan who performs every one of the steps of the feedback loop.</a:t>
            </a:r>
          </a:p>
          <a:p>
            <a:pPr marL="342900" indent="-342900">
              <a:buClr>
                <a:srgbClr val="0000FF"/>
              </a:buClr>
              <a:buFont typeface="Wingdings" panose="05000000000000000000" pitchFamily="2" charset="2"/>
              <a:buChar char="v"/>
            </a:pPr>
            <a:r>
              <a:rPr lang="en-US" sz="2400" b="1" dirty="0">
                <a:solidFill>
                  <a:schemeClr val="tx1"/>
                </a:solidFill>
              </a:rPr>
              <a:t>The artisan chooses the control subjects, sets the quality goals, senses what is the actual quality performance, and judge conformance, he becomes the control in the event of nonconformance</a:t>
            </a:r>
            <a:r>
              <a:rPr lang="en-US" altLang="en-US" sz="2400" b="1" dirty="0" smtClean="0">
                <a:solidFill>
                  <a:schemeClr val="tx1"/>
                </a:solidFill>
                <a:cs typeface="Times New Roman" panose="02020603050405020304" pitchFamily="18" charset="0"/>
              </a:rPr>
              <a:t>.</a:t>
            </a:r>
            <a:endParaRPr lang="en-US" sz="24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17</a:t>
            </a:fld>
            <a:endParaRPr lang="en-US"/>
          </a:p>
        </p:txBody>
      </p:sp>
    </p:spTree>
    <p:extLst>
      <p:ext uri="{BB962C8B-B14F-4D97-AF65-F5344CB8AC3E}">
        <p14:creationId xmlns:p14="http://schemas.microsoft.com/office/powerpoint/2010/main" val="28145730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676400"/>
            <a:ext cx="8839200" cy="44958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342900" indent="-342900">
              <a:buClr>
                <a:srgbClr val="0000FF"/>
              </a:buClr>
              <a:buFont typeface="Wingdings" panose="05000000000000000000" pitchFamily="2" charset="2"/>
              <a:buChar char="v"/>
            </a:pPr>
            <a:r>
              <a:rPr lang="en-US" sz="2600" b="1" dirty="0">
                <a:solidFill>
                  <a:schemeClr val="tx1"/>
                </a:solidFill>
              </a:rPr>
              <a:t>Quality control focuses on the process of producing the product or service with the intent of eliminating problems that might result in defects</a:t>
            </a:r>
            <a:r>
              <a:rPr lang="en-US" altLang="en-US" sz="2600" b="1" dirty="0" smtClean="0">
                <a:solidFill>
                  <a:schemeClr val="tx1"/>
                </a:solidFill>
                <a:cs typeface="Times New Roman" panose="02020603050405020304" pitchFamily="18" charset="0"/>
              </a:rPr>
              <a:t>.</a:t>
            </a:r>
          </a:p>
          <a:p>
            <a:pPr marL="342900" indent="-342900">
              <a:buClr>
                <a:srgbClr val="0000FF"/>
              </a:buClr>
              <a:buFont typeface="Wingdings" panose="05000000000000000000" pitchFamily="2" charset="2"/>
              <a:buChar char="v"/>
            </a:pPr>
            <a:r>
              <a:rPr lang="en-US" sz="2600" b="1" dirty="0">
                <a:solidFill>
                  <a:schemeClr val="tx1"/>
                </a:solidFill>
              </a:rPr>
              <a:t>Planning for control is the activity which provides the system—the concepts, methodology, and tools—through which HSOs personnel can keep the operating processes stable and thereby produce the service features required to meet customer needs</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18</a:t>
            </a:fld>
            <a:endParaRPr lang="en-US"/>
          </a:p>
        </p:txBody>
      </p:sp>
    </p:spTree>
    <p:extLst>
      <p:ext uri="{BB962C8B-B14F-4D97-AF65-F5344CB8AC3E}">
        <p14:creationId xmlns:p14="http://schemas.microsoft.com/office/powerpoint/2010/main" val="3246531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371600"/>
            <a:ext cx="8458200" cy="48006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457200" indent="-457200">
              <a:spcBef>
                <a:spcPts val="0"/>
              </a:spcBef>
              <a:buClr>
                <a:srgbClr val="0000FF"/>
              </a:buClr>
              <a:buFont typeface="Wingdings" panose="05000000000000000000" pitchFamily="2" charset="2"/>
              <a:buChar char="v"/>
            </a:pPr>
            <a:r>
              <a:rPr lang="en-US" sz="2600" b="1" dirty="0">
                <a:solidFill>
                  <a:schemeClr val="tx1"/>
                </a:solidFill>
              </a:rPr>
              <a:t>Tools, methods, and procedures are analogous to the tip of the iceberg.</a:t>
            </a:r>
          </a:p>
          <a:p>
            <a:pPr marL="457200" indent="-457200">
              <a:spcBef>
                <a:spcPts val="0"/>
              </a:spcBef>
              <a:buClr>
                <a:srgbClr val="0000FF"/>
              </a:buClr>
              <a:buFont typeface="Wingdings" panose="05000000000000000000" pitchFamily="2" charset="2"/>
              <a:buChar char="v"/>
            </a:pPr>
            <a:r>
              <a:rPr lang="en-US" sz="2600" b="1" dirty="0">
                <a:solidFill>
                  <a:schemeClr val="tx1"/>
                </a:solidFill>
              </a:rPr>
              <a:t>We can observe </a:t>
            </a:r>
            <a:r>
              <a:rPr lang="en-US" sz="2600" b="1" dirty="0" smtClean="0">
                <a:solidFill>
                  <a:schemeClr val="tx1"/>
                </a:solidFill>
              </a:rPr>
              <a:t>HSOs using </a:t>
            </a:r>
            <a:r>
              <a:rPr lang="en-US" sz="2600" b="1" dirty="0">
                <a:solidFill>
                  <a:schemeClr val="tx1"/>
                </a:solidFill>
              </a:rPr>
              <a:t>tools and methods for improvement.</a:t>
            </a:r>
          </a:p>
          <a:p>
            <a:pPr marL="457200" indent="-457200">
              <a:spcBef>
                <a:spcPts val="0"/>
              </a:spcBef>
              <a:buClr>
                <a:srgbClr val="0000FF"/>
              </a:buClr>
              <a:buFont typeface="Wingdings" panose="05000000000000000000" pitchFamily="2" charset="2"/>
              <a:buChar char="v"/>
            </a:pPr>
            <a:r>
              <a:rPr lang="en-US" sz="2600" b="1" dirty="0">
                <a:solidFill>
                  <a:schemeClr val="tx1"/>
                </a:solidFill>
              </a:rPr>
              <a:t>We can see HSOs </a:t>
            </a:r>
            <a:r>
              <a:rPr lang="en-US" sz="2600" b="1" dirty="0" smtClean="0">
                <a:solidFill>
                  <a:schemeClr val="tx1"/>
                </a:solidFill>
              </a:rPr>
              <a:t>making </a:t>
            </a:r>
            <a:r>
              <a:rPr lang="en-US" sz="2600" b="1" dirty="0">
                <a:solidFill>
                  <a:schemeClr val="tx1"/>
                </a:solidFill>
              </a:rPr>
              <a:t>a flowchart, plotting a control chart, or using a checklist</a:t>
            </a:r>
            <a:r>
              <a:rPr lang="en-US" sz="2600" b="1" dirty="0" smtClean="0">
                <a:solidFill>
                  <a:schemeClr val="tx1"/>
                </a:solidFill>
              </a:rPr>
              <a:t>.</a:t>
            </a:r>
          </a:p>
          <a:p>
            <a:pPr marL="457200" indent="-457200">
              <a:spcBef>
                <a:spcPts val="0"/>
              </a:spcBef>
              <a:buClr>
                <a:srgbClr val="0000FF"/>
              </a:buClr>
              <a:buFont typeface="Wingdings" panose="05000000000000000000" pitchFamily="2" charset="2"/>
              <a:buChar char="v"/>
            </a:pPr>
            <a:r>
              <a:rPr lang="en-US" sz="2600" b="1" dirty="0">
                <a:solidFill>
                  <a:schemeClr val="tx1"/>
                </a:solidFill>
              </a:rPr>
              <a:t>These tools and procedures are the logical results of systems and models that HSOs </a:t>
            </a:r>
            <a:r>
              <a:rPr lang="en-US" sz="2600" b="1" dirty="0" smtClean="0">
                <a:solidFill>
                  <a:schemeClr val="tx1"/>
                </a:solidFill>
              </a:rPr>
              <a:t>put </a:t>
            </a:r>
            <a:r>
              <a:rPr lang="en-US" sz="2600" b="1" dirty="0">
                <a:solidFill>
                  <a:schemeClr val="tx1"/>
                </a:solidFill>
              </a:rPr>
              <a:t>in place (knowingly and unknowingly</a:t>
            </a:r>
            <a:r>
              <a:rPr lang="en-US" sz="2600" b="1" dirty="0" smtClean="0">
                <a:solidFill>
                  <a:schemeClr val="tx1"/>
                </a:solidFill>
              </a:rPr>
              <a:t>).</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Tree>
    <p:extLst>
      <p:ext uri="{BB962C8B-B14F-4D97-AF65-F5344CB8AC3E}">
        <p14:creationId xmlns:p14="http://schemas.microsoft.com/office/powerpoint/2010/main" val="650219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447800"/>
            <a:ext cx="8458200" cy="5105400"/>
          </a:xfrm>
        </p:spPr>
        <p:txBody>
          <a:bodyPr>
            <a:normAutofit fontScale="62500" lnSpcReduction="20000"/>
          </a:bodyPr>
          <a:lstStyle/>
          <a:p>
            <a:r>
              <a:rPr lang="en-US" sz="4500" b="1" dirty="0" smtClean="0">
                <a:solidFill>
                  <a:srgbClr val="0000FF"/>
                </a:solidFill>
                <a:latin typeface="Times New Roman" panose="02020603050405020304" pitchFamily="18" charset="0"/>
                <a:cs typeface="Times New Roman" panose="02020603050405020304" pitchFamily="18" charset="0"/>
              </a:rPr>
              <a:t>Introduction</a:t>
            </a:r>
          </a:p>
          <a:p>
            <a:r>
              <a:rPr lang="en-US" sz="3800" b="1" u="sng" dirty="0">
                <a:solidFill>
                  <a:srgbClr val="0000FF"/>
                </a:solidFill>
                <a:latin typeface="Times New Roman" panose="02020603050405020304" pitchFamily="18" charset="0"/>
                <a:cs typeface="Times New Roman" panose="02020603050405020304" pitchFamily="18" charset="0"/>
              </a:rPr>
              <a:t>Course Learning Objectives</a:t>
            </a:r>
            <a:r>
              <a:rPr lang="en-US" sz="3800" b="1" dirty="0">
                <a:solidFill>
                  <a:schemeClr val="tx1"/>
                </a:solidFill>
                <a:latin typeface="Times New Roman" panose="02020603050405020304" pitchFamily="18" charset="0"/>
                <a:cs typeface="Times New Roman" panose="02020603050405020304" pitchFamily="18" charset="0"/>
              </a:rPr>
              <a:t>:</a:t>
            </a:r>
          </a:p>
          <a:p>
            <a:pPr marL="742950" lvl="0" indent="-742950">
              <a:buClr>
                <a:srgbClr val="0000FF"/>
              </a:buClr>
              <a:buFont typeface="+mj-lt"/>
              <a:buAutoNum type="arabicPeriod"/>
            </a:pPr>
            <a:r>
              <a:rPr lang="en-US" sz="4400" b="1" dirty="0">
                <a:solidFill>
                  <a:schemeClr val="tx1"/>
                </a:solidFill>
                <a:latin typeface="Times New Roman" panose="02020603050405020304" pitchFamily="18" charset="0"/>
                <a:cs typeface="Times New Roman" panose="02020603050405020304" pitchFamily="18" charset="0"/>
              </a:rPr>
              <a:t>Demonstrate the ability to construct measures of quality, or to improve them.</a:t>
            </a:r>
          </a:p>
          <a:p>
            <a:pPr marL="742950" lvl="0" indent="-742950">
              <a:buClr>
                <a:srgbClr val="0000FF"/>
              </a:buClr>
              <a:buFont typeface="+mj-lt"/>
              <a:buAutoNum type="arabicPeriod"/>
            </a:pPr>
            <a:r>
              <a:rPr lang="en-US" sz="4400" b="1" dirty="0">
                <a:solidFill>
                  <a:schemeClr val="tx1"/>
                </a:solidFill>
                <a:latin typeface="Times New Roman" panose="02020603050405020304" pitchFamily="18" charset="0"/>
                <a:cs typeface="Times New Roman" panose="02020603050405020304" pitchFamily="18" charset="0"/>
              </a:rPr>
              <a:t>Understand the underlying concepts of the temporal display and analysis of data, specifically including control charts, Pareto charts, inspection charts, histograms, scattered diagrams and other quantitative methods. </a:t>
            </a:r>
          </a:p>
          <a:p>
            <a:pPr marL="742950" lvl="0" indent="-742950">
              <a:buClr>
                <a:srgbClr val="0000FF"/>
              </a:buClr>
              <a:buFont typeface="+mj-lt"/>
              <a:buAutoNum type="arabicPeriod"/>
            </a:pPr>
            <a:r>
              <a:rPr lang="en-US" sz="4400" b="1" dirty="0">
                <a:solidFill>
                  <a:schemeClr val="tx1"/>
                </a:solidFill>
                <a:latin typeface="Times New Roman" panose="02020603050405020304" pitchFamily="18" charset="0"/>
                <a:cs typeface="Times New Roman" panose="02020603050405020304" pitchFamily="18" charset="0"/>
              </a:rPr>
              <a:t>Develop skills in analyzing datasets and presenting data for improvement work. </a:t>
            </a:r>
          </a:p>
        </p:txBody>
      </p:sp>
      <p:sp>
        <p:nvSpPr>
          <p:cNvPr id="5" name="Date Placeholder 4"/>
          <p:cNvSpPr>
            <a:spLocks noGrp="1"/>
          </p:cNvSpPr>
          <p:nvPr>
            <p:ph type="dt" sz="half" idx="10"/>
          </p:nvPr>
        </p:nvSpPr>
        <p:spPr/>
        <p:txBody>
          <a:bodyPr/>
          <a:lstStyle/>
          <a:p>
            <a:fld id="{A7EAB178-3C00-4E44-8362-B8A4FFD6D3B2}" type="datetime1">
              <a:rPr lang="en-US" smtClean="0"/>
              <a:t>1/30/2016</a:t>
            </a:fld>
            <a:endParaRPr lang="en-US"/>
          </a:p>
        </p:txBody>
      </p:sp>
      <p:sp>
        <p:nvSpPr>
          <p:cNvPr id="6" name="Footer Placeholder 5"/>
          <p:cNvSpPr>
            <a:spLocks noGrp="1"/>
          </p:cNvSpPr>
          <p:nvPr>
            <p:ph type="ftr" sz="quarter" idx="11"/>
          </p:nvPr>
        </p:nvSpPr>
        <p:spPr/>
        <p:txBody>
          <a:bodyPr/>
          <a:lstStyle/>
          <a:p>
            <a:r>
              <a:rPr lang="en-US" smtClean="0"/>
              <a:t>Mohammed S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a:t>
            </a:fld>
            <a:endParaRPr lang="en-US"/>
          </a:p>
        </p:txBody>
      </p:sp>
    </p:spTree>
    <p:extLst>
      <p:ext uri="{BB962C8B-B14F-4D97-AF65-F5344CB8AC3E}">
        <p14:creationId xmlns:p14="http://schemas.microsoft.com/office/powerpoint/2010/main" val="1781955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981200"/>
            <a:ext cx="8458200" cy="4191000"/>
          </a:xfrm>
        </p:spPr>
        <p:txBody>
          <a:bodyPr>
            <a:normAutofit fontScale="92500"/>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457200" indent="-457200">
              <a:buClr>
                <a:srgbClr val="0000FF"/>
              </a:buClr>
              <a:buFont typeface="Wingdings" panose="05000000000000000000" pitchFamily="2" charset="2"/>
              <a:buChar char="v"/>
            </a:pPr>
            <a:r>
              <a:rPr lang="en-US" sz="2600" b="1" dirty="0">
                <a:solidFill>
                  <a:schemeClr val="tx1"/>
                </a:solidFill>
              </a:rPr>
              <a:t>HSOs may use several tools and procedures to make improvements, and these tools might form one part of an improvement system. </a:t>
            </a:r>
          </a:p>
          <a:p>
            <a:pPr marL="457200" indent="-457200">
              <a:buClr>
                <a:srgbClr val="0000FF"/>
              </a:buClr>
              <a:buFont typeface="Wingdings" panose="05000000000000000000" pitchFamily="2" charset="2"/>
              <a:buChar char="v"/>
            </a:pPr>
            <a:r>
              <a:rPr lang="en-US" sz="2600" b="1" dirty="0">
                <a:solidFill>
                  <a:schemeClr val="tx1"/>
                </a:solidFill>
              </a:rPr>
              <a:t>Although we can observe HSOs using the tools of the system, the system itself is invisible and cannot be observed. </a:t>
            </a:r>
          </a:p>
          <a:p>
            <a:pPr marL="457200" indent="-457200">
              <a:buClr>
                <a:srgbClr val="0000FF"/>
              </a:buClr>
              <a:buFont typeface="Wingdings" panose="05000000000000000000" pitchFamily="2" charset="2"/>
              <a:buChar char="v"/>
            </a:pPr>
            <a:r>
              <a:rPr lang="en-US" sz="2600" b="1" dirty="0">
                <a:solidFill>
                  <a:schemeClr val="tx1"/>
                </a:solidFill>
              </a:rPr>
              <a:t>These systems come from theories that might be shared among many people who work together to improve quality, or they may come from ideas held by individuals</a:t>
            </a:r>
            <a:r>
              <a:rPr lang="en-US" sz="2600" b="1" dirty="0" smtClean="0">
                <a:solidFill>
                  <a:schemeClr val="tx1"/>
                </a:solidFill>
              </a:rPr>
              <a:t>.</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20</a:t>
            </a:fld>
            <a:endParaRPr lang="en-US"/>
          </a:p>
        </p:txBody>
      </p:sp>
    </p:spTree>
    <p:extLst>
      <p:ext uri="{BB962C8B-B14F-4D97-AF65-F5344CB8AC3E}">
        <p14:creationId xmlns:p14="http://schemas.microsoft.com/office/powerpoint/2010/main" val="725212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04800" y="1981200"/>
            <a:ext cx="8458200" cy="3962400"/>
          </a:xfrm>
        </p:spPr>
        <p:txBody>
          <a:bodyPr>
            <a:normAutofit fontScale="92500"/>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p>
          <a:p>
            <a:pPr marL="457200" indent="-457200">
              <a:buClr>
                <a:srgbClr val="0000FF"/>
              </a:buClr>
              <a:buFont typeface="Wingdings" panose="05000000000000000000" pitchFamily="2" charset="2"/>
              <a:buChar char="v"/>
            </a:pPr>
            <a:r>
              <a:rPr lang="en-US" sz="2800" b="1" dirty="0">
                <a:solidFill>
                  <a:schemeClr val="tx1"/>
                </a:solidFill>
              </a:rPr>
              <a:t>One of the difficult things about quality is explaining how a </a:t>
            </a:r>
            <a:r>
              <a:rPr lang="en-US" sz="2800" b="1" i="1" dirty="0">
                <a:solidFill>
                  <a:schemeClr val="tx1"/>
                </a:solidFill>
              </a:rPr>
              <a:t>tool </a:t>
            </a:r>
            <a:r>
              <a:rPr lang="en-US" sz="2800" b="1" dirty="0">
                <a:solidFill>
                  <a:schemeClr val="tx1"/>
                </a:solidFill>
              </a:rPr>
              <a:t>is different from a </a:t>
            </a:r>
            <a:r>
              <a:rPr lang="en-US" sz="2800" b="1" i="1" dirty="0">
                <a:solidFill>
                  <a:schemeClr val="tx1"/>
                </a:solidFill>
              </a:rPr>
              <a:t>process </a:t>
            </a:r>
            <a:r>
              <a:rPr lang="en-US" sz="2800" b="1" dirty="0">
                <a:solidFill>
                  <a:schemeClr val="tx1"/>
                </a:solidFill>
              </a:rPr>
              <a:t>or </a:t>
            </a:r>
            <a:r>
              <a:rPr lang="en-US" sz="2800" b="1" i="1" dirty="0">
                <a:solidFill>
                  <a:schemeClr val="tx1"/>
                </a:solidFill>
              </a:rPr>
              <a:t>system</a:t>
            </a:r>
            <a:r>
              <a:rPr lang="en-US" sz="2800" b="1" dirty="0">
                <a:solidFill>
                  <a:schemeClr val="tx1"/>
                </a:solidFill>
              </a:rPr>
              <a:t>.</a:t>
            </a:r>
          </a:p>
          <a:p>
            <a:pPr marL="457200" indent="-457200">
              <a:buClr>
                <a:srgbClr val="0000FF"/>
              </a:buClr>
              <a:buFont typeface="Wingdings" panose="05000000000000000000" pitchFamily="2" charset="2"/>
              <a:buChar char="v"/>
            </a:pPr>
            <a:r>
              <a:rPr lang="en-US" sz="2800" b="1" dirty="0">
                <a:solidFill>
                  <a:schemeClr val="tx1"/>
                </a:solidFill>
              </a:rPr>
              <a:t>For example the current emphasis on lean production and Six Sigma are a quality management system. </a:t>
            </a:r>
            <a:endParaRPr lang="en-US" sz="2800" b="1" dirty="0" smtClean="0">
              <a:solidFill>
                <a:schemeClr val="tx1"/>
              </a:solidFill>
            </a:endParaRPr>
          </a:p>
          <a:p>
            <a:pPr marL="457200" indent="-457200">
              <a:buClr>
                <a:srgbClr val="0000FF"/>
              </a:buClr>
              <a:buFont typeface="Wingdings" panose="05000000000000000000" pitchFamily="2" charset="2"/>
              <a:buChar char="v"/>
            </a:pPr>
            <a:r>
              <a:rPr lang="en-US" sz="2800" b="1" dirty="0" smtClean="0">
                <a:solidFill>
                  <a:schemeClr val="tx1"/>
                </a:solidFill>
              </a:rPr>
              <a:t>Neither </a:t>
            </a:r>
            <a:r>
              <a:rPr lang="en-US" sz="2800" b="1" dirty="0">
                <a:solidFill>
                  <a:schemeClr val="tx1"/>
                </a:solidFill>
              </a:rPr>
              <a:t>is actually a tool; both are systems that provide an effective integration of many different tools</a:t>
            </a:r>
            <a:r>
              <a:rPr lang="en-US" sz="2800" b="1" dirty="0" smtClean="0">
                <a:solidFill>
                  <a:schemeClr val="tx1"/>
                </a:solidFill>
              </a:rPr>
              <a:t>.</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21</a:t>
            </a:fld>
            <a:endParaRPr lang="en-US"/>
          </a:p>
        </p:txBody>
      </p:sp>
    </p:spTree>
    <p:extLst>
      <p:ext uri="{BB962C8B-B14F-4D97-AF65-F5344CB8AC3E}">
        <p14:creationId xmlns:p14="http://schemas.microsoft.com/office/powerpoint/2010/main" val="1857905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457200" y="1981200"/>
            <a:ext cx="8153400" cy="39624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r>
              <a:rPr lang="en-US" sz="3200" b="1" dirty="0" smtClean="0">
                <a:solidFill>
                  <a:srgbClr val="0000FF"/>
                </a:solidFill>
                <a:latin typeface="Times New Roman" panose="02020603050405020304" pitchFamily="18" charset="0"/>
                <a:cs typeface="Times New Roman" panose="02020603050405020304" pitchFamily="18" charset="0"/>
              </a:rPr>
              <a:t>other Terms</a:t>
            </a:r>
            <a:endParaRPr lang="en-US" sz="3200" b="1" dirty="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Healthcare analytics </a:t>
            </a:r>
            <a:r>
              <a:rPr lang="en-US" sz="2800" b="1" dirty="0">
                <a:solidFill>
                  <a:schemeClr val="tx1"/>
                </a:solidFill>
                <a:latin typeface="Times New Roman" panose="02020603050405020304" pitchFamily="18" charset="0"/>
                <a:cs typeface="Times New Roman" panose="02020603050405020304" pitchFamily="18" charset="0"/>
              </a:rPr>
              <a:t>consists of the systems, tools, and techniques that help HCOs gain insight into current performance, and guide future actions, by discerning patterns and relationships in data and using that understanding to guide decision making</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22</a:t>
            </a:fld>
            <a:endParaRPr lang="en-US"/>
          </a:p>
        </p:txBody>
      </p:sp>
    </p:spTree>
    <p:extLst>
      <p:ext uri="{BB962C8B-B14F-4D97-AF65-F5344CB8AC3E}">
        <p14:creationId xmlns:p14="http://schemas.microsoft.com/office/powerpoint/2010/main" val="2053741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457200" y="1981200"/>
            <a:ext cx="8153400" cy="39624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800" b="1" dirty="0" smtClean="0">
                <a:solidFill>
                  <a:schemeClr val="tx1"/>
                </a:solidFill>
              </a:rPr>
              <a:t>Healthcare quality is paramount. Ensuring healthcare that is </a:t>
            </a:r>
            <a:r>
              <a:rPr lang="en-US" sz="2800" b="1" dirty="0" smtClean="0">
                <a:solidFill>
                  <a:srgbClr val="0000FF"/>
                </a:solidFill>
              </a:rPr>
              <a:t>safe, effective, efficient, equitable, patient centered, and timely </a:t>
            </a:r>
            <a:r>
              <a:rPr lang="en-US" sz="2800" b="1" dirty="0" smtClean="0">
                <a:solidFill>
                  <a:schemeClr val="tx1"/>
                </a:solidFill>
              </a:rPr>
              <a:t>is fundamental to all current and future healthcare systems, whether big, small, global, national, or regional.</a:t>
            </a: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23</a:t>
            </a:fld>
            <a:endParaRPr lang="en-US"/>
          </a:p>
        </p:txBody>
      </p:sp>
    </p:spTree>
    <p:extLst>
      <p:ext uri="{BB962C8B-B14F-4D97-AF65-F5344CB8AC3E}">
        <p14:creationId xmlns:p14="http://schemas.microsoft.com/office/powerpoint/2010/main" val="27280834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457200" y="1981200"/>
            <a:ext cx="8153400" cy="3962400"/>
          </a:xfrm>
        </p:spPr>
        <p:txBody>
          <a:bodyPr>
            <a:norm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800" b="1" dirty="0" smtClean="0">
                <a:solidFill>
                  <a:schemeClr val="tx1"/>
                </a:solidFill>
              </a:rPr>
              <a:t>This course </a:t>
            </a:r>
            <a:r>
              <a:rPr lang="en-US" sz="2800" b="1" dirty="0">
                <a:solidFill>
                  <a:schemeClr val="tx1"/>
                </a:solidFill>
              </a:rPr>
              <a:t>provides the practical tools necessary for measuring and improving healthcare performance and promoting transparency of clinical pathways and outcomes. </a:t>
            </a:r>
            <a:endParaRPr lang="en-US" sz="2800" b="1" dirty="0" smtClean="0">
              <a:solidFill>
                <a:schemeClr val="tx1"/>
              </a:solidFill>
            </a:endParaRPr>
          </a:p>
          <a:p>
            <a:pPr marL="457200" indent="-457200">
              <a:buClr>
                <a:srgbClr val="0000FF"/>
              </a:buClr>
              <a:buFont typeface="Wingdings" panose="05000000000000000000" pitchFamily="2" charset="2"/>
              <a:buChar char="v"/>
            </a:pP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24</a:t>
            </a:fld>
            <a:endParaRPr lang="en-US"/>
          </a:p>
        </p:txBody>
      </p:sp>
    </p:spTree>
    <p:extLst>
      <p:ext uri="{BB962C8B-B14F-4D97-AF65-F5344CB8AC3E}">
        <p14:creationId xmlns:p14="http://schemas.microsoft.com/office/powerpoint/2010/main" val="42923601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457200" y="1981200"/>
            <a:ext cx="8153400" cy="3962400"/>
          </a:xfrm>
        </p:spPr>
        <p:txBody>
          <a:bodyPr>
            <a:normAutofit fontScale="85000" lnSpcReduction="10000"/>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Quality </a:t>
            </a:r>
            <a:r>
              <a:rPr lang="en-US" sz="3200" b="1" dirty="0">
                <a:solidFill>
                  <a:srgbClr val="0000FF"/>
                </a:solidFill>
                <a:latin typeface="Times New Roman" panose="02020603050405020304" pitchFamily="18" charset="0"/>
                <a:cs typeface="Times New Roman" panose="02020603050405020304" pitchFamily="18" charset="0"/>
              </a:rPr>
              <a:t>Control </a:t>
            </a:r>
            <a:endParaRPr lang="en-US" sz="3200" b="1" dirty="0" smtClean="0">
              <a:solidFill>
                <a:srgbClr val="0000FF"/>
              </a:solidFill>
              <a:latin typeface="Times New Roman" panose="02020603050405020304" pitchFamily="18" charset="0"/>
              <a:cs typeface="Times New Roman" panose="02020603050405020304" pitchFamily="18" charset="0"/>
            </a:endParaRPr>
          </a:p>
          <a:p>
            <a:pPr>
              <a:buClr>
                <a:srgbClr val="0000FF"/>
              </a:buClr>
            </a:pPr>
            <a:r>
              <a:rPr lang="en-US" sz="2800" b="1" dirty="0" smtClean="0">
                <a:solidFill>
                  <a:schemeClr val="tx1"/>
                </a:solidFill>
              </a:rPr>
              <a:t>We will Start by:</a:t>
            </a:r>
          </a:p>
          <a:p>
            <a:pPr marL="457200" indent="-457200">
              <a:buClr>
                <a:srgbClr val="0000FF"/>
              </a:buClr>
              <a:buFont typeface="Wingdings" panose="05000000000000000000" pitchFamily="2" charset="2"/>
              <a:buChar char="v"/>
            </a:pPr>
            <a:r>
              <a:rPr lang="en-US" sz="2800" b="1" dirty="0" smtClean="0">
                <a:solidFill>
                  <a:schemeClr val="tx1"/>
                </a:solidFill>
              </a:rPr>
              <a:t>Discussing </a:t>
            </a:r>
            <a:r>
              <a:rPr lang="en-US" sz="2800" b="1" dirty="0">
                <a:solidFill>
                  <a:schemeClr val="tx1"/>
                </a:solidFill>
              </a:rPr>
              <a:t>foundational healthcare quality </a:t>
            </a:r>
            <a:r>
              <a:rPr lang="en-US" sz="2800" b="1" dirty="0" smtClean="0">
                <a:solidFill>
                  <a:schemeClr val="tx1"/>
                </a:solidFill>
              </a:rPr>
              <a:t>principles.</a:t>
            </a:r>
          </a:p>
          <a:p>
            <a:pPr marL="457200" indent="-457200">
              <a:buClr>
                <a:srgbClr val="0000FF"/>
              </a:buClr>
              <a:buFont typeface="Wingdings" panose="05000000000000000000" pitchFamily="2" charset="2"/>
              <a:buChar char="v"/>
            </a:pPr>
            <a:r>
              <a:rPr lang="en-US" sz="2800" b="1" dirty="0" smtClean="0">
                <a:solidFill>
                  <a:schemeClr val="tx1"/>
                </a:solidFill>
              </a:rPr>
              <a:t>Discuss </a:t>
            </a:r>
            <a:r>
              <a:rPr lang="en-US" sz="2800" b="1" dirty="0">
                <a:solidFill>
                  <a:schemeClr val="tx1"/>
                </a:solidFill>
              </a:rPr>
              <a:t>critical quality issues at the organizational and microsystem </a:t>
            </a:r>
            <a:r>
              <a:rPr lang="en-US" sz="2800" b="1" dirty="0" smtClean="0">
                <a:solidFill>
                  <a:schemeClr val="tx1"/>
                </a:solidFill>
              </a:rPr>
              <a:t>levels.</a:t>
            </a:r>
          </a:p>
          <a:p>
            <a:pPr marL="457200" indent="-457200">
              <a:buClr>
                <a:srgbClr val="0000FF"/>
              </a:buClr>
              <a:buFont typeface="Wingdings" panose="05000000000000000000" pitchFamily="2" charset="2"/>
              <a:buChar char="v"/>
            </a:pPr>
            <a:r>
              <a:rPr lang="en-US" sz="2800" b="1" dirty="0" smtClean="0">
                <a:solidFill>
                  <a:schemeClr val="tx1"/>
                </a:solidFill>
              </a:rPr>
              <a:t>Discuss </a:t>
            </a:r>
            <a:r>
              <a:rPr lang="en-US" sz="2800" b="1" dirty="0">
                <a:solidFill>
                  <a:schemeClr val="tx1"/>
                </a:solidFill>
              </a:rPr>
              <a:t>the influence of the environment and emerging trends on the organizations, teams, and individuals delivering healthcare services and </a:t>
            </a:r>
            <a:r>
              <a:rPr lang="en-US" sz="2800" b="1" dirty="0" smtClean="0">
                <a:solidFill>
                  <a:schemeClr val="tx1"/>
                </a:solidFill>
              </a:rPr>
              <a:t>products.</a:t>
            </a:r>
          </a:p>
          <a:p>
            <a:pPr marL="457200" indent="-457200">
              <a:buClr>
                <a:srgbClr val="0000FF"/>
              </a:buClr>
              <a:buFont typeface="Wingdings" panose="05000000000000000000" pitchFamily="2" charset="2"/>
              <a:buChar char="v"/>
            </a:pPr>
            <a:endParaRPr lang="en-US" sz="2600" b="1" dirty="0">
              <a:solidFill>
                <a:schemeClr val="tx1"/>
              </a:solidFill>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25</a:t>
            </a:fld>
            <a:endParaRPr lang="en-US"/>
          </a:p>
        </p:txBody>
      </p:sp>
    </p:spTree>
    <p:extLst>
      <p:ext uri="{BB962C8B-B14F-4D97-AF65-F5344CB8AC3E}">
        <p14:creationId xmlns:p14="http://schemas.microsoft.com/office/powerpoint/2010/main" val="14560918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762000"/>
            <a:ext cx="7772400" cy="968673"/>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1981200"/>
            <a:ext cx="8208912" cy="3824064"/>
          </a:xfrm>
        </p:spPr>
        <p:txBody>
          <a:bodyPr>
            <a:normAutofit fontScale="92500"/>
          </a:bodyPr>
          <a:lstStyle/>
          <a:p>
            <a:pPr algn="l" rtl="0"/>
            <a:r>
              <a:rPr lang="en-US" sz="3200" b="1" dirty="0" smtClean="0">
                <a:solidFill>
                  <a:srgbClr val="0000FF"/>
                </a:solidFill>
                <a:latin typeface="Times New Roman" pitchFamily="18" charset="0"/>
                <a:cs typeface="Times New Roman" pitchFamily="18" charset="0"/>
              </a:rPr>
              <a:t>Definitions of Quality</a:t>
            </a:r>
          </a:p>
          <a:p>
            <a:pPr marL="360000" algn="l" rtl="0"/>
            <a:r>
              <a:rPr lang="en-US" sz="3200" b="1" dirty="0" smtClean="0">
                <a:solidFill>
                  <a:schemeClr val="tx1"/>
                </a:solidFill>
                <a:latin typeface="Times New Roman" pitchFamily="18" charset="0"/>
                <a:cs typeface="Times New Roman" pitchFamily="18" charset="0"/>
              </a:rPr>
              <a:t>Every initiative taken to improve quality and outcomes in health systems has as its starting point some understanding of what is meant by ‘</a:t>
            </a:r>
            <a:r>
              <a:rPr lang="en-US" sz="3200" b="1" dirty="0" smtClean="0">
                <a:solidFill>
                  <a:srgbClr val="0000FF"/>
                </a:solidFill>
                <a:latin typeface="Times New Roman" pitchFamily="18" charset="0"/>
                <a:cs typeface="Times New Roman" pitchFamily="18" charset="0"/>
              </a:rPr>
              <a:t>quality</a:t>
            </a:r>
            <a:r>
              <a:rPr lang="en-US" sz="3200" b="1" dirty="0" smtClean="0">
                <a:solidFill>
                  <a:schemeClr val="tx1"/>
                </a:solidFill>
                <a:latin typeface="Times New Roman" pitchFamily="18" charset="0"/>
                <a:cs typeface="Times New Roman" pitchFamily="18" charset="0"/>
              </a:rPr>
              <a:t>’. Without this understanding, it would be impossible to design the interventions and measures used to improve results.</a:t>
            </a:r>
          </a:p>
          <a:p>
            <a:pPr algn="l" rtl="0"/>
            <a:endParaRPr lang="ar-SA" b="1" dirty="0">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F6C4B767-C528-47B0-854A-CF5DE0CBC183}"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26</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085522383"/>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457200"/>
            <a:ext cx="7772400" cy="892473"/>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1700808"/>
            <a:ext cx="8208912" cy="4104456"/>
          </a:xfrm>
        </p:spPr>
        <p:txBody>
          <a:bodyPr/>
          <a:lstStyle/>
          <a:p>
            <a:pPr algn="l" rtl="0"/>
            <a:r>
              <a:rPr lang="en-US" sz="3200" b="1" dirty="0" smtClean="0">
                <a:solidFill>
                  <a:srgbClr val="0000FF"/>
                </a:solidFill>
                <a:latin typeface="Times New Roman" pitchFamily="18" charset="0"/>
                <a:cs typeface="Times New Roman" pitchFamily="18" charset="0"/>
              </a:rPr>
              <a:t>Definitions of Quality</a:t>
            </a:r>
          </a:p>
          <a:p>
            <a:pPr marL="411480" algn="l" rtl="0" fontAlgn="auto">
              <a:spcAft>
                <a:spcPts val="0"/>
              </a:spcAft>
              <a:defRPr/>
            </a:pPr>
            <a:r>
              <a:rPr lang="en-US" sz="3200" b="1" i="1" dirty="0" smtClean="0">
                <a:solidFill>
                  <a:schemeClr val="tx1"/>
                </a:solidFill>
                <a:latin typeface="Times New Roman" pitchFamily="18" charset="0"/>
                <a:cs typeface="Times New Roman" pitchFamily="18" charset="0"/>
              </a:rPr>
              <a:t>Carrying out interventions correctly according to pre-established standards and procedures, with an aim of satisfying the customers of the health system and maximizing results without generating health risks or unnecessary costs.</a:t>
            </a:r>
            <a:endParaRPr lang="en-US" sz="3200" b="1" dirty="0" smtClean="0">
              <a:solidFill>
                <a:schemeClr val="tx1"/>
              </a:solidFill>
              <a:latin typeface="Times New Roman" pitchFamily="18" charset="0"/>
              <a:cs typeface="Times New Roman" pitchFamily="18" charset="0"/>
            </a:endParaRPr>
          </a:p>
          <a:p>
            <a:pPr algn="l" rtl="0"/>
            <a:endParaRPr lang="ar-SA" b="1" dirty="0">
              <a:latin typeface="Times New Roman" pitchFamily="18" charset="0"/>
              <a:cs typeface="Times New Roman" pitchFamily="18" charset="0"/>
            </a:endParaRPr>
          </a:p>
        </p:txBody>
      </p:sp>
      <p:sp>
        <p:nvSpPr>
          <p:cNvPr id="4" name="TextBox 6"/>
          <p:cNvSpPr txBox="1">
            <a:spLocks noChangeArrowheads="1"/>
          </p:cNvSpPr>
          <p:nvPr/>
        </p:nvSpPr>
        <p:spPr bwMode="auto">
          <a:xfrm>
            <a:off x="4355976" y="5301208"/>
            <a:ext cx="4214813" cy="461962"/>
          </a:xfrm>
          <a:prstGeom prst="rect">
            <a:avLst/>
          </a:prstGeom>
          <a:solidFill>
            <a:srgbClr val="00B0F0"/>
          </a:solidFill>
          <a:ln w="9525">
            <a:noFill/>
            <a:miter lim="800000"/>
            <a:headEnd/>
            <a:tailEnd/>
          </a:ln>
        </p:spPr>
        <p:txBody>
          <a:bodyPr>
            <a:spAutoFit/>
          </a:bodyPr>
          <a:lstStyle/>
          <a:p>
            <a:pPr algn="l" rtl="0"/>
            <a:r>
              <a:rPr lang="en-US" sz="2400" b="1" i="1" dirty="0"/>
              <a:t>Conformance to specification </a:t>
            </a:r>
          </a:p>
        </p:txBody>
      </p:sp>
      <p:sp>
        <p:nvSpPr>
          <p:cNvPr id="5" name="Date Placeholder 4"/>
          <p:cNvSpPr>
            <a:spLocks noGrp="1"/>
          </p:cNvSpPr>
          <p:nvPr>
            <p:ph type="dt" sz="quarter" idx="10"/>
          </p:nvPr>
        </p:nvSpPr>
        <p:spPr/>
        <p:txBody>
          <a:bodyPr/>
          <a:lstStyle/>
          <a:p>
            <a:pPr>
              <a:defRPr/>
            </a:pPr>
            <a:fld id="{FF7F658A-5DB3-4832-99F9-B339627D7DF0}" type="datetime1">
              <a:rPr lang="ar-SA" smtClean="0"/>
              <a:t>20/04/1437</a:t>
            </a:fld>
            <a:endParaRPr lang="en-GB"/>
          </a:p>
        </p:txBody>
      </p:sp>
      <p:sp>
        <p:nvSpPr>
          <p:cNvPr id="6" name="Slide Number Placeholder 5"/>
          <p:cNvSpPr>
            <a:spLocks noGrp="1"/>
          </p:cNvSpPr>
          <p:nvPr>
            <p:ph type="sldNum" sz="quarter" idx="12"/>
          </p:nvPr>
        </p:nvSpPr>
        <p:spPr/>
        <p:txBody>
          <a:bodyPr/>
          <a:lstStyle/>
          <a:p>
            <a:fld id="{548DAFDE-2BD3-4C5A-AB11-E6EFC8DCBD51}" type="slidenum">
              <a:rPr lang="ar-SA" smtClean="0"/>
              <a:t>27</a:t>
            </a:fld>
            <a:endParaRPr lang="ar-SA"/>
          </a:p>
        </p:txBody>
      </p:sp>
      <p:sp>
        <p:nvSpPr>
          <p:cNvPr id="7" name="Footer Placeholder 6"/>
          <p:cNvSpPr>
            <a:spLocks noGrp="1"/>
          </p:cNvSpPr>
          <p:nvPr>
            <p:ph type="ftr" sz="quarter" idx="11"/>
          </p:nvPr>
        </p:nvSpPr>
        <p:spPr/>
        <p:txBody>
          <a:bodyPr/>
          <a:lstStyle/>
          <a:p>
            <a:r>
              <a:rPr lang="en-US" dirty="0" smtClean="0"/>
              <a:t>Mohammed S Alnaif PhD,</a:t>
            </a:r>
            <a:endParaRPr lang="ar-SA" dirty="0"/>
          </a:p>
        </p:txBody>
      </p:sp>
    </p:spTree>
    <p:extLst>
      <p:ext uri="{BB962C8B-B14F-4D97-AF65-F5344CB8AC3E}">
        <p14:creationId xmlns:p14="http://schemas.microsoft.com/office/powerpoint/2010/main" val="382878153"/>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8"/>
            <a:ext cx="7772400" cy="1470025"/>
          </a:xfrm>
        </p:spPr>
        <p:txBody>
          <a:bodyPr>
            <a:normAutofit/>
          </a:bodyPr>
          <a:lstStyle/>
          <a:p>
            <a:r>
              <a:rPr lang="en-US" i="1" dirty="0" smtClean="0">
                <a:solidFill>
                  <a:schemeClr val="tx1"/>
                </a:solidFill>
                <a:latin typeface="Times New Roman" pitchFamily="18" charset="0"/>
                <a:cs typeface="Times New Roman" pitchFamily="18" charset="0"/>
              </a:rPr>
              <a:t>The Quality of Healthcare</a:t>
            </a:r>
            <a:endParaRPr lang="ar-SA"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467544" y="2276872"/>
            <a:ext cx="8208912" cy="3600400"/>
          </a:xfrm>
        </p:spPr>
        <p:txBody>
          <a:bodyPr/>
          <a:lstStyle/>
          <a:p>
            <a:pPr algn="l" rtl="0"/>
            <a:r>
              <a:rPr lang="en-US" sz="3200" b="1" dirty="0" smtClean="0">
                <a:solidFill>
                  <a:srgbClr val="0000FF"/>
                </a:solidFill>
                <a:latin typeface="Times New Roman" pitchFamily="18" charset="0"/>
                <a:cs typeface="Times New Roman" pitchFamily="18" charset="0"/>
              </a:rPr>
              <a:t>Definitions of Quality</a:t>
            </a:r>
          </a:p>
          <a:p>
            <a:pPr marL="411480" algn="l" rtl="0" fontAlgn="auto">
              <a:spcAft>
                <a:spcPts val="0"/>
              </a:spcAft>
              <a:defRPr/>
            </a:pPr>
            <a:r>
              <a:rPr lang="en-US" sz="3200" b="1" i="1" dirty="0" smtClean="0">
                <a:solidFill>
                  <a:schemeClr val="tx1"/>
                </a:solidFill>
              </a:rPr>
              <a:t>The Oxford English Dictionary</a:t>
            </a:r>
            <a:r>
              <a:rPr lang="en-US" sz="3200" b="1" dirty="0" smtClean="0">
                <a:solidFill>
                  <a:schemeClr val="tx1"/>
                </a:solidFill>
              </a:rPr>
              <a:t> </a:t>
            </a:r>
            <a:r>
              <a:rPr lang="en-US" sz="3200" b="1" i="1" dirty="0" smtClean="0">
                <a:solidFill>
                  <a:schemeClr val="tx1"/>
                </a:solidFill>
              </a:rPr>
              <a:t>(1988)</a:t>
            </a:r>
            <a:r>
              <a:rPr lang="en-US" sz="3200" b="1" dirty="0" smtClean="0">
                <a:solidFill>
                  <a:schemeClr val="tx1"/>
                </a:solidFill>
              </a:rPr>
              <a:t> defined quality as </a:t>
            </a:r>
            <a:r>
              <a:rPr lang="en-US" sz="3200" b="1" i="1" dirty="0" smtClean="0">
                <a:solidFill>
                  <a:schemeClr val="tx1"/>
                </a:solidFill>
              </a:rPr>
              <a:t>“</a:t>
            </a:r>
            <a:r>
              <a:rPr lang="en-US" sz="3200" b="1" i="1" dirty="0" smtClean="0">
                <a:solidFill>
                  <a:srgbClr val="0000FF"/>
                </a:solidFill>
              </a:rPr>
              <a:t>the degree or grade of excellence</a:t>
            </a:r>
            <a:r>
              <a:rPr lang="en-US" sz="3200" b="1" i="1" dirty="0" smtClean="0">
                <a:solidFill>
                  <a:schemeClr val="tx1"/>
                </a:solidFill>
              </a:rPr>
              <a:t>”.</a:t>
            </a:r>
            <a:endParaRPr lang="en-US" sz="3200" b="1" dirty="0" smtClean="0">
              <a:solidFill>
                <a:schemeClr val="tx1"/>
              </a:solidFill>
              <a:cs typeface="Times New Roman" pitchFamily="18" charset="0"/>
            </a:endParaRPr>
          </a:p>
          <a:p>
            <a:pPr algn="l" rtl="0"/>
            <a:endParaRPr lang="ar-SA" b="1" dirty="0">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22DB8FCF-3DC1-40F8-A642-DA3C04E6BC63}"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28</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794064732"/>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457200"/>
            <a:ext cx="7772400" cy="816273"/>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1844824"/>
            <a:ext cx="8280920" cy="4032448"/>
          </a:xfrm>
        </p:spPr>
        <p:txBody>
          <a:bodyPr/>
          <a:lstStyle/>
          <a:p>
            <a:pPr algn="l" rtl="0"/>
            <a:r>
              <a:rPr lang="en-US" sz="3200" b="1" dirty="0" smtClean="0">
                <a:solidFill>
                  <a:srgbClr val="0000FF"/>
                </a:solidFill>
                <a:latin typeface="Times New Roman" pitchFamily="18" charset="0"/>
                <a:cs typeface="Times New Roman" pitchFamily="18" charset="0"/>
              </a:rPr>
              <a:t>Definitions of Quality</a:t>
            </a:r>
          </a:p>
          <a:p>
            <a:pPr marL="360000" algn="l" rtl="0" fontAlgn="auto">
              <a:spcAft>
                <a:spcPts val="0"/>
              </a:spcAft>
              <a:defRPr/>
            </a:pPr>
            <a:r>
              <a:rPr lang="en-US" sz="3200" b="1" dirty="0" smtClean="0">
                <a:solidFill>
                  <a:schemeClr val="tx1"/>
                </a:solidFill>
                <a:latin typeface="Times New Roman" pitchFamily="18" charset="0"/>
                <a:cs typeface="Times New Roman" pitchFamily="18" charset="0"/>
              </a:rPr>
              <a:t>Agency for health care research and quality defined quality as "</a:t>
            </a:r>
            <a:r>
              <a:rPr lang="en-US" sz="3200" b="1" dirty="0" smtClean="0">
                <a:solidFill>
                  <a:srgbClr val="0000FF"/>
                </a:solidFill>
                <a:latin typeface="Times New Roman" pitchFamily="18" charset="0"/>
                <a:cs typeface="Times New Roman" pitchFamily="18" charset="0"/>
              </a:rPr>
              <a:t>the degree to which health care services for individuals and populations increase the likelihood of desired health outcomes and are consistent with current professional knowledge</a:t>
            </a:r>
            <a:r>
              <a:rPr lang="en-US" sz="3200" b="1" dirty="0" smtClean="0">
                <a:solidFill>
                  <a:schemeClr val="tx1"/>
                </a:solidFill>
                <a:latin typeface="Times New Roman" pitchFamily="18" charset="0"/>
                <a:cs typeface="Times New Roman" pitchFamily="18" charset="0"/>
              </a:rPr>
              <a:t>.”</a:t>
            </a:r>
          </a:p>
          <a:p>
            <a:pPr algn="l" rtl="0"/>
            <a:endParaRPr lang="ar-SA" b="1" dirty="0">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B3AD0212-D374-4B4B-8406-9932DBB2EBD2}"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29</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281454913"/>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600200"/>
            <a:ext cx="8534400" cy="49530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u="sng" dirty="0">
                <a:solidFill>
                  <a:srgbClr val="0000FF"/>
                </a:solidFill>
                <a:latin typeface="Times New Roman" panose="02020603050405020304" pitchFamily="18" charset="0"/>
                <a:cs typeface="Times New Roman" panose="02020603050405020304" pitchFamily="18" charset="0"/>
              </a:rPr>
              <a:t>Course Learning Objectives</a:t>
            </a:r>
            <a:r>
              <a:rPr lang="en-US" sz="3800" b="1" dirty="0">
                <a:solidFill>
                  <a:schemeClr val="tx1"/>
                </a:solidFill>
                <a:latin typeface="Times New Roman" panose="02020603050405020304" pitchFamily="18" charset="0"/>
                <a:cs typeface="Times New Roman" panose="02020603050405020304" pitchFamily="18" charset="0"/>
              </a:rPr>
              <a:t>:</a:t>
            </a:r>
          </a:p>
          <a:p>
            <a:pPr marL="742950" lvl="0" indent="-742950">
              <a:spcBef>
                <a:spcPts val="600"/>
              </a:spcBef>
              <a:buClr>
                <a:srgbClr val="0000FF"/>
              </a:buClr>
              <a:buFont typeface="+mj-lt"/>
              <a:buAutoNum type="arabicPeriod" startAt="4"/>
            </a:pPr>
            <a:r>
              <a:rPr lang="en-US" sz="2800" b="1" dirty="0" smtClean="0">
                <a:solidFill>
                  <a:schemeClr val="tx1"/>
                </a:solidFill>
                <a:latin typeface="Times New Roman" panose="02020603050405020304" pitchFamily="18" charset="0"/>
                <a:cs typeface="Times New Roman" panose="02020603050405020304" pitchFamily="18" charset="0"/>
              </a:rPr>
              <a:t>Demonstrate </a:t>
            </a:r>
            <a:r>
              <a:rPr lang="en-US" sz="2800" b="1" dirty="0">
                <a:solidFill>
                  <a:schemeClr val="tx1"/>
                </a:solidFill>
                <a:latin typeface="Times New Roman" panose="02020603050405020304" pitchFamily="18" charset="0"/>
                <a:cs typeface="Times New Roman" panose="02020603050405020304" pitchFamily="18" charset="0"/>
              </a:rPr>
              <a:t>an ability to critically appraise literature that incorporates measurement of </a:t>
            </a:r>
            <a:r>
              <a:rPr lang="en-US" sz="2800" b="1" dirty="0" smtClean="0">
                <a:solidFill>
                  <a:schemeClr val="tx1"/>
                </a:solidFill>
                <a:latin typeface="Times New Roman" panose="02020603050405020304" pitchFamily="18" charset="0"/>
                <a:cs typeface="Times New Roman" panose="02020603050405020304" pitchFamily="18" charset="0"/>
              </a:rPr>
              <a:t>variation.</a:t>
            </a:r>
          </a:p>
          <a:p>
            <a:pPr marL="742950" lvl="0" indent="-742950">
              <a:spcBef>
                <a:spcPts val="600"/>
              </a:spcBef>
              <a:buClr>
                <a:srgbClr val="0000FF"/>
              </a:buClr>
              <a:buFont typeface="+mj-lt"/>
              <a:buAutoNum type="arabicPeriod" startAt="4"/>
            </a:pPr>
            <a:r>
              <a:rPr lang="en-GB" sz="2800" b="1" dirty="0" smtClean="0">
                <a:solidFill>
                  <a:schemeClr val="tx1"/>
                </a:solidFill>
                <a:latin typeface="Times New Roman" panose="02020603050405020304" pitchFamily="18" charset="0"/>
                <a:cs typeface="Times New Roman" panose="02020603050405020304" pitchFamily="18" charset="0"/>
              </a:rPr>
              <a:t>Illustrate </a:t>
            </a:r>
            <a:r>
              <a:rPr lang="en-GB" sz="2800" b="1" dirty="0">
                <a:solidFill>
                  <a:schemeClr val="tx1"/>
                </a:solidFill>
                <a:latin typeface="Times New Roman" panose="02020603050405020304" pitchFamily="18" charset="0"/>
                <a:cs typeface="Times New Roman" panose="02020603050405020304" pitchFamily="18" charset="0"/>
              </a:rPr>
              <a:t>the applicability of tools and techniques of quality </a:t>
            </a:r>
            <a:r>
              <a:rPr lang="en-GB" sz="2800" b="1" dirty="0" smtClean="0">
                <a:solidFill>
                  <a:schemeClr val="tx1"/>
                </a:solidFill>
                <a:latin typeface="Times New Roman" panose="02020603050405020304" pitchFamily="18" charset="0"/>
                <a:cs typeface="Times New Roman" panose="02020603050405020304" pitchFamily="18" charset="0"/>
              </a:rPr>
              <a:t>improvement.</a:t>
            </a:r>
          </a:p>
          <a:p>
            <a:pPr marL="742950" lvl="0" indent="-742950">
              <a:spcBef>
                <a:spcPts val="600"/>
              </a:spcBef>
              <a:buClr>
                <a:srgbClr val="0000FF"/>
              </a:buClr>
              <a:buFont typeface="+mj-lt"/>
              <a:buAutoNum type="arabicPeriod" startAt="4"/>
            </a:pPr>
            <a:r>
              <a:rPr lang="en-GB" sz="2800" b="1" dirty="0" smtClean="0">
                <a:solidFill>
                  <a:schemeClr val="tx1"/>
                </a:solidFill>
                <a:latin typeface="Times New Roman" panose="02020603050405020304" pitchFamily="18" charset="0"/>
                <a:cs typeface="Times New Roman" panose="02020603050405020304" pitchFamily="18" charset="0"/>
              </a:rPr>
              <a:t>Describe </a:t>
            </a:r>
            <a:r>
              <a:rPr lang="en-GB" sz="2800" b="1" dirty="0">
                <a:solidFill>
                  <a:schemeClr val="tx1"/>
                </a:solidFill>
                <a:latin typeface="Times New Roman" panose="02020603050405020304" pitchFamily="18" charset="0"/>
                <a:cs typeface="Times New Roman" panose="02020603050405020304" pitchFamily="18" charset="0"/>
              </a:rPr>
              <a:t>individual applications of appropriate quality tools.</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AC688243-815C-4831-AAAB-7645A1A12BEC}"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a:t>
            </a:fld>
            <a:endParaRPr lang="en-US"/>
          </a:p>
        </p:txBody>
      </p:sp>
    </p:spTree>
    <p:extLst>
      <p:ext uri="{BB962C8B-B14F-4D97-AF65-F5344CB8AC3E}">
        <p14:creationId xmlns:p14="http://schemas.microsoft.com/office/powerpoint/2010/main" val="36273780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8"/>
            <a:ext cx="7772400" cy="1470025"/>
          </a:xfrm>
        </p:spPr>
        <p:txBody>
          <a:bodyPr>
            <a:normAutofit/>
          </a:bodyPr>
          <a:lstStyle/>
          <a:p>
            <a:r>
              <a:rPr lang="en-US" i="1" dirty="0" smtClean="0">
                <a:solidFill>
                  <a:schemeClr val="tx1"/>
                </a:solidFill>
                <a:latin typeface="Times New Roman" pitchFamily="18" charset="0"/>
                <a:cs typeface="Times New Roman" pitchFamily="18" charset="0"/>
              </a:rPr>
              <a:t>The Quality of Healthcare</a:t>
            </a:r>
            <a:endParaRPr lang="ar-SA"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1844824"/>
            <a:ext cx="8280920" cy="4032448"/>
          </a:xfrm>
        </p:spPr>
        <p:txBody>
          <a:bodyPr>
            <a:normAutofit/>
          </a:bodyPr>
          <a:lstStyle/>
          <a:p>
            <a:pPr algn="l" rtl="0"/>
            <a:r>
              <a:rPr lang="en-US" sz="3200" b="1" dirty="0" smtClean="0">
                <a:solidFill>
                  <a:srgbClr val="0000FF"/>
                </a:solidFill>
                <a:latin typeface="Times New Roman" pitchFamily="18" charset="0"/>
                <a:cs typeface="Times New Roman" pitchFamily="18" charset="0"/>
              </a:rPr>
              <a:t>Definitions of Quality</a:t>
            </a:r>
          </a:p>
          <a:p>
            <a:pPr marL="360000" algn="l" rtl="0" fontAlgn="auto">
              <a:spcAft>
                <a:spcPts val="0"/>
              </a:spcAft>
              <a:defRPr/>
            </a:pPr>
            <a:r>
              <a:rPr lang="en-US" sz="3200" b="1" dirty="0" smtClean="0">
                <a:solidFill>
                  <a:schemeClr val="tx1"/>
                </a:solidFill>
                <a:latin typeface="Times New Roman" pitchFamily="18" charset="0"/>
                <a:cs typeface="Times New Roman" pitchFamily="18" charset="0"/>
              </a:rPr>
              <a:t>National Association of Quality Assurance Professionals described quality as </a:t>
            </a:r>
            <a:r>
              <a:rPr lang="en-US" sz="3200" b="1" i="1" dirty="0" smtClean="0">
                <a:solidFill>
                  <a:schemeClr val="tx1"/>
                </a:solidFill>
                <a:latin typeface="Times New Roman" pitchFamily="18" charset="0"/>
                <a:cs typeface="Times New Roman" pitchFamily="18" charset="0"/>
              </a:rPr>
              <a:t>“</a:t>
            </a:r>
            <a:r>
              <a:rPr lang="en-US" sz="3200" b="1" i="1" dirty="0" smtClean="0">
                <a:solidFill>
                  <a:srgbClr val="0000FF"/>
                </a:solidFill>
                <a:latin typeface="Times New Roman" pitchFamily="18" charset="0"/>
                <a:cs typeface="Times New Roman" pitchFamily="18" charset="0"/>
              </a:rPr>
              <a:t>the level of excellence produced and documented in the process of patient care, based on the best knowledge available and achievable at a particular facility</a:t>
            </a:r>
            <a:r>
              <a:rPr lang="en-US" sz="3200" b="1" i="1" dirty="0" smtClean="0">
                <a:solidFill>
                  <a:schemeClr val="tx1"/>
                </a:solidFill>
                <a:latin typeface="Times New Roman" pitchFamily="18" charset="0"/>
                <a:cs typeface="Times New Roman" pitchFamily="18" charset="0"/>
              </a:rPr>
              <a:t>.”</a:t>
            </a:r>
            <a:endParaRPr lang="ar-SA" sz="32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61CE9603-2CDC-4EEA-8F26-90784871DEF1}"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30</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2802062936"/>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8"/>
            <a:ext cx="7772400" cy="1470025"/>
          </a:xfrm>
        </p:spPr>
        <p:txBody>
          <a:bodyPr>
            <a:normAutofit/>
          </a:bodyPr>
          <a:lstStyle/>
          <a:p>
            <a:r>
              <a:rPr lang="en-US" i="1" dirty="0" smtClean="0">
                <a:solidFill>
                  <a:schemeClr val="tx1"/>
                </a:solidFill>
                <a:latin typeface="Times New Roman" pitchFamily="18" charset="0"/>
                <a:cs typeface="Times New Roman" pitchFamily="18" charset="0"/>
              </a:rPr>
              <a:t>The Quality of Healthcare</a:t>
            </a:r>
            <a:endParaRPr lang="ar-SA"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2060848"/>
            <a:ext cx="8280920" cy="3816424"/>
          </a:xfrm>
        </p:spPr>
        <p:txBody>
          <a:bodyPr>
            <a:normAutofit/>
          </a:bodyPr>
          <a:lstStyle/>
          <a:p>
            <a:pPr algn="l" rtl="0"/>
            <a:r>
              <a:rPr lang="en-US" sz="3200" b="1" dirty="0" smtClean="0">
                <a:solidFill>
                  <a:srgbClr val="0000FF"/>
                </a:solidFill>
                <a:latin typeface="Times New Roman" pitchFamily="18" charset="0"/>
                <a:cs typeface="Times New Roman" pitchFamily="18" charset="0"/>
              </a:rPr>
              <a:t>Definitions of Quality</a:t>
            </a:r>
          </a:p>
          <a:p>
            <a:pPr marL="360000" algn="l" rtl="0" fontAlgn="auto">
              <a:spcAft>
                <a:spcPts val="0"/>
              </a:spcAft>
              <a:defRPr/>
            </a:pPr>
            <a:r>
              <a:rPr lang="en-US" sz="3200" b="1" dirty="0" smtClean="0">
                <a:solidFill>
                  <a:schemeClr val="tx1"/>
                </a:solidFill>
                <a:latin typeface="Times New Roman" pitchFamily="18" charset="0"/>
                <a:cs typeface="Times New Roman" pitchFamily="18" charset="0"/>
              </a:rPr>
              <a:t>Institute of Medicine (IOM)</a:t>
            </a:r>
          </a:p>
          <a:p>
            <a:pPr marL="360000" algn="l" rtl="0" fontAlgn="auto">
              <a:spcAft>
                <a:spcPts val="0"/>
              </a:spcAft>
              <a:defRPr/>
            </a:pPr>
            <a:r>
              <a:rPr lang="en-US" sz="3200" b="1" dirty="0" smtClean="0">
                <a:solidFill>
                  <a:schemeClr val="tx1"/>
                </a:solidFill>
                <a:latin typeface="Times New Roman" pitchFamily="18" charset="0"/>
                <a:cs typeface="Times New Roman" pitchFamily="18" charset="0"/>
              </a:rPr>
              <a:t>“</a:t>
            </a:r>
            <a:r>
              <a:rPr lang="en-US" sz="3200" b="1" dirty="0" smtClean="0">
                <a:solidFill>
                  <a:srgbClr val="0000FF"/>
                </a:solidFill>
                <a:latin typeface="Times New Roman" pitchFamily="18" charset="0"/>
                <a:cs typeface="Times New Roman" pitchFamily="18" charset="0"/>
              </a:rPr>
              <a:t>Degree to which health services for individuals and populations increase the likelihood of desired health outcomes and are consistent with professional knowledge</a:t>
            </a:r>
            <a:r>
              <a:rPr lang="en-US" sz="3200" b="1" dirty="0" smtClean="0">
                <a:solidFill>
                  <a:schemeClr val="tx1"/>
                </a:solidFill>
                <a:latin typeface="Times New Roman" pitchFamily="18" charset="0"/>
                <a:cs typeface="Times New Roman" pitchFamily="18" charset="0"/>
              </a:rPr>
              <a:t>.”</a:t>
            </a:r>
          </a:p>
          <a:p>
            <a:pPr marL="360000" algn="l" rtl="0" fontAlgn="auto">
              <a:spcAft>
                <a:spcPts val="0"/>
              </a:spcAft>
              <a:defRPr/>
            </a:pPr>
            <a:endParaRPr lang="en-US" sz="3200" b="1" i="1" dirty="0" smtClean="0">
              <a:solidFill>
                <a:schemeClr val="tx1"/>
              </a:solidFill>
              <a:latin typeface="Times New Roman" pitchFamily="18" charset="0"/>
              <a:cs typeface="Times New Roman" pitchFamily="18" charset="0"/>
            </a:endParaRPr>
          </a:p>
          <a:p>
            <a:pPr marL="411480" algn="l" rtl="0" fontAlgn="auto">
              <a:spcAft>
                <a:spcPts val="0"/>
              </a:spcAft>
              <a:defRPr/>
            </a:pPr>
            <a:endParaRPr lang="en-US" sz="3200" b="1" dirty="0" smtClean="0">
              <a:solidFill>
                <a:schemeClr val="tx1"/>
              </a:solidFill>
              <a:latin typeface="Times New Roman" pitchFamily="18" charset="0"/>
              <a:cs typeface="Times New Roman" pitchFamily="18" charset="0"/>
            </a:endParaRPr>
          </a:p>
          <a:p>
            <a:pPr algn="l" rtl="0"/>
            <a:endParaRPr lang="ar-SA" sz="32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2DDF9A95-DD62-40C5-8FB7-877017583358}"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31</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1416442708"/>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381000"/>
            <a:ext cx="7772400" cy="816273"/>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Autofit/>
          </a:bodyPr>
          <a:lstStyle/>
          <a:p>
            <a:pPr algn="l" rtl="0">
              <a:spcBef>
                <a:spcPts val="0"/>
              </a:spcBef>
            </a:pPr>
            <a:r>
              <a:rPr lang="en-US" sz="3200" b="1" dirty="0" smtClean="0">
                <a:solidFill>
                  <a:srgbClr val="0000FF"/>
                </a:solidFill>
                <a:latin typeface="Times New Roman" pitchFamily="18" charset="0"/>
                <a:cs typeface="Times New Roman" pitchFamily="18" charset="0"/>
              </a:rPr>
              <a:t>Definitions of Quality</a:t>
            </a:r>
          </a:p>
          <a:p>
            <a:pPr marL="360000" algn="l" rtl="0" fontAlgn="auto">
              <a:spcBef>
                <a:spcPts val="0"/>
              </a:spcBef>
              <a:defRPr/>
            </a:pPr>
            <a:r>
              <a:rPr lang="en-US" sz="32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Safety</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Effectiveness</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Patient-centeredness</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Timeliness</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Efficiency</a:t>
            </a:r>
          </a:p>
          <a:p>
            <a:pPr marL="540000" indent="-540000" algn="l" rtl="0">
              <a:spcBef>
                <a:spcPts val="0"/>
              </a:spcBef>
              <a:buClr>
                <a:srgbClr val="0000FF"/>
              </a:buClr>
              <a:buFont typeface="Wingdings" pitchFamily="2" charset="2"/>
              <a:buChar char="v"/>
            </a:pPr>
            <a:r>
              <a:rPr lang="en-US" sz="3200" b="1" dirty="0" smtClean="0">
                <a:solidFill>
                  <a:schemeClr val="tx1"/>
                </a:solidFill>
                <a:latin typeface="Times New Roman" pitchFamily="18" charset="0"/>
                <a:cs typeface="Times New Roman" pitchFamily="18" charset="0"/>
              </a:rPr>
              <a:t>Equity</a:t>
            </a:r>
          </a:p>
          <a:p>
            <a:pPr marL="360000" algn="l" rtl="0" fontAlgn="auto">
              <a:spcAft>
                <a:spcPts val="0"/>
              </a:spcAft>
              <a:defRPr/>
            </a:pPr>
            <a:endParaRPr lang="en-US" sz="3200" b="1" i="1" dirty="0" smtClean="0">
              <a:solidFill>
                <a:schemeClr val="tx1"/>
              </a:solidFill>
              <a:latin typeface="Times New Roman" pitchFamily="18" charset="0"/>
              <a:cs typeface="Times New Roman" pitchFamily="18" charset="0"/>
            </a:endParaRPr>
          </a:p>
          <a:p>
            <a:pPr marL="411480" algn="l" rtl="0" fontAlgn="auto">
              <a:spcAft>
                <a:spcPts val="0"/>
              </a:spcAft>
              <a:defRPr/>
            </a:pPr>
            <a:endParaRPr lang="en-US" sz="3200" b="1" dirty="0" smtClean="0">
              <a:solidFill>
                <a:schemeClr val="tx1"/>
              </a:solidFill>
              <a:latin typeface="Times New Roman" pitchFamily="18" charset="0"/>
              <a:cs typeface="Times New Roman" pitchFamily="18" charset="0"/>
            </a:endParaRPr>
          </a:p>
          <a:p>
            <a:pPr algn="l" rtl="0"/>
            <a:endParaRPr lang="ar-SA" sz="32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E454E9DE-492C-40F4-A40B-E03A68CCA4E8}"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32</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4652616"/>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9"/>
            <a:ext cx="7772400" cy="8061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Autofit/>
          </a:bodyPr>
          <a:lstStyle/>
          <a:p>
            <a:pPr algn="l" rtl="0">
              <a:spcBef>
                <a:spcPts val="0"/>
              </a:spcBef>
            </a:pPr>
            <a:r>
              <a:rPr lang="en-US" sz="2800" b="1" dirty="0" smtClean="0">
                <a:solidFill>
                  <a:schemeClr val="tx1"/>
                </a:solidFill>
                <a:latin typeface="Times New Roman" pitchFamily="18" charset="0"/>
                <a:cs typeface="Times New Roman" pitchFamily="18" charset="0"/>
              </a:rPr>
              <a:t>Definitions of Quality</a:t>
            </a:r>
          </a:p>
          <a:p>
            <a:pPr marL="360000" algn="l" rtl="0" fontAlgn="auto">
              <a:spcBef>
                <a:spcPts val="0"/>
              </a:spcBef>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Safety</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Safe, delivering health care which minimizes risks and harm to service users</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Computerized physician order entry system to prevent medication errors</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Surgeons “sign your site” of the body part that will be operated upon</a:t>
            </a:r>
          </a:p>
          <a:p>
            <a:pPr marL="360000" algn="l" rtl="0" fontAlgn="auto">
              <a:spcBef>
                <a:spcPts val="0"/>
              </a:spcBef>
              <a:defRPr/>
            </a:pPr>
            <a:endParaRPr lang="en-US" sz="2800" b="1" i="1" dirty="0" smtClean="0">
              <a:solidFill>
                <a:schemeClr val="tx1"/>
              </a:solidFill>
              <a:latin typeface="Times New Roman" pitchFamily="18" charset="0"/>
              <a:cs typeface="Times New Roman" pitchFamily="18" charset="0"/>
            </a:endParaRPr>
          </a:p>
          <a:p>
            <a:pPr marL="411480" algn="l" rtl="0" fontAlgn="auto">
              <a:spcBef>
                <a:spcPts val="0"/>
              </a:spcBef>
              <a:defRPr/>
            </a:pPr>
            <a:endParaRPr lang="en-US" sz="2800" b="1" dirty="0" smtClean="0">
              <a:solidFill>
                <a:schemeClr val="tx1"/>
              </a:solidFill>
              <a:latin typeface="Times New Roman" pitchFamily="18" charset="0"/>
              <a:cs typeface="Times New Roman" pitchFamily="18" charset="0"/>
            </a:endParaRPr>
          </a:p>
          <a:p>
            <a:pPr algn="l" rtl="0">
              <a:spcBef>
                <a:spcPts val="0"/>
              </a:spcBef>
            </a:pPr>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E670A040-88E6-4B5D-B5F0-1B3DEA3A63C9}"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33</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2647710476"/>
      </p:ext>
    </p:extLst>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8"/>
            <a:ext cx="7772400" cy="1470025"/>
          </a:xfrm>
        </p:spPr>
        <p:txBody>
          <a:bodyPr>
            <a:normAutofit/>
          </a:bodyPr>
          <a:lstStyle/>
          <a:p>
            <a:r>
              <a:rPr lang="en-US" i="1" dirty="0" smtClean="0">
                <a:solidFill>
                  <a:schemeClr val="tx1"/>
                </a:solidFill>
                <a:latin typeface="Times New Roman" pitchFamily="18" charset="0"/>
                <a:cs typeface="Times New Roman" pitchFamily="18" charset="0"/>
              </a:rPr>
              <a:t>The Quality of Healthcare</a:t>
            </a:r>
            <a:endParaRPr lang="ar-SA"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Effectiveness</a:t>
            </a:r>
          </a:p>
          <a:p>
            <a:pPr marL="997200" lvl="1" indent="-540000" algn="l" rtl="0">
              <a:spcBef>
                <a:spcPts val="60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Effective, delivering health care that is adherent to an evidence base and results in improved health outcomes for individuals and communities, based on need </a:t>
            </a:r>
          </a:p>
          <a:p>
            <a:pPr marL="997200" lvl="1" indent="-540000" algn="l" rtl="0">
              <a:spcBef>
                <a:spcPts val="60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Avoid overuse and underuse of services</a:t>
            </a:r>
          </a:p>
          <a:p>
            <a:pPr marL="411480" algn="l" rtl="0" fontAlgn="auto">
              <a:spcAft>
                <a:spcPts val="0"/>
              </a:spcAft>
              <a:defRPr/>
            </a:pPr>
            <a:endParaRPr lang="en-US" sz="2800" b="1" dirty="0" smtClean="0">
              <a:solidFill>
                <a:schemeClr val="tx1"/>
              </a:solidFill>
              <a:latin typeface="Times New Roman" pitchFamily="18" charset="0"/>
              <a:cs typeface="Times New Roman" pitchFamily="18" charset="0"/>
            </a:endParaRPr>
          </a:p>
          <a:p>
            <a:pPr algn="l" rtl="0"/>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D768A09D-B4FA-4072-8697-FE9A8E7F2B44}"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34</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900913803"/>
      </p:ext>
    </p:extLst>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9"/>
            <a:ext cx="7772400" cy="8823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lnSpcReduction="10000"/>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Effectiveness</a:t>
            </a:r>
            <a:r>
              <a:rPr lang="en-US" sz="2800" b="1" dirty="0" smtClean="0">
                <a:solidFill>
                  <a:schemeClr val="tx1"/>
                </a:solidFill>
                <a:latin typeface="Times New Roman" pitchFamily="18" charset="0"/>
                <a:cs typeface="Times New Roman" pitchFamily="18" charset="0"/>
              </a:rPr>
              <a:t> </a:t>
            </a:r>
          </a:p>
          <a:p>
            <a:pPr marL="997200" lvl="1" indent="-540000" algn="l" rtl="0">
              <a:spcBef>
                <a:spcPts val="60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Redesign processes based on best practices such as ensuring that patients at risk for heart disease take appropriate medications </a:t>
            </a:r>
          </a:p>
          <a:p>
            <a:pPr marL="997200" lvl="1" indent="-540000" algn="l" rtl="0">
              <a:spcBef>
                <a:spcPts val="60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Implement utilization management to reduce inappropriate hospital </a:t>
            </a:r>
            <a:r>
              <a:rPr lang="en-US" sz="2800" b="1" i="1" dirty="0" smtClean="0">
                <a:solidFill>
                  <a:schemeClr val="tx1"/>
                </a:solidFill>
                <a:latin typeface="Times New Roman" pitchFamily="18" charset="0"/>
                <a:cs typeface="Times New Roman" pitchFamily="18" charset="0"/>
              </a:rPr>
              <a:t>use</a:t>
            </a:r>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9D3F432A-ECD2-478B-AA4E-54C34A09A785}"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35</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393249164"/>
      </p:ext>
    </p:extLst>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381000"/>
            <a:ext cx="7772400" cy="7299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lnSpcReduction="10000"/>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Patient-centeredness</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Acceptable/patient - centered, delivering health care which takes into account the preferences and aspirations of individual service users and the cultures of their communities</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Respect patient needs, preferences, and culture</a:t>
            </a:r>
          </a:p>
          <a:p>
            <a:pPr algn="l" rtl="0"/>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E5D9CD7E-13CE-4FF6-85F9-D5BAB40B6BB2}"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36</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1177136084"/>
      </p:ext>
    </p:extLst>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9"/>
            <a:ext cx="7772400" cy="8823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Timeliness</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Accessible, delivering health care that is timely, geographically reasonable, </a:t>
            </a:r>
            <a:r>
              <a:rPr lang="en-US" sz="2800" b="1" dirty="0" smtClean="0">
                <a:solidFill>
                  <a:schemeClr val="tx1"/>
                </a:solidFill>
                <a:latin typeface="Times New Roman" pitchFamily="18" charset="0"/>
                <a:cs typeface="Times New Roman" pitchFamily="18" charset="0"/>
              </a:rPr>
              <a:t>and provided in a setting where skills and resources are appropriate to medical need</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Reduce waits for those who receive and who give care</a:t>
            </a:r>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03F91F47-FD9C-4552-8BD8-1FEF80F6C4B8}"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37</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855020695"/>
      </p:ext>
    </p:extLst>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9"/>
            <a:ext cx="7772400" cy="8823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Efficiency</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Efficient, delivering health care in a manner which maximizes resource use and avoids waste</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Reduce waste of facilities, equipment, supplies, and </a:t>
            </a:r>
            <a:r>
              <a:rPr lang="en-US" sz="2800" b="1" i="1" dirty="0" smtClean="0">
                <a:solidFill>
                  <a:schemeClr val="tx1"/>
                </a:solidFill>
                <a:latin typeface="Times New Roman" pitchFamily="18" charset="0"/>
                <a:cs typeface="Times New Roman" pitchFamily="18" charset="0"/>
              </a:rPr>
              <a:t>people</a:t>
            </a:r>
            <a:endParaRPr lang="ar-SA" sz="2800" b="1" i="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C6175F0E-AE2D-4B35-A858-DF4D29B5258A}"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38</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602653346"/>
      </p:ext>
    </p:extLst>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9"/>
            <a:ext cx="7772400" cy="8823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Efficiency</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implement inventory management systems to reduce amount of drugs and other supplies on hand</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Use flexible staffing systems based on patient numbers and needs to adjust number of nurses per patient care unit</a:t>
            </a:r>
            <a:endParaRPr lang="ar-SA" sz="2800" b="1" i="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16929061-0185-48B7-ABEB-46825A0ED69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39</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957069074"/>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600200"/>
            <a:ext cx="8229600" cy="4953000"/>
          </a:xfrm>
        </p:spPr>
        <p:txBody>
          <a:bodyPr>
            <a:norm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marL="342900" indent="-342900">
              <a:spcBef>
                <a:spcPts val="60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To attain quality, it is well to begin by establishing the “vision” for the organization, along with policies and goals.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Conversion </a:t>
            </a:r>
            <a:r>
              <a:rPr lang="en-US" sz="2800" b="1" dirty="0">
                <a:solidFill>
                  <a:schemeClr val="tx1"/>
                </a:solidFill>
                <a:latin typeface="Times New Roman" panose="02020603050405020304" pitchFamily="18" charset="0"/>
                <a:cs typeface="Times New Roman" panose="02020603050405020304" pitchFamily="18" charset="0"/>
              </a:rPr>
              <a:t>of goals into results (making quality happen) is then done through managerial processes—sequences of activities that produce the intended results.</a:t>
            </a: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a:t>
            </a:fld>
            <a:endParaRPr lang="en-US"/>
          </a:p>
        </p:txBody>
      </p:sp>
    </p:spTree>
    <p:extLst>
      <p:ext uri="{BB962C8B-B14F-4D97-AF65-F5344CB8AC3E}">
        <p14:creationId xmlns:p14="http://schemas.microsoft.com/office/powerpoint/2010/main" val="18975906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90600" y="457200"/>
            <a:ext cx="7334200" cy="7299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algn="l" rtl="0">
              <a:spcBef>
                <a:spcPts val="0"/>
              </a:spcBef>
              <a:buClr>
                <a:srgbClr val="0000FF"/>
              </a:buClr>
            </a:pPr>
            <a:r>
              <a:rPr lang="en-US" sz="2800" b="1" dirty="0" smtClean="0">
                <a:solidFill>
                  <a:srgbClr val="0000FF"/>
                </a:solidFill>
                <a:latin typeface="Times New Roman" pitchFamily="18" charset="0"/>
                <a:cs typeface="Times New Roman" pitchFamily="18" charset="0"/>
              </a:rPr>
              <a:t>Inefficiency = Waste </a:t>
            </a:r>
          </a:p>
          <a:p>
            <a:pPr marL="540000" indent="-540000" algn="l" rtl="0">
              <a:spcBef>
                <a:spcPts val="0"/>
              </a:spcBef>
              <a:buClr>
                <a:srgbClr val="0000FF"/>
              </a:buClr>
              <a:buFont typeface="Wingdings" pitchFamily="2" charset="2"/>
              <a:buChar char="v"/>
              <a:defRPr/>
            </a:pPr>
            <a:r>
              <a:rPr lang="en-US" sz="2800" b="1" dirty="0" smtClean="0">
                <a:solidFill>
                  <a:schemeClr val="tx1"/>
                </a:solidFill>
                <a:latin typeface="Times New Roman" pitchFamily="18" charset="0"/>
                <a:cs typeface="Times New Roman" pitchFamily="18" charset="0"/>
              </a:rPr>
              <a:t>Waits and Delays</a:t>
            </a:r>
          </a:p>
          <a:p>
            <a:pPr marL="540000" indent="-540000" algn="l" rtl="0">
              <a:lnSpc>
                <a:spcPct val="125000"/>
              </a:lnSpc>
              <a:spcBef>
                <a:spcPts val="0"/>
              </a:spcBef>
              <a:buClr>
                <a:srgbClr val="0000FF"/>
              </a:buClr>
              <a:buFont typeface="Wingdings" pitchFamily="2" charset="2"/>
              <a:buChar char="v"/>
              <a:defRPr/>
            </a:pPr>
            <a:r>
              <a:rPr lang="en-US" sz="2800" b="1" dirty="0" smtClean="0">
                <a:solidFill>
                  <a:schemeClr val="tx1"/>
                </a:solidFill>
                <a:latin typeface="Times New Roman" pitchFamily="18" charset="0"/>
                <a:cs typeface="Times New Roman" pitchFamily="18" charset="0"/>
              </a:rPr>
              <a:t>Operating Room Throughput</a:t>
            </a:r>
          </a:p>
          <a:p>
            <a:pPr marL="540000" indent="-540000" algn="l" rtl="0">
              <a:lnSpc>
                <a:spcPct val="125000"/>
              </a:lnSpc>
              <a:spcBef>
                <a:spcPts val="0"/>
              </a:spcBef>
              <a:buClr>
                <a:srgbClr val="0000FF"/>
              </a:buClr>
              <a:buFont typeface="Wingdings" pitchFamily="2" charset="2"/>
              <a:buChar char="v"/>
              <a:defRPr/>
            </a:pPr>
            <a:r>
              <a:rPr lang="en-US" sz="2800" b="1" dirty="0" smtClean="0">
                <a:solidFill>
                  <a:schemeClr val="tx1"/>
                </a:solidFill>
                <a:latin typeface="Times New Roman" pitchFamily="18" charset="0"/>
                <a:cs typeface="Times New Roman" pitchFamily="18" charset="0"/>
              </a:rPr>
              <a:t>Emergency Department Diversions</a:t>
            </a:r>
          </a:p>
          <a:p>
            <a:pPr marL="540000" indent="-540000" algn="l" rtl="0">
              <a:lnSpc>
                <a:spcPct val="125000"/>
              </a:lnSpc>
              <a:spcBef>
                <a:spcPts val="0"/>
              </a:spcBef>
              <a:buClr>
                <a:srgbClr val="0000FF"/>
              </a:buClr>
              <a:buFont typeface="Wingdings" pitchFamily="2" charset="2"/>
              <a:buChar char="v"/>
              <a:defRPr/>
            </a:pPr>
            <a:r>
              <a:rPr lang="en-US" sz="2800" b="1" dirty="0" smtClean="0">
                <a:solidFill>
                  <a:schemeClr val="tx1"/>
                </a:solidFill>
                <a:latin typeface="Times New Roman" pitchFamily="18" charset="0"/>
                <a:cs typeface="Times New Roman" pitchFamily="18" charset="0"/>
              </a:rPr>
              <a:t>Medical Records Availability</a:t>
            </a:r>
          </a:p>
          <a:p>
            <a:pPr marL="540000" indent="-540000" algn="l" rtl="0">
              <a:lnSpc>
                <a:spcPct val="125000"/>
              </a:lnSpc>
              <a:spcBef>
                <a:spcPts val="0"/>
              </a:spcBef>
              <a:buClr>
                <a:srgbClr val="0000FF"/>
              </a:buClr>
              <a:buFont typeface="Wingdings" pitchFamily="2" charset="2"/>
              <a:buChar char="v"/>
              <a:defRPr/>
            </a:pPr>
            <a:r>
              <a:rPr lang="en-US" sz="2800" b="1" dirty="0" smtClean="0">
                <a:solidFill>
                  <a:schemeClr val="tx1"/>
                </a:solidFill>
                <a:latin typeface="Times New Roman" pitchFamily="18" charset="0"/>
                <a:cs typeface="Times New Roman" pitchFamily="18" charset="0"/>
              </a:rPr>
              <a:t>Mismatch Between Capacity and Demand</a:t>
            </a:r>
          </a:p>
        </p:txBody>
      </p:sp>
      <p:sp>
        <p:nvSpPr>
          <p:cNvPr id="4" name="Date Placeholder 3"/>
          <p:cNvSpPr>
            <a:spLocks noGrp="1"/>
          </p:cNvSpPr>
          <p:nvPr>
            <p:ph type="dt" sz="quarter" idx="10"/>
          </p:nvPr>
        </p:nvSpPr>
        <p:spPr/>
        <p:txBody>
          <a:bodyPr/>
          <a:lstStyle/>
          <a:p>
            <a:pPr>
              <a:defRPr/>
            </a:pPr>
            <a:fld id="{16929061-0185-48B7-ABEB-46825A0ED69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40</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798941531"/>
      </p:ext>
    </p:extLst>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457200"/>
            <a:ext cx="7772400" cy="729952"/>
          </a:xfrm>
        </p:spPr>
        <p:txBody>
          <a:bodyPr>
            <a:normAutofit/>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lnSpcReduction="10000"/>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Equity</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dirty="0" smtClean="0">
                <a:solidFill>
                  <a:schemeClr val="tx1"/>
                </a:solidFill>
                <a:latin typeface="Times New Roman" pitchFamily="18" charset="0"/>
                <a:cs typeface="Times New Roman" pitchFamily="18" charset="0"/>
              </a:rPr>
              <a:t>Equitable, delivering health care which does not vary in quality because of personal characteristics such as gender, race, ethnicity, geographical location, or socioeconomic status</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Reduce racial, ethnic, geographic and socio-economic differences</a:t>
            </a:r>
            <a:endParaRPr lang="ar-SA" sz="2800" b="1" i="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240EC323-A86E-4BEE-9943-7DDE0EAAABE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41</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442157970"/>
      </p:ext>
    </p:extLst>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838200" y="533400"/>
            <a:ext cx="7772400" cy="729952"/>
          </a:xfrm>
        </p:spPr>
        <p:txBody>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1628800"/>
            <a:ext cx="7992888" cy="4464496"/>
          </a:xfrm>
        </p:spPr>
        <p:txBody>
          <a:bodyPr>
            <a:normAutofit/>
          </a:bodyPr>
          <a:lstStyle/>
          <a:p>
            <a:pPr algn="l" rtl="0"/>
            <a:r>
              <a:rPr lang="en-US" sz="2800" b="1" dirty="0" smtClean="0">
                <a:solidFill>
                  <a:schemeClr val="tx1"/>
                </a:solidFill>
                <a:latin typeface="Times New Roman" pitchFamily="18" charset="0"/>
                <a:cs typeface="Times New Roman" pitchFamily="18" charset="0"/>
              </a:rPr>
              <a:t>Definitions of Quality</a:t>
            </a:r>
          </a:p>
          <a:p>
            <a:pPr marL="360000" algn="l" rtl="0" fontAlgn="auto">
              <a:spcAft>
                <a:spcPts val="0"/>
              </a:spcAft>
              <a:defRPr/>
            </a:pPr>
            <a:r>
              <a:rPr lang="en-US" sz="2800" b="1" i="1" dirty="0" smtClean="0">
                <a:solidFill>
                  <a:schemeClr val="tx1"/>
                </a:solidFill>
                <a:latin typeface="Times New Roman" pitchFamily="18" charset="0"/>
                <a:cs typeface="Times New Roman" pitchFamily="18" charset="0"/>
              </a:rPr>
              <a:t>IOM’s Six Aims for Improvement</a:t>
            </a:r>
          </a:p>
          <a:p>
            <a:pPr marL="540000" indent="-540000" algn="l" rtl="0">
              <a:spcBef>
                <a:spcPts val="0"/>
              </a:spcBef>
              <a:buClr>
                <a:srgbClr val="0000FF"/>
              </a:buClr>
              <a:buFont typeface="Wingdings" pitchFamily="2" charset="2"/>
              <a:buChar char="v"/>
            </a:pPr>
            <a:r>
              <a:rPr lang="en-US" sz="2800" b="1" dirty="0" smtClean="0">
                <a:solidFill>
                  <a:srgbClr val="0000FF"/>
                </a:solidFill>
                <a:latin typeface="Times New Roman" pitchFamily="18" charset="0"/>
                <a:cs typeface="Times New Roman" pitchFamily="18" charset="0"/>
              </a:rPr>
              <a:t>Equity</a:t>
            </a:r>
            <a:r>
              <a:rPr lang="en-US" sz="2800" b="1" dirty="0" smtClean="0">
                <a:solidFill>
                  <a:schemeClr val="tx1"/>
                </a:solidFill>
                <a:latin typeface="Times New Roman" pitchFamily="18" charset="0"/>
                <a:cs typeface="Times New Roman" pitchFamily="18" charset="0"/>
              </a:rPr>
              <a:t>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Provide healthcare services in every region of the country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Train more physicians from minority racial and ethnic groups </a:t>
            </a:r>
          </a:p>
          <a:p>
            <a:pPr marL="997200" lvl="1" indent="-540000" algn="l" rtl="0">
              <a:spcBef>
                <a:spcPts val="0"/>
              </a:spcBef>
              <a:buClr>
                <a:srgbClr val="0000FF"/>
              </a:buClr>
              <a:buFont typeface="Wingdings" pitchFamily="2" charset="2"/>
              <a:buChar char="v"/>
            </a:pPr>
            <a:r>
              <a:rPr lang="en-US" sz="2800" b="1" i="1" dirty="0" smtClean="0">
                <a:solidFill>
                  <a:schemeClr val="tx1"/>
                </a:solidFill>
                <a:latin typeface="Times New Roman" pitchFamily="18" charset="0"/>
                <a:cs typeface="Times New Roman" pitchFamily="18" charset="0"/>
              </a:rPr>
              <a:t>Example: Establish universal health insurance coverage</a:t>
            </a:r>
          </a:p>
        </p:txBody>
      </p:sp>
      <p:sp>
        <p:nvSpPr>
          <p:cNvPr id="4" name="Date Placeholder 3"/>
          <p:cNvSpPr>
            <a:spLocks noGrp="1"/>
          </p:cNvSpPr>
          <p:nvPr>
            <p:ph type="dt" sz="quarter" idx="10"/>
          </p:nvPr>
        </p:nvSpPr>
        <p:spPr/>
        <p:txBody>
          <a:bodyPr/>
          <a:lstStyle/>
          <a:p>
            <a:pPr>
              <a:defRPr/>
            </a:pPr>
            <a:fld id="{EC247396-9987-45D6-BBE2-4DFF912CA11B}"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42</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2525858471"/>
      </p:ext>
    </p:extLst>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533401"/>
            <a:ext cx="7410400" cy="762000"/>
          </a:xfrm>
        </p:spPr>
        <p:txBody>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3568" y="2276872"/>
            <a:ext cx="7992888" cy="3816424"/>
          </a:xfrm>
        </p:spPr>
        <p:txBody>
          <a:bodyPr>
            <a:normAutofit/>
          </a:bodyPr>
          <a:lstStyle/>
          <a:p>
            <a:pPr algn="l" rtl="0"/>
            <a:r>
              <a:rPr lang="en-US" sz="3200" b="1" dirty="0" smtClean="0">
                <a:solidFill>
                  <a:srgbClr val="0000FF"/>
                </a:solidFill>
                <a:latin typeface="Times New Roman" pitchFamily="18" charset="0"/>
                <a:cs typeface="Times New Roman" pitchFamily="18" charset="0"/>
              </a:rPr>
              <a:t>Definitions of Quality</a:t>
            </a:r>
          </a:p>
          <a:p>
            <a:pPr marL="288000" algn="l" rtl="0">
              <a:spcBef>
                <a:spcPts val="1200"/>
              </a:spcBef>
              <a:defRPr/>
            </a:pPr>
            <a:r>
              <a:rPr lang="en-US" sz="3200" b="1" i="1" dirty="0" smtClean="0">
                <a:solidFill>
                  <a:schemeClr val="tx1"/>
                </a:solidFill>
                <a:latin typeface="Times New Roman" pitchFamily="18" charset="0"/>
                <a:cs typeface="Times New Roman" pitchFamily="18" charset="0"/>
              </a:rPr>
              <a:t>Quality must be defined in terms of  experience and outcomes of the patient and the population that generates patients</a:t>
            </a:r>
          </a:p>
        </p:txBody>
      </p:sp>
      <p:sp>
        <p:nvSpPr>
          <p:cNvPr id="4" name="Date Placeholder 3"/>
          <p:cNvSpPr>
            <a:spLocks noGrp="1"/>
          </p:cNvSpPr>
          <p:nvPr>
            <p:ph type="dt" sz="quarter" idx="10"/>
          </p:nvPr>
        </p:nvSpPr>
        <p:spPr/>
        <p:txBody>
          <a:bodyPr/>
          <a:lstStyle/>
          <a:p>
            <a:pPr>
              <a:defRPr/>
            </a:pPr>
            <a:fld id="{BB68E5E7-9408-4277-80E5-0CD8868B07C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43</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207479024"/>
      </p:ext>
    </p:extLst>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4400" y="533400"/>
            <a:ext cx="7334200" cy="740073"/>
          </a:xfrm>
        </p:spPr>
        <p:txBody>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09600" y="1905000"/>
            <a:ext cx="7992888" cy="3960440"/>
          </a:xfrm>
        </p:spPr>
        <p:txBody>
          <a:bodyPr>
            <a:normAutofit/>
          </a:bodyPr>
          <a:lstStyle/>
          <a:p>
            <a:pPr algn="l" rtl="0"/>
            <a:r>
              <a:rPr lang="en-US" sz="3200" b="1" dirty="0" smtClean="0">
                <a:solidFill>
                  <a:srgbClr val="0000FF"/>
                </a:solidFill>
                <a:latin typeface="Times New Roman" pitchFamily="18" charset="0"/>
                <a:cs typeface="Times New Roman" pitchFamily="18" charset="0"/>
              </a:rPr>
              <a:t>Definitions of Quality</a:t>
            </a:r>
          </a:p>
          <a:p>
            <a:pPr algn="l" rtl="0"/>
            <a:r>
              <a:rPr lang="en-US" sz="3200" b="1" dirty="0" smtClean="0">
                <a:solidFill>
                  <a:schemeClr val="tx1"/>
                </a:solidFill>
                <a:latin typeface="Times New Roman" pitchFamily="18" charset="0"/>
                <a:cs typeface="Times New Roman" pitchFamily="18" charset="0"/>
              </a:rPr>
              <a:t>There is a growing field of research concerning evidence for quality. This research reinforces a more scientific and systematic approach to the use of information concerning interventions on quality.</a:t>
            </a:r>
            <a:endParaRPr lang="en-US" sz="3200" b="1" i="1" dirty="0" smtClean="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BB68E5E7-9408-4277-80E5-0CD8868B07C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44</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3469270662"/>
      </p:ext>
    </p:extLst>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90600" y="457200"/>
            <a:ext cx="7181800" cy="653752"/>
          </a:xfrm>
        </p:spPr>
        <p:txBody>
          <a:bodyPr/>
          <a:lstStyle/>
          <a:p>
            <a:pPr algn="ctr"/>
            <a:r>
              <a:rPr lang="en-US" b="1" i="1" dirty="0" smtClean="0">
                <a:solidFill>
                  <a:schemeClr val="tx1"/>
                </a:solidFill>
                <a:latin typeface="Times New Roman" pitchFamily="18" charset="0"/>
                <a:cs typeface="Times New Roman" pitchFamily="18" charset="0"/>
              </a:rPr>
              <a:t>The Quality of Healthcare</a:t>
            </a:r>
            <a:endParaRPr lang="ar-SA"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685800" y="1600200"/>
            <a:ext cx="7992888" cy="3960440"/>
          </a:xfrm>
        </p:spPr>
        <p:txBody>
          <a:bodyPr>
            <a:noAutofit/>
          </a:bodyPr>
          <a:lstStyle/>
          <a:p>
            <a:pPr algn="l" rtl="0"/>
            <a:r>
              <a:rPr lang="en-US" sz="2800" b="1" i="1" dirty="0" smtClean="0">
                <a:solidFill>
                  <a:srgbClr val="0000FF"/>
                </a:solidFill>
                <a:latin typeface="Times New Roman" pitchFamily="18" charset="0"/>
                <a:cs typeface="Times New Roman" pitchFamily="18" charset="0"/>
              </a:rPr>
              <a:t>WHO  suggest </a:t>
            </a:r>
            <a:r>
              <a:rPr lang="en-US" sz="2800" b="1" dirty="0" smtClean="0">
                <a:solidFill>
                  <a:srgbClr val="0000FF"/>
                </a:solidFill>
              </a:rPr>
              <a:t>seven activities (“elements”)</a:t>
            </a:r>
            <a:endParaRPr lang="en-US" sz="2800" b="1" i="1" dirty="0" smtClean="0">
              <a:solidFill>
                <a:srgbClr val="0000FF"/>
              </a:solidFill>
              <a:latin typeface="Times New Roman" pitchFamily="18" charset="0"/>
              <a:cs typeface="Times New Roman" pitchFamily="18" charset="0"/>
            </a:endParaRP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Stakeholder involvement</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Situational analysis</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Confirmation of health goals</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Quality goals</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Choosing interventions for quality</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Implementation process</a:t>
            </a:r>
          </a:p>
          <a:p>
            <a:pPr marL="540000" indent="-540000" algn="l" rtl="0">
              <a:spcBef>
                <a:spcPts val="0"/>
              </a:spcBef>
              <a:buClr>
                <a:srgbClr val="0000FF"/>
              </a:buClr>
              <a:buFont typeface="+mj-lt"/>
              <a:buAutoNum type="arabicPeriod"/>
            </a:pPr>
            <a:r>
              <a:rPr lang="en-US" sz="2800" b="1" dirty="0" smtClean="0">
                <a:solidFill>
                  <a:schemeClr val="tx1"/>
                </a:solidFill>
                <a:latin typeface="Times New Roman" pitchFamily="18" charset="0"/>
                <a:cs typeface="Times New Roman" pitchFamily="18" charset="0"/>
              </a:rPr>
              <a:t>Monitoring progress</a:t>
            </a:r>
          </a:p>
          <a:p>
            <a:pPr algn="l" rtl="0"/>
            <a:endParaRPr lang="en-US" sz="2800" b="1" i="1" dirty="0" smtClean="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pPr>
              <a:defRPr/>
            </a:pPr>
            <a:fld id="{BB68E5E7-9408-4277-80E5-0CD8868B07CD}" type="datetime1">
              <a:rPr lang="ar-SA" smtClean="0"/>
              <a:t>20/04/1437</a:t>
            </a:fld>
            <a:endParaRPr lang="en-GB"/>
          </a:p>
        </p:txBody>
      </p:sp>
      <p:sp>
        <p:nvSpPr>
          <p:cNvPr id="5" name="Slide Number Placeholder 4"/>
          <p:cNvSpPr>
            <a:spLocks noGrp="1"/>
          </p:cNvSpPr>
          <p:nvPr>
            <p:ph type="sldNum" sz="quarter" idx="12"/>
          </p:nvPr>
        </p:nvSpPr>
        <p:spPr/>
        <p:txBody>
          <a:bodyPr/>
          <a:lstStyle/>
          <a:p>
            <a:fld id="{548DAFDE-2BD3-4C5A-AB11-E6EFC8DCBD51}" type="slidenum">
              <a:rPr lang="ar-SA" smtClean="0"/>
              <a:t>45</a:t>
            </a:fld>
            <a:endParaRPr lang="ar-SA"/>
          </a:p>
        </p:txBody>
      </p:sp>
      <p:sp>
        <p:nvSpPr>
          <p:cNvPr id="6" name="Footer Placeholder 5"/>
          <p:cNvSpPr>
            <a:spLocks noGrp="1"/>
          </p:cNvSpPr>
          <p:nvPr>
            <p:ph type="ftr" sz="quarter" idx="11"/>
          </p:nvPr>
        </p:nvSpPr>
        <p:spPr/>
        <p:txBody>
          <a:bodyPr/>
          <a:lstStyle/>
          <a:p>
            <a:r>
              <a:rPr lang="en-US" smtClean="0"/>
              <a:t>Mohammed S Alnaif PhD,</a:t>
            </a:r>
            <a:endParaRPr lang="ar-SA"/>
          </a:p>
        </p:txBody>
      </p:sp>
    </p:spTree>
    <p:extLst>
      <p:ext uri="{BB962C8B-B14F-4D97-AF65-F5344CB8AC3E}">
        <p14:creationId xmlns:p14="http://schemas.microsoft.com/office/powerpoint/2010/main" val="2571784266"/>
      </p:ext>
    </p:extLst>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09800"/>
            <a:ext cx="7506113" cy="1991275"/>
          </a:xfrm>
        </p:spPr>
        <p:txBody>
          <a:bodyPr/>
          <a:lstStyle/>
          <a:p>
            <a:pPr algn="ctr"/>
            <a:r>
              <a:rPr lang="en-US" sz="7200" b="1" dirty="0" smtClean="0">
                <a:solidFill>
                  <a:srgbClr val="0000FF"/>
                </a:solidFill>
                <a:latin typeface="AR BERKLEY" panose="02000000000000000000" pitchFamily="2" charset="0"/>
              </a:rPr>
              <a:t>THANK YOU</a:t>
            </a:r>
            <a:endParaRPr lang="en-US" sz="7200" b="1" dirty="0">
              <a:solidFill>
                <a:srgbClr val="0000FF"/>
              </a:solidFill>
              <a:latin typeface="AR BERKLEY" panose="02000000000000000000" pitchFamily="2" charset="0"/>
            </a:endParaRPr>
          </a:p>
        </p:txBody>
      </p:sp>
      <p:sp>
        <p:nvSpPr>
          <p:cNvPr id="3" name="Date Placeholder 2"/>
          <p:cNvSpPr>
            <a:spLocks noGrp="1"/>
          </p:cNvSpPr>
          <p:nvPr>
            <p:ph type="dt" sz="half" idx="10"/>
          </p:nvPr>
        </p:nvSpPr>
        <p:spPr/>
        <p:txBody>
          <a:bodyPr/>
          <a:lstStyle/>
          <a:p>
            <a:fld id="{1DB22460-1E27-44AC-884D-F0F69E23DF5E}" type="datetime1">
              <a:rPr lang="en-US" smtClean="0"/>
              <a:t>1/30/2016</a:t>
            </a:fld>
            <a:endParaRPr lang="en-US"/>
          </a:p>
        </p:txBody>
      </p:sp>
      <p:sp>
        <p:nvSpPr>
          <p:cNvPr id="4" name="Footer Placeholder 3"/>
          <p:cNvSpPr>
            <a:spLocks noGrp="1"/>
          </p:cNvSpPr>
          <p:nvPr>
            <p:ph type="ftr" sz="quarter" idx="11"/>
          </p:nvPr>
        </p:nvSpPr>
        <p:spPr/>
        <p:txBody>
          <a:bodyPr/>
          <a:lstStyle/>
          <a:p>
            <a:r>
              <a:rPr lang="en-US" smtClean="0"/>
              <a:t>Mohammed S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46</a:t>
            </a:fld>
            <a:endParaRPr lang="en-US"/>
          </a:p>
        </p:txBody>
      </p:sp>
    </p:spTree>
    <p:extLst>
      <p:ext uri="{BB962C8B-B14F-4D97-AF65-F5344CB8AC3E}">
        <p14:creationId xmlns:p14="http://schemas.microsoft.com/office/powerpoint/2010/main" val="68801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600200"/>
            <a:ext cx="8382000" cy="4953000"/>
          </a:xfrm>
        </p:spPr>
        <p:txBody>
          <a:bodyPr>
            <a:norm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marL="457200" indent="-457200">
              <a:spcBef>
                <a:spcPts val="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Managing for quality makes extensive use of three such managerial processes:</a:t>
            </a:r>
          </a:p>
          <a:p>
            <a:pPr marL="514350" indent="-514350">
              <a:spcBef>
                <a:spcPts val="0"/>
              </a:spcBef>
              <a:buClr>
                <a:srgbClr val="0000FF"/>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Quality planning</a:t>
            </a:r>
          </a:p>
          <a:p>
            <a:pPr marL="514350" indent="-514350">
              <a:spcBef>
                <a:spcPts val="0"/>
              </a:spcBef>
              <a:buClr>
                <a:srgbClr val="0000FF"/>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Quality control</a:t>
            </a:r>
          </a:p>
          <a:p>
            <a:pPr marL="514350" indent="-514350">
              <a:spcBef>
                <a:spcPts val="0"/>
              </a:spcBef>
              <a:buClr>
                <a:srgbClr val="0000FF"/>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Quality improvement</a:t>
            </a:r>
          </a:p>
          <a:p>
            <a:pPr marL="457200" indent="-457200">
              <a:spcBef>
                <a:spcPts val="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These processes are now known as the “Juran trilogy.”</a:t>
            </a: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a:t>
            </a:fld>
            <a:endParaRPr lang="en-US"/>
          </a:p>
        </p:txBody>
      </p:sp>
    </p:spTree>
    <p:extLst>
      <p:ext uri="{BB962C8B-B14F-4D97-AF65-F5344CB8AC3E}">
        <p14:creationId xmlns:p14="http://schemas.microsoft.com/office/powerpoint/2010/main" val="2489527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295400"/>
            <a:ext cx="8382000" cy="5257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Figure 1 Juran Trilogy</a:t>
            </a: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a:t>
            </a:fld>
            <a:endParaRPr lang="en-US"/>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905000"/>
            <a:ext cx="6553199" cy="4191000"/>
          </a:xfrm>
          <a:prstGeom prst="rect">
            <a:avLst/>
          </a:prstGeom>
          <a:noFill/>
          <a:ln>
            <a:noFill/>
          </a:ln>
        </p:spPr>
      </p:pic>
    </p:spTree>
    <p:extLst>
      <p:ext uri="{BB962C8B-B14F-4D97-AF65-F5344CB8AC3E}">
        <p14:creationId xmlns:p14="http://schemas.microsoft.com/office/powerpoint/2010/main" val="1791872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447800"/>
            <a:ext cx="8382000" cy="51054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Quality Control Defined</a:t>
            </a:r>
            <a:r>
              <a:rPr lang="en-US" sz="3200" b="1" dirty="0" smtClean="0">
                <a:solidFill>
                  <a:srgbClr val="0000FF"/>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a:t>
            </a:r>
            <a:r>
              <a:rPr lang="en-US" sz="2800" b="1" dirty="0">
                <a:solidFill>
                  <a:srgbClr val="0000FF"/>
                </a:solidFill>
                <a:latin typeface="Times New Roman" panose="02020603050405020304" pitchFamily="18" charset="0"/>
                <a:cs typeface="Times New Roman" panose="02020603050405020304" pitchFamily="18" charset="0"/>
              </a:rPr>
              <a:t>Quality control</a:t>
            </a:r>
            <a:r>
              <a:rPr lang="en-US" sz="2800" b="1" dirty="0">
                <a:solidFill>
                  <a:schemeClr val="tx1"/>
                </a:solidFill>
                <a:latin typeface="Times New Roman" panose="02020603050405020304" pitchFamily="18" charset="0"/>
                <a:cs typeface="Times New Roman" panose="02020603050405020304" pitchFamily="18" charset="0"/>
              </a:rPr>
              <a:t>” is a universal managerial process for conducting operations so as to provide stability—to prevent adverse change and to “maintain the status quo.”</a:t>
            </a: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To maintain stability, the </a:t>
            </a:r>
            <a:r>
              <a:rPr lang="en-US" sz="2800" b="1" dirty="0">
                <a:solidFill>
                  <a:srgbClr val="0000FF"/>
                </a:solidFill>
                <a:latin typeface="Times New Roman" panose="02020603050405020304" pitchFamily="18" charset="0"/>
                <a:cs typeface="Times New Roman" panose="02020603050405020304" pitchFamily="18" charset="0"/>
              </a:rPr>
              <a:t>quality control </a:t>
            </a:r>
            <a:r>
              <a:rPr lang="en-US" sz="2800" b="1" dirty="0">
                <a:solidFill>
                  <a:schemeClr val="tx1"/>
                </a:solidFill>
                <a:latin typeface="Times New Roman" panose="02020603050405020304" pitchFamily="18" charset="0"/>
                <a:cs typeface="Times New Roman" panose="02020603050405020304" pitchFamily="18" charset="0"/>
              </a:rPr>
              <a:t>process evaluates actual performance, compares actual performance to goals, and takes action on the difference.</a:t>
            </a: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7</a:t>
            </a:fld>
            <a:endParaRPr lang="en-US"/>
          </a:p>
        </p:txBody>
      </p:sp>
    </p:spTree>
    <p:extLst>
      <p:ext uri="{BB962C8B-B14F-4D97-AF65-F5344CB8AC3E}">
        <p14:creationId xmlns:p14="http://schemas.microsoft.com/office/powerpoint/2010/main" val="2766861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381000" y="1371600"/>
            <a:ext cx="8534400" cy="5105400"/>
          </a:xfrm>
        </p:spPr>
        <p:txBody>
          <a:bodyPr>
            <a:normAutofit lnSpcReduction="10000"/>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Quality Control </a:t>
            </a:r>
          </a:p>
          <a:p>
            <a:pPr marL="457200" indent="-457200">
              <a:spcBef>
                <a:spcPts val="600"/>
              </a:spcBef>
              <a:buClr>
                <a:srgbClr val="0000FF"/>
              </a:buClr>
              <a:buFont typeface="Wingdings" panose="05000000000000000000" pitchFamily="2" charset="2"/>
              <a:buChar char="v"/>
            </a:pPr>
            <a:r>
              <a:rPr lang="en-US" sz="2600" b="1" dirty="0" smtClean="0">
                <a:solidFill>
                  <a:srgbClr val="0000FF"/>
                </a:solidFill>
                <a:latin typeface="Times New Roman" panose="02020603050405020304" pitchFamily="18" charset="0"/>
                <a:cs typeface="Times New Roman" panose="02020603050405020304" pitchFamily="18" charset="0"/>
              </a:rPr>
              <a:t>Quality </a:t>
            </a:r>
            <a:r>
              <a:rPr lang="en-US" sz="2600" b="1" dirty="0">
                <a:solidFill>
                  <a:srgbClr val="0000FF"/>
                </a:solidFill>
                <a:latin typeface="Times New Roman" panose="02020603050405020304" pitchFamily="18" charset="0"/>
                <a:cs typeface="Times New Roman" panose="02020603050405020304" pitchFamily="18" charset="0"/>
              </a:rPr>
              <a:t>control </a:t>
            </a:r>
            <a:r>
              <a:rPr lang="en-US" sz="2600" b="1" dirty="0">
                <a:solidFill>
                  <a:schemeClr val="tx1"/>
                </a:solidFill>
                <a:latin typeface="Times New Roman" panose="02020603050405020304" pitchFamily="18" charset="0"/>
                <a:cs typeface="Times New Roman" panose="02020603050405020304" pitchFamily="18" charset="0"/>
              </a:rPr>
              <a:t>is one of the three basic managerial processes through which quality can be managed. The others are quality planning and quality improvement</a:t>
            </a:r>
            <a:r>
              <a:rPr lang="en-US" sz="2600" b="1" dirty="0" smtClean="0">
                <a:solidFill>
                  <a:schemeClr val="tx1"/>
                </a:solidFill>
                <a:latin typeface="Times New Roman" panose="02020603050405020304" pitchFamily="18" charset="0"/>
                <a:cs typeface="Times New Roman" panose="02020603050405020304" pitchFamily="18" charset="0"/>
              </a:rPr>
              <a:t>.</a:t>
            </a:r>
          </a:p>
          <a:p>
            <a:pPr marL="457200" indent="-457200">
              <a:spcBef>
                <a:spcPts val="600"/>
              </a:spcBef>
              <a:buClr>
                <a:srgbClr val="0000FF"/>
              </a:buClr>
              <a:buFont typeface="Wingdings" panose="05000000000000000000" pitchFamily="2" charset="2"/>
              <a:buChar char="v"/>
            </a:pPr>
            <a:r>
              <a:rPr lang="en-US" sz="2600" b="1" dirty="0">
                <a:solidFill>
                  <a:schemeClr val="tx1"/>
                </a:solidFill>
              </a:rPr>
              <a:t>The </a:t>
            </a:r>
            <a:r>
              <a:rPr lang="en-US" sz="2600" b="1" i="1" dirty="0">
                <a:solidFill>
                  <a:schemeClr val="tx1"/>
                </a:solidFill>
              </a:rPr>
              <a:t>performance-improvement plan </a:t>
            </a:r>
            <a:r>
              <a:rPr lang="en-US" sz="2600" b="1" dirty="0">
                <a:solidFill>
                  <a:schemeClr val="tx1"/>
                </a:solidFill>
              </a:rPr>
              <a:t>consists of a detailed strategy for undertaking specific projects to address improvement </a:t>
            </a:r>
            <a:r>
              <a:rPr lang="en-US" sz="2600" b="1" dirty="0" smtClean="0">
                <a:solidFill>
                  <a:schemeClr val="tx1"/>
                </a:solidFill>
              </a:rPr>
              <a:t>opportunities.</a:t>
            </a:r>
          </a:p>
          <a:p>
            <a:pPr marL="457200" indent="-457200">
              <a:spcBef>
                <a:spcPts val="600"/>
              </a:spcBef>
              <a:buClr>
                <a:srgbClr val="0000FF"/>
              </a:buClr>
              <a:buFont typeface="Wingdings" panose="05000000000000000000" pitchFamily="2" charset="2"/>
              <a:buChar char="v"/>
            </a:pPr>
            <a:r>
              <a:rPr lang="en-US" sz="2600" b="1" dirty="0">
                <a:solidFill>
                  <a:schemeClr val="tx1"/>
                </a:solidFill>
              </a:rPr>
              <a:t>Performance-improvement projects are not undertaken in isolation but rather as part of a cohesive performance-improvement program.</a:t>
            </a:r>
            <a:endParaRPr lang="en-US" sz="2600" b="1" dirty="0">
              <a:solidFill>
                <a:schemeClr val="tx1"/>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smtClean="0"/>
              <a:t>Mohammed S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8</a:t>
            </a:fld>
            <a:endParaRPr lang="en-US"/>
          </a:p>
        </p:txBody>
      </p:sp>
    </p:spTree>
    <p:extLst>
      <p:ext uri="{BB962C8B-B14F-4D97-AF65-F5344CB8AC3E}">
        <p14:creationId xmlns:p14="http://schemas.microsoft.com/office/powerpoint/2010/main" val="3365201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620000" cy="914400"/>
          </a:xfrm>
        </p:spPr>
        <p:txBody>
          <a:bodyPr/>
          <a:lstStyle/>
          <a:p>
            <a:pPr algn="ctr" rtl="1"/>
            <a:r>
              <a:rPr lang="en-US" b="1" i="1" dirty="0" smtClean="0">
                <a:solidFill>
                  <a:schemeClr val="tx1"/>
                </a:solidFill>
                <a:latin typeface="Times New Roman" panose="02020603050405020304" pitchFamily="18" charset="0"/>
                <a:cs typeface="Times New Roman" panose="02020603050405020304" pitchFamily="18" charset="0"/>
              </a:rPr>
              <a:t>Quality </a:t>
            </a:r>
            <a:r>
              <a:rPr lang="en-US" b="1" i="1" dirty="0">
                <a:solidFill>
                  <a:schemeClr val="tx1"/>
                </a:solidFill>
                <a:latin typeface="Times New Roman" panose="02020603050405020304" pitchFamily="18" charset="0"/>
                <a:cs typeface="Times New Roman" panose="02020603050405020304" pitchFamily="18" charset="0"/>
              </a:rPr>
              <a:t>Control in Healthcare</a:t>
            </a:r>
          </a:p>
        </p:txBody>
      </p:sp>
      <p:sp>
        <p:nvSpPr>
          <p:cNvPr id="4" name="Subtitle 3"/>
          <p:cNvSpPr>
            <a:spLocks noGrp="1"/>
          </p:cNvSpPr>
          <p:nvPr>
            <p:ph type="subTitle" idx="1"/>
          </p:nvPr>
        </p:nvSpPr>
        <p:spPr>
          <a:xfrm>
            <a:off x="533400" y="1447800"/>
            <a:ext cx="8382000" cy="5105400"/>
          </a:xfrm>
        </p:spPr>
        <p:txBody>
          <a:bodyPr>
            <a:norm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Introduction</a:t>
            </a:r>
          </a:p>
          <a:p>
            <a:pPr>
              <a:spcBef>
                <a:spcPts val="600"/>
              </a:spcBef>
            </a:pPr>
            <a:r>
              <a:rPr lang="en-US" sz="3200" b="1" dirty="0">
                <a:solidFill>
                  <a:srgbClr val="0000FF"/>
                </a:solidFill>
                <a:latin typeface="Times New Roman" panose="02020603050405020304" pitchFamily="18" charset="0"/>
                <a:cs typeface="Times New Roman" panose="02020603050405020304" pitchFamily="18" charset="0"/>
              </a:rPr>
              <a:t>The Relation to Quality Assurance </a:t>
            </a:r>
          </a:p>
          <a:p>
            <a:pPr marL="457200" indent="-457200">
              <a:spcBef>
                <a:spcPts val="60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Quality control and quality assurance have much in common.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Each </a:t>
            </a:r>
            <a:r>
              <a:rPr lang="en-US" sz="2800" b="1" dirty="0">
                <a:solidFill>
                  <a:schemeClr val="tx1"/>
                </a:solidFill>
                <a:latin typeface="Times New Roman" panose="02020603050405020304" pitchFamily="18" charset="0"/>
                <a:cs typeface="Times New Roman" panose="02020603050405020304" pitchFamily="18" charset="0"/>
              </a:rPr>
              <a:t>evaluates performance.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Each </a:t>
            </a:r>
            <a:r>
              <a:rPr lang="en-US" sz="2800" b="1" dirty="0">
                <a:solidFill>
                  <a:schemeClr val="tx1"/>
                </a:solidFill>
                <a:latin typeface="Times New Roman" panose="02020603050405020304" pitchFamily="18" charset="0"/>
                <a:cs typeface="Times New Roman" panose="02020603050405020304" pitchFamily="18" charset="0"/>
              </a:rPr>
              <a:t>compares performance to goals.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Each </a:t>
            </a:r>
            <a:r>
              <a:rPr lang="en-US" sz="2800" b="1" dirty="0">
                <a:solidFill>
                  <a:schemeClr val="tx1"/>
                </a:solidFill>
                <a:latin typeface="Times New Roman" panose="02020603050405020304" pitchFamily="18" charset="0"/>
                <a:cs typeface="Times New Roman" panose="02020603050405020304" pitchFamily="18" charset="0"/>
              </a:rPr>
              <a:t>acts on the difference.</a:t>
            </a:r>
          </a:p>
          <a:p>
            <a:pPr marL="457200" indent="-457200">
              <a:spcBef>
                <a:spcPts val="600"/>
              </a:spcBef>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However they also differ from each other. </a:t>
            </a:r>
          </a:p>
        </p:txBody>
      </p:sp>
      <p:sp>
        <p:nvSpPr>
          <p:cNvPr id="3" name="Date Placeholder 2"/>
          <p:cNvSpPr>
            <a:spLocks noGrp="1"/>
          </p:cNvSpPr>
          <p:nvPr>
            <p:ph type="dt" sz="half" idx="10"/>
          </p:nvPr>
        </p:nvSpPr>
        <p:spPr/>
        <p:txBody>
          <a:bodyPr/>
          <a:lstStyle/>
          <a:p>
            <a:fld id="{75A94A03-0CD6-4076-B1EE-7DE92DEBEC66}" type="datetime1">
              <a:rPr lang="en-US" smtClean="0"/>
              <a:t>1/30/2016</a:t>
            </a:fld>
            <a:endParaRPr lang="en-US"/>
          </a:p>
        </p:txBody>
      </p:sp>
      <p:sp>
        <p:nvSpPr>
          <p:cNvPr id="5" name="Footer Placeholder 4"/>
          <p:cNvSpPr>
            <a:spLocks noGrp="1"/>
          </p:cNvSpPr>
          <p:nvPr>
            <p:ph type="ftr" sz="quarter" idx="11"/>
          </p:nvPr>
        </p:nvSpPr>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Tree>
    <p:extLst>
      <p:ext uri="{BB962C8B-B14F-4D97-AF65-F5344CB8AC3E}">
        <p14:creationId xmlns:p14="http://schemas.microsoft.com/office/powerpoint/2010/main" val="2251329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TM02455596[[fn=Spring]]</Template>
  <TotalTime>455</TotalTime>
  <Words>2463</Words>
  <Application>Microsoft Office PowerPoint</Application>
  <PresentationFormat>On-screen Show (4:3)</PresentationFormat>
  <Paragraphs>390</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Spring</vt:lpstr>
      <vt:lpstr>King Saud University College of Business Administration Department of Health Administration - Masters` Program</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Figure 1.2. Cybernetic System The Feedback Loop </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Quality Control in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alnaif</dc:creator>
  <cp:lastModifiedBy>alnaif</cp:lastModifiedBy>
  <cp:revision>29</cp:revision>
  <dcterms:created xsi:type="dcterms:W3CDTF">2016-01-23T03:10:22Z</dcterms:created>
  <dcterms:modified xsi:type="dcterms:W3CDTF">2016-01-30T21:33:27Z</dcterms:modified>
</cp:coreProperties>
</file>