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53"/>
  </p:notesMasterIdLst>
  <p:sldIdLst>
    <p:sldId id="257" r:id="rId2"/>
    <p:sldId id="258" r:id="rId3"/>
    <p:sldId id="259" r:id="rId4"/>
    <p:sldId id="282" r:id="rId5"/>
    <p:sldId id="283" r:id="rId6"/>
    <p:sldId id="284" r:id="rId7"/>
    <p:sldId id="285" r:id="rId8"/>
    <p:sldId id="287" r:id="rId9"/>
    <p:sldId id="286" r:id="rId10"/>
    <p:sldId id="288" r:id="rId11"/>
    <p:sldId id="289" r:id="rId12"/>
    <p:sldId id="290" r:id="rId13"/>
    <p:sldId id="291" r:id="rId14"/>
    <p:sldId id="292" r:id="rId15"/>
    <p:sldId id="281" r:id="rId16"/>
    <p:sldId id="260" r:id="rId17"/>
    <p:sldId id="262" r:id="rId18"/>
    <p:sldId id="268" r:id="rId19"/>
    <p:sldId id="263" r:id="rId20"/>
    <p:sldId id="264" r:id="rId21"/>
    <p:sldId id="265" r:id="rId22"/>
    <p:sldId id="269" r:id="rId23"/>
    <p:sldId id="266" r:id="rId24"/>
    <p:sldId id="267" r:id="rId25"/>
    <p:sldId id="270" r:id="rId26"/>
    <p:sldId id="271" r:id="rId27"/>
    <p:sldId id="272" r:id="rId28"/>
    <p:sldId id="273" r:id="rId29"/>
    <p:sldId id="274" r:id="rId30"/>
    <p:sldId id="275" r:id="rId31"/>
    <p:sldId id="276" r:id="rId32"/>
    <p:sldId id="277" r:id="rId33"/>
    <p:sldId id="278" r:id="rId34"/>
    <p:sldId id="279" r:id="rId35"/>
    <p:sldId id="280" r:id="rId36"/>
    <p:sldId id="293" r:id="rId37"/>
    <p:sldId id="295" r:id="rId38"/>
    <p:sldId id="294" r:id="rId39"/>
    <p:sldId id="297" r:id="rId40"/>
    <p:sldId id="296" r:id="rId41"/>
    <p:sldId id="298" r:id="rId42"/>
    <p:sldId id="299" r:id="rId43"/>
    <p:sldId id="301" r:id="rId44"/>
    <p:sldId id="300" r:id="rId45"/>
    <p:sldId id="302" r:id="rId46"/>
    <p:sldId id="304" r:id="rId47"/>
    <p:sldId id="303" r:id="rId48"/>
    <p:sldId id="305" r:id="rId49"/>
    <p:sldId id="306" r:id="rId50"/>
    <p:sldId id="307" r:id="rId51"/>
    <p:sldId id="308"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0C4B44-D672-465F-8FD5-D2A8BA84B953}" type="datetimeFigureOut">
              <a:rPr lang="en-US" smtClean="0"/>
              <a:t>4/26/2016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70CDB5-41B7-412F-AE2C-4F243CEBA5DD}" type="slidenum">
              <a:rPr lang="en-US" smtClean="0"/>
              <a:t>‹#›</a:t>
            </a:fld>
            <a:endParaRPr lang="en-US"/>
          </a:p>
        </p:txBody>
      </p:sp>
    </p:spTree>
    <p:extLst>
      <p:ext uri="{BB962C8B-B14F-4D97-AF65-F5344CB8AC3E}">
        <p14:creationId xmlns:p14="http://schemas.microsoft.com/office/powerpoint/2010/main" val="447469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2F9BA0-B9B3-4350-B1D5-BE86EAC5C599}"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2011371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E7E188-5625-4F3B-8C4A-F4190F0C2E28}"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3137186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D33756-BA22-4E6B-88BA-DC04BEC8EF4E}"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1693501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30630F-BDA2-4BB6-9706-50D3D1EEEBBC}"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992639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149D5C-EBF7-4E68-AA27-A74A1FFD79F0}"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209071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4472BA-B2B1-4671-8FEA-C34065A64A3A}" type="datetime1">
              <a:rPr lang="en-US" smtClean="0"/>
              <a:t>4/26/2016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2630131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A5ABC64-C01E-4846-AED9-68594F319C90}" type="datetime1">
              <a:rPr lang="en-US" smtClean="0"/>
              <a:t>4/26/2016</a:t>
            </a:fld>
            <a:endParaRPr lang="en-US"/>
          </a:p>
        </p:txBody>
      </p:sp>
      <p:sp>
        <p:nvSpPr>
          <p:cNvPr id="8" name="Footer Placeholder 7"/>
          <p:cNvSpPr>
            <a:spLocks noGrp="1"/>
          </p:cNvSpPr>
          <p:nvPr>
            <p:ph type="ftr" sz="quarter" idx="11"/>
          </p:nvPr>
        </p:nvSpPr>
        <p:spPr/>
        <p:txBody>
          <a:bodyPr/>
          <a:lstStyle/>
          <a:p>
            <a:r>
              <a:rPr lang="en-US" smtClean="0"/>
              <a:t>Mohammed Alnaif Ph.D.</a:t>
            </a:r>
            <a:endParaRPr lang="en-US"/>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3961824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D8EEE2-47CE-4329-A072-143D240E6BE3}" type="datetime1">
              <a:rPr lang="en-US" smtClean="0"/>
              <a:t>4/26/2016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1755233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A1C601-6A61-469B-9E01-0289C551235C}" type="datetime1">
              <a:rPr lang="en-US" smtClean="0"/>
              <a:t>4/26/2016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61461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D3440E-D44D-4E38-90EF-2B797969B78E}" type="datetime1">
              <a:rPr lang="en-US" smtClean="0"/>
              <a:t>4/26/2016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302860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3CEF0D-AAFE-4CAE-AA91-3B887FD73DA6}" type="datetime1">
              <a:rPr lang="en-US" smtClean="0"/>
              <a:t>4/26/2016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4027234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2EBB8C-61A2-4C19-B124-95EE4E1DE6F0}" type="datetime1">
              <a:rPr lang="en-US" smtClean="0"/>
              <a:t>4/26/2016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Mohammed Alnaif Ph.D.</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EECDCC-63C2-4492-ADC6-A6890B1EB79E}" type="slidenum">
              <a:rPr lang="en-US" smtClean="0"/>
              <a:t>‹#›</a:t>
            </a:fld>
            <a:endParaRPr lang="en-US"/>
          </a:p>
        </p:txBody>
      </p:sp>
    </p:spTree>
    <p:extLst>
      <p:ext uri="{BB962C8B-B14F-4D97-AF65-F5344CB8AC3E}">
        <p14:creationId xmlns:p14="http://schemas.microsoft.com/office/powerpoint/2010/main" val="2719346214"/>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2400" b="1" i="1" dirty="0">
                <a:solidFill>
                  <a:schemeClr val="tx1"/>
                </a:solidFill>
                <a:latin typeface="Times New Roman" panose="02020603050405020304" pitchFamily="18" charset="0"/>
                <a:cs typeface="Times New Roman" panose="02020603050405020304" pitchFamily="18" charset="0"/>
              </a:rPr>
              <a:t>King Saud University</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College of Business Administration</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Department of Health Administration - Masters` Program</a:t>
            </a:r>
            <a:endParaRPr lang="en-US" sz="2400" dirty="0"/>
          </a:p>
        </p:txBody>
      </p:sp>
      <p:sp>
        <p:nvSpPr>
          <p:cNvPr id="3" name="Subtitle 2"/>
          <p:cNvSpPr>
            <a:spLocks noGrp="1"/>
          </p:cNvSpPr>
          <p:nvPr>
            <p:ph type="subTitle" idx="1"/>
          </p:nvPr>
        </p:nvSpPr>
        <p:spPr>
          <a:xfrm>
            <a:off x="990600" y="2438400"/>
            <a:ext cx="7787640" cy="3124200"/>
          </a:xfrm>
        </p:spPr>
        <p:txBody>
          <a:bodyPr>
            <a:normAutofit/>
          </a:bodyPr>
          <a:lstStyle/>
          <a:p>
            <a:pPr algn="ctr"/>
            <a:r>
              <a:rPr lang="en-US" sz="2800" b="1" i="1" dirty="0">
                <a:solidFill>
                  <a:schemeClr val="tx1"/>
                </a:solidFill>
              </a:rPr>
              <a:t>PA 518 – Strategic Management in Healthcare Organizations</a:t>
            </a:r>
            <a:endParaRPr lang="en-US" sz="2800" b="1" dirty="0" smtClean="0">
              <a:solidFill>
                <a:schemeClr val="tx1"/>
              </a:solidFill>
            </a:endParaRPr>
          </a:p>
          <a:p>
            <a:pPr algn="ctr"/>
            <a:r>
              <a:rPr lang="en-US" sz="2800" b="1" i="1" dirty="0">
                <a:solidFill>
                  <a:schemeClr val="tx1"/>
                </a:solidFill>
                <a:latin typeface="Times New Roman" panose="02020603050405020304" pitchFamily="18" charset="0"/>
                <a:cs typeface="Times New Roman" panose="02020603050405020304" pitchFamily="18" charset="0"/>
              </a:rPr>
              <a:t>Second Semester 1436/ 1437</a:t>
            </a:r>
          </a:p>
          <a:p>
            <a:pPr algn="ctr"/>
            <a:r>
              <a:rPr lang="en-US" sz="2800" b="1" dirty="0">
                <a:solidFill>
                  <a:schemeClr val="tx1"/>
                </a:solidFill>
                <a:latin typeface="Times New Roman" panose="02020603050405020304" pitchFamily="18" charset="0"/>
                <a:cs typeface="Times New Roman" panose="02020603050405020304" pitchFamily="18" charset="0"/>
              </a:rPr>
              <a:t>Mohammed S. Alnaif, Ph.D. </a:t>
            </a:r>
          </a:p>
          <a:p>
            <a:pPr algn="ctr"/>
            <a:r>
              <a:rPr lang="en-US" sz="2800" b="1" dirty="0">
                <a:solidFill>
                  <a:schemeClr val="tx1"/>
                </a:solidFill>
                <a:latin typeface="Times New Roman" panose="02020603050405020304" pitchFamily="18" charset="0"/>
                <a:cs typeface="Times New Roman" panose="02020603050405020304" pitchFamily="18" charset="0"/>
              </a:rPr>
              <a:t>E-mail:    </a:t>
            </a:r>
            <a:r>
              <a:rPr lang="en-US" sz="2800" b="1" dirty="0">
                <a:solidFill>
                  <a:srgbClr val="0000FF"/>
                </a:solidFill>
                <a:latin typeface="Times New Roman" panose="02020603050405020304" pitchFamily="18" charset="0"/>
                <a:cs typeface="Times New Roman" panose="02020603050405020304" pitchFamily="18" charset="0"/>
                <a:hlinkClick r:id="rId2"/>
              </a:rPr>
              <a:t>alnaif@ksu.edu.sa</a:t>
            </a:r>
            <a:endParaRPr lang="en-US" sz="2800" b="1" dirty="0">
              <a:solidFill>
                <a:srgbClr val="0000FF"/>
              </a:solidFill>
              <a:latin typeface="Times New Roman" panose="02020603050405020304" pitchFamily="18" charset="0"/>
              <a:cs typeface="Times New Roman" panose="02020603050405020304" pitchFamily="18" charset="0"/>
            </a:endParaRPr>
          </a:p>
          <a:p>
            <a:pPr algn="ctr"/>
            <a:endParaRPr lang="en-US" dirty="0"/>
          </a:p>
        </p:txBody>
      </p:sp>
      <p:sp>
        <p:nvSpPr>
          <p:cNvPr id="4" name="Date Placeholder 3"/>
          <p:cNvSpPr>
            <a:spLocks noGrp="1"/>
          </p:cNvSpPr>
          <p:nvPr>
            <p:ph type="dt" sz="half" idx="10"/>
          </p:nvPr>
        </p:nvSpPr>
        <p:spPr/>
        <p:txBody>
          <a:bodyPr/>
          <a:lstStyle/>
          <a:p>
            <a:fld id="{C216F0A2-F4E7-43A1-96A6-2C055A593188}"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a:t>
            </a:fld>
            <a:endParaRPr lang="en-US"/>
          </a:p>
        </p:txBody>
      </p:sp>
    </p:spTree>
    <p:extLst>
      <p:ext uri="{BB962C8B-B14F-4D97-AF65-F5344CB8AC3E}">
        <p14:creationId xmlns:p14="http://schemas.microsoft.com/office/powerpoint/2010/main" val="21275729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76B6305-67C9-44FF-9360-4C150294975B}"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10</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676400"/>
            <a:ext cx="8458200" cy="4648200"/>
          </a:xfrm>
        </p:spPr>
        <p:txBody>
          <a:bodyPr>
            <a:noAutofit/>
          </a:bodyPr>
          <a:lstStyle/>
          <a:p>
            <a:pPr algn="l"/>
            <a:r>
              <a:rPr lang="en-US" sz="2800" b="1" dirty="0">
                <a:solidFill>
                  <a:srgbClr val="0000FF"/>
                </a:solidFill>
              </a:rPr>
              <a:t>Chain of Command</a:t>
            </a:r>
          </a:p>
          <a:p>
            <a:pPr marL="457200" indent="-457200" algn="l">
              <a:buClr>
                <a:srgbClr val="C00000"/>
              </a:buClr>
              <a:buFont typeface="Wingdings" panose="05000000000000000000" pitchFamily="2" charset="2"/>
              <a:buChar char="§"/>
            </a:pPr>
            <a:r>
              <a:rPr lang="en-US" sz="2400" b="1" i="1" dirty="0">
                <a:solidFill>
                  <a:srgbClr val="0000FF"/>
                </a:solidFill>
              </a:rPr>
              <a:t>Unity of Command</a:t>
            </a:r>
            <a:r>
              <a:rPr lang="en-US" sz="2400" b="1" dirty="0">
                <a:solidFill>
                  <a:schemeClr val="tx1"/>
                </a:solidFill>
              </a:rPr>
              <a:t>. The principle holds that every one should have one and only one boss. This chain of command from the top of the hierarchy to the bottom is particularly helpful to the organization in that it reduces the likelihood of subordinates being confused regarding whom they should obey. </a:t>
            </a:r>
            <a:endParaRPr lang="en-US" sz="2400" b="1" dirty="0" smtClean="0">
              <a:solidFill>
                <a:schemeClr val="tx1"/>
              </a:solidFill>
            </a:endParaRPr>
          </a:p>
          <a:p>
            <a:pPr marL="457200" indent="-457200" algn="l">
              <a:buClr>
                <a:srgbClr val="C00000"/>
              </a:buClr>
              <a:buFont typeface="Wingdings" panose="05000000000000000000" pitchFamily="2" charset="2"/>
              <a:buChar char="§"/>
            </a:pPr>
            <a:r>
              <a:rPr lang="en-US" sz="2400" b="1" dirty="0" smtClean="0">
                <a:solidFill>
                  <a:schemeClr val="tx1"/>
                </a:solidFill>
              </a:rPr>
              <a:t>Sometimes </a:t>
            </a:r>
            <a:r>
              <a:rPr lang="en-US" sz="2400" b="1" dirty="0">
                <a:solidFill>
                  <a:schemeClr val="tx1"/>
                </a:solidFill>
              </a:rPr>
              <a:t>this principle must be violated, with good results. So the general rule for unity of command is, unless there is a good reason for violating its use, the principle should be employed</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4853539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76B6305-67C9-44FF-9360-4C150294975B}"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11</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sz="2800" b="1" i="1" dirty="0">
                <a:solidFill>
                  <a:srgbClr val="0000FF"/>
                </a:solidFill>
              </a:rPr>
              <a:t>Span of </a:t>
            </a:r>
            <a:r>
              <a:rPr lang="en-US" sz="2800" b="1" i="1" dirty="0" smtClean="0">
                <a:solidFill>
                  <a:srgbClr val="0000FF"/>
                </a:solidFill>
              </a:rPr>
              <a:t>Control</a:t>
            </a:r>
            <a:r>
              <a:rPr lang="en-US" sz="2800" b="1" dirty="0" smtClean="0">
                <a:solidFill>
                  <a:schemeClr val="tx1"/>
                </a:solidFill>
              </a:rPr>
              <a:t> </a:t>
            </a:r>
          </a:p>
          <a:p>
            <a:pPr marL="342900" indent="-342900" algn="l">
              <a:buClr>
                <a:srgbClr val="C00000"/>
              </a:buClr>
              <a:buFont typeface="Wingdings" panose="05000000000000000000" pitchFamily="2" charset="2"/>
              <a:buChar char="§"/>
            </a:pPr>
            <a:r>
              <a:rPr lang="en-US" sz="2400" b="1" dirty="0" smtClean="0">
                <a:solidFill>
                  <a:schemeClr val="tx1"/>
                </a:solidFill>
              </a:rPr>
              <a:t>This </a:t>
            </a:r>
            <a:r>
              <a:rPr lang="en-US" sz="2400" b="1" dirty="0">
                <a:solidFill>
                  <a:schemeClr val="tx1"/>
                </a:solidFill>
              </a:rPr>
              <a:t>is a term which identifies the number of people who report directly to a superior. </a:t>
            </a:r>
            <a:r>
              <a:rPr lang="en-US" sz="2400" b="1" dirty="0" smtClean="0">
                <a:solidFill>
                  <a:schemeClr val="tx1"/>
                </a:solidFill>
              </a:rPr>
              <a:t>For </a:t>
            </a:r>
            <a:r>
              <a:rPr lang="en-US" sz="2400" b="1" dirty="0">
                <a:solidFill>
                  <a:schemeClr val="tx1"/>
                </a:solidFill>
              </a:rPr>
              <a:t>example, if the chief technician in x-ray has seven people who report directly to him or her, that individual’s span of control is seven.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Span </a:t>
            </a:r>
            <a:r>
              <a:rPr lang="en-US" sz="2400" b="1" dirty="0">
                <a:solidFill>
                  <a:schemeClr val="tx1"/>
                </a:solidFill>
              </a:rPr>
              <a:t>of control is important in the organizing process for two reasons. </a:t>
            </a:r>
            <a:endParaRPr lang="en-US" sz="2400" b="1" dirty="0" smtClean="0">
              <a:solidFill>
                <a:schemeClr val="tx1"/>
              </a:solidFill>
            </a:endParaRPr>
          </a:p>
          <a:p>
            <a:pPr marL="914400" lvl="1" indent="-457200" algn="l">
              <a:buClr>
                <a:srgbClr val="C00000"/>
              </a:buClr>
              <a:buFont typeface="+mj-lt"/>
              <a:buAutoNum type="arabicPeriod"/>
            </a:pPr>
            <a:r>
              <a:rPr lang="en-US" sz="2000" b="1" dirty="0" smtClean="0">
                <a:solidFill>
                  <a:schemeClr val="tx1"/>
                </a:solidFill>
              </a:rPr>
              <a:t>The </a:t>
            </a:r>
            <a:r>
              <a:rPr lang="en-US" sz="2000" b="1" dirty="0">
                <a:solidFill>
                  <a:schemeClr val="tx1"/>
                </a:solidFill>
              </a:rPr>
              <a:t>span of control principle holds that superiors can effectively supervise only limited number of subordinates. </a:t>
            </a:r>
            <a:endParaRPr lang="en-US" sz="2000" b="1" dirty="0" smtClean="0">
              <a:solidFill>
                <a:schemeClr val="tx1"/>
              </a:solidFill>
            </a:endParaRPr>
          </a:p>
          <a:p>
            <a:pPr marL="914400" lvl="1" indent="-457200" algn="l">
              <a:buClr>
                <a:srgbClr val="C00000"/>
              </a:buClr>
              <a:buFont typeface="+mj-lt"/>
              <a:buAutoNum type="arabicPeriod"/>
            </a:pPr>
            <a:r>
              <a:rPr lang="en-US" sz="2000" b="1" dirty="0" smtClean="0">
                <a:solidFill>
                  <a:schemeClr val="tx1"/>
                </a:solidFill>
              </a:rPr>
              <a:t>Span </a:t>
            </a:r>
            <a:r>
              <a:rPr lang="en-US" sz="2000" b="1" dirty="0">
                <a:solidFill>
                  <a:schemeClr val="tx1"/>
                </a:solidFill>
              </a:rPr>
              <a:t>of control is important because it directly affect the organization design structure (structure diagram)</a:t>
            </a:r>
            <a:r>
              <a:rPr lang="en-US" sz="2000" b="1" dirty="0" smtClean="0">
                <a:solidFill>
                  <a:schemeClr val="tx1"/>
                </a:solidFill>
              </a:rPr>
              <a:t>.</a:t>
            </a:r>
            <a:endParaRPr lang="en-US" sz="2000" b="1" dirty="0">
              <a:solidFill>
                <a:schemeClr val="tx1"/>
              </a:solidFill>
            </a:endParaRPr>
          </a:p>
        </p:txBody>
      </p:sp>
    </p:spTree>
    <p:extLst>
      <p:ext uri="{BB962C8B-B14F-4D97-AF65-F5344CB8AC3E}">
        <p14:creationId xmlns:p14="http://schemas.microsoft.com/office/powerpoint/2010/main" val="15823150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76B6305-67C9-44FF-9360-4C150294975B}"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12</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sz="2800" b="1" i="1" dirty="0">
                <a:solidFill>
                  <a:srgbClr val="0000FF"/>
                </a:solidFill>
              </a:rPr>
              <a:t>Assignment of </a:t>
            </a:r>
            <a:r>
              <a:rPr lang="en-US" sz="2800" b="1" i="1" dirty="0" smtClean="0">
                <a:solidFill>
                  <a:srgbClr val="0000FF"/>
                </a:solidFill>
              </a:rPr>
              <a:t>Authority</a:t>
            </a:r>
            <a:r>
              <a:rPr lang="en-US" sz="2800" b="1" dirty="0" smtClean="0">
                <a:solidFill>
                  <a:schemeClr val="tx1"/>
                </a:solidFill>
              </a:rPr>
              <a:t> </a:t>
            </a:r>
          </a:p>
          <a:p>
            <a:pPr algn="l"/>
            <a:r>
              <a:rPr lang="en-US" sz="2800" b="1" dirty="0" smtClean="0">
                <a:solidFill>
                  <a:schemeClr val="tx1"/>
                </a:solidFill>
              </a:rPr>
              <a:t>There </a:t>
            </a:r>
            <a:r>
              <a:rPr lang="en-US" sz="2800" b="1" dirty="0">
                <a:solidFill>
                  <a:schemeClr val="tx1"/>
                </a:solidFill>
              </a:rPr>
              <a:t>are two basic types of authority line and staff. Line authority is the authority to give orders “direct orders.” Staff authority is auxiliary authority and usually gives the person the right to advice, assist, or recommend.</a:t>
            </a:r>
          </a:p>
          <a:p>
            <a:pPr algn="l"/>
            <a:r>
              <a:rPr lang="en-US" sz="2800" b="1" i="1" dirty="0">
                <a:solidFill>
                  <a:srgbClr val="0000FF"/>
                </a:solidFill>
              </a:rPr>
              <a:t>Parity of Authority and </a:t>
            </a:r>
            <a:r>
              <a:rPr lang="en-US" sz="2800" b="1" i="1" dirty="0" smtClean="0">
                <a:solidFill>
                  <a:srgbClr val="0000FF"/>
                </a:solidFill>
              </a:rPr>
              <a:t>responsibility</a:t>
            </a:r>
            <a:r>
              <a:rPr lang="en-US" sz="2800" b="1" dirty="0" smtClean="0">
                <a:solidFill>
                  <a:schemeClr val="tx1"/>
                </a:solidFill>
              </a:rPr>
              <a:t> </a:t>
            </a:r>
          </a:p>
          <a:p>
            <a:pPr algn="l"/>
            <a:r>
              <a:rPr lang="en-US" sz="2800" b="1" dirty="0" smtClean="0">
                <a:solidFill>
                  <a:schemeClr val="tx1"/>
                </a:solidFill>
              </a:rPr>
              <a:t>The </a:t>
            </a:r>
            <a:r>
              <a:rPr lang="en-US" sz="2800" b="1" dirty="0">
                <a:solidFill>
                  <a:schemeClr val="tx1"/>
                </a:solidFill>
              </a:rPr>
              <a:t>principle holds the authority and responsibility should be equal. No one should be given authority without equal responsibility, and vice-versa</a:t>
            </a:r>
            <a:r>
              <a:rPr lang="en-US" sz="2800" b="1" dirty="0" smtClean="0">
                <a:solidFill>
                  <a:schemeClr val="tx1"/>
                </a:solidFill>
              </a:rPr>
              <a:t>.</a:t>
            </a:r>
            <a:endParaRPr lang="en-US" sz="2000" b="1" dirty="0">
              <a:solidFill>
                <a:schemeClr val="tx1"/>
              </a:solidFill>
            </a:endParaRPr>
          </a:p>
        </p:txBody>
      </p:sp>
    </p:spTree>
    <p:extLst>
      <p:ext uri="{BB962C8B-B14F-4D97-AF65-F5344CB8AC3E}">
        <p14:creationId xmlns:p14="http://schemas.microsoft.com/office/powerpoint/2010/main" val="19156705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76B6305-67C9-44FF-9360-4C150294975B}"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13</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sz="2800" b="1" i="1" dirty="0">
                <a:solidFill>
                  <a:srgbClr val="0000FF"/>
                </a:solidFill>
              </a:rPr>
              <a:t>Centralization / </a:t>
            </a:r>
            <a:r>
              <a:rPr lang="en-US" sz="2800" b="1" i="1" dirty="0" smtClean="0">
                <a:solidFill>
                  <a:srgbClr val="0000FF"/>
                </a:solidFill>
              </a:rPr>
              <a:t>Decentralization</a:t>
            </a:r>
            <a:r>
              <a:rPr lang="en-US" sz="2800" b="1" dirty="0" smtClean="0">
                <a:solidFill>
                  <a:schemeClr val="tx1"/>
                </a:solidFill>
              </a:rPr>
              <a:t> </a:t>
            </a:r>
          </a:p>
          <a:p>
            <a:pPr marL="342900" indent="-342900" algn="l">
              <a:buClr>
                <a:srgbClr val="C00000"/>
              </a:buClr>
              <a:buFont typeface="Wingdings" panose="05000000000000000000" pitchFamily="2" charset="2"/>
              <a:buChar char="§"/>
            </a:pPr>
            <a:r>
              <a:rPr lang="en-US" sz="2400" b="1" dirty="0" smtClean="0">
                <a:solidFill>
                  <a:schemeClr val="tx1"/>
                </a:solidFill>
              </a:rPr>
              <a:t>Centralization</a:t>
            </a:r>
            <a:r>
              <a:rPr lang="en-US" sz="2400" b="1" dirty="0">
                <a:solidFill>
                  <a:schemeClr val="tx1"/>
                </a:solidFill>
              </a:rPr>
              <a:t>, is the extent to which power and authority are systematically retained by higher level managers.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Decentralization</a:t>
            </a:r>
            <a:r>
              <a:rPr lang="en-US" sz="2400" b="1" dirty="0">
                <a:solidFill>
                  <a:schemeClr val="tx1"/>
                </a:solidFill>
              </a:rPr>
              <a:t>, is the extent to which power and authority are systematically delegated throughout the organization to middle and lower-level managers.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Sometimes</a:t>
            </a:r>
            <a:r>
              <a:rPr lang="en-US" sz="2400" b="1" dirty="0">
                <a:solidFill>
                  <a:schemeClr val="tx1"/>
                </a:solidFill>
              </a:rPr>
              <a:t>, it is a good idea to centralize some decision such as planning decisions, other times, it is better for the organization and the employees to decentralized decisions, specially with professionals, where creativity is important</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38171763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76B6305-67C9-44FF-9360-4C150294975B}"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14</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sz="2800" b="1" i="1" dirty="0">
                <a:solidFill>
                  <a:srgbClr val="0000FF"/>
                </a:solidFill>
              </a:rPr>
              <a:t>Delegation of </a:t>
            </a:r>
            <a:r>
              <a:rPr lang="en-US" sz="2800" b="1" i="1" dirty="0" smtClean="0">
                <a:solidFill>
                  <a:srgbClr val="0000FF"/>
                </a:solidFill>
              </a:rPr>
              <a:t>Authority</a:t>
            </a:r>
            <a:r>
              <a:rPr lang="en-US" sz="2800" b="1" dirty="0" smtClean="0">
                <a:solidFill>
                  <a:schemeClr val="tx1"/>
                </a:solidFill>
              </a:rPr>
              <a:t> </a:t>
            </a:r>
          </a:p>
          <a:p>
            <a:pPr marL="342900" indent="-342900" algn="l">
              <a:buClr>
                <a:srgbClr val="C00000"/>
              </a:buClr>
              <a:buFont typeface="Wingdings" panose="05000000000000000000" pitchFamily="2" charset="2"/>
              <a:buChar char="§"/>
            </a:pPr>
            <a:r>
              <a:rPr lang="en-US" sz="2400" b="1" dirty="0" smtClean="0">
                <a:solidFill>
                  <a:schemeClr val="tx1"/>
                </a:solidFill>
              </a:rPr>
              <a:t>This </a:t>
            </a:r>
            <a:r>
              <a:rPr lang="en-US" sz="2400" b="1" dirty="0">
                <a:solidFill>
                  <a:schemeClr val="tx1"/>
                </a:solidFill>
              </a:rPr>
              <a:t>is closely related to question of centralization and decentralization, which is the delegation of routine matters.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principle holds that routine matters should be delegated.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However</a:t>
            </a:r>
            <a:r>
              <a:rPr lang="en-US" sz="2400" b="1" dirty="0">
                <a:solidFill>
                  <a:schemeClr val="tx1"/>
                </a:solidFill>
              </a:rPr>
              <a:t>, sometimes managers might fail to delegate routine matters because of their lack of experience in how to delegate authority, an inability to allow subordinates to make mistakes, a lack of confidence in subordinates, and inability to explain  to subordinates what needs to be done.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Sometimes </a:t>
            </a:r>
            <a:r>
              <a:rPr lang="en-US" sz="2400" b="1" dirty="0">
                <a:solidFill>
                  <a:schemeClr val="tx1"/>
                </a:solidFill>
              </a:rPr>
              <a:t>subordinates do not accept the authority being delegated to them for the same reasons</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4601896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A2E74EB-42D1-4F02-B4FA-A1D3ED4C763E}"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15</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b="1" dirty="0">
                <a:solidFill>
                  <a:srgbClr val="0000FF"/>
                </a:solidFill>
              </a:rPr>
              <a:t>Organizational Structure and Strategy</a:t>
            </a:r>
            <a:endParaRPr lang="en-US" b="1" dirty="0" smtClean="0">
              <a:solidFill>
                <a:srgbClr val="0000FF"/>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Similar </a:t>
            </a:r>
            <a:r>
              <a:rPr lang="en-US" sz="2200" b="1" dirty="0">
                <a:solidFill>
                  <a:schemeClr val="tx1"/>
                </a:solidFill>
              </a:rPr>
              <a:t>to culture, the organizational structure must facilitate rather than impede the implementation of the overall strategy.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As </a:t>
            </a:r>
            <a:r>
              <a:rPr lang="en-US" sz="2200" b="1" dirty="0">
                <a:solidFill>
                  <a:schemeClr val="tx1"/>
                </a:solidFill>
              </a:rPr>
              <a:t>Alfred Chandler observed, “Matching organization structure to the strategy is a fundamental task of the strategist.”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Once </a:t>
            </a:r>
            <a:r>
              <a:rPr lang="en-US" sz="2200" b="1" dirty="0">
                <a:solidFill>
                  <a:schemeClr val="tx1"/>
                </a:solidFill>
              </a:rPr>
              <a:t>the directional, market entry, competitive, and service delivery strategies have been developed, management must determine what organizational structure will best facilitate the strategy.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This </a:t>
            </a:r>
            <a:r>
              <a:rPr lang="en-US" sz="2200" b="1" dirty="0">
                <a:solidFill>
                  <a:schemeClr val="tx1"/>
                </a:solidFill>
              </a:rPr>
              <a:t>strategic thinking activity matches the requirements of strategy with the advantages and disadvantages of various organizational structural options</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24355335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09B0E63-A58B-4CC1-8FC9-D4BE1A8391E5}"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16</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b="1" dirty="0">
                <a:solidFill>
                  <a:srgbClr val="0000FF"/>
                </a:solidFill>
              </a:rPr>
              <a:t>Organizational Structure and Strategy</a:t>
            </a:r>
            <a:endParaRPr lang="en-US" b="1" dirty="0" smtClean="0">
              <a:solidFill>
                <a:srgbClr val="0000FF"/>
              </a:solidFill>
            </a:endParaRPr>
          </a:p>
          <a:p>
            <a:pPr marL="457200" indent="-457200" algn="l">
              <a:buClr>
                <a:srgbClr val="C00000"/>
              </a:buClr>
              <a:buFont typeface="Wingdings" panose="05000000000000000000" pitchFamily="2" charset="2"/>
              <a:buChar char="§"/>
            </a:pPr>
            <a:r>
              <a:rPr lang="en-US" sz="2200" b="1" dirty="0">
                <a:solidFill>
                  <a:schemeClr val="tx1"/>
                </a:solidFill>
              </a:rPr>
              <a:t>In addition, it should be acknowledged that an organization’s current organizational structure might limit the strategic options or at least their initiation in the short run. </a:t>
            </a:r>
            <a:endParaRPr lang="en-US" sz="2200" b="1" dirty="0" smtClean="0">
              <a:solidFill>
                <a:schemeClr val="tx1"/>
              </a:solidFill>
            </a:endParaRPr>
          </a:p>
          <a:p>
            <a:pPr marL="457200" indent="-457200" algn="l">
              <a:buClr>
                <a:srgbClr val="C00000"/>
              </a:buClr>
              <a:buFont typeface="Wingdings" panose="05000000000000000000" pitchFamily="2" charset="2"/>
              <a:buChar char="§"/>
            </a:pPr>
            <a:r>
              <a:rPr lang="en-US" sz="2200" b="1" dirty="0" smtClean="0">
                <a:solidFill>
                  <a:schemeClr val="tx1"/>
                </a:solidFill>
              </a:rPr>
              <a:t>Over </a:t>
            </a:r>
            <a:r>
              <a:rPr lang="en-US" sz="2200" b="1" dirty="0">
                <a:solidFill>
                  <a:schemeClr val="tx1"/>
                </a:solidFill>
              </a:rPr>
              <a:t>time, the structure can be changed to meet the needs of the proposed strategy. At some point, the strategist must decide if the present structure should be maintained or changed.</a:t>
            </a:r>
          </a:p>
          <a:p>
            <a:pPr marL="457200" indent="-457200" algn="l">
              <a:buClr>
                <a:srgbClr val="C00000"/>
              </a:buClr>
              <a:buFont typeface="Wingdings" panose="05000000000000000000" pitchFamily="2" charset="2"/>
              <a:buChar char="§"/>
            </a:pPr>
            <a:r>
              <a:rPr lang="en-US" sz="2200" b="1" dirty="0">
                <a:solidFill>
                  <a:schemeClr val="tx1"/>
                </a:solidFill>
              </a:rPr>
              <a:t>Organizational hierarchy remains the basic structure of most, if not all, large organizations</a:t>
            </a:r>
            <a:r>
              <a:rPr lang="en-US" sz="2200" b="1" dirty="0" smtClean="0">
                <a:solidFill>
                  <a:schemeClr val="tx1"/>
                </a:solidFill>
              </a:rPr>
              <a:t>.</a:t>
            </a:r>
          </a:p>
          <a:p>
            <a:pPr marL="457200" indent="-457200" algn="l">
              <a:buClr>
                <a:srgbClr val="C00000"/>
              </a:buClr>
              <a:buFont typeface="Wingdings" panose="05000000000000000000" pitchFamily="2" charset="2"/>
              <a:buChar char="§"/>
            </a:pPr>
            <a:r>
              <a:rPr lang="en-US" sz="2200" b="1" dirty="0">
                <a:solidFill>
                  <a:schemeClr val="tx1"/>
                </a:solidFill>
              </a:rPr>
              <a:t>No particular structure is optimal or inherently superior to another. Organizational structure needs to be crafted and relevant to the organization’s context and mission</a:t>
            </a:r>
          </a:p>
        </p:txBody>
      </p:sp>
    </p:spTree>
    <p:extLst>
      <p:ext uri="{BB962C8B-B14F-4D97-AF65-F5344CB8AC3E}">
        <p14:creationId xmlns:p14="http://schemas.microsoft.com/office/powerpoint/2010/main" val="12809514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229769-8D96-48BC-AACE-534F10C61862}"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17</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000" b="1" i="1" dirty="0">
                <a:solidFill>
                  <a:srgbClr val="0000FF"/>
                </a:solidFill>
              </a:rPr>
              <a:t>Corporate-level strategies </a:t>
            </a:r>
            <a:r>
              <a:rPr lang="en-US" sz="2000" b="1" dirty="0">
                <a:solidFill>
                  <a:schemeClr val="tx1"/>
                </a:solidFill>
              </a:rPr>
              <a:t>address the question “What business(</a:t>
            </a:r>
            <a:r>
              <a:rPr lang="en-US" sz="2000" b="1" dirty="0" err="1">
                <a:solidFill>
                  <a:schemeClr val="tx1"/>
                </a:solidFill>
              </a:rPr>
              <a:t>es</a:t>
            </a:r>
            <a:r>
              <a:rPr lang="en-US" sz="2000" b="1" dirty="0">
                <a:solidFill>
                  <a:schemeClr val="tx1"/>
                </a:solidFill>
              </a:rPr>
              <a:t>) should we be in</a:t>
            </a:r>
            <a:r>
              <a:rPr lang="en-US" sz="2000" b="1" dirty="0" smtClean="0">
                <a:solidFill>
                  <a:schemeClr val="tx1"/>
                </a:solidFill>
              </a:rPr>
              <a:t>?” Such </a:t>
            </a:r>
            <a:r>
              <a:rPr lang="en-US" sz="2000" b="1" dirty="0">
                <a:solidFill>
                  <a:schemeClr val="tx1"/>
                </a:solidFill>
              </a:rPr>
              <a:t>strategies consider multiple, sometimes unrelated, markets and typically are based on return on investment, market share or potential market share, and system integration</a:t>
            </a:r>
            <a:endParaRPr lang="en-US" sz="2000" b="1" dirty="0" smtClean="0">
              <a:solidFill>
                <a:schemeClr val="tx1"/>
              </a:solidFill>
            </a:endParaRPr>
          </a:p>
          <a:p>
            <a:pPr marL="342900" indent="-342900" algn="l">
              <a:buClr>
                <a:srgbClr val="C00000"/>
              </a:buClr>
              <a:buFont typeface="Wingdings" panose="05000000000000000000" pitchFamily="2" charset="2"/>
              <a:buChar char="§"/>
            </a:pPr>
            <a:r>
              <a:rPr lang="en-US" sz="2000" b="1" dirty="0" smtClean="0">
                <a:solidFill>
                  <a:schemeClr val="tx1"/>
                </a:solidFill>
              </a:rPr>
              <a:t>As </a:t>
            </a:r>
            <a:r>
              <a:rPr lang="en-US" sz="2000" b="1" dirty="0">
                <a:solidFill>
                  <a:schemeClr val="tx1"/>
                </a:solidFill>
              </a:rPr>
              <a:t>healthcare organizations have grown, many have transitioned to an overarching corporate structure. </a:t>
            </a:r>
            <a:endParaRPr lang="en-US" sz="2000" b="1" dirty="0" smtClean="0">
              <a:solidFill>
                <a:schemeClr val="tx1"/>
              </a:solidFill>
            </a:endParaRPr>
          </a:p>
          <a:p>
            <a:pPr marL="342900" indent="-342900" algn="l">
              <a:buClr>
                <a:srgbClr val="C00000"/>
              </a:buClr>
              <a:buFont typeface="Wingdings" panose="05000000000000000000" pitchFamily="2" charset="2"/>
              <a:buChar char="§"/>
            </a:pPr>
            <a:r>
              <a:rPr lang="en-US" sz="2000" b="1" dirty="0" smtClean="0">
                <a:solidFill>
                  <a:schemeClr val="tx1"/>
                </a:solidFill>
              </a:rPr>
              <a:t>A </a:t>
            </a:r>
            <a:r>
              <a:rPr lang="en-US" sz="2000" b="1" dirty="0">
                <a:solidFill>
                  <a:schemeClr val="tx1"/>
                </a:solidFill>
              </a:rPr>
              <a:t>corporation is a legal structure that is centrally managed by a board and limits its leaders’ personal liability. </a:t>
            </a:r>
            <a:endParaRPr lang="en-US" sz="2000" b="1" dirty="0" smtClean="0">
              <a:solidFill>
                <a:schemeClr val="tx1"/>
              </a:solidFill>
            </a:endParaRPr>
          </a:p>
          <a:p>
            <a:pPr marL="342900" indent="-342900" algn="l">
              <a:buClr>
                <a:srgbClr val="C00000"/>
              </a:buClr>
              <a:buFont typeface="Wingdings" panose="05000000000000000000" pitchFamily="2" charset="2"/>
              <a:buChar char="§"/>
            </a:pPr>
            <a:r>
              <a:rPr lang="en-US" sz="2000" b="1" dirty="0" smtClean="0">
                <a:solidFill>
                  <a:schemeClr val="tx1"/>
                </a:solidFill>
              </a:rPr>
              <a:t>Healthcare </a:t>
            </a:r>
            <a:r>
              <a:rPr lang="en-US" sz="2000" b="1" dirty="0">
                <a:solidFill>
                  <a:schemeClr val="tx1"/>
                </a:solidFill>
              </a:rPr>
              <a:t>corporations come in many sizes and degrees of complexity. </a:t>
            </a:r>
            <a:endParaRPr lang="en-US" sz="2000" b="1" dirty="0" smtClean="0">
              <a:solidFill>
                <a:schemeClr val="tx1"/>
              </a:solidFill>
            </a:endParaRPr>
          </a:p>
          <a:p>
            <a:pPr marL="342900" indent="-342900" algn="l">
              <a:buClr>
                <a:srgbClr val="C00000"/>
              </a:buClr>
              <a:buFont typeface="Wingdings" panose="05000000000000000000" pitchFamily="2" charset="2"/>
              <a:buChar char="§"/>
            </a:pPr>
            <a:r>
              <a:rPr lang="en-US" sz="2000" b="1" dirty="0" smtClean="0">
                <a:solidFill>
                  <a:schemeClr val="tx1"/>
                </a:solidFill>
              </a:rPr>
              <a:t>Not-for-profit </a:t>
            </a:r>
            <a:r>
              <a:rPr lang="en-US" sz="2000" b="1" dirty="0">
                <a:solidFill>
                  <a:schemeClr val="tx1"/>
                </a:solidFill>
              </a:rPr>
              <a:t>organizations also can be corporations. They usually are public benefit corporations, mutual benefit corporations, or mutual insurance companies</a:t>
            </a:r>
            <a:r>
              <a:rPr lang="en-US" sz="2000" b="1" dirty="0" smtClean="0">
                <a:solidFill>
                  <a:schemeClr val="tx1"/>
                </a:solidFill>
              </a:rPr>
              <a:t>.</a:t>
            </a:r>
            <a:endParaRPr lang="en-US" sz="2000" b="1" dirty="0">
              <a:solidFill>
                <a:schemeClr val="tx1"/>
              </a:solidFill>
            </a:endParaRPr>
          </a:p>
        </p:txBody>
      </p:sp>
    </p:spTree>
    <p:extLst>
      <p:ext uri="{BB962C8B-B14F-4D97-AF65-F5344CB8AC3E}">
        <p14:creationId xmlns:p14="http://schemas.microsoft.com/office/powerpoint/2010/main" val="20509251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lum bright="-57000" contrast="69000"/>
            <a:extLst>
              <a:ext uri="{28A0092B-C50C-407E-A947-70E740481C1C}">
                <a14:useLocalDpi xmlns:a14="http://schemas.microsoft.com/office/drawing/2010/main" val="0"/>
              </a:ext>
            </a:extLst>
          </a:blip>
          <a:srcRect/>
          <a:stretch>
            <a:fillRect/>
          </a:stretch>
        </p:blipFill>
        <p:spPr bwMode="auto">
          <a:xfrm>
            <a:off x="381000" y="1066800"/>
            <a:ext cx="8382000" cy="5410200"/>
          </a:xfrm>
          <a:prstGeom prst="rect">
            <a:avLst/>
          </a:prstGeom>
          <a:noFill/>
          <a:ln>
            <a:noFill/>
          </a:ln>
        </p:spPr>
      </p:pic>
      <p:sp>
        <p:nvSpPr>
          <p:cNvPr id="4" name="Title 6"/>
          <p:cNvSpPr>
            <a:spLocks noGrp="1"/>
          </p:cNvSpPr>
          <p:nvPr>
            <p:ph type="title"/>
          </p:nvPr>
        </p:nvSpPr>
        <p:spPr>
          <a:xfrm>
            <a:off x="457200" y="274638"/>
            <a:ext cx="8229600" cy="715962"/>
          </a:xfrm>
        </p:spPr>
        <p:txBody>
          <a:bodyPr>
            <a:normAutofit/>
          </a:bodyPr>
          <a:lstStyle/>
          <a:p>
            <a:r>
              <a:rPr lang="en-US" sz="3600" b="1" dirty="0">
                <a:latin typeface="+mn-lt"/>
              </a:rPr>
              <a:t>Organizational Structure and Strategy</a:t>
            </a:r>
          </a:p>
        </p:txBody>
      </p:sp>
      <p:sp>
        <p:nvSpPr>
          <p:cNvPr id="5" name="Date Placeholder 4"/>
          <p:cNvSpPr>
            <a:spLocks noGrp="1"/>
          </p:cNvSpPr>
          <p:nvPr>
            <p:ph type="dt" sz="half" idx="10"/>
          </p:nvPr>
        </p:nvSpPr>
        <p:spPr/>
        <p:txBody>
          <a:bodyPr/>
          <a:lstStyle/>
          <a:p>
            <a:fld id="{3FA3B5AD-4A8C-441C-9773-92959A9B96E9}" type="datetime1">
              <a:rPr lang="en-US" smtClean="0"/>
              <a:t>4/26/2016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18</a:t>
            </a:fld>
            <a:endParaRPr lang="en-US"/>
          </a:p>
        </p:txBody>
      </p:sp>
    </p:spTree>
    <p:extLst>
      <p:ext uri="{BB962C8B-B14F-4D97-AF65-F5344CB8AC3E}">
        <p14:creationId xmlns:p14="http://schemas.microsoft.com/office/powerpoint/2010/main" val="2472812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6980CFB-A2CA-4CC8-A8F2-B78EDA96756F}"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19</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400" b="1" dirty="0">
                <a:solidFill>
                  <a:schemeClr val="tx1"/>
                </a:solidFill>
              </a:rPr>
              <a:t>Corporate strategy plans for the growth of a portfolio of businesses, while each business unit focuses on a narrow line of products.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Although </a:t>
            </a:r>
            <a:r>
              <a:rPr lang="en-US" sz="2400" b="1" dirty="0">
                <a:solidFill>
                  <a:schemeClr val="tx1"/>
                </a:solidFill>
              </a:rPr>
              <a:t>corporations devise competitive strategies, true market competition occurs at the business and functional levels.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Corporations </a:t>
            </a:r>
            <a:r>
              <a:rPr lang="en-US" sz="2400" b="1" dirty="0">
                <a:solidFill>
                  <a:schemeClr val="tx1"/>
                </a:solidFill>
              </a:rPr>
              <a:t>have different strategies for their business units by specific product and geo- graphic location and then aggregate these strategies to create an integrated corporate strategy</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19460873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69E6EA1-A2C2-41EC-AF56-D2DD8292C643}"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295400"/>
            <a:ext cx="8610600" cy="5029200"/>
          </a:xfrm>
        </p:spPr>
        <p:txBody>
          <a:bodyPr>
            <a:noAutofit/>
          </a:bodyPr>
          <a:lstStyle/>
          <a:p>
            <a:pPr algn="l"/>
            <a:r>
              <a:rPr lang="en-US" sz="2400" b="1" dirty="0">
                <a:solidFill>
                  <a:srgbClr val="0000FF"/>
                </a:solidFill>
              </a:rPr>
              <a:t>Learning Objectives</a:t>
            </a:r>
          </a:p>
          <a:p>
            <a:pPr marL="342900" indent="-342900" algn="l">
              <a:buClr>
                <a:srgbClr val="C00000"/>
              </a:buClr>
              <a:buFont typeface="Wingdings" panose="05000000000000000000" pitchFamily="2" charset="2"/>
              <a:buChar char="§"/>
            </a:pPr>
            <a:r>
              <a:rPr lang="en-US" sz="2200" b="1" dirty="0">
                <a:solidFill>
                  <a:schemeClr val="tx1"/>
                </a:solidFill>
              </a:rPr>
              <a:t>Understand the differences among corporate, business, and functional strategies;</a:t>
            </a:r>
          </a:p>
          <a:p>
            <a:pPr marL="342900" indent="-342900" algn="l">
              <a:buClr>
                <a:srgbClr val="C00000"/>
              </a:buClr>
              <a:buFont typeface="Wingdings" panose="05000000000000000000" pitchFamily="2" charset="2"/>
              <a:buChar char="§"/>
            </a:pPr>
            <a:r>
              <a:rPr lang="en-US" sz="2200" b="1" dirty="0">
                <a:solidFill>
                  <a:schemeClr val="tx1"/>
                </a:solidFill>
              </a:rPr>
              <a:t>Have learned the primary strategic functions of a corporate office; </a:t>
            </a:r>
          </a:p>
          <a:p>
            <a:pPr marL="342900" indent="-342900" algn="l">
              <a:buClr>
                <a:srgbClr val="C00000"/>
              </a:buClr>
              <a:buFont typeface="Wingdings" panose="05000000000000000000" pitchFamily="2" charset="2"/>
              <a:buChar char="§"/>
            </a:pPr>
            <a:r>
              <a:rPr lang="en-US" sz="2200" b="1" dirty="0">
                <a:solidFill>
                  <a:schemeClr val="tx1"/>
                </a:solidFill>
              </a:rPr>
              <a:t>Know what is meant by span of control;</a:t>
            </a:r>
          </a:p>
          <a:p>
            <a:pPr marL="342900" indent="-342900" algn="l">
              <a:buClr>
                <a:srgbClr val="C00000"/>
              </a:buClr>
              <a:buFont typeface="Wingdings" panose="05000000000000000000" pitchFamily="2" charset="2"/>
              <a:buChar char="§"/>
            </a:pPr>
            <a:r>
              <a:rPr lang="en-US" sz="2200" b="1" dirty="0">
                <a:solidFill>
                  <a:schemeClr val="tx1"/>
                </a:solidFill>
              </a:rPr>
              <a:t>Be able to discuss the benefits and problems of separating an organization’s functions into separate departments; </a:t>
            </a:r>
          </a:p>
          <a:p>
            <a:pPr marL="342900" indent="-342900" algn="l">
              <a:buClr>
                <a:srgbClr val="C00000"/>
              </a:buClr>
              <a:buFont typeface="Wingdings" panose="05000000000000000000" pitchFamily="2" charset="2"/>
              <a:buChar char="§"/>
            </a:pPr>
            <a:r>
              <a:rPr lang="en-US" sz="2200" b="1" dirty="0">
                <a:solidFill>
                  <a:schemeClr val="tx1"/>
                </a:solidFill>
              </a:rPr>
              <a:t>Perceive the advantages and disadvantages of using different organizational structural forms;</a:t>
            </a:r>
          </a:p>
          <a:p>
            <a:pPr marL="342900" indent="-342900" algn="l">
              <a:buClr>
                <a:srgbClr val="C00000"/>
              </a:buClr>
              <a:buFont typeface="Wingdings" panose="05000000000000000000" pitchFamily="2" charset="2"/>
              <a:buChar char="§"/>
            </a:pPr>
            <a:r>
              <a:rPr lang="en-US" sz="2200" b="1" dirty="0">
                <a:solidFill>
                  <a:schemeClr val="tx1"/>
                </a:solidFill>
              </a:rPr>
              <a:t>Recognize the contexts in which different organizational structures might work best; and </a:t>
            </a:r>
          </a:p>
          <a:p>
            <a:pPr marL="342900" indent="-342900" algn="l">
              <a:buClr>
                <a:srgbClr val="C00000"/>
              </a:buClr>
              <a:buFont typeface="Wingdings" panose="05000000000000000000" pitchFamily="2" charset="2"/>
              <a:buChar char="§"/>
            </a:pPr>
            <a:r>
              <a:rPr lang="en-US" sz="2200" b="1" dirty="0">
                <a:solidFill>
                  <a:schemeClr val="tx1"/>
                </a:solidFill>
              </a:rPr>
              <a:t>Comprehend the importance of centralization and decentralization of decision making and its relationship to organizational structure</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26385570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39CF1E2-25D6-4AB2-BFB0-06726A6EDD0C}"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20</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sz="2800" b="1" dirty="0">
                <a:solidFill>
                  <a:srgbClr val="0000FF"/>
                </a:solidFill>
              </a:rPr>
              <a:t>Corporate, Business, and functional Unit strategies</a:t>
            </a:r>
          </a:p>
          <a:p>
            <a:pPr algn="l"/>
            <a:r>
              <a:rPr lang="en-US" sz="2600" b="1" dirty="0">
                <a:solidFill>
                  <a:schemeClr val="tx1"/>
                </a:solidFill>
              </a:rPr>
              <a:t>When creating and implementing strategy, corporations have three primary concerns: </a:t>
            </a:r>
          </a:p>
          <a:p>
            <a:pPr marL="514350" indent="-514350" algn="l">
              <a:buClr>
                <a:srgbClr val="C00000"/>
              </a:buClr>
              <a:buFont typeface="+mj-lt"/>
              <a:buAutoNum type="arabicPeriod"/>
            </a:pPr>
            <a:r>
              <a:rPr lang="en-US" sz="2600" b="1" dirty="0">
                <a:solidFill>
                  <a:schemeClr val="tx1"/>
                </a:solidFill>
              </a:rPr>
              <a:t>Allocating capital across business units, </a:t>
            </a:r>
          </a:p>
          <a:p>
            <a:pPr marL="514350" indent="-514350" algn="l">
              <a:buClr>
                <a:srgbClr val="C00000"/>
              </a:buClr>
              <a:buFont typeface="+mj-lt"/>
              <a:buAutoNum type="arabicPeriod"/>
            </a:pPr>
            <a:r>
              <a:rPr lang="en-US" sz="2600" b="1" dirty="0">
                <a:solidFill>
                  <a:schemeClr val="tx1"/>
                </a:solidFill>
              </a:rPr>
              <a:t>Deciding which businesses to compete in, and </a:t>
            </a:r>
          </a:p>
          <a:p>
            <a:pPr marL="514350" indent="-514350" algn="l">
              <a:buClr>
                <a:srgbClr val="C00000"/>
              </a:buClr>
              <a:buFont typeface="+mj-lt"/>
              <a:buAutoNum type="arabicPeriod"/>
            </a:pPr>
            <a:r>
              <a:rPr lang="en-US" sz="2600" b="1" dirty="0">
                <a:solidFill>
                  <a:schemeClr val="tx1"/>
                </a:solidFill>
              </a:rPr>
              <a:t>Determining how to integrate and manage those businesses</a:t>
            </a:r>
            <a:r>
              <a:rPr lang="en-US" sz="2600" b="1" dirty="0" smtClean="0">
                <a:solidFill>
                  <a:schemeClr val="tx1"/>
                </a:solidFill>
              </a:rPr>
              <a:t>.</a:t>
            </a:r>
          </a:p>
          <a:p>
            <a:pPr algn="l">
              <a:buClr>
                <a:srgbClr val="C00000"/>
              </a:buClr>
            </a:pPr>
            <a:r>
              <a:rPr lang="en-US" sz="2600" b="1" dirty="0">
                <a:solidFill>
                  <a:schemeClr val="tx1"/>
                </a:solidFill>
              </a:rPr>
              <a:t>Strategic allocation of capital entails investment in innovative products, replacement of plant and equipment, recruitment of critical personnel, and payment of dividends to </a:t>
            </a:r>
            <a:r>
              <a:rPr lang="en-US" sz="2600" b="1" dirty="0" smtClean="0">
                <a:solidFill>
                  <a:schemeClr val="tx1"/>
                </a:solidFill>
              </a:rPr>
              <a:t>shareholders.</a:t>
            </a:r>
            <a:endParaRPr lang="en-US" sz="2600" b="1" dirty="0">
              <a:solidFill>
                <a:schemeClr val="tx1"/>
              </a:solidFill>
            </a:endParaRPr>
          </a:p>
        </p:txBody>
      </p:sp>
    </p:spTree>
    <p:extLst>
      <p:ext uri="{BB962C8B-B14F-4D97-AF65-F5344CB8AC3E}">
        <p14:creationId xmlns:p14="http://schemas.microsoft.com/office/powerpoint/2010/main" val="11215812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C2AB0E-4FF7-497E-B480-CC3E7348A7F2}"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21</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219200"/>
            <a:ext cx="8458200" cy="51054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200" b="1" dirty="0">
                <a:solidFill>
                  <a:schemeClr val="tx1"/>
                </a:solidFill>
              </a:rPr>
              <a:t>Part of capital allocation involves selecting business and product lines in which to compete. Corporations frequently acquire and divest businesses.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Corporations </a:t>
            </a:r>
            <a:r>
              <a:rPr lang="en-US" sz="2200" b="1" dirty="0">
                <a:solidFill>
                  <a:schemeClr val="tx1"/>
                </a:solidFill>
              </a:rPr>
              <a:t>also are responsible for determining how their business units and products will be integrated and managed and to what extent.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Corporate </a:t>
            </a:r>
            <a:r>
              <a:rPr lang="en-US" sz="2200" b="1" dirty="0">
                <a:solidFill>
                  <a:schemeClr val="tx1"/>
                </a:solidFill>
              </a:rPr>
              <a:t>strategies often seek to develop synergies by centralizing appropriate staff and resources and sharing them across business units or by decentralizing resources and placing them within business </a:t>
            </a:r>
            <a:r>
              <a:rPr lang="en-US" sz="2200" b="1" dirty="0" smtClean="0">
                <a:solidFill>
                  <a:schemeClr val="tx1"/>
                </a:solidFill>
              </a:rPr>
              <a:t>units.</a:t>
            </a:r>
          </a:p>
          <a:p>
            <a:pPr marL="342900" indent="-342900" algn="l">
              <a:buClr>
                <a:srgbClr val="C00000"/>
              </a:buClr>
              <a:buFont typeface="Wingdings" panose="05000000000000000000" pitchFamily="2" charset="2"/>
              <a:buChar char="§"/>
            </a:pPr>
            <a:r>
              <a:rPr lang="en-US" sz="2200" b="1" dirty="0" smtClean="0">
                <a:solidFill>
                  <a:schemeClr val="tx1"/>
                </a:solidFill>
              </a:rPr>
              <a:t>Decisions </a:t>
            </a:r>
            <a:r>
              <a:rPr lang="en-US" sz="2200" b="1" dirty="0">
                <a:solidFill>
                  <a:schemeClr val="tx1"/>
                </a:solidFill>
              </a:rPr>
              <a:t>and information can be centralized at the corporate level or decentralized to business units. Corporate leadership has ultimate authority on all of these choices</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33620145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C2AB0E-4FF7-497E-B480-CC3E7348A7F2}"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22</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219200"/>
            <a:ext cx="8458200" cy="51054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400" b="1" i="1" dirty="0">
                <a:solidFill>
                  <a:srgbClr val="0000FF"/>
                </a:solidFill>
              </a:rPr>
              <a:t>Divisional-level strategies </a:t>
            </a:r>
            <a:r>
              <a:rPr lang="en-US" sz="2400" b="1" dirty="0">
                <a:solidFill>
                  <a:schemeClr val="tx1"/>
                </a:solidFill>
              </a:rPr>
              <a:t>are more focused and provide direction for </a:t>
            </a:r>
            <a:r>
              <a:rPr lang="en-US" sz="2400" b="1" i="1" dirty="0" smtClean="0">
                <a:solidFill>
                  <a:schemeClr val="tx1"/>
                </a:solidFill>
              </a:rPr>
              <a:t>organizational-level and</a:t>
            </a:r>
            <a:r>
              <a:rPr lang="en-US" sz="2400" b="1" dirty="0" smtClean="0">
                <a:solidFill>
                  <a:schemeClr val="tx1"/>
                </a:solidFill>
              </a:rPr>
              <a:t> </a:t>
            </a:r>
            <a:r>
              <a:rPr lang="en-US" sz="2400" b="1" i="1" dirty="0">
                <a:solidFill>
                  <a:schemeClr val="tx1"/>
                </a:solidFill>
              </a:rPr>
              <a:t>single business type</a:t>
            </a:r>
            <a:r>
              <a:rPr lang="en-US" sz="2400" b="1" dirty="0">
                <a:solidFill>
                  <a:schemeClr val="tx1"/>
                </a:solidFill>
              </a:rPr>
              <a:t>.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Divisional </a:t>
            </a:r>
            <a:r>
              <a:rPr lang="en-US" sz="2400" b="1" dirty="0">
                <a:solidFill>
                  <a:schemeClr val="tx1"/>
                </a:solidFill>
              </a:rPr>
              <a:t>strategies are most often concerned with positioning the division to compete.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These </a:t>
            </a:r>
            <a:r>
              <a:rPr lang="en-US" sz="2400" b="1" dirty="0">
                <a:solidFill>
                  <a:schemeClr val="tx1"/>
                </a:solidFill>
              </a:rPr>
              <a:t>semi-autonomous organizations are often referred to as SBUs (</a:t>
            </a:r>
            <a:r>
              <a:rPr lang="en-US" sz="2400" b="1" i="1" dirty="0">
                <a:solidFill>
                  <a:srgbClr val="0000FF"/>
                </a:solidFill>
              </a:rPr>
              <a:t>strategic business units</a:t>
            </a:r>
            <a:r>
              <a:rPr lang="en-US" sz="2400" b="1" dirty="0">
                <a:solidFill>
                  <a:schemeClr val="tx1"/>
                </a:solidFill>
              </a:rPr>
              <a:t>) or SSUs (</a:t>
            </a:r>
            <a:r>
              <a:rPr lang="en-US" sz="2400" b="1" i="1" dirty="0">
                <a:solidFill>
                  <a:srgbClr val="0000FF"/>
                </a:solidFill>
              </a:rPr>
              <a:t>strategic service units</a:t>
            </a:r>
            <a:r>
              <a:rPr lang="en-US" sz="2400" b="1" dirty="0">
                <a:solidFill>
                  <a:schemeClr val="tx1"/>
                </a:solidFill>
              </a:rPr>
              <a:t>). Therefore, strategic managers for these units are most concerned with a specified set of competitors and well-defined markets (service areas).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These </a:t>
            </a:r>
            <a:r>
              <a:rPr lang="en-US" sz="2400" b="1" i="1" dirty="0">
                <a:solidFill>
                  <a:schemeClr val="tx1"/>
                </a:solidFill>
              </a:rPr>
              <a:t>organizational-level strategies </a:t>
            </a:r>
            <a:r>
              <a:rPr lang="en-US" sz="2400" b="1" dirty="0">
                <a:solidFill>
                  <a:schemeClr val="tx1"/>
                </a:solidFill>
              </a:rPr>
              <a:t>typically concern one organization competing within a specific well-defined service area</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10221411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67EB0D4-8610-46D3-93FA-9D74BC942D36}"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23</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219200"/>
            <a:ext cx="8458200" cy="51054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400" b="1" dirty="0">
                <a:solidFill>
                  <a:schemeClr val="tx1"/>
                </a:solidFill>
              </a:rPr>
              <a:t>Strategic business units, </a:t>
            </a:r>
            <a:r>
              <a:rPr lang="en-US" sz="2400" b="1" dirty="0" smtClean="0">
                <a:solidFill>
                  <a:schemeClr val="tx1"/>
                </a:solidFill>
              </a:rPr>
              <a:t>are </a:t>
            </a:r>
            <a:r>
              <a:rPr lang="en-US" sz="2400" b="1" dirty="0">
                <a:solidFill>
                  <a:schemeClr val="tx1"/>
                </a:solidFill>
              </a:rPr>
              <a:t>responsible for directing a division, product line, or other revenue (profit) or cost center.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At </a:t>
            </a:r>
            <a:r>
              <a:rPr lang="en-US" sz="2400" b="1" dirty="0">
                <a:solidFill>
                  <a:schemeClr val="tx1"/>
                </a:solidFill>
              </a:rPr>
              <a:t>the business unit level, strategic issues revolve around developing and sustaining the market advantage of their unit’s goods and services.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Issues </a:t>
            </a:r>
            <a:r>
              <a:rPr lang="en-US" sz="2400" b="1" dirty="0">
                <a:solidFill>
                  <a:schemeClr val="tx1"/>
                </a:solidFill>
              </a:rPr>
              <a:t>of integration and coordination across the corporation are generally secondary in nature.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Business </a:t>
            </a:r>
            <a:r>
              <a:rPr lang="en-US" sz="2400" b="1" dirty="0">
                <a:solidFill>
                  <a:schemeClr val="tx1"/>
                </a:solidFill>
              </a:rPr>
              <a:t>unit strategy deals with positioning the business in its market, anticipating changes in demand and technologies, and influencing the nature of market competition</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14741030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24</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219200"/>
            <a:ext cx="8458200" cy="51054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200" b="1" i="1" dirty="0">
                <a:solidFill>
                  <a:srgbClr val="0000FF"/>
                </a:solidFill>
              </a:rPr>
              <a:t>Unit-level strategies </a:t>
            </a:r>
            <a:r>
              <a:rPr lang="en-US" sz="2200" b="1" dirty="0">
                <a:solidFill>
                  <a:schemeClr val="tx1"/>
                </a:solidFill>
              </a:rPr>
              <a:t>support organizational strategies through accomplishing specific objectives.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Unit </a:t>
            </a:r>
            <a:r>
              <a:rPr lang="en-US" sz="2200" b="1" dirty="0">
                <a:solidFill>
                  <a:schemeClr val="tx1"/>
                </a:solidFill>
              </a:rPr>
              <a:t>operational strategies may be developed within departments of an organization such as clinical operations, marketing, finance, information systems, human resources, and so on.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Unit </a:t>
            </a:r>
            <a:r>
              <a:rPr lang="en-US" sz="2200" b="1" dirty="0">
                <a:solidFill>
                  <a:schemeClr val="tx1"/>
                </a:solidFill>
              </a:rPr>
              <a:t>strategies address two issues. </a:t>
            </a:r>
            <a:r>
              <a:rPr lang="en-US" sz="2200" b="1" dirty="0">
                <a:solidFill>
                  <a:srgbClr val="0000FF"/>
                </a:solidFill>
              </a:rPr>
              <a:t>First</a:t>
            </a:r>
            <a:r>
              <a:rPr lang="en-US" sz="2200" b="1" dirty="0">
                <a:solidFill>
                  <a:schemeClr val="tx1"/>
                </a:solidFill>
              </a:rPr>
              <a:t>, they are intended to integrate the various sub functional activities. </a:t>
            </a:r>
            <a:r>
              <a:rPr lang="en-US" sz="2200" b="1" dirty="0">
                <a:solidFill>
                  <a:srgbClr val="0000FF"/>
                </a:solidFill>
              </a:rPr>
              <a:t>Second</a:t>
            </a:r>
            <a:r>
              <a:rPr lang="en-US" sz="2200" b="1" dirty="0">
                <a:solidFill>
                  <a:schemeClr val="tx1"/>
                </a:solidFill>
              </a:rPr>
              <a:t>, they are designed to relate the various functional area policies with any changes in the functional area environment</a:t>
            </a:r>
            <a:r>
              <a:rPr lang="en-US" sz="2200" b="1" dirty="0" smtClean="0">
                <a:solidFill>
                  <a:schemeClr val="tx1"/>
                </a:solidFill>
              </a:rPr>
              <a:t>. </a:t>
            </a:r>
          </a:p>
          <a:p>
            <a:pPr marL="342900" indent="-342900" algn="l">
              <a:buClr>
                <a:srgbClr val="C00000"/>
              </a:buClr>
              <a:buFont typeface="Wingdings" panose="05000000000000000000" pitchFamily="2" charset="2"/>
              <a:buChar char="§"/>
            </a:pPr>
            <a:r>
              <a:rPr lang="en-US" sz="2200" b="1" dirty="0" smtClean="0">
                <a:solidFill>
                  <a:schemeClr val="tx1"/>
                </a:solidFill>
              </a:rPr>
              <a:t>In </a:t>
            </a:r>
            <a:r>
              <a:rPr lang="en-US" sz="2200" b="1" dirty="0">
                <a:solidFill>
                  <a:schemeClr val="tx1"/>
                </a:solidFill>
              </a:rPr>
              <a:t>addition, linkage strategies are directed toward integrating the functions themselves and creating internal capabilities across functions (for example, quality programs or changing the organization’s culture)</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7185680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25</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219200"/>
            <a:ext cx="8458200" cy="51054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400" b="1" dirty="0">
                <a:solidFill>
                  <a:schemeClr val="tx1"/>
                </a:solidFill>
              </a:rPr>
              <a:t>Depending on the size of the corporation, the </a:t>
            </a:r>
            <a:r>
              <a:rPr lang="en-US" sz="2400" b="1" i="1" dirty="0">
                <a:solidFill>
                  <a:srgbClr val="0000FF"/>
                </a:solidFill>
              </a:rPr>
              <a:t>functional level </a:t>
            </a:r>
            <a:r>
              <a:rPr lang="en-US" sz="2400" b="1" dirty="0">
                <a:solidFill>
                  <a:schemeClr val="tx1"/>
                </a:solidFill>
              </a:rPr>
              <a:t>may consist of operating divisions, product lines, and/or departments.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strategic issues that take precedence at this level concern business processes and value chains.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Functional </a:t>
            </a:r>
            <a:r>
              <a:rPr lang="en-US" sz="2400" b="1" dirty="0">
                <a:solidFill>
                  <a:schemeClr val="tx1"/>
                </a:solidFill>
              </a:rPr>
              <a:t>units use the resources allocated to them to maximize achievement of the corporation’s mission.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They </a:t>
            </a:r>
            <a:r>
              <a:rPr lang="en-US" sz="2400" b="1" dirty="0">
                <a:solidFill>
                  <a:schemeClr val="tx1"/>
                </a:solidFill>
              </a:rPr>
              <a:t>may work to better integrate with marketing, finance, human resources, and research to promote their specific products and services and improve business outcomes</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31102438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26</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219200"/>
            <a:ext cx="8458200" cy="51054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400" b="1" dirty="0">
                <a:solidFill>
                  <a:schemeClr val="tx1"/>
                </a:solidFill>
              </a:rPr>
              <a:t>Exhibit 12.2 summarizes this discussion by showing how the different levels in an organization relate to each other.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corporate level provides strategic direction to the business units.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It </a:t>
            </a:r>
            <a:r>
              <a:rPr lang="en-US" sz="2400" b="1" dirty="0">
                <a:solidFill>
                  <a:schemeClr val="tx1"/>
                </a:solidFill>
              </a:rPr>
              <a:t>also has primary responsibility for allocating capital and resources and determining which businesses to include and exclude.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business unit level receives strategic direction from the corporate level and translates it into business-level strategies to better position the business’s products and services</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23651172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27</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600200"/>
            <a:ext cx="8458200" cy="47244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800" b="1" dirty="0">
                <a:solidFill>
                  <a:schemeClr val="tx1"/>
                </a:solidFill>
              </a:rPr>
              <a:t>In turn, the business units provide strategic direction to the functional units, which focus on their value chains and processes and have a more limited scope of responsibility. </a:t>
            </a:r>
            <a:endParaRPr lang="en-US" sz="2800" b="1" dirty="0" smtClean="0">
              <a:solidFill>
                <a:schemeClr val="tx1"/>
              </a:solidFill>
            </a:endParaRPr>
          </a:p>
          <a:p>
            <a:pPr marL="342900" indent="-342900" algn="l">
              <a:buClr>
                <a:srgbClr val="C00000"/>
              </a:buClr>
              <a:buFont typeface="Wingdings" panose="05000000000000000000" pitchFamily="2" charset="2"/>
              <a:buChar char="§"/>
            </a:pPr>
            <a:r>
              <a:rPr lang="en-US" sz="2800" b="1" dirty="0" smtClean="0">
                <a:solidFill>
                  <a:schemeClr val="tx1"/>
                </a:solidFill>
              </a:rPr>
              <a:t>Feedback </a:t>
            </a:r>
            <a:r>
              <a:rPr lang="en-US" sz="2800" b="1" dirty="0">
                <a:solidFill>
                  <a:schemeClr val="tx1"/>
                </a:solidFill>
              </a:rPr>
              <a:t>and results from the business and functional </a:t>
            </a:r>
            <a:r>
              <a:rPr lang="en-US" sz="2800" b="1" dirty="0" smtClean="0">
                <a:solidFill>
                  <a:schemeClr val="tx1"/>
                </a:solidFill>
              </a:rPr>
              <a:t>units </a:t>
            </a:r>
            <a:r>
              <a:rPr lang="en-US" sz="2800" b="1" dirty="0">
                <a:solidFill>
                  <a:schemeClr val="tx1"/>
                </a:solidFill>
              </a:rPr>
              <a:t>cycle back to the corporate office, and strategic planning and actions are modified accordingly</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9130930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28</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3" name="Isosceles Triangle 2"/>
          <p:cNvSpPr/>
          <p:nvPr/>
        </p:nvSpPr>
        <p:spPr>
          <a:xfrm>
            <a:off x="1143000" y="1371600"/>
            <a:ext cx="4114800" cy="4648200"/>
          </a:xfrm>
          <a:prstGeom prst="triangl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514600" y="2895600"/>
            <a:ext cx="1371600" cy="400110"/>
          </a:xfrm>
          <a:prstGeom prst="rect">
            <a:avLst/>
          </a:prstGeom>
          <a:noFill/>
        </p:spPr>
        <p:txBody>
          <a:bodyPr wrap="square" rtlCol="0">
            <a:spAutoFit/>
          </a:bodyPr>
          <a:lstStyle/>
          <a:p>
            <a:pPr algn="ctr"/>
            <a:r>
              <a:rPr lang="en-US" sz="2000" b="1" dirty="0">
                <a:solidFill>
                  <a:srgbClr val="0000FF"/>
                </a:solidFill>
              </a:rPr>
              <a:t>Corporate</a:t>
            </a:r>
            <a:endParaRPr lang="en-US" sz="2000" dirty="0"/>
          </a:p>
        </p:txBody>
      </p:sp>
      <p:sp>
        <p:nvSpPr>
          <p:cNvPr id="11" name="TextBox 10"/>
          <p:cNvSpPr txBox="1"/>
          <p:nvPr/>
        </p:nvSpPr>
        <p:spPr>
          <a:xfrm>
            <a:off x="2286000" y="4010055"/>
            <a:ext cx="1981200" cy="400110"/>
          </a:xfrm>
          <a:prstGeom prst="rect">
            <a:avLst/>
          </a:prstGeom>
          <a:noFill/>
        </p:spPr>
        <p:txBody>
          <a:bodyPr wrap="square" rtlCol="0">
            <a:spAutoFit/>
          </a:bodyPr>
          <a:lstStyle/>
          <a:p>
            <a:pPr algn="ctr"/>
            <a:r>
              <a:rPr lang="en-US" sz="2000" b="1" dirty="0" smtClean="0">
                <a:solidFill>
                  <a:srgbClr val="0000FF"/>
                </a:solidFill>
              </a:rPr>
              <a:t>Business Units</a:t>
            </a:r>
            <a:endParaRPr lang="en-US" sz="2000" dirty="0">
              <a:solidFill>
                <a:srgbClr val="0000FF"/>
              </a:solidFill>
            </a:endParaRPr>
          </a:p>
        </p:txBody>
      </p:sp>
      <p:sp>
        <p:nvSpPr>
          <p:cNvPr id="12" name="TextBox 11"/>
          <p:cNvSpPr txBox="1"/>
          <p:nvPr/>
        </p:nvSpPr>
        <p:spPr>
          <a:xfrm>
            <a:off x="2133600" y="5105400"/>
            <a:ext cx="2286000" cy="400110"/>
          </a:xfrm>
          <a:prstGeom prst="rect">
            <a:avLst/>
          </a:prstGeom>
          <a:noFill/>
        </p:spPr>
        <p:txBody>
          <a:bodyPr wrap="square" rtlCol="0">
            <a:spAutoFit/>
          </a:bodyPr>
          <a:lstStyle/>
          <a:p>
            <a:pPr algn="ctr"/>
            <a:r>
              <a:rPr lang="en-US" sz="2000" b="1" dirty="0" smtClean="0">
                <a:solidFill>
                  <a:srgbClr val="0000FF"/>
                </a:solidFill>
              </a:rPr>
              <a:t>Functional Units</a:t>
            </a:r>
            <a:endParaRPr lang="en-US" sz="2000" dirty="0">
              <a:solidFill>
                <a:srgbClr val="0000FF"/>
              </a:solidFill>
            </a:endParaRPr>
          </a:p>
        </p:txBody>
      </p:sp>
      <p:sp>
        <p:nvSpPr>
          <p:cNvPr id="13" name="Curved Left Arrow 12"/>
          <p:cNvSpPr/>
          <p:nvPr/>
        </p:nvSpPr>
        <p:spPr>
          <a:xfrm rot="20879516">
            <a:off x="3997023" y="2848078"/>
            <a:ext cx="681109" cy="136311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Curved Left Arrow 13"/>
          <p:cNvSpPr/>
          <p:nvPr/>
        </p:nvSpPr>
        <p:spPr>
          <a:xfrm rot="21363223">
            <a:off x="4483363" y="4093322"/>
            <a:ext cx="700011" cy="136311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Curved Left Arrow 14"/>
          <p:cNvSpPr/>
          <p:nvPr/>
        </p:nvSpPr>
        <p:spPr>
          <a:xfrm rot="12315986">
            <a:off x="1607552" y="2677215"/>
            <a:ext cx="731416" cy="145669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urved Left Arrow 15"/>
          <p:cNvSpPr/>
          <p:nvPr/>
        </p:nvSpPr>
        <p:spPr>
          <a:xfrm rot="12315986">
            <a:off x="1278690" y="3935802"/>
            <a:ext cx="731416" cy="145669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rot="16200000">
            <a:off x="-492659" y="3495645"/>
            <a:ext cx="2590800" cy="400110"/>
          </a:xfrm>
          <a:prstGeom prst="rect">
            <a:avLst/>
          </a:prstGeom>
          <a:noFill/>
        </p:spPr>
        <p:txBody>
          <a:bodyPr wrap="square" rtlCol="0">
            <a:spAutoFit/>
          </a:bodyPr>
          <a:lstStyle/>
          <a:p>
            <a:pPr algn="ctr"/>
            <a:r>
              <a:rPr lang="en-US" sz="2000" b="1" dirty="0">
                <a:solidFill>
                  <a:srgbClr val="0000FF"/>
                </a:solidFill>
              </a:rPr>
              <a:t>Feedback and </a:t>
            </a:r>
            <a:r>
              <a:rPr lang="en-US" sz="2000" b="1" dirty="0" smtClean="0">
                <a:solidFill>
                  <a:srgbClr val="0000FF"/>
                </a:solidFill>
              </a:rPr>
              <a:t>Results</a:t>
            </a:r>
            <a:endParaRPr lang="en-US" sz="2000" dirty="0">
              <a:solidFill>
                <a:srgbClr val="0000FF"/>
              </a:solidFill>
            </a:endParaRPr>
          </a:p>
        </p:txBody>
      </p:sp>
      <p:sp>
        <p:nvSpPr>
          <p:cNvPr id="18" name="TextBox 17"/>
          <p:cNvSpPr txBox="1"/>
          <p:nvPr/>
        </p:nvSpPr>
        <p:spPr>
          <a:xfrm rot="16200000">
            <a:off x="4292125" y="3474342"/>
            <a:ext cx="2590800" cy="400110"/>
          </a:xfrm>
          <a:prstGeom prst="rect">
            <a:avLst/>
          </a:prstGeom>
          <a:noFill/>
        </p:spPr>
        <p:txBody>
          <a:bodyPr wrap="square" rtlCol="0">
            <a:spAutoFit/>
          </a:bodyPr>
          <a:lstStyle/>
          <a:p>
            <a:pPr algn="ctr"/>
            <a:r>
              <a:rPr lang="en-US" sz="2000" b="1" dirty="0" smtClean="0">
                <a:solidFill>
                  <a:srgbClr val="0000FF"/>
                </a:solidFill>
              </a:rPr>
              <a:t>Strategic Direction</a:t>
            </a:r>
            <a:endParaRPr lang="en-US" sz="2000" dirty="0">
              <a:solidFill>
                <a:srgbClr val="0000FF"/>
              </a:solidFill>
            </a:endParaRPr>
          </a:p>
        </p:txBody>
      </p:sp>
      <p:sp>
        <p:nvSpPr>
          <p:cNvPr id="19" name="TextBox 18"/>
          <p:cNvSpPr txBox="1"/>
          <p:nvPr/>
        </p:nvSpPr>
        <p:spPr>
          <a:xfrm>
            <a:off x="5772625" y="1677824"/>
            <a:ext cx="3200400" cy="430887"/>
          </a:xfrm>
          <a:prstGeom prst="rect">
            <a:avLst/>
          </a:prstGeom>
          <a:solidFill>
            <a:schemeClr val="accent1">
              <a:lumMod val="60000"/>
              <a:lumOff val="40000"/>
            </a:schemeClr>
          </a:solidFill>
        </p:spPr>
        <p:txBody>
          <a:bodyPr wrap="square" rtlCol="0">
            <a:spAutoFit/>
          </a:bodyPr>
          <a:lstStyle/>
          <a:p>
            <a:pPr algn="ctr"/>
            <a:r>
              <a:rPr lang="en-US" sz="2200" b="1" dirty="0">
                <a:solidFill>
                  <a:srgbClr val="0000FF"/>
                </a:solidFill>
              </a:rPr>
              <a:t>Key Strategic Functions</a:t>
            </a:r>
            <a:endParaRPr lang="en-US" sz="2200" b="1" dirty="0">
              <a:solidFill>
                <a:srgbClr val="0000FF"/>
              </a:solidFill>
            </a:endParaRPr>
          </a:p>
        </p:txBody>
      </p:sp>
      <p:sp>
        <p:nvSpPr>
          <p:cNvPr id="20" name="TextBox 19"/>
          <p:cNvSpPr txBox="1"/>
          <p:nvPr/>
        </p:nvSpPr>
        <p:spPr>
          <a:xfrm>
            <a:off x="5952087" y="2590799"/>
            <a:ext cx="3200400" cy="707886"/>
          </a:xfrm>
          <a:prstGeom prst="rect">
            <a:avLst/>
          </a:prstGeom>
          <a:solidFill>
            <a:schemeClr val="accent3">
              <a:lumMod val="40000"/>
              <a:lumOff val="60000"/>
            </a:schemeClr>
          </a:solidFill>
        </p:spPr>
        <p:txBody>
          <a:bodyPr wrap="square" rtlCol="0">
            <a:spAutoFit/>
          </a:bodyPr>
          <a:lstStyle/>
          <a:p>
            <a:pPr algn="ctr"/>
            <a:r>
              <a:rPr lang="en-US" sz="2000" b="1" dirty="0">
                <a:solidFill>
                  <a:srgbClr val="0000FF"/>
                </a:solidFill>
              </a:rPr>
              <a:t>Allocates capital, chooses businesses</a:t>
            </a:r>
            <a:endParaRPr lang="en-US" sz="2000" b="1" dirty="0">
              <a:solidFill>
                <a:srgbClr val="0000FF"/>
              </a:solidFill>
            </a:endParaRPr>
          </a:p>
        </p:txBody>
      </p:sp>
      <p:sp>
        <p:nvSpPr>
          <p:cNvPr id="21" name="TextBox 20"/>
          <p:cNvSpPr txBox="1"/>
          <p:nvPr/>
        </p:nvSpPr>
        <p:spPr>
          <a:xfrm>
            <a:off x="6084547" y="4000214"/>
            <a:ext cx="2888478" cy="400110"/>
          </a:xfrm>
          <a:prstGeom prst="rect">
            <a:avLst/>
          </a:prstGeom>
          <a:solidFill>
            <a:schemeClr val="accent3">
              <a:lumMod val="40000"/>
              <a:lumOff val="60000"/>
            </a:schemeClr>
          </a:solidFill>
        </p:spPr>
        <p:txBody>
          <a:bodyPr wrap="square" rtlCol="0">
            <a:spAutoFit/>
          </a:bodyPr>
          <a:lstStyle/>
          <a:p>
            <a:pPr algn="ctr"/>
            <a:r>
              <a:rPr lang="en-US" sz="2000" b="1" dirty="0">
                <a:solidFill>
                  <a:srgbClr val="0000FF"/>
                </a:solidFill>
              </a:rPr>
              <a:t>Positions business</a:t>
            </a:r>
            <a:endParaRPr lang="en-US" sz="2000" b="1" dirty="0">
              <a:solidFill>
                <a:srgbClr val="0000FF"/>
              </a:solidFill>
            </a:endParaRPr>
          </a:p>
        </p:txBody>
      </p:sp>
      <p:sp>
        <p:nvSpPr>
          <p:cNvPr id="22" name="TextBox 21"/>
          <p:cNvSpPr txBox="1"/>
          <p:nvPr/>
        </p:nvSpPr>
        <p:spPr>
          <a:xfrm>
            <a:off x="6084546" y="5105400"/>
            <a:ext cx="2888479" cy="707886"/>
          </a:xfrm>
          <a:prstGeom prst="rect">
            <a:avLst/>
          </a:prstGeom>
          <a:solidFill>
            <a:schemeClr val="accent3">
              <a:lumMod val="40000"/>
              <a:lumOff val="60000"/>
            </a:schemeClr>
          </a:solidFill>
        </p:spPr>
        <p:txBody>
          <a:bodyPr wrap="square" rtlCol="0">
            <a:spAutoFit/>
          </a:bodyPr>
          <a:lstStyle/>
          <a:p>
            <a:pPr algn="ctr"/>
            <a:r>
              <a:rPr lang="en-US" sz="2000" b="1" dirty="0">
                <a:solidFill>
                  <a:srgbClr val="0000FF"/>
                </a:solidFill>
              </a:rPr>
              <a:t>Maximizes value chain and processes</a:t>
            </a:r>
            <a:endParaRPr lang="en-US" sz="2000" b="1" dirty="0">
              <a:solidFill>
                <a:srgbClr val="0000FF"/>
              </a:solidFill>
            </a:endParaRPr>
          </a:p>
        </p:txBody>
      </p:sp>
    </p:spTree>
    <p:extLst>
      <p:ext uri="{BB962C8B-B14F-4D97-AF65-F5344CB8AC3E}">
        <p14:creationId xmlns:p14="http://schemas.microsoft.com/office/powerpoint/2010/main" val="21252492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29</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066800"/>
            <a:ext cx="8610600" cy="52578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200" b="1" dirty="0">
                <a:solidFill>
                  <a:schemeClr val="tx1"/>
                </a:solidFill>
              </a:rPr>
              <a:t>Organizational structure is the manner in which a company arranges its jobs and people to complete its work and achieve its goals.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An </a:t>
            </a:r>
            <a:r>
              <a:rPr lang="en-US" sz="2200" b="1" dirty="0">
                <a:solidFill>
                  <a:schemeClr val="tx1"/>
                </a:solidFill>
              </a:rPr>
              <a:t>organization’s structure depends on a number of factors, including culture, top management’s preferences, number of employees, geographic dispersion, and the range of a company’s products and services.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Small </a:t>
            </a:r>
            <a:r>
              <a:rPr lang="en-US" sz="2200" b="1" dirty="0">
                <a:solidFill>
                  <a:schemeClr val="tx1"/>
                </a:solidFill>
              </a:rPr>
              <a:t>organizations may lack hierarchical reporting systems, and employees may share common duties.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As </a:t>
            </a:r>
            <a:r>
              <a:rPr lang="en-US" sz="2200" b="1" dirty="0">
                <a:solidFill>
                  <a:schemeClr val="tx1"/>
                </a:solidFill>
              </a:rPr>
              <a:t>organizations grow, duties are divided and responsibilities are separated.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They </a:t>
            </a:r>
            <a:r>
              <a:rPr lang="en-US" sz="2200" b="1" dirty="0">
                <a:solidFill>
                  <a:schemeClr val="tx1"/>
                </a:solidFill>
              </a:rPr>
              <a:t>segregate employees and units by what they do, whom they report to, and—in managers’ case—who reports to them</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1263516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A2E74EB-42D1-4F02-B4FA-A1D3ED4C763E}"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295400"/>
            <a:ext cx="8458200" cy="5029200"/>
          </a:xfrm>
        </p:spPr>
        <p:txBody>
          <a:bodyPr>
            <a:noAutofit/>
          </a:bodyPr>
          <a:lstStyle/>
          <a:p>
            <a:pPr algn="l"/>
            <a:r>
              <a:rPr lang="en-US" b="1" dirty="0">
                <a:solidFill>
                  <a:srgbClr val="0000FF"/>
                </a:solidFill>
              </a:rPr>
              <a:t>Organizational Structure and Strategy</a:t>
            </a:r>
            <a:endParaRPr lang="en-US" b="1" dirty="0" smtClean="0">
              <a:solidFill>
                <a:srgbClr val="0000FF"/>
              </a:solidFill>
            </a:endParaRPr>
          </a:p>
          <a:p>
            <a:pPr marL="342900" indent="-342900" algn="l">
              <a:buClr>
                <a:srgbClr val="C00000"/>
              </a:buClr>
              <a:buFont typeface="Wingdings" panose="05000000000000000000" pitchFamily="2" charset="2"/>
              <a:buChar char="§"/>
            </a:pPr>
            <a:r>
              <a:rPr lang="en-US" sz="2200" b="1" dirty="0">
                <a:solidFill>
                  <a:schemeClr val="tx1"/>
                </a:solidFill>
              </a:rPr>
              <a:t>Organizing focuses on grouping activities and resources in a logical manner, including the division of work and job design, work methods and processes, coordination among units, and the use of information and feedback systems.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Top </a:t>
            </a:r>
            <a:r>
              <a:rPr lang="en-US" sz="2200" b="1" dirty="0">
                <a:solidFill>
                  <a:schemeClr val="tx1"/>
                </a:solidFill>
              </a:rPr>
              <a:t>managers are concerned broad aspects of organizing, such as authority and responsibility relationships, departmentation of the organization, and coordination of its components.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Middle-level </a:t>
            </a:r>
            <a:r>
              <a:rPr lang="en-US" sz="2200" b="1" dirty="0">
                <a:solidFill>
                  <a:schemeClr val="tx1"/>
                </a:solidFill>
              </a:rPr>
              <a:t>and first-level managers are concerned with specific tasks related to job design, work process flow, and work methods and procedures. Organizing should be ongoing and involves not only initial design, but also routine redesign</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28238435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30</a:t>
            </a:fld>
            <a:endParaRPr lang="en-US"/>
          </a:p>
        </p:txBody>
      </p:sp>
      <p:sp>
        <p:nvSpPr>
          <p:cNvPr id="7" name="Title 6"/>
          <p:cNvSpPr>
            <a:spLocks noGrp="1"/>
          </p:cNvSpPr>
          <p:nvPr>
            <p:ph type="ctrTitle"/>
          </p:nvPr>
        </p:nvSpPr>
        <p:spPr>
          <a:xfrm>
            <a:off x="609600" y="5334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676400"/>
            <a:ext cx="8610600" cy="46482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400" b="1" dirty="0">
                <a:solidFill>
                  <a:schemeClr val="tx1"/>
                </a:solidFill>
              </a:rPr>
              <a:t>Until the Industrial Revolution, most businesses were small and dominated by craftsmen.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As </a:t>
            </a:r>
            <a:r>
              <a:rPr lang="en-US" sz="2400" b="1" dirty="0">
                <a:solidFill>
                  <a:schemeClr val="tx1"/>
                </a:solidFill>
              </a:rPr>
              <a:t>businesses grew and new technologies were introduced, employers sought greater productivity from their workers through specialization and division of labor.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Division </a:t>
            </a:r>
            <a:r>
              <a:rPr lang="en-US" sz="2400" b="1" dirty="0">
                <a:solidFill>
                  <a:schemeClr val="tx1"/>
                </a:solidFill>
              </a:rPr>
              <a:t>of labor can significantly affect an organization’s ability to think strategically and develop and carry out its strategies. It can impede or facilitate the flow of information and increase or decrease the quality of strategic decisions</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13459476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31</a:t>
            </a:fld>
            <a:endParaRPr lang="en-US"/>
          </a:p>
        </p:txBody>
      </p:sp>
      <p:sp>
        <p:nvSpPr>
          <p:cNvPr id="7" name="Title 6"/>
          <p:cNvSpPr>
            <a:spLocks noGrp="1"/>
          </p:cNvSpPr>
          <p:nvPr>
            <p:ph type="ctrTitle"/>
          </p:nvPr>
        </p:nvSpPr>
        <p:spPr>
          <a:xfrm>
            <a:off x="609600" y="5334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676400"/>
            <a:ext cx="8610600" cy="46482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400" b="1" dirty="0">
                <a:solidFill>
                  <a:schemeClr val="tx1"/>
                </a:solidFill>
              </a:rPr>
              <a:t>Frederick W. Taylor (1856–1915), a mechanical engineer regarded as the father of scientific management, heavily influenced the structure of today’s organizations.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His </a:t>
            </a:r>
            <a:r>
              <a:rPr lang="en-US" sz="2400" b="1" dirty="0">
                <a:solidFill>
                  <a:schemeClr val="tx1"/>
                </a:solidFill>
              </a:rPr>
              <a:t>focus on productivity and efficiency prompted businesses to optimize their work through organizational structure.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Many </a:t>
            </a:r>
            <a:r>
              <a:rPr lang="en-US" sz="2400" b="1" dirty="0">
                <a:solidFill>
                  <a:schemeClr val="tx1"/>
                </a:solidFill>
              </a:rPr>
              <a:t>companies spend a great deal of time and effort reorganizing to attain the perfect organizational structure.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However</a:t>
            </a:r>
            <a:r>
              <a:rPr lang="en-US" sz="2400" b="1" dirty="0">
                <a:solidFill>
                  <a:schemeClr val="tx1"/>
                </a:solidFill>
              </a:rPr>
              <a:t>, no structure is perfect. Tensions will always be present between forces of integration (centralization) and differentiation (decentralization)</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29849836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32</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143000"/>
            <a:ext cx="8610600" cy="51816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400" b="1" dirty="0">
                <a:solidFill>
                  <a:schemeClr val="tx1"/>
                </a:solidFill>
              </a:rPr>
              <a:t>When duties and tasks are combined (integration) to facilitate coordination, silos are broken down and multiple job types are combined into one unit.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As </a:t>
            </a:r>
            <a:r>
              <a:rPr lang="en-US" sz="2400" b="1" dirty="0">
                <a:solidFill>
                  <a:schemeClr val="tx1"/>
                </a:solidFill>
              </a:rPr>
              <a:t>the number of dissimilar personnel in one area increases, synergies may increase.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However</a:t>
            </a:r>
            <a:r>
              <a:rPr lang="en-US" sz="2400" b="1" dirty="0">
                <a:solidFill>
                  <a:schemeClr val="tx1"/>
                </a:solidFill>
              </a:rPr>
              <a:t>, as different positions are grouped together, the over- all skill level and efficiency may deteriorate.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Likewise</a:t>
            </a:r>
            <a:r>
              <a:rPr lang="en-US" sz="2400" b="1" dirty="0">
                <a:solidFill>
                  <a:schemeClr val="tx1"/>
                </a:solidFill>
              </a:rPr>
              <a:t>, coordination of services becomes much more difficult. </a:t>
            </a:r>
            <a:r>
              <a:rPr lang="en-US" sz="2400" b="1" dirty="0" smtClean="0">
                <a:solidFill>
                  <a:schemeClr val="tx1"/>
                </a:solidFill>
              </a:rPr>
              <a:t>Many </a:t>
            </a:r>
            <a:r>
              <a:rPr lang="en-US" sz="2400" b="1" dirty="0">
                <a:solidFill>
                  <a:schemeClr val="tx1"/>
                </a:solidFill>
              </a:rPr>
              <a:t>hospitals (and other healthcare organizations) divide their departments by functional specialties, which can lead to fragmentation and lack of accountability for overall patient care</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2551118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33</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371600"/>
            <a:ext cx="8610600" cy="49530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400" b="1" dirty="0">
                <a:solidFill>
                  <a:schemeClr val="tx1"/>
                </a:solidFill>
              </a:rPr>
              <a:t>For example, hospital nursing and respiratory therapy services are commonly divided into separate departments.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respiratory therapy department employs experts in neonatal care, pediatrics, and rehabilitation, among other specialties.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Training </a:t>
            </a:r>
            <a:r>
              <a:rPr lang="en-US" sz="2400" b="1" dirty="0">
                <a:solidFill>
                  <a:schemeClr val="tx1"/>
                </a:solidFill>
              </a:rPr>
              <a:t>can be better coordinated, and professional standards can be more easily acknowledged and maintained.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They </a:t>
            </a:r>
            <a:r>
              <a:rPr lang="en-US" sz="2400" b="1" dirty="0">
                <a:solidFill>
                  <a:schemeClr val="tx1"/>
                </a:solidFill>
              </a:rPr>
              <a:t>often can be more efficient (i.e., achieve economies of scale) by sharing personnel across multiple nursing units and “floating” personnel according to patient need</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25719415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4/26/2016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34</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143000"/>
            <a:ext cx="8610600" cy="5181600"/>
          </a:xfrm>
        </p:spPr>
        <p:txBody>
          <a:bodyPr>
            <a:noAutofit/>
          </a:bodyPr>
          <a:lstStyle/>
          <a:p>
            <a:pPr algn="l"/>
            <a:r>
              <a:rPr lang="en-US" sz="2800" b="1" dirty="0">
                <a:solidFill>
                  <a:srgbClr val="0000FF"/>
                </a:solidFill>
              </a:rPr>
              <a:t>Corporate, Business, and functional Unit strategies</a:t>
            </a:r>
          </a:p>
          <a:p>
            <a:pPr marL="342900" indent="-342900" algn="l">
              <a:buClr>
                <a:srgbClr val="C00000"/>
              </a:buClr>
              <a:buFont typeface="Wingdings" panose="05000000000000000000" pitchFamily="2" charset="2"/>
              <a:buChar char="§"/>
            </a:pPr>
            <a:r>
              <a:rPr lang="en-US" sz="2200" b="1" dirty="0">
                <a:solidFill>
                  <a:schemeClr val="tx1"/>
                </a:solidFill>
              </a:rPr>
              <a:t>However, coordination of patient care becomes more difficult by having respiratory therapy as a separate department. Respiratory therapy personnel are not always readily available, so nurses may either provide the services at a lower skill level or wait until respiratory therapists are available.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To </a:t>
            </a:r>
            <a:r>
              <a:rPr lang="en-US" sz="2200" b="1" dirty="0">
                <a:solidFill>
                  <a:schemeClr val="tx1"/>
                </a:solidFill>
              </a:rPr>
              <a:t>rectify the coordination problem, some hospitals have combined respiratory therapy services into nursing units. If a fixed number of personnel are required to be on each unit regardless of downtime, however, this solution may increase costs and make sharing across units more difficult.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Specialization </a:t>
            </a:r>
            <a:r>
              <a:rPr lang="en-US" sz="2200" b="1" dirty="0">
                <a:solidFill>
                  <a:schemeClr val="tx1"/>
                </a:solidFill>
              </a:rPr>
              <a:t>and training similarly may become more difficult. Other organizations use liaisons, case managers, task forces, and other means to bridge the barriers across different functional units</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39765798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35</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600200"/>
            <a:ext cx="8610600" cy="4724400"/>
          </a:xfrm>
        </p:spPr>
        <p:txBody>
          <a:bodyPr>
            <a:noAutofit/>
          </a:bodyPr>
          <a:lstStyle/>
          <a:p>
            <a:pPr algn="l"/>
            <a:r>
              <a:rPr lang="en-US" sz="2800" b="1" dirty="0">
                <a:solidFill>
                  <a:srgbClr val="0000FF"/>
                </a:solidFill>
              </a:rPr>
              <a:t>Common organizational structures</a:t>
            </a:r>
          </a:p>
          <a:p>
            <a:pPr marL="457200" indent="-457200" algn="l">
              <a:buClr>
                <a:srgbClr val="C00000"/>
              </a:buClr>
              <a:buFont typeface="Wingdings" panose="05000000000000000000" pitchFamily="2" charset="2"/>
              <a:buChar char="§"/>
            </a:pPr>
            <a:r>
              <a:rPr lang="en-US" sz="2800" b="1" dirty="0" smtClean="0">
                <a:solidFill>
                  <a:schemeClr val="tx1"/>
                </a:solidFill>
              </a:rPr>
              <a:t>What </a:t>
            </a:r>
            <a:r>
              <a:rPr lang="en-US" sz="2800" b="1" dirty="0">
                <a:solidFill>
                  <a:schemeClr val="tx1"/>
                </a:solidFill>
              </a:rPr>
              <a:t>specific design options are available for health services managers, keeping in mind that the choices will depend on environmental demands, the organization’s strategies, how activities can be grouped, and how decisions will be made</a:t>
            </a:r>
            <a:r>
              <a:rPr lang="en-US" sz="2800" b="1" dirty="0" smtClean="0">
                <a:solidFill>
                  <a:schemeClr val="tx1"/>
                </a:solidFill>
              </a:rPr>
              <a:t>? </a:t>
            </a:r>
          </a:p>
          <a:p>
            <a:pPr marL="457200" indent="-457200" algn="l">
              <a:buClr>
                <a:srgbClr val="C00000"/>
              </a:buClr>
              <a:buFont typeface="Wingdings" panose="05000000000000000000" pitchFamily="2" charset="2"/>
              <a:buChar char="§"/>
            </a:pPr>
            <a:r>
              <a:rPr lang="en-US" sz="2800" b="1" dirty="0" smtClean="0">
                <a:solidFill>
                  <a:schemeClr val="tx1"/>
                </a:solidFill>
              </a:rPr>
              <a:t>Some </a:t>
            </a:r>
            <a:r>
              <a:rPr lang="en-US" sz="2800" b="1" dirty="0">
                <a:solidFill>
                  <a:schemeClr val="tx1"/>
                </a:solidFill>
              </a:rPr>
              <a:t>example of common designs seen in health services organizations are functional, divisional, matrix, and parallel</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13626306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36</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143000"/>
            <a:ext cx="8610600" cy="5181600"/>
          </a:xfrm>
        </p:spPr>
        <p:txBody>
          <a:bodyPr>
            <a:noAutofit/>
          </a:bodyPr>
          <a:lstStyle/>
          <a:p>
            <a:pPr algn="l"/>
            <a:r>
              <a:rPr lang="en-US" sz="2400" b="1" dirty="0">
                <a:solidFill>
                  <a:srgbClr val="0000FF"/>
                </a:solidFill>
              </a:rPr>
              <a:t>Functional Design</a:t>
            </a:r>
          </a:p>
          <a:p>
            <a:pPr marL="342900" indent="-342900" algn="l">
              <a:buClr>
                <a:srgbClr val="C00000"/>
              </a:buClr>
              <a:buFont typeface="Wingdings" panose="05000000000000000000" pitchFamily="2" charset="2"/>
              <a:buChar char="§"/>
            </a:pPr>
            <a:r>
              <a:rPr lang="en-US" sz="2200" b="1" dirty="0">
                <a:solidFill>
                  <a:schemeClr val="tx1"/>
                </a:solidFill>
              </a:rPr>
              <a:t>A functional design exists when labor is divided into departments specialized by functional area. Example, finance department, nursing dept., medical records, pharmacy, etc. this type of design is typical of nursing homes, chronic care facilities, or small (&lt; 100 beds) general hospitals.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The </a:t>
            </a:r>
            <a:r>
              <a:rPr lang="en-US" sz="2200" b="1" dirty="0">
                <a:solidFill>
                  <a:schemeClr val="tx1"/>
                </a:solidFill>
              </a:rPr>
              <a:t>functional design is most useful when the organization has only a few products or goals. It enables the decisions to be made on a centralized, hierarchical basis and is most appropriate in relatively simple, stable environment with limited competition.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This </a:t>
            </a:r>
            <a:r>
              <a:rPr lang="en-US" sz="2200" b="1" dirty="0">
                <a:solidFill>
                  <a:schemeClr val="tx1"/>
                </a:solidFill>
              </a:rPr>
              <a:t>design is unsuitable when the organization grows and begins to diversify. As the environment become unstable, the functional design cannot cope because it does not have the ability to handle rapid information input or output making response time slow</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38884611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DD8EEE2-47CE-4329-A072-143D240E6BE3}" type="datetime1">
              <a:rPr lang="en-US" smtClean="0"/>
              <a:t>4/27/2016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37</a:t>
            </a:fld>
            <a:endParaRPr lang="en-US"/>
          </a:p>
        </p:txBody>
      </p:sp>
      <p:pic>
        <p:nvPicPr>
          <p:cNvPr id="6" name="Picture 5"/>
          <p:cNvPicPr/>
          <p:nvPr/>
        </p:nvPicPr>
        <p:blipFill>
          <a:blip r:embed="rId2">
            <a:lum bright="-32000" contrast="39000"/>
            <a:extLst>
              <a:ext uri="{28A0092B-C50C-407E-A947-70E740481C1C}">
                <a14:useLocalDpi xmlns:a14="http://schemas.microsoft.com/office/drawing/2010/main" val="0"/>
              </a:ext>
            </a:extLst>
          </a:blip>
          <a:srcRect/>
          <a:stretch>
            <a:fillRect/>
          </a:stretch>
        </p:blipFill>
        <p:spPr bwMode="auto">
          <a:xfrm>
            <a:off x="304800" y="1143000"/>
            <a:ext cx="8610600" cy="5257800"/>
          </a:xfrm>
          <a:prstGeom prst="rect">
            <a:avLst/>
          </a:prstGeom>
          <a:noFill/>
          <a:ln>
            <a:noFill/>
          </a:ln>
        </p:spPr>
      </p:pic>
      <p:sp>
        <p:nvSpPr>
          <p:cNvPr id="7" name="Title 6"/>
          <p:cNvSpPr>
            <a:spLocks noGrp="1"/>
          </p:cNvSpPr>
          <p:nvPr>
            <p:ph type="title"/>
          </p:nvPr>
        </p:nvSpPr>
        <p:spPr>
          <a:xfrm>
            <a:off x="495300" y="182563"/>
            <a:ext cx="8229600" cy="808037"/>
          </a:xfrm>
        </p:spPr>
        <p:txBody>
          <a:bodyPr>
            <a:normAutofit/>
          </a:bodyPr>
          <a:lstStyle/>
          <a:p>
            <a:r>
              <a:rPr lang="en-US" sz="3600" b="1" dirty="0">
                <a:latin typeface="+mn-lt"/>
              </a:rPr>
              <a:t>Organizational Structure and Strategy</a:t>
            </a:r>
          </a:p>
        </p:txBody>
      </p:sp>
    </p:spTree>
    <p:extLst>
      <p:ext uri="{BB962C8B-B14F-4D97-AF65-F5344CB8AC3E}">
        <p14:creationId xmlns:p14="http://schemas.microsoft.com/office/powerpoint/2010/main" val="184470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38</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371600"/>
            <a:ext cx="8610600" cy="4953000"/>
          </a:xfrm>
        </p:spPr>
        <p:txBody>
          <a:bodyPr>
            <a:noAutofit/>
          </a:bodyPr>
          <a:lstStyle/>
          <a:p>
            <a:pPr algn="l"/>
            <a:r>
              <a:rPr lang="en-US" sz="2800" b="1" dirty="0">
                <a:solidFill>
                  <a:srgbClr val="0000FF"/>
                </a:solidFill>
              </a:rPr>
              <a:t>Divisional Design</a:t>
            </a:r>
          </a:p>
          <a:p>
            <a:pPr marL="342900" indent="-342900" algn="l">
              <a:buClr>
                <a:srgbClr val="C00000"/>
              </a:buClr>
              <a:buFont typeface="Wingdings" panose="05000000000000000000" pitchFamily="2" charset="2"/>
              <a:buChar char="§"/>
            </a:pPr>
            <a:r>
              <a:rPr lang="en-US" sz="2400" b="1" dirty="0">
                <a:solidFill>
                  <a:schemeClr val="tx1"/>
                </a:solidFill>
              </a:rPr>
              <a:t>Often found in large academic medical centers under conditions of high environmental uncertainty and high technological complexity. Divisional design is most appropriate for situations where clear divisions can be made within the organization and semiautonomous units can be created. An example is the grouping of divisions in teaching hospitals according to specialties: medicine, surgery, pediatrics, </a:t>
            </a:r>
            <a:r>
              <a:rPr lang="en-US" sz="2400" b="1" dirty="0" smtClean="0">
                <a:solidFill>
                  <a:schemeClr val="tx1"/>
                </a:solidFill>
              </a:rPr>
              <a:t>psychiatry</a:t>
            </a:r>
            <a:r>
              <a:rPr lang="en-US" sz="2400" b="1" dirty="0">
                <a:solidFill>
                  <a:schemeClr val="tx1"/>
                </a:solidFill>
              </a:rPr>
              <a:t>, etc</a:t>
            </a:r>
            <a:r>
              <a:rPr lang="en-US" sz="2400" b="1" dirty="0" smtClean="0">
                <a:solidFill>
                  <a:schemeClr val="tx1"/>
                </a:solidFill>
              </a:rPr>
              <a:t>.</a:t>
            </a:r>
          </a:p>
          <a:p>
            <a:pPr marL="342900" indent="-342900" algn="l">
              <a:buClr>
                <a:srgbClr val="C00000"/>
              </a:buClr>
              <a:buFont typeface="Wingdings" panose="05000000000000000000" pitchFamily="2" charset="2"/>
              <a:buChar char="§"/>
            </a:pPr>
            <a:r>
              <a:rPr lang="en-US" sz="2400" b="1" dirty="0">
                <a:solidFill>
                  <a:schemeClr val="tx1"/>
                </a:solidFill>
              </a:rPr>
              <a:t>The divisional design decentralizes decision making to the lowest level in the organization where the key expertise is available. The individual division has considerable </a:t>
            </a:r>
            <a:r>
              <a:rPr lang="en-US" sz="2400" b="1" dirty="0" smtClean="0">
                <a:solidFill>
                  <a:schemeClr val="tx1"/>
                </a:solidFill>
              </a:rPr>
              <a:t>autonomy.</a:t>
            </a:r>
            <a:endParaRPr lang="en-US" sz="2400" b="1" dirty="0">
              <a:solidFill>
                <a:schemeClr val="tx1"/>
              </a:solidFill>
            </a:endParaRPr>
          </a:p>
        </p:txBody>
      </p:sp>
    </p:spTree>
    <p:extLst>
      <p:ext uri="{BB962C8B-B14F-4D97-AF65-F5344CB8AC3E}">
        <p14:creationId xmlns:p14="http://schemas.microsoft.com/office/powerpoint/2010/main" val="8056407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DD8EEE2-47CE-4329-A072-143D240E6BE3}" type="datetime1">
              <a:rPr lang="en-US" smtClean="0"/>
              <a:t>4/27/2016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39</a:t>
            </a:fld>
            <a:endParaRPr lang="en-US"/>
          </a:p>
        </p:txBody>
      </p:sp>
      <p:pic>
        <p:nvPicPr>
          <p:cNvPr id="6" name="Picture 5"/>
          <p:cNvPicPr/>
          <p:nvPr/>
        </p:nvPicPr>
        <p:blipFill>
          <a:blip r:embed="rId2">
            <a:lum bright="-41000" contrast="43000"/>
            <a:extLst>
              <a:ext uri="{28A0092B-C50C-407E-A947-70E740481C1C}">
                <a14:useLocalDpi xmlns:a14="http://schemas.microsoft.com/office/drawing/2010/main" val="0"/>
              </a:ext>
            </a:extLst>
          </a:blip>
          <a:srcRect/>
          <a:stretch>
            <a:fillRect/>
          </a:stretch>
        </p:blipFill>
        <p:spPr bwMode="auto">
          <a:xfrm>
            <a:off x="381000" y="1066800"/>
            <a:ext cx="8382000" cy="5257800"/>
          </a:xfrm>
          <a:prstGeom prst="rect">
            <a:avLst/>
          </a:prstGeom>
          <a:noFill/>
          <a:ln>
            <a:noFill/>
          </a:ln>
        </p:spPr>
      </p:pic>
      <p:sp>
        <p:nvSpPr>
          <p:cNvPr id="7" name="Title 6"/>
          <p:cNvSpPr>
            <a:spLocks noGrp="1"/>
          </p:cNvSpPr>
          <p:nvPr>
            <p:ph type="title"/>
          </p:nvPr>
        </p:nvSpPr>
        <p:spPr>
          <a:xfrm>
            <a:off x="457200" y="274638"/>
            <a:ext cx="8229600" cy="639762"/>
          </a:xfrm>
        </p:spPr>
        <p:txBody>
          <a:bodyPr>
            <a:normAutofit fontScale="90000"/>
          </a:bodyPr>
          <a:lstStyle/>
          <a:p>
            <a:r>
              <a:rPr lang="en-US" sz="3600" b="1" dirty="0">
                <a:latin typeface="+mn-lt"/>
              </a:rPr>
              <a:t>Organizational Structure and Strategy</a:t>
            </a:r>
          </a:p>
        </p:txBody>
      </p:sp>
    </p:spTree>
    <p:extLst>
      <p:ext uri="{BB962C8B-B14F-4D97-AF65-F5344CB8AC3E}">
        <p14:creationId xmlns:p14="http://schemas.microsoft.com/office/powerpoint/2010/main" val="28457535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A2E74EB-42D1-4F02-B4FA-A1D3ED4C763E}"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sz="2400" b="1" dirty="0" smtClean="0">
                <a:solidFill>
                  <a:srgbClr val="0000FF"/>
                </a:solidFill>
              </a:rPr>
              <a:t>CLASSICAL </a:t>
            </a:r>
            <a:r>
              <a:rPr lang="en-US" sz="2400" b="1" dirty="0">
                <a:solidFill>
                  <a:srgbClr val="0000FF"/>
                </a:solidFill>
              </a:rPr>
              <a:t>ORGANIZATIONAL DESIGN CONCEPTS</a:t>
            </a:r>
          </a:p>
          <a:p>
            <a:pPr algn="l"/>
            <a:r>
              <a:rPr lang="en-US" sz="2400" b="1" dirty="0">
                <a:solidFill>
                  <a:schemeClr val="tx1"/>
                </a:solidFill>
              </a:rPr>
              <a:t>There are many ways to organize a health care facility. However, many of the basic ideas have their origins in what is called classical organization theories.</a:t>
            </a:r>
          </a:p>
          <a:p>
            <a:pPr algn="l"/>
            <a:r>
              <a:rPr lang="en-US" sz="2400" b="1" dirty="0" smtClean="0">
                <a:solidFill>
                  <a:srgbClr val="0000FF"/>
                </a:solidFill>
              </a:rPr>
              <a:t>The </a:t>
            </a:r>
            <a:r>
              <a:rPr lang="en-US" sz="2400" b="1" dirty="0">
                <a:solidFill>
                  <a:srgbClr val="0000FF"/>
                </a:solidFill>
              </a:rPr>
              <a:t>Bureaucratic Model</a:t>
            </a:r>
          </a:p>
          <a:p>
            <a:pPr algn="l"/>
            <a:r>
              <a:rPr lang="en-US" sz="2400" b="1" dirty="0">
                <a:solidFill>
                  <a:schemeClr val="tx1"/>
                </a:solidFill>
              </a:rPr>
              <a:t>The term “bureaucracy” usually associated with governmental organizations, raises a negative image for many, because it has come to represent the undesirable characteristics, such as delay, duplication, inefficiency, and general frustration. When bureaucracy was first presented by Max Weber, the German sociologist, it was conceptualized by him to mean something different.</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16123512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40</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371600"/>
            <a:ext cx="8610600" cy="4953000"/>
          </a:xfrm>
        </p:spPr>
        <p:txBody>
          <a:bodyPr>
            <a:noAutofit/>
          </a:bodyPr>
          <a:lstStyle/>
          <a:p>
            <a:pPr algn="l"/>
            <a:r>
              <a:rPr lang="en-US" sz="2800" b="1" dirty="0">
                <a:solidFill>
                  <a:srgbClr val="0000FF"/>
                </a:solidFill>
              </a:rPr>
              <a:t>Divisional Design</a:t>
            </a:r>
          </a:p>
          <a:p>
            <a:pPr marL="342900" indent="-342900" algn="l">
              <a:buClr>
                <a:srgbClr val="C00000"/>
              </a:buClr>
              <a:buFont typeface="Wingdings" panose="05000000000000000000" pitchFamily="2" charset="2"/>
              <a:buChar char="§"/>
            </a:pPr>
            <a:r>
              <a:rPr lang="en-US" sz="2400" b="1" dirty="0">
                <a:solidFill>
                  <a:schemeClr val="tx1"/>
                </a:solidFill>
              </a:rPr>
              <a:t>This design enables the specialized units to handle relevant elements of the environment directly, enhancing the organization’s capacity to exchange information with the environment and develop strategies tailored to the product lines.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Difficulties </a:t>
            </a:r>
            <a:r>
              <a:rPr lang="en-US" sz="2400" b="1" dirty="0">
                <a:solidFill>
                  <a:schemeClr val="tx1"/>
                </a:solidFill>
              </a:rPr>
              <a:t>with the divisional design occur in times of resources constraints when priorities must be set at higher organizational level. In such times, greater sharing of resources between divisions is required, and more effective horizontal integrating mechanisms need to be </a:t>
            </a:r>
            <a:r>
              <a:rPr lang="en-US" sz="2400" b="1" dirty="0" smtClean="0">
                <a:solidFill>
                  <a:schemeClr val="tx1"/>
                </a:solidFill>
              </a:rPr>
              <a:t>established.</a:t>
            </a:r>
            <a:endParaRPr lang="en-US" sz="2400" b="1" dirty="0">
              <a:solidFill>
                <a:schemeClr val="tx1"/>
              </a:solidFill>
            </a:endParaRPr>
          </a:p>
        </p:txBody>
      </p:sp>
    </p:spTree>
    <p:extLst>
      <p:ext uri="{BB962C8B-B14F-4D97-AF65-F5344CB8AC3E}">
        <p14:creationId xmlns:p14="http://schemas.microsoft.com/office/powerpoint/2010/main" val="9427373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41</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219200"/>
            <a:ext cx="8610600" cy="5105400"/>
          </a:xfrm>
        </p:spPr>
        <p:txBody>
          <a:bodyPr>
            <a:noAutofit/>
          </a:bodyPr>
          <a:lstStyle/>
          <a:p>
            <a:pPr algn="l"/>
            <a:r>
              <a:rPr lang="en-US" sz="2800" b="1" dirty="0">
                <a:solidFill>
                  <a:srgbClr val="0000FF"/>
                </a:solidFill>
              </a:rPr>
              <a:t>Matrix Design</a:t>
            </a:r>
          </a:p>
          <a:p>
            <a:pPr marL="342900" indent="-342900" algn="l">
              <a:buClr>
                <a:srgbClr val="C00000"/>
              </a:buClr>
              <a:buFont typeface="Wingdings" panose="05000000000000000000" pitchFamily="2" charset="2"/>
              <a:buChar char="§"/>
            </a:pPr>
            <a:r>
              <a:rPr lang="en-US" sz="2200" b="1" dirty="0" smtClean="0">
                <a:solidFill>
                  <a:schemeClr val="tx1"/>
                </a:solidFill>
              </a:rPr>
              <a:t>Matrix </a:t>
            </a:r>
            <a:r>
              <a:rPr lang="en-US" sz="2200" b="1" dirty="0">
                <a:solidFill>
                  <a:schemeClr val="tx1"/>
                </a:solidFill>
              </a:rPr>
              <a:t>designs have evolved to improve mechanisms of lateral coordination and information flow across the organization.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This </a:t>
            </a:r>
            <a:r>
              <a:rPr lang="en-US" sz="2200" b="1" dirty="0">
                <a:solidFill>
                  <a:schemeClr val="tx1"/>
                </a:solidFill>
              </a:rPr>
              <a:t>design is characterized by a dual or double authority system.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There </a:t>
            </a:r>
            <a:r>
              <a:rPr lang="en-US" sz="2200" b="1" dirty="0">
                <a:solidFill>
                  <a:schemeClr val="tx1"/>
                </a:solidFill>
              </a:rPr>
              <a:t>are usually functional and program (product line) managers, both reporting to a common superior and both exercising authority over workers within the matrix.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A </a:t>
            </a:r>
            <a:r>
              <a:rPr lang="en-US" sz="2200" b="1" dirty="0">
                <a:solidFill>
                  <a:schemeClr val="tx1"/>
                </a:solidFill>
              </a:rPr>
              <a:t>matrix design is particularly useful in highly specialized technological areas that focus on innovation.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This </a:t>
            </a:r>
            <a:r>
              <a:rPr lang="en-US" sz="2200" b="1" dirty="0">
                <a:solidFill>
                  <a:schemeClr val="tx1"/>
                </a:solidFill>
              </a:rPr>
              <a:t>design allows program managers to interact directly with the environment vis-a-vis technological developments.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The </a:t>
            </a:r>
            <a:r>
              <a:rPr lang="en-US" sz="2200" b="1" dirty="0">
                <a:solidFill>
                  <a:schemeClr val="tx1"/>
                </a:solidFill>
              </a:rPr>
              <a:t>matrix structure facilitates the coordination of the team and allows team members to contribute their special expertise</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16300040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42</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219200"/>
            <a:ext cx="8610600" cy="5105400"/>
          </a:xfrm>
        </p:spPr>
        <p:txBody>
          <a:bodyPr>
            <a:noAutofit/>
          </a:bodyPr>
          <a:lstStyle/>
          <a:p>
            <a:pPr algn="l"/>
            <a:r>
              <a:rPr lang="en-US" sz="2800" b="1" dirty="0">
                <a:solidFill>
                  <a:srgbClr val="0000FF"/>
                </a:solidFill>
              </a:rPr>
              <a:t>Matrix Design</a:t>
            </a:r>
          </a:p>
          <a:p>
            <a:pPr marL="342900" indent="-342900" algn="l">
              <a:buClr>
                <a:srgbClr val="C00000"/>
              </a:buClr>
              <a:buFont typeface="Wingdings" panose="05000000000000000000" pitchFamily="2" charset="2"/>
              <a:buChar char="§"/>
            </a:pPr>
            <a:r>
              <a:rPr lang="en-US" sz="2400" b="1" dirty="0">
                <a:solidFill>
                  <a:schemeClr val="tx1"/>
                </a:solidFill>
              </a:rPr>
              <a:t>The fact that some workers may find having two bosses to be untenable is a key disadvantage of the matrix design. It may also be expensive because of the possible duplication of effort--dual budget, dual performance evaluation, etc.</a:t>
            </a:r>
          </a:p>
          <a:p>
            <a:pPr marL="342900" indent="-342900" algn="l">
              <a:buClr>
                <a:srgbClr val="C00000"/>
              </a:buClr>
              <a:buFont typeface="Wingdings" panose="05000000000000000000" pitchFamily="2" charset="2"/>
              <a:buChar char="§"/>
            </a:pPr>
            <a:r>
              <a:rPr lang="en-US" sz="2400" b="1" dirty="0">
                <a:solidFill>
                  <a:schemeClr val="tx1"/>
                </a:solidFill>
              </a:rPr>
              <a:t>The matrix design is becoming more common in organizations in which multi-disciplinary approaches to patient care are being encouraged. In fact health professionals already function in an informal matrix design.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These </a:t>
            </a:r>
            <a:r>
              <a:rPr lang="en-US" sz="2400" b="1" dirty="0">
                <a:solidFill>
                  <a:schemeClr val="tx1"/>
                </a:solidFill>
              </a:rPr>
              <a:t>professionals have formal reporting relationships to their functional department (i.e., nursing, pharmacy, etc.), but are also accountable to physicians for the quality of care provided</a:t>
            </a:r>
            <a:r>
              <a:rPr lang="en-US" sz="22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43790299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DD8EEE2-47CE-4329-A072-143D240E6BE3}" type="datetime1">
              <a:rPr lang="en-US" smtClean="0"/>
              <a:t>4/27/2016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43</a:t>
            </a:fld>
            <a:endParaRPr lang="en-US"/>
          </a:p>
        </p:txBody>
      </p:sp>
      <p:pic>
        <p:nvPicPr>
          <p:cNvPr id="6" name="Picture 5"/>
          <p:cNvPicPr/>
          <p:nvPr/>
        </p:nvPicPr>
        <p:blipFill>
          <a:blip r:embed="rId2">
            <a:lum bright="-40000" contrast="40000"/>
            <a:extLst>
              <a:ext uri="{28A0092B-C50C-407E-A947-70E740481C1C}">
                <a14:useLocalDpi xmlns:a14="http://schemas.microsoft.com/office/drawing/2010/main" val="0"/>
              </a:ext>
            </a:extLst>
          </a:blip>
          <a:srcRect/>
          <a:stretch>
            <a:fillRect/>
          </a:stretch>
        </p:blipFill>
        <p:spPr bwMode="auto">
          <a:xfrm>
            <a:off x="228600" y="990600"/>
            <a:ext cx="8686800" cy="5334000"/>
          </a:xfrm>
          <a:prstGeom prst="rect">
            <a:avLst/>
          </a:prstGeom>
          <a:noFill/>
          <a:ln>
            <a:noFill/>
          </a:ln>
        </p:spPr>
      </p:pic>
      <p:sp>
        <p:nvSpPr>
          <p:cNvPr id="7" name="Title 6"/>
          <p:cNvSpPr>
            <a:spLocks noGrp="1"/>
          </p:cNvSpPr>
          <p:nvPr>
            <p:ph type="title"/>
          </p:nvPr>
        </p:nvSpPr>
        <p:spPr>
          <a:xfrm>
            <a:off x="457200" y="247651"/>
            <a:ext cx="8229600" cy="590550"/>
          </a:xfrm>
        </p:spPr>
        <p:txBody>
          <a:bodyPr>
            <a:normAutofit fontScale="90000"/>
          </a:bodyPr>
          <a:lstStyle/>
          <a:p>
            <a:r>
              <a:rPr lang="en-US" sz="3600" b="1" dirty="0">
                <a:latin typeface="+mn-lt"/>
              </a:rPr>
              <a:t>Organizational Structure and Strategy</a:t>
            </a:r>
          </a:p>
        </p:txBody>
      </p:sp>
      <p:sp>
        <p:nvSpPr>
          <p:cNvPr id="8" name="TextBox 7"/>
          <p:cNvSpPr txBox="1"/>
          <p:nvPr/>
        </p:nvSpPr>
        <p:spPr>
          <a:xfrm>
            <a:off x="5715000" y="3048000"/>
            <a:ext cx="1295400" cy="369332"/>
          </a:xfrm>
          <a:prstGeom prst="rect">
            <a:avLst/>
          </a:prstGeom>
          <a:noFill/>
        </p:spPr>
        <p:txBody>
          <a:bodyPr wrap="square" rtlCol="0">
            <a:spAutoFit/>
          </a:bodyPr>
          <a:lstStyle/>
          <a:p>
            <a:r>
              <a:rPr lang="en-US" b="1" dirty="0" smtClean="0">
                <a:solidFill>
                  <a:srgbClr val="0000FF"/>
                </a:solidFill>
              </a:rPr>
              <a:t>Employee</a:t>
            </a:r>
            <a:endParaRPr lang="en-US" b="1" dirty="0">
              <a:solidFill>
                <a:srgbClr val="0000FF"/>
              </a:solidFill>
            </a:endParaRPr>
          </a:p>
        </p:txBody>
      </p:sp>
    </p:spTree>
    <p:extLst>
      <p:ext uri="{BB962C8B-B14F-4D97-AF65-F5344CB8AC3E}">
        <p14:creationId xmlns:p14="http://schemas.microsoft.com/office/powerpoint/2010/main" val="180424723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44</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219200"/>
            <a:ext cx="8610600" cy="5105400"/>
          </a:xfrm>
        </p:spPr>
        <p:txBody>
          <a:bodyPr>
            <a:noAutofit/>
          </a:bodyPr>
          <a:lstStyle/>
          <a:p>
            <a:pPr algn="l"/>
            <a:r>
              <a:rPr lang="en-US" sz="2800" b="1" dirty="0">
                <a:solidFill>
                  <a:srgbClr val="0000FF"/>
                </a:solidFill>
              </a:rPr>
              <a:t>Parallel Design</a:t>
            </a:r>
          </a:p>
          <a:p>
            <a:pPr marL="342900" indent="-342900" algn="l">
              <a:buClr>
                <a:srgbClr val="C00000"/>
              </a:buClr>
              <a:buFont typeface="Wingdings" panose="05000000000000000000" pitchFamily="2" charset="2"/>
              <a:buChar char="§"/>
            </a:pPr>
            <a:r>
              <a:rPr lang="en-US" sz="2400" b="1" dirty="0">
                <a:solidFill>
                  <a:schemeClr val="tx1"/>
                </a:solidFill>
              </a:rPr>
              <a:t>The parallel design, like the matrix design is a mixed design. In the parallel design, a functional bureaucratic organization retains responsibility for routine activities in the organization while a parallel structure is responsible for complex problem solving that requires participatory mechanisms.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parallel structure is means of managing and responding to changing internal and external conditions. It provides an opportunity for persons occupying positions at various levels in the organization to participate in organizational decisions. With this exists a great potential for building a high quality of working life</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30516169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45</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600200"/>
            <a:ext cx="8610600" cy="4724400"/>
          </a:xfrm>
        </p:spPr>
        <p:txBody>
          <a:bodyPr>
            <a:noAutofit/>
          </a:bodyPr>
          <a:lstStyle/>
          <a:p>
            <a:pPr algn="l"/>
            <a:r>
              <a:rPr lang="en-US" sz="2800" b="1" dirty="0">
                <a:solidFill>
                  <a:srgbClr val="0000FF"/>
                </a:solidFill>
              </a:rPr>
              <a:t>Parallel Design</a:t>
            </a:r>
          </a:p>
          <a:p>
            <a:pPr marL="342900" indent="-342900" algn="l">
              <a:buClr>
                <a:srgbClr val="C00000"/>
              </a:buClr>
              <a:buFont typeface="Wingdings" panose="05000000000000000000" pitchFamily="2" charset="2"/>
              <a:buChar char="§"/>
            </a:pPr>
            <a:r>
              <a:rPr lang="en-US" sz="2400" b="1" dirty="0">
                <a:solidFill>
                  <a:schemeClr val="tx1"/>
                </a:solidFill>
              </a:rPr>
              <a:t>Within the parallel organization a series of permanent committees are established with representation from all levels as well as from all departments.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Advantages </a:t>
            </a:r>
            <a:r>
              <a:rPr lang="en-US" sz="2400" b="1" dirty="0">
                <a:solidFill>
                  <a:schemeClr val="tx1"/>
                </a:solidFill>
              </a:rPr>
              <a:t>to the individual workers include expansion of their power, opportunities to affect the organization’s decisions, the feeling of being involved and the potential for individual growth through broadening of work activities. Advantages to the organization include the potential for marked increase in performance</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13139429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DD8EEE2-47CE-4329-A072-143D240E6BE3}" type="datetime1">
              <a:rPr lang="en-US" smtClean="0"/>
              <a:t>4/27/2016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46</a:t>
            </a:fld>
            <a:endParaRPr lang="en-US"/>
          </a:p>
        </p:txBody>
      </p:sp>
      <p:pic>
        <p:nvPicPr>
          <p:cNvPr id="6" name="Picture 5" descr="05-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219200"/>
            <a:ext cx="8305800" cy="526208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867400" y="1848302"/>
            <a:ext cx="2133600" cy="369332"/>
          </a:xfrm>
          <a:prstGeom prst="rect">
            <a:avLst/>
          </a:prstGeom>
          <a:noFill/>
        </p:spPr>
        <p:txBody>
          <a:bodyPr wrap="square" rtlCol="0">
            <a:spAutoFit/>
          </a:bodyPr>
          <a:lstStyle/>
          <a:p>
            <a:pPr algn="ctr"/>
            <a:r>
              <a:rPr lang="en-US" b="1" dirty="0" smtClean="0">
                <a:solidFill>
                  <a:srgbClr val="0000FF"/>
                </a:solidFill>
              </a:rPr>
              <a:t>Parallel Structure</a:t>
            </a:r>
            <a:endParaRPr lang="en-US" dirty="0">
              <a:solidFill>
                <a:srgbClr val="0000FF"/>
              </a:solidFill>
            </a:endParaRPr>
          </a:p>
        </p:txBody>
      </p:sp>
      <p:sp>
        <p:nvSpPr>
          <p:cNvPr id="9" name="TextBox 8"/>
          <p:cNvSpPr txBox="1"/>
          <p:nvPr/>
        </p:nvSpPr>
        <p:spPr>
          <a:xfrm>
            <a:off x="13531" y="1828800"/>
            <a:ext cx="2362200" cy="369332"/>
          </a:xfrm>
          <a:prstGeom prst="rect">
            <a:avLst/>
          </a:prstGeom>
          <a:noFill/>
        </p:spPr>
        <p:txBody>
          <a:bodyPr wrap="square" rtlCol="0">
            <a:spAutoFit/>
          </a:bodyPr>
          <a:lstStyle/>
          <a:p>
            <a:pPr algn="ctr"/>
            <a:r>
              <a:rPr lang="en-US" b="1" dirty="0" smtClean="0">
                <a:solidFill>
                  <a:srgbClr val="0000FF"/>
                </a:solidFill>
              </a:rPr>
              <a:t>Functional Structure</a:t>
            </a:r>
            <a:endParaRPr lang="en-US" dirty="0">
              <a:solidFill>
                <a:srgbClr val="0000FF"/>
              </a:solidFill>
            </a:endParaRPr>
          </a:p>
        </p:txBody>
      </p:sp>
      <p:sp>
        <p:nvSpPr>
          <p:cNvPr id="10" name="Title 6"/>
          <p:cNvSpPr>
            <a:spLocks noGrp="1"/>
          </p:cNvSpPr>
          <p:nvPr>
            <p:ph type="title"/>
          </p:nvPr>
        </p:nvSpPr>
        <p:spPr>
          <a:xfrm>
            <a:off x="505626" y="228600"/>
            <a:ext cx="8229600" cy="914400"/>
          </a:xfrm>
        </p:spPr>
        <p:txBody>
          <a:bodyPr>
            <a:normAutofit fontScale="90000"/>
          </a:bodyPr>
          <a:lstStyle/>
          <a:p>
            <a:r>
              <a:rPr lang="en-US" sz="3600" b="1" dirty="0">
                <a:latin typeface="+mn-lt"/>
              </a:rPr>
              <a:t>Organizational Structure and </a:t>
            </a:r>
            <a:r>
              <a:rPr lang="en-US" sz="3600" b="1" dirty="0" smtClean="0">
                <a:latin typeface="+mn-lt"/>
              </a:rPr>
              <a:t>Strategy</a:t>
            </a:r>
            <a:br>
              <a:rPr lang="en-US" sz="3600" b="1" dirty="0" smtClean="0">
                <a:latin typeface="+mn-lt"/>
              </a:rPr>
            </a:br>
            <a:r>
              <a:rPr lang="en-US" sz="3600" b="1" dirty="0">
                <a:solidFill>
                  <a:srgbClr val="0000FF"/>
                </a:solidFill>
                <a:latin typeface="+mn-lt"/>
              </a:rPr>
              <a:t>Parallel </a:t>
            </a:r>
            <a:r>
              <a:rPr lang="en-US" sz="3600" b="1" dirty="0" smtClean="0">
                <a:solidFill>
                  <a:srgbClr val="0000FF"/>
                </a:solidFill>
                <a:latin typeface="+mn-lt"/>
              </a:rPr>
              <a:t>Design</a:t>
            </a:r>
            <a:endParaRPr lang="en-US" sz="3600" b="1" dirty="0">
              <a:latin typeface="+mn-lt"/>
            </a:endParaRPr>
          </a:p>
        </p:txBody>
      </p:sp>
    </p:spTree>
    <p:extLst>
      <p:ext uri="{BB962C8B-B14F-4D97-AF65-F5344CB8AC3E}">
        <p14:creationId xmlns:p14="http://schemas.microsoft.com/office/powerpoint/2010/main" val="6529681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47</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600200"/>
            <a:ext cx="8610600" cy="4724400"/>
          </a:xfrm>
        </p:spPr>
        <p:txBody>
          <a:bodyPr>
            <a:noAutofit/>
          </a:bodyPr>
          <a:lstStyle/>
          <a:p>
            <a:pPr algn="l"/>
            <a:r>
              <a:rPr lang="en-US" sz="2800" b="1" dirty="0">
                <a:solidFill>
                  <a:srgbClr val="0000FF"/>
                </a:solidFill>
              </a:rPr>
              <a:t>Parallel Design</a:t>
            </a:r>
          </a:p>
          <a:p>
            <a:pPr marL="342900" indent="-342900" algn="l">
              <a:buClr>
                <a:srgbClr val="C00000"/>
              </a:buClr>
              <a:buFont typeface="Wingdings" panose="05000000000000000000" pitchFamily="2" charset="2"/>
              <a:buChar char="§"/>
            </a:pPr>
            <a:r>
              <a:rPr lang="en-US" sz="2800" b="1" dirty="0">
                <a:solidFill>
                  <a:schemeClr val="tx1"/>
                </a:solidFill>
              </a:rPr>
              <a:t>Some disadvantages include the risk of workers spending too much time in meeting thereby increasing costs of operations. </a:t>
            </a:r>
            <a:endParaRPr lang="en-US" sz="2800" b="1" dirty="0" smtClean="0">
              <a:solidFill>
                <a:schemeClr val="tx1"/>
              </a:solidFill>
            </a:endParaRPr>
          </a:p>
          <a:p>
            <a:pPr marL="342900" indent="-342900" algn="l">
              <a:buClr>
                <a:srgbClr val="C00000"/>
              </a:buClr>
              <a:buFont typeface="Wingdings" panose="05000000000000000000" pitchFamily="2" charset="2"/>
              <a:buChar char="§"/>
            </a:pPr>
            <a:r>
              <a:rPr lang="en-US" sz="2800" b="1" dirty="0" smtClean="0">
                <a:solidFill>
                  <a:schemeClr val="tx1"/>
                </a:solidFill>
              </a:rPr>
              <a:t>Also</a:t>
            </a:r>
            <a:r>
              <a:rPr lang="en-US" sz="2800" b="1" dirty="0">
                <a:solidFill>
                  <a:schemeClr val="tx1"/>
                </a:solidFill>
              </a:rPr>
              <a:t>, the parallel structure may begin to assume responsibilities for routine decisions thereby overriding the primary bureaucratic structure. </a:t>
            </a:r>
            <a:endParaRPr lang="en-US" sz="2800" b="1" dirty="0" smtClean="0">
              <a:solidFill>
                <a:schemeClr val="tx1"/>
              </a:solidFill>
            </a:endParaRPr>
          </a:p>
          <a:p>
            <a:pPr marL="342900" indent="-342900" algn="l">
              <a:buClr>
                <a:srgbClr val="C00000"/>
              </a:buClr>
              <a:buFont typeface="Wingdings" panose="05000000000000000000" pitchFamily="2" charset="2"/>
              <a:buChar char="§"/>
            </a:pPr>
            <a:r>
              <a:rPr lang="en-US" sz="2800" b="1" dirty="0" smtClean="0">
                <a:solidFill>
                  <a:schemeClr val="tx1"/>
                </a:solidFill>
              </a:rPr>
              <a:t>Conflict </a:t>
            </a:r>
            <a:r>
              <a:rPr lang="en-US" sz="2800" b="1" dirty="0">
                <a:solidFill>
                  <a:schemeClr val="tx1"/>
                </a:solidFill>
              </a:rPr>
              <a:t>over perceived priorities and resource allocation may also occur between the bureaucratic and parallel structure</a:t>
            </a:r>
            <a:r>
              <a:rPr lang="en-US" sz="2800" b="1" dirty="0" smtClean="0">
                <a:solidFill>
                  <a:schemeClr val="tx1"/>
                </a:solidFill>
              </a:rPr>
              <a:t>.</a:t>
            </a:r>
            <a:endParaRPr lang="en-US" sz="2800" b="1" dirty="0">
              <a:solidFill>
                <a:schemeClr val="tx1"/>
              </a:solidFill>
            </a:endParaRPr>
          </a:p>
        </p:txBody>
      </p:sp>
    </p:spTree>
    <p:extLst>
      <p:ext uri="{BB962C8B-B14F-4D97-AF65-F5344CB8AC3E}">
        <p14:creationId xmlns:p14="http://schemas.microsoft.com/office/powerpoint/2010/main" val="39402002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48</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990600"/>
            <a:ext cx="8610600" cy="5334000"/>
          </a:xfrm>
        </p:spPr>
        <p:txBody>
          <a:bodyPr>
            <a:noAutofit/>
          </a:bodyPr>
          <a:lstStyle/>
          <a:p>
            <a:pPr algn="l"/>
            <a:r>
              <a:rPr lang="en-US" b="1" dirty="0">
                <a:solidFill>
                  <a:srgbClr val="0000FF"/>
                </a:solidFill>
              </a:rPr>
              <a:t>Conclusions </a:t>
            </a:r>
            <a:endParaRPr lang="en-US" b="1" dirty="0" smtClean="0">
              <a:solidFill>
                <a:srgbClr val="0000FF"/>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Organizational </a:t>
            </a:r>
            <a:r>
              <a:rPr lang="en-US" sz="2200" b="1" dirty="0">
                <a:solidFill>
                  <a:schemeClr val="tx1"/>
                </a:solidFill>
              </a:rPr>
              <a:t>structure can significantly impact an organization’s strategic thinking and actions.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No </a:t>
            </a:r>
            <a:r>
              <a:rPr lang="en-US" sz="2200" b="1" dirty="0">
                <a:solidFill>
                  <a:schemeClr val="tx1"/>
                </a:solidFill>
              </a:rPr>
              <a:t>single reporting structure is right or correct.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There </a:t>
            </a:r>
            <a:r>
              <a:rPr lang="en-US" sz="2200" b="1" dirty="0">
                <a:solidFill>
                  <a:schemeClr val="tx1"/>
                </a:solidFill>
              </a:rPr>
              <a:t>are advantages and disadvantages to the use of all types.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The </a:t>
            </a:r>
            <a:r>
              <a:rPr lang="en-US" sz="2200" b="1" dirty="0">
                <a:solidFill>
                  <a:schemeClr val="tx1"/>
                </a:solidFill>
              </a:rPr>
              <a:t>size and complexity of an organization and the nature of its environment and market determine whether the characteristics and features of a structure are beneficial or a hindrance.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Organizational </a:t>
            </a:r>
            <a:r>
              <a:rPr lang="en-US" sz="2200" b="1" dirty="0">
                <a:solidFill>
                  <a:schemeClr val="tx1"/>
                </a:solidFill>
              </a:rPr>
              <a:t>structures consist of three levels: corporate, business unit, and functional unit. </a:t>
            </a:r>
            <a:endParaRPr lang="en-US" sz="2200" b="1" dirty="0" smtClean="0">
              <a:solidFill>
                <a:schemeClr val="tx1"/>
              </a:solidFill>
            </a:endParaRPr>
          </a:p>
          <a:p>
            <a:pPr marL="342900" indent="-342900" algn="l">
              <a:buClr>
                <a:srgbClr val="C00000"/>
              </a:buClr>
              <a:buFont typeface="Wingdings" panose="05000000000000000000" pitchFamily="2" charset="2"/>
              <a:buChar char="§"/>
            </a:pPr>
            <a:r>
              <a:rPr lang="en-US" sz="2200" b="1" dirty="0" smtClean="0">
                <a:solidFill>
                  <a:schemeClr val="tx1"/>
                </a:solidFill>
              </a:rPr>
              <a:t>At </a:t>
            </a:r>
            <a:r>
              <a:rPr lang="en-US" sz="2200" b="1" dirty="0">
                <a:solidFill>
                  <a:schemeClr val="tx1"/>
                </a:solidFill>
              </a:rPr>
              <a:t>the corporate level, key strategic responsibilities include allocating capital to business units, deciding which businesses to compete in, and determining how the organization should be integrated and managed</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15718771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49</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990600"/>
            <a:ext cx="8610600" cy="5334000"/>
          </a:xfrm>
        </p:spPr>
        <p:txBody>
          <a:bodyPr>
            <a:noAutofit/>
          </a:bodyPr>
          <a:lstStyle/>
          <a:p>
            <a:pPr algn="l"/>
            <a:r>
              <a:rPr lang="en-US" b="1" dirty="0">
                <a:solidFill>
                  <a:srgbClr val="0000FF"/>
                </a:solidFill>
              </a:rPr>
              <a:t>Conclusions </a:t>
            </a:r>
            <a:endParaRPr lang="en-US" b="1" dirty="0" smtClean="0">
              <a:solidFill>
                <a:srgbClr val="0000FF"/>
              </a:solidFill>
            </a:endParaRPr>
          </a:p>
          <a:p>
            <a:pPr marL="342900" indent="-342900" algn="l">
              <a:buClr>
                <a:srgbClr val="C00000"/>
              </a:buClr>
              <a:buFont typeface="Wingdings" panose="05000000000000000000" pitchFamily="2" charset="2"/>
              <a:buChar char="§"/>
            </a:pPr>
            <a:r>
              <a:rPr lang="en-US" sz="2400" b="1" dirty="0">
                <a:solidFill>
                  <a:schemeClr val="tx1"/>
                </a:solidFill>
              </a:rPr>
              <a:t>The specialization and division of labor became common in business after the Industrial Revolution.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To </a:t>
            </a:r>
            <a:r>
              <a:rPr lang="en-US" sz="2400" b="1" dirty="0">
                <a:solidFill>
                  <a:schemeClr val="tx1"/>
                </a:solidFill>
              </a:rPr>
              <a:t>achieve greater productivity and efficiency, organizations segregated jobs into components.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However</a:t>
            </a:r>
            <a:r>
              <a:rPr lang="en-US" sz="2400" b="1" dirty="0">
                <a:solidFill>
                  <a:schemeClr val="tx1"/>
                </a:solidFill>
              </a:rPr>
              <a:t>, such partitioning tended to create silos that impeded communication and coordination across departments.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Span </a:t>
            </a:r>
            <a:r>
              <a:rPr lang="en-US" sz="2400" b="1" dirty="0">
                <a:solidFill>
                  <a:schemeClr val="tx1"/>
                </a:solidFill>
              </a:rPr>
              <a:t>of control—the number of subordinates reporting to a man- ager—has been debated extensively.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The </a:t>
            </a:r>
            <a:r>
              <a:rPr lang="en-US" sz="2400" b="1" dirty="0">
                <a:solidFill>
                  <a:schemeClr val="tx1"/>
                </a:solidFill>
              </a:rPr>
              <a:t>number depends on an organization’s industry, culture, and type</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273143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A2E74EB-42D1-4F02-B4FA-A1D3ED4C763E}"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5</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sz="2400" b="1" dirty="0" smtClean="0">
                <a:solidFill>
                  <a:srgbClr val="0000FF"/>
                </a:solidFill>
              </a:rPr>
              <a:t>The </a:t>
            </a:r>
            <a:r>
              <a:rPr lang="en-US" sz="2400" b="1" dirty="0">
                <a:solidFill>
                  <a:srgbClr val="0000FF"/>
                </a:solidFill>
              </a:rPr>
              <a:t>Bureaucratic Model</a:t>
            </a:r>
          </a:p>
          <a:p>
            <a:pPr algn="l"/>
            <a:r>
              <a:rPr lang="en-US" sz="2400" b="1" dirty="0">
                <a:solidFill>
                  <a:schemeClr val="tx1"/>
                </a:solidFill>
              </a:rPr>
              <a:t>If organizations operated along the lines of the bureaucratic model, they would be very efficient. In Weber’s view an ideal bureaucracy had five basic characteristics. These include the following:</a:t>
            </a:r>
          </a:p>
          <a:p>
            <a:pPr marL="457200" indent="-457200" algn="l">
              <a:buClr>
                <a:srgbClr val="C00000"/>
              </a:buClr>
              <a:buFont typeface="+mj-lt"/>
              <a:buAutoNum type="arabicPeriod"/>
            </a:pPr>
            <a:r>
              <a:rPr lang="en-US" sz="2400" b="1" i="1" dirty="0" smtClean="0">
                <a:solidFill>
                  <a:schemeClr val="tx1"/>
                </a:solidFill>
              </a:rPr>
              <a:t>Specialization </a:t>
            </a:r>
            <a:r>
              <a:rPr lang="en-US" sz="2400" b="1" i="1" dirty="0">
                <a:solidFill>
                  <a:schemeClr val="tx1"/>
                </a:solidFill>
              </a:rPr>
              <a:t>and Division of Labor: </a:t>
            </a:r>
            <a:r>
              <a:rPr lang="en-US" sz="2400" b="1" dirty="0">
                <a:solidFill>
                  <a:schemeClr val="tx1"/>
                </a:solidFill>
              </a:rPr>
              <a:t>Work is broken into its separate components and each employee becomes a specialist in one area.</a:t>
            </a:r>
          </a:p>
          <a:p>
            <a:pPr marL="457200" indent="-457200" algn="l">
              <a:buClr>
                <a:srgbClr val="C00000"/>
              </a:buClr>
              <a:buFont typeface="+mj-lt"/>
              <a:buAutoNum type="arabicPeriod"/>
            </a:pPr>
            <a:r>
              <a:rPr lang="en-US" sz="2400" b="1" i="1" dirty="0" smtClean="0">
                <a:solidFill>
                  <a:schemeClr val="tx1"/>
                </a:solidFill>
              </a:rPr>
              <a:t>Positions </a:t>
            </a:r>
            <a:r>
              <a:rPr lang="en-US" sz="2400" b="1" i="1" dirty="0">
                <a:solidFill>
                  <a:schemeClr val="tx1"/>
                </a:solidFill>
              </a:rPr>
              <a:t>Arranged in a Hierarchy: </a:t>
            </a:r>
            <a:r>
              <a:rPr lang="en-US" sz="2400" b="1" dirty="0">
                <a:solidFill>
                  <a:schemeClr val="tx1"/>
                </a:solidFill>
              </a:rPr>
              <a:t>There is a hierarchy of positions from the top of the organization to the bottom, so that each lower position is controlled and supervised by a higher one. The effect of this is a chain of command</a:t>
            </a:r>
            <a:r>
              <a:rPr lang="en-US" sz="24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386178123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F66BB36-6854-4AEA-85B4-8B8BC850BAE4}"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50</a:t>
            </a:fld>
            <a:endParaRPr lang="en-US"/>
          </a:p>
        </p:txBody>
      </p:sp>
      <p:sp>
        <p:nvSpPr>
          <p:cNvPr id="7" name="Title 6"/>
          <p:cNvSpPr>
            <a:spLocks noGrp="1"/>
          </p:cNvSpPr>
          <p:nvPr>
            <p:ph type="ctrTitle"/>
          </p:nvPr>
        </p:nvSpPr>
        <p:spPr>
          <a:xfrm>
            <a:off x="609600" y="304800"/>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304800" y="1371600"/>
            <a:ext cx="8610600" cy="4953000"/>
          </a:xfrm>
        </p:spPr>
        <p:txBody>
          <a:bodyPr>
            <a:noAutofit/>
          </a:bodyPr>
          <a:lstStyle/>
          <a:p>
            <a:pPr algn="l"/>
            <a:r>
              <a:rPr lang="en-US" b="1" dirty="0">
                <a:solidFill>
                  <a:srgbClr val="0000FF"/>
                </a:solidFill>
              </a:rPr>
              <a:t>Conclusions </a:t>
            </a:r>
            <a:endParaRPr lang="en-US" b="1" dirty="0" smtClean="0">
              <a:solidFill>
                <a:srgbClr val="0000FF"/>
              </a:solidFill>
            </a:endParaRPr>
          </a:p>
          <a:p>
            <a:pPr marL="342900" indent="-342900" algn="l">
              <a:buClr>
                <a:srgbClr val="C00000"/>
              </a:buClr>
              <a:buFont typeface="Wingdings" panose="05000000000000000000" pitchFamily="2" charset="2"/>
              <a:buChar char="§"/>
            </a:pPr>
            <a:r>
              <a:rPr lang="en-US" sz="2400" b="1" dirty="0">
                <a:solidFill>
                  <a:schemeClr val="tx1"/>
                </a:solidFill>
              </a:rPr>
              <a:t>Certain market and organizational factors may make the use of one structure more appropriate than another.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However</a:t>
            </a:r>
            <a:r>
              <a:rPr lang="en-US" sz="2400" b="1" dirty="0">
                <a:solidFill>
                  <a:schemeClr val="tx1"/>
                </a:solidFill>
              </a:rPr>
              <a:t>, an organization’s ability and willingness to centralize or decentralize its decision making can also profoundly impact the successful use of any structure.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Structure </a:t>
            </a:r>
            <a:r>
              <a:rPr lang="en-US" sz="2400" b="1" dirty="0">
                <a:solidFill>
                  <a:schemeClr val="tx1"/>
                </a:solidFill>
              </a:rPr>
              <a:t>significantly affects an organization’s ability to formulate and implement strategy and fulfill its mission. </a:t>
            </a:r>
            <a:endParaRPr lang="en-US" sz="2400" b="1" dirty="0" smtClean="0">
              <a:solidFill>
                <a:schemeClr val="tx1"/>
              </a:solidFill>
            </a:endParaRPr>
          </a:p>
          <a:p>
            <a:pPr marL="342900" indent="-342900" algn="l">
              <a:buClr>
                <a:srgbClr val="C00000"/>
              </a:buClr>
              <a:buFont typeface="Wingdings" panose="05000000000000000000" pitchFamily="2" charset="2"/>
              <a:buChar char="§"/>
            </a:pPr>
            <a:r>
              <a:rPr lang="en-US" sz="2400" b="1" dirty="0" smtClean="0">
                <a:solidFill>
                  <a:schemeClr val="tx1"/>
                </a:solidFill>
              </a:rPr>
              <a:t>Reporting </a:t>
            </a:r>
            <a:r>
              <a:rPr lang="en-US" sz="2400" b="1" dirty="0">
                <a:solidFill>
                  <a:schemeClr val="tx1"/>
                </a:solidFill>
              </a:rPr>
              <a:t>structures and decision-making processes interact, so careful consideration should be taken when crafting structures and grouping employees</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18514698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8229600" cy="3352800"/>
          </a:xfrm>
        </p:spPr>
        <p:txBody>
          <a:bodyPr>
            <a:noAutofit/>
          </a:bodyPr>
          <a:lstStyle/>
          <a:p>
            <a:r>
              <a:rPr lang="en-US" sz="9600" b="1" dirty="0" smtClean="0">
                <a:solidFill>
                  <a:srgbClr val="0000FF"/>
                </a:solidFill>
                <a:latin typeface="AR DECODE" panose="02000000000000000000" pitchFamily="2" charset="0"/>
              </a:rPr>
              <a:t>THANK YOU</a:t>
            </a:r>
            <a:endParaRPr lang="en-US" sz="9600" b="1" dirty="0">
              <a:solidFill>
                <a:srgbClr val="0000FF"/>
              </a:solidFill>
              <a:latin typeface="AR DECODE" panose="02000000000000000000" pitchFamily="2" charset="0"/>
            </a:endParaRPr>
          </a:p>
        </p:txBody>
      </p:sp>
      <p:sp>
        <p:nvSpPr>
          <p:cNvPr id="3" name="Date Placeholder 2"/>
          <p:cNvSpPr>
            <a:spLocks noGrp="1"/>
          </p:cNvSpPr>
          <p:nvPr>
            <p:ph type="dt" sz="half" idx="10"/>
          </p:nvPr>
        </p:nvSpPr>
        <p:spPr/>
        <p:txBody>
          <a:bodyPr/>
          <a:lstStyle/>
          <a:p>
            <a:fld id="{9DD8EEE2-47CE-4329-A072-143D240E6BE3}" type="datetime1">
              <a:rPr lang="en-US" smtClean="0"/>
              <a:t>4/27/2016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51</a:t>
            </a:fld>
            <a:endParaRPr lang="en-US"/>
          </a:p>
        </p:txBody>
      </p:sp>
    </p:spTree>
    <p:extLst>
      <p:ext uri="{BB962C8B-B14F-4D97-AF65-F5344CB8AC3E}">
        <p14:creationId xmlns:p14="http://schemas.microsoft.com/office/powerpoint/2010/main" val="13366171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A2E74EB-42D1-4F02-B4FA-A1D3ED4C763E}"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6</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sz="2400" b="1" dirty="0" smtClean="0">
                <a:solidFill>
                  <a:srgbClr val="0000FF"/>
                </a:solidFill>
              </a:rPr>
              <a:t>The </a:t>
            </a:r>
            <a:r>
              <a:rPr lang="en-US" sz="2400" b="1" dirty="0">
                <a:solidFill>
                  <a:srgbClr val="0000FF"/>
                </a:solidFill>
              </a:rPr>
              <a:t>Bureaucratic Model</a:t>
            </a:r>
          </a:p>
          <a:p>
            <a:pPr marL="457200" indent="-457200" algn="l">
              <a:buClr>
                <a:srgbClr val="C00000"/>
              </a:buClr>
              <a:buFont typeface="+mj-lt"/>
              <a:buAutoNum type="arabicPeriod" startAt="3"/>
            </a:pPr>
            <a:r>
              <a:rPr lang="en-US" sz="2400" b="1" i="1" dirty="0">
                <a:solidFill>
                  <a:schemeClr val="tx1"/>
                </a:solidFill>
              </a:rPr>
              <a:t>Consistent Systems of Rules and Regulations:</a:t>
            </a:r>
            <a:r>
              <a:rPr lang="en-US" sz="2400" b="1" dirty="0">
                <a:solidFill>
                  <a:schemeClr val="tx1"/>
                </a:solidFill>
              </a:rPr>
              <a:t> Every organization needs a system of rules and regulations which tells employees what do and not to do.</a:t>
            </a:r>
          </a:p>
          <a:p>
            <a:pPr marL="457200" indent="-457200" algn="l">
              <a:buClr>
                <a:srgbClr val="C00000"/>
              </a:buClr>
              <a:buFont typeface="+mj-lt"/>
              <a:buAutoNum type="arabicPeriod" startAt="3"/>
            </a:pPr>
            <a:r>
              <a:rPr lang="en-US" sz="2400" b="1" i="1" dirty="0" smtClean="0">
                <a:solidFill>
                  <a:schemeClr val="tx1"/>
                </a:solidFill>
              </a:rPr>
              <a:t>Impersonal </a:t>
            </a:r>
            <a:r>
              <a:rPr lang="en-US" sz="2400" b="1" i="1" dirty="0">
                <a:solidFill>
                  <a:schemeClr val="tx1"/>
                </a:solidFill>
              </a:rPr>
              <a:t>Relationships:</a:t>
            </a:r>
            <a:r>
              <a:rPr lang="en-US" sz="2400" b="1" dirty="0">
                <a:solidFill>
                  <a:schemeClr val="tx1"/>
                </a:solidFill>
              </a:rPr>
              <a:t> Managers do not get involved on a personal basis with employees. They simply follow the rules and try to do what is best for the organization.</a:t>
            </a:r>
          </a:p>
          <a:p>
            <a:pPr marL="457200" indent="-457200" algn="l">
              <a:buClr>
                <a:srgbClr val="C00000"/>
              </a:buClr>
              <a:buFont typeface="+mj-lt"/>
              <a:buAutoNum type="arabicPeriod" startAt="3"/>
            </a:pPr>
            <a:r>
              <a:rPr lang="en-US" sz="2400" b="1" i="1" dirty="0" smtClean="0">
                <a:solidFill>
                  <a:schemeClr val="tx1"/>
                </a:solidFill>
              </a:rPr>
              <a:t>Employment </a:t>
            </a:r>
            <a:r>
              <a:rPr lang="en-US" sz="2400" b="1" i="1" dirty="0">
                <a:solidFill>
                  <a:schemeClr val="tx1"/>
                </a:solidFill>
              </a:rPr>
              <a:t>based entirely on technical competence:</a:t>
            </a:r>
            <a:r>
              <a:rPr lang="en-US" sz="2400" b="1" dirty="0">
                <a:solidFill>
                  <a:schemeClr val="tx1"/>
                </a:solidFill>
              </a:rPr>
              <a:t> Those who do their jobs properly  are protected from dismissal and might be promoted based on a combination of competence and seniority</a:t>
            </a:r>
            <a:r>
              <a:rPr lang="en-US" sz="24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10101643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A2E74EB-42D1-4F02-B4FA-A1D3ED4C763E}"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7</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sz="2400" b="1" dirty="0" smtClean="0">
                <a:solidFill>
                  <a:srgbClr val="0000FF"/>
                </a:solidFill>
              </a:rPr>
              <a:t>The </a:t>
            </a:r>
            <a:r>
              <a:rPr lang="en-US" sz="2400" b="1" dirty="0">
                <a:solidFill>
                  <a:srgbClr val="0000FF"/>
                </a:solidFill>
              </a:rPr>
              <a:t>Bureaucratic Model</a:t>
            </a:r>
          </a:p>
          <a:p>
            <a:pPr marL="457200" indent="-457200" algn="l">
              <a:buClr>
                <a:srgbClr val="C00000"/>
              </a:buClr>
              <a:buFont typeface="+mj-lt"/>
              <a:buAutoNum type="arabicPeriod" startAt="3"/>
            </a:pPr>
            <a:r>
              <a:rPr lang="en-US" sz="2400" b="1" i="1" dirty="0">
                <a:solidFill>
                  <a:schemeClr val="tx1"/>
                </a:solidFill>
              </a:rPr>
              <a:t>Consistent Systems of Rules and Regulations:</a:t>
            </a:r>
            <a:r>
              <a:rPr lang="en-US" sz="2400" b="1" dirty="0">
                <a:solidFill>
                  <a:schemeClr val="tx1"/>
                </a:solidFill>
              </a:rPr>
              <a:t> Every organization needs a system of rules and regulations which tells employees what do and not to do.</a:t>
            </a:r>
          </a:p>
          <a:p>
            <a:pPr marL="457200" indent="-457200" algn="l">
              <a:buClr>
                <a:srgbClr val="C00000"/>
              </a:buClr>
              <a:buFont typeface="+mj-lt"/>
              <a:buAutoNum type="arabicPeriod" startAt="3"/>
            </a:pPr>
            <a:r>
              <a:rPr lang="en-US" sz="2400" b="1" i="1" dirty="0" smtClean="0">
                <a:solidFill>
                  <a:schemeClr val="tx1"/>
                </a:solidFill>
              </a:rPr>
              <a:t>Impersonal </a:t>
            </a:r>
            <a:r>
              <a:rPr lang="en-US" sz="2400" b="1" i="1" dirty="0">
                <a:solidFill>
                  <a:schemeClr val="tx1"/>
                </a:solidFill>
              </a:rPr>
              <a:t>Relationships:</a:t>
            </a:r>
            <a:r>
              <a:rPr lang="en-US" sz="2400" b="1" dirty="0">
                <a:solidFill>
                  <a:schemeClr val="tx1"/>
                </a:solidFill>
              </a:rPr>
              <a:t> Managers do not get involved on a personal basis with employees. They simply follow the rules and try to do what is best for the organization.</a:t>
            </a:r>
          </a:p>
          <a:p>
            <a:pPr marL="457200" indent="-457200" algn="l">
              <a:buClr>
                <a:srgbClr val="C00000"/>
              </a:buClr>
              <a:buFont typeface="+mj-lt"/>
              <a:buAutoNum type="arabicPeriod" startAt="3"/>
            </a:pPr>
            <a:r>
              <a:rPr lang="en-US" sz="2400" b="1" i="1" dirty="0" smtClean="0">
                <a:solidFill>
                  <a:schemeClr val="tx1"/>
                </a:solidFill>
              </a:rPr>
              <a:t>Employment </a:t>
            </a:r>
            <a:r>
              <a:rPr lang="en-US" sz="2400" b="1" i="1" dirty="0">
                <a:solidFill>
                  <a:schemeClr val="tx1"/>
                </a:solidFill>
              </a:rPr>
              <a:t>based entirely on technical competence:</a:t>
            </a:r>
            <a:r>
              <a:rPr lang="en-US" sz="2400" b="1" dirty="0">
                <a:solidFill>
                  <a:schemeClr val="tx1"/>
                </a:solidFill>
              </a:rPr>
              <a:t> Those who do their jobs properly  are protected from dismissal and might be promoted based on a combination of competence and seniority</a:t>
            </a:r>
            <a:r>
              <a:rPr lang="en-US" sz="2400" b="1" dirty="0" smtClean="0">
                <a:solidFill>
                  <a:schemeClr val="tx1"/>
                </a:solidFill>
              </a:rPr>
              <a:t>.</a:t>
            </a:r>
            <a:endParaRPr lang="en-US" sz="2200" b="1" dirty="0">
              <a:solidFill>
                <a:schemeClr val="tx1"/>
              </a:solidFill>
            </a:endParaRPr>
          </a:p>
        </p:txBody>
      </p:sp>
    </p:spTree>
    <p:extLst>
      <p:ext uri="{BB962C8B-B14F-4D97-AF65-F5344CB8AC3E}">
        <p14:creationId xmlns:p14="http://schemas.microsoft.com/office/powerpoint/2010/main" val="4070102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A2E74EB-42D1-4F02-B4FA-A1D3ED4C763E}"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8</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sz="2400" b="1" dirty="0">
                <a:solidFill>
                  <a:srgbClr val="0000FF"/>
                </a:solidFill>
              </a:rPr>
              <a:t>Classical Organizing Principles</a:t>
            </a:r>
          </a:p>
          <a:p>
            <a:pPr algn="l"/>
            <a:r>
              <a:rPr lang="en-US" sz="2200" b="1" dirty="0">
                <a:solidFill>
                  <a:schemeClr val="tx1"/>
                </a:solidFill>
              </a:rPr>
              <a:t>Many of these are inherent in the bureaucratic model we just described, although their use is not confined to bureaucracies. More important these principles are the basic building blocks for most </a:t>
            </a:r>
            <a:r>
              <a:rPr lang="en-US" sz="2200" b="1" dirty="0" smtClean="0">
                <a:solidFill>
                  <a:schemeClr val="tx1"/>
                </a:solidFill>
              </a:rPr>
              <a:t>organizational </a:t>
            </a:r>
            <a:r>
              <a:rPr lang="en-US" sz="2200" b="1" dirty="0">
                <a:solidFill>
                  <a:schemeClr val="tx1"/>
                </a:solidFill>
              </a:rPr>
              <a:t>structures</a:t>
            </a:r>
            <a:r>
              <a:rPr lang="en-US" sz="2200" b="1" dirty="0" smtClean="0">
                <a:solidFill>
                  <a:schemeClr val="tx1"/>
                </a:solidFill>
              </a:rPr>
              <a:t>.</a:t>
            </a:r>
          </a:p>
          <a:p>
            <a:pPr algn="l"/>
            <a:r>
              <a:rPr lang="en-US" sz="2200" b="1" i="1" dirty="0">
                <a:solidFill>
                  <a:srgbClr val="0000FF"/>
                </a:solidFill>
              </a:rPr>
              <a:t>Division of Work</a:t>
            </a:r>
            <a:r>
              <a:rPr lang="en-US" sz="2200" b="1" i="1" dirty="0">
                <a:solidFill>
                  <a:schemeClr val="tx1"/>
                </a:solidFill>
              </a:rPr>
              <a:t>. </a:t>
            </a:r>
            <a:r>
              <a:rPr lang="en-US" sz="2200" b="1" dirty="0">
                <a:solidFill>
                  <a:schemeClr val="tx1"/>
                </a:solidFill>
              </a:rPr>
              <a:t>This is the primary organizing principle and still widely used in most organizations. Most organizations are divided into lower-level, middle-level, and upper-level. This work division is important for two reasons. First, it provides a basis for job activities, where we can find job descriptions, and what each person is to do. Second, it helps the administrator organize the overall structure by forming a series of functional groups or departments. For example, admission, radiology, housekeeping, and nursing</a:t>
            </a:r>
            <a:endParaRPr lang="en-US" sz="2200" b="1" dirty="0">
              <a:solidFill>
                <a:schemeClr val="tx1"/>
              </a:solidFill>
            </a:endParaRPr>
          </a:p>
        </p:txBody>
      </p:sp>
    </p:spTree>
    <p:extLst>
      <p:ext uri="{BB962C8B-B14F-4D97-AF65-F5344CB8AC3E}">
        <p14:creationId xmlns:p14="http://schemas.microsoft.com/office/powerpoint/2010/main" val="28308623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76B6305-67C9-44FF-9360-4C150294975B}" type="datetime1">
              <a:rPr lang="en-US" smtClean="0"/>
              <a:t>4/27/2016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9</a:t>
            </a:fld>
            <a:endParaRPr lang="en-US"/>
          </a:p>
        </p:txBody>
      </p:sp>
      <p:sp>
        <p:nvSpPr>
          <p:cNvPr id="7" name="Title 6"/>
          <p:cNvSpPr>
            <a:spLocks noGrp="1"/>
          </p:cNvSpPr>
          <p:nvPr>
            <p:ph type="ctrTitle"/>
          </p:nvPr>
        </p:nvSpPr>
        <p:spPr>
          <a:xfrm>
            <a:off x="609600" y="457201"/>
            <a:ext cx="7772400" cy="609600"/>
          </a:xfrm>
        </p:spPr>
        <p:txBody>
          <a:bodyPr>
            <a:normAutofit fontScale="90000"/>
          </a:bodyPr>
          <a:lstStyle/>
          <a:p>
            <a:r>
              <a:rPr lang="en-US" sz="3600" b="1" dirty="0">
                <a:latin typeface="+mn-lt"/>
              </a:rPr>
              <a:t>Organizational Structure and Strategy</a:t>
            </a:r>
          </a:p>
        </p:txBody>
      </p:sp>
      <p:sp>
        <p:nvSpPr>
          <p:cNvPr id="8" name="Subtitle 7"/>
          <p:cNvSpPr>
            <a:spLocks noGrp="1"/>
          </p:cNvSpPr>
          <p:nvPr>
            <p:ph type="subTitle" idx="1"/>
          </p:nvPr>
        </p:nvSpPr>
        <p:spPr>
          <a:xfrm>
            <a:off x="457200" y="1447800"/>
            <a:ext cx="8458200" cy="4876800"/>
          </a:xfrm>
        </p:spPr>
        <p:txBody>
          <a:bodyPr>
            <a:noAutofit/>
          </a:bodyPr>
          <a:lstStyle/>
          <a:p>
            <a:pPr algn="l"/>
            <a:r>
              <a:rPr lang="en-US" sz="2800" b="1" dirty="0">
                <a:solidFill>
                  <a:srgbClr val="0000FF"/>
                </a:solidFill>
              </a:rPr>
              <a:t>Chain of Command</a:t>
            </a:r>
          </a:p>
          <a:p>
            <a:pPr marL="457200" indent="-457200" algn="l">
              <a:buClr>
                <a:srgbClr val="C00000"/>
              </a:buClr>
              <a:buFont typeface="Wingdings" panose="05000000000000000000" pitchFamily="2" charset="2"/>
              <a:buChar char="§"/>
            </a:pPr>
            <a:r>
              <a:rPr lang="en-US" sz="2400" b="1" dirty="0">
                <a:solidFill>
                  <a:schemeClr val="tx1"/>
                </a:solidFill>
              </a:rPr>
              <a:t>A chain of command is the unbroken line of authority that extends from the top of the organization to the lowest level and clarifies who reports to whom, the formal channel that defines the line of authority and reporting relation- ships from top to bottom. </a:t>
            </a:r>
            <a:endParaRPr lang="en-US" sz="2400" b="1" dirty="0" smtClean="0">
              <a:solidFill>
                <a:schemeClr val="tx1"/>
              </a:solidFill>
            </a:endParaRPr>
          </a:p>
          <a:p>
            <a:pPr marL="457200" indent="-457200" algn="l">
              <a:buClr>
                <a:srgbClr val="C00000"/>
              </a:buClr>
              <a:buFont typeface="Wingdings" panose="05000000000000000000" pitchFamily="2" charset="2"/>
              <a:buChar char="§"/>
            </a:pPr>
            <a:r>
              <a:rPr lang="en-US" sz="2400" b="1" dirty="0" smtClean="0">
                <a:solidFill>
                  <a:schemeClr val="tx1"/>
                </a:solidFill>
              </a:rPr>
              <a:t>A </a:t>
            </a:r>
            <a:r>
              <a:rPr lang="en-US" sz="2400" b="1" dirty="0">
                <a:solidFill>
                  <a:schemeClr val="tx1"/>
                </a:solidFill>
              </a:rPr>
              <a:t>chain of command delineates the direction for formal company communication and decision making. In this manner, each employee knows exactly who is responsible for which personnel and whom to go to for counsel</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16197296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Theme">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407</TotalTime>
  <Words>4656</Words>
  <Application>Microsoft Office PowerPoint</Application>
  <PresentationFormat>On-screen Show (4:3)</PresentationFormat>
  <Paragraphs>415</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Default Theme</vt:lpstr>
      <vt:lpstr>King Saud University College of Business Administration Department of Health Administration - Masters` Program</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vt:lpstr>
      <vt:lpstr>Organizational Structure and Strategy Parallel Design</vt:lpstr>
      <vt:lpstr>Organizational Structure and Strategy</vt:lpstr>
      <vt:lpstr>Organizational Structure and Strategy</vt:lpstr>
      <vt:lpstr>Organizational Structure and Strategy</vt:lpstr>
      <vt:lpstr>Organizational Structure and Strategy</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Business Administration Department of Health Administration - Masters` Program</dc:title>
  <dc:creator>alnaif</dc:creator>
  <cp:lastModifiedBy>alnaif</cp:lastModifiedBy>
  <cp:revision>25</cp:revision>
  <dcterms:created xsi:type="dcterms:W3CDTF">2016-04-26T22:17:43Z</dcterms:created>
  <dcterms:modified xsi:type="dcterms:W3CDTF">2016-04-27T06:01:15Z</dcterms:modified>
</cp:coreProperties>
</file>