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heme/themeOverride1.xml" ContentType="application/vnd.openxmlformats-officedocument.themeOverride+xml"/>
  <Override PartName="/ppt/tags/tag11.xml" ContentType="application/vnd.openxmlformats-officedocument.presentationml.tags+xml"/>
  <Override PartName="/ppt/theme/themeOverride2.xml" ContentType="application/vnd.openxmlformats-officedocument.themeOverride+xml"/>
  <Override PartName="/ppt/tags/tag12.xml" ContentType="application/vnd.openxmlformats-officedocument.presentationml.tags+xml"/>
  <Override PartName="/ppt/theme/themeOverride3.xml" ContentType="application/vnd.openxmlformats-officedocument.themeOverride+xml"/>
  <Override PartName="/ppt/tags/tag13.xml" ContentType="application/vnd.openxmlformats-officedocument.presentationml.tags+xml"/>
  <Override PartName="/ppt/theme/themeOverride4.xml" ContentType="application/vnd.openxmlformats-officedocument.themeOverride+xml"/>
  <Override PartName="/ppt/tags/tag14.xml" ContentType="application/vnd.openxmlformats-officedocument.presentationml.tags+xml"/>
  <Override PartName="/ppt/theme/themeOverride5.xml" ContentType="application/vnd.openxmlformats-officedocument.themeOverride+xml"/>
  <Override PartName="/ppt/tags/tag15.xml" ContentType="application/vnd.openxmlformats-officedocument.presentationml.tags+xml"/>
  <Override PartName="/ppt/theme/themeOverride6.xml" ContentType="application/vnd.openxmlformats-officedocument.themeOverride+xml"/>
  <Override PartName="/ppt/tags/tag16.xml" ContentType="application/vnd.openxmlformats-officedocument.presentationml.tags+xml"/>
  <Override PartName="/ppt/tags/tag17.xml" ContentType="application/vnd.openxmlformats-officedocument.presentationml.tags+xml"/>
  <Override PartName="/ppt/notesSlides/notesSlide2.xml" ContentType="application/vnd.openxmlformats-officedocument.presentationml.notesSlide+xml"/>
  <Override PartName="/ppt/theme/themeOverride7.xml" ContentType="application/vnd.openxmlformats-officedocument.themeOverride+xml"/>
  <Override PartName="/ppt/tags/tag18.xml" ContentType="application/vnd.openxmlformats-officedocument.presentationml.tags+xml"/>
  <Override PartName="/ppt/theme/themeOverride8.xml" ContentType="application/vnd.openxmlformats-officedocument.themeOverride+xml"/>
  <Override PartName="/ppt/tags/tag19.xml" ContentType="application/vnd.openxmlformats-officedocument.presentationml.tags+xml"/>
  <Override PartName="/ppt/theme/themeOverride9.xml" ContentType="application/vnd.openxmlformats-officedocument.themeOverride+xml"/>
  <Override PartName="/ppt/tags/tag20.xml" ContentType="application/vnd.openxmlformats-officedocument.presentationml.tags+xml"/>
  <Override PartName="/ppt/theme/themeOverride10.xml" ContentType="application/vnd.openxmlformats-officedocument.themeOverride+xml"/>
  <Override PartName="/ppt/tags/tag21.xml" ContentType="application/vnd.openxmlformats-officedocument.presentationml.tags+xml"/>
  <Override PartName="/ppt/theme/themeOverride11.xml" ContentType="application/vnd.openxmlformats-officedocument.themeOverride+xml"/>
  <Override PartName="/ppt/tags/tag22.xml" ContentType="application/vnd.openxmlformats-officedocument.presentationml.tags+xml"/>
  <Override PartName="/ppt/theme/themeOverride12.xml" ContentType="application/vnd.openxmlformats-officedocument.themeOverride+xml"/>
  <Override PartName="/ppt/tags/tag23.xml" ContentType="application/vnd.openxmlformats-officedocument.presentationml.tags+xml"/>
  <Override PartName="/ppt/theme/themeOverride13.xml" ContentType="application/vnd.openxmlformats-officedocument.themeOverride+xml"/>
  <Override PartName="/ppt/tags/tag24.xml" ContentType="application/vnd.openxmlformats-officedocument.presentationml.tags+xml"/>
  <Override PartName="/ppt/theme/themeOverride14.xml" ContentType="application/vnd.openxmlformats-officedocument.themeOverride+xml"/>
  <Override PartName="/ppt/tags/tag25.xml" ContentType="application/vnd.openxmlformats-officedocument.presentationml.tags+xml"/>
  <Override PartName="/ppt/theme/themeOverride15.xml" ContentType="application/vnd.openxmlformats-officedocument.themeOverride+xml"/>
  <Override PartName="/ppt/tags/tag26.xml" ContentType="application/vnd.openxmlformats-officedocument.presentationml.tags+xml"/>
  <Override PartName="/ppt/theme/themeOverride16.xml" ContentType="application/vnd.openxmlformats-officedocument.themeOverride+xml"/>
  <Override PartName="/ppt/tags/tag27.xml" ContentType="application/vnd.openxmlformats-officedocument.presentationml.tags+xml"/>
  <Override PartName="/ppt/theme/themeOverride17.xml" ContentType="application/vnd.openxmlformats-officedocument.themeOverride+xml"/>
  <Override PartName="/ppt/tags/tag28.xml" ContentType="application/vnd.openxmlformats-officedocument.presentationml.tags+xml"/>
  <Override PartName="/ppt/theme/themeOverride18.xml" ContentType="application/vnd.openxmlformats-officedocument.themeOverride+xml"/>
  <Override PartName="/ppt/tags/tag29.xml" ContentType="application/vnd.openxmlformats-officedocument.presentationml.tags+xml"/>
  <Override PartName="/ppt/theme/themeOverride19.xml" ContentType="application/vnd.openxmlformats-officedocument.themeOverr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heme/themeOverride20.xml" ContentType="application/vnd.openxmlformats-officedocument.themeOverride+xml"/>
  <Override PartName="/ppt/tags/tag33.xml" ContentType="application/vnd.openxmlformats-officedocument.presentationml.tags+xml"/>
  <Override PartName="/ppt/tags/tag34.xml" ContentType="application/vnd.openxmlformats-officedocument.presentationml.tags+xml"/>
  <Override PartName="/ppt/theme/themeOverride21.xml" ContentType="application/vnd.openxmlformats-officedocument.themeOverride+xml"/>
  <Override PartName="/ppt/tags/tag35.xml" ContentType="application/vnd.openxmlformats-officedocument.presentationml.tags+xml"/>
  <Override PartName="/ppt/theme/themeOverride22.xml" ContentType="application/vnd.openxmlformats-officedocument.themeOverride+xml"/>
  <Override PartName="/ppt/tags/tag36.xml" ContentType="application/vnd.openxmlformats-officedocument.presentationml.tags+xml"/>
  <Override PartName="/ppt/notesSlides/notesSlide3.xml" ContentType="application/vnd.openxmlformats-officedocument.presentationml.notesSlide+xml"/>
  <Override PartName="/ppt/theme/themeOverride23.xml" ContentType="application/vnd.openxmlformats-officedocument.themeOverride+xml"/>
  <Override PartName="/ppt/tags/tag37.xml" ContentType="application/vnd.openxmlformats-officedocument.presentationml.tags+xml"/>
  <Override PartName="/ppt/theme/themeOverride24.xml" ContentType="application/vnd.openxmlformats-officedocument.themeOverride+xml"/>
  <Override PartName="/ppt/tags/tag38.xml" ContentType="application/vnd.openxmlformats-officedocument.presentationml.tags+xml"/>
  <Override PartName="/ppt/theme/themeOverride25.xml" ContentType="application/vnd.openxmlformats-officedocument.themeOverride+xml"/>
  <Override PartName="/ppt/tags/tag39.xml" ContentType="application/vnd.openxmlformats-officedocument.presentationml.tags+xml"/>
  <Override PartName="/ppt/tags/tag4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912" r:id="rId1"/>
  </p:sldMasterIdLst>
  <p:notesMasterIdLst>
    <p:notesMasterId r:id="rId40"/>
  </p:notesMasterIdLst>
  <p:handoutMasterIdLst>
    <p:handoutMasterId r:id="rId41"/>
  </p:handoutMasterIdLst>
  <p:sldIdLst>
    <p:sldId id="257" r:id="rId2"/>
    <p:sldId id="306" r:id="rId3"/>
    <p:sldId id="307" r:id="rId4"/>
    <p:sldId id="308" r:id="rId5"/>
    <p:sldId id="309" r:id="rId6"/>
    <p:sldId id="310" r:id="rId7"/>
    <p:sldId id="311" r:id="rId8"/>
    <p:sldId id="312" r:id="rId9"/>
    <p:sldId id="313" r:id="rId10"/>
    <p:sldId id="314" r:id="rId11"/>
    <p:sldId id="315" r:id="rId12"/>
    <p:sldId id="317" r:id="rId13"/>
    <p:sldId id="318" r:id="rId14"/>
    <p:sldId id="316" r:id="rId15"/>
    <p:sldId id="285" r:id="rId16"/>
    <p:sldId id="319" r:id="rId17"/>
    <p:sldId id="320" r:id="rId18"/>
    <p:sldId id="321" r:id="rId19"/>
    <p:sldId id="323" r:id="rId20"/>
    <p:sldId id="324" r:id="rId21"/>
    <p:sldId id="322" r:id="rId22"/>
    <p:sldId id="325" r:id="rId23"/>
    <p:sldId id="326" r:id="rId24"/>
    <p:sldId id="327" r:id="rId25"/>
    <p:sldId id="328" r:id="rId26"/>
    <p:sldId id="329" r:id="rId27"/>
    <p:sldId id="330" r:id="rId28"/>
    <p:sldId id="331" r:id="rId29"/>
    <p:sldId id="302" r:id="rId30"/>
    <p:sldId id="303" r:id="rId31"/>
    <p:sldId id="304" r:id="rId32"/>
    <p:sldId id="305" r:id="rId33"/>
    <p:sldId id="335" r:id="rId34"/>
    <p:sldId id="336" r:id="rId35"/>
    <p:sldId id="340" r:id="rId36"/>
    <p:sldId id="339" r:id="rId37"/>
    <p:sldId id="338" r:id="rId38"/>
    <p:sldId id="341" r:id="rId39"/>
  </p:sldIdLst>
  <p:sldSz cx="9144000" cy="6858000" type="screen4x3"/>
  <p:notesSz cx="7077075" cy="9028113"/>
  <p:custDataLst>
    <p:tags r:id="rId42"/>
  </p:custDataLst>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2468B32-23C4-43C4-9986-95055A3C8DD2}">
          <p14:sldIdLst>
            <p14:sldId id="257"/>
            <p14:sldId id="306"/>
            <p14:sldId id="307"/>
            <p14:sldId id="308"/>
            <p14:sldId id="309"/>
            <p14:sldId id="310"/>
            <p14:sldId id="311"/>
            <p14:sldId id="312"/>
            <p14:sldId id="313"/>
            <p14:sldId id="314"/>
            <p14:sldId id="315"/>
            <p14:sldId id="317"/>
            <p14:sldId id="318"/>
            <p14:sldId id="316"/>
            <p14:sldId id="285"/>
            <p14:sldId id="319"/>
            <p14:sldId id="320"/>
            <p14:sldId id="321"/>
            <p14:sldId id="323"/>
            <p14:sldId id="324"/>
            <p14:sldId id="322"/>
            <p14:sldId id="325"/>
            <p14:sldId id="326"/>
            <p14:sldId id="327"/>
            <p14:sldId id="328"/>
            <p14:sldId id="329"/>
            <p14:sldId id="330"/>
            <p14:sldId id="331"/>
          </p14:sldIdLst>
        </p14:section>
        <p14:section name="Untitled Section" id="{A1ECBF91-2682-4219-8555-A03BFE9538BF}">
          <p14:sldIdLst/>
        </p14:section>
        <p14:section name="Untitled Section" id="{9C59C7ED-AC9C-4865-B4AB-C37A1646A187}">
          <p14:sldIdLst>
            <p14:sldId id="302"/>
            <p14:sldId id="303"/>
            <p14:sldId id="304"/>
            <p14:sldId id="305"/>
            <p14:sldId id="335"/>
            <p14:sldId id="336"/>
            <p14:sldId id="340"/>
            <p14:sldId id="339"/>
            <p14:sldId id="338"/>
            <p14:sldId id="34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horzBarState="maximized">
    <p:restoredLeft sz="65441" autoAdjust="0"/>
    <p:restoredTop sz="86323" autoAdjust="0"/>
  </p:normalViewPr>
  <p:slideViewPr>
    <p:cSldViewPr>
      <p:cViewPr>
        <p:scale>
          <a:sx n="66" d="100"/>
          <a:sy n="66" d="100"/>
        </p:scale>
        <p:origin x="-1188" y="-186"/>
      </p:cViewPr>
      <p:guideLst>
        <p:guide orient="horz" pos="2160"/>
        <p:guide pos="2880"/>
      </p:guideLst>
    </p:cSldViewPr>
  </p:slideViewPr>
  <p:outlineViewPr>
    <p:cViewPr>
      <p:scale>
        <a:sx n="33" d="100"/>
        <a:sy n="33" d="100"/>
      </p:scale>
      <p:origin x="12" y="5826"/>
    </p:cViewPr>
  </p:outlineViewPr>
  <p:notesTextViewPr>
    <p:cViewPr>
      <p:scale>
        <a:sx n="100" d="100"/>
        <a:sy n="100" d="100"/>
      </p:scale>
      <p:origin x="0" y="0"/>
    </p:cViewPr>
  </p:notesTextViewPr>
  <p:sorterViewPr>
    <p:cViewPr>
      <p:scale>
        <a:sx n="100" d="100"/>
        <a:sy n="100" d="100"/>
      </p:scale>
      <p:origin x="0" y="2706"/>
    </p:cViewPr>
  </p:sorterViewPr>
  <p:notesViewPr>
    <p:cSldViewPr>
      <p:cViewPr varScale="1">
        <p:scale>
          <a:sx n="54" d="100"/>
          <a:sy n="54" d="100"/>
        </p:scale>
        <p:origin x="-2760" y="-84"/>
      </p:cViewPr>
      <p:guideLst>
        <p:guide orient="horz" pos="2844"/>
        <p:guide pos="222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tags" Target="../tags/tag2.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5140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008705" y="0"/>
            <a:ext cx="3066733" cy="451406"/>
          </a:xfrm>
          <a:prstGeom prst="rect">
            <a:avLst/>
          </a:prstGeom>
        </p:spPr>
        <p:txBody>
          <a:bodyPr vert="horz" lIns="91440" tIns="45720" rIns="91440" bIns="45720" rtlCol="0"/>
          <a:lstStyle>
            <a:lvl1pPr algn="r">
              <a:defRPr sz="1200"/>
            </a:lvl1pPr>
          </a:lstStyle>
          <a:p>
            <a:fld id="{0D560146-D369-4103-BBBB-F03F5A4ADF0B}" type="datetimeFigureOut">
              <a:rPr lang="en-US" smtClean="0"/>
              <a:t>3/28/2016</a:t>
            </a:fld>
            <a:endParaRPr lang="en-US"/>
          </a:p>
        </p:txBody>
      </p:sp>
      <p:sp>
        <p:nvSpPr>
          <p:cNvPr id="4" name="Footer Placeholder 3"/>
          <p:cNvSpPr>
            <a:spLocks noGrp="1"/>
          </p:cNvSpPr>
          <p:nvPr>
            <p:ph type="ftr" sz="quarter" idx="2"/>
          </p:nvPr>
        </p:nvSpPr>
        <p:spPr>
          <a:xfrm>
            <a:off x="0" y="8575140"/>
            <a:ext cx="3066733" cy="45140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008705" y="8575140"/>
            <a:ext cx="3066733" cy="451406"/>
          </a:xfrm>
          <a:prstGeom prst="rect">
            <a:avLst/>
          </a:prstGeom>
        </p:spPr>
        <p:txBody>
          <a:bodyPr vert="horz" lIns="91440" tIns="45720" rIns="91440" bIns="45720" rtlCol="0" anchor="b"/>
          <a:lstStyle>
            <a:lvl1pPr algn="r">
              <a:defRPr sz="1200"/>
            </a:lvl1pPr>
          </a:lstStyle>
          <a:p>
            <a:fld id="{F3A694A5-73A5-4E9B-8F06-8B062D5192AB}" type="slidenum">
              <a:rPr lang="en-US" smtClean="0"/>
              <a:t>‹#›</a:t>
            </a:fld>
            <a:endParaRPr lang="en-US"/>
          </a:p>
        </p:txBody>
      </p:sp>
    </p:spTree>
    <p:custDataLst>
      <p:tags r:id="rId2"/>
    </p:custDataLst>
    <p:extLst>
      <p:ext uri="{BB962C8B-B14F-4D97-AF65-F5344CB8AC3E}">
        <p14:creationId xmlns:p14="http://schemas.microsoft.com/office/powerpoint/2010/main" val="15444756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010342" y="0"/>
            <a:ext cx="3066733" cy="451406"/>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idx="1"/>
          </p:nvPr>
        </p:nvSpPr>
        <p:spPr>
          <a:xfrm>
            <a:off x="1638" y="0"/>
            <a:ext cx="3066733" cy="451406"/>
          </a:xfrm>
          <a:prstGeom prst="rect">
            <a:avLst/>
          </a:prstGeom>
        </p:spPr>
        <p:txBody>
          <a:bodyPr vert="horz" lIns="91440" tIns="45720" rIns="91440" bIns="45720" rtlCol="1"/>
          <a:lstStyle>
            <a:lvl1pPr algn="l">
              <a:defRPr sz="1200"/>
            </a:lvl1pPr>
          </a:lstStyle>
          <a:p>
            <a:fld id="{42F605F4-B12B-45DF-A486-6A83AA55E0B9}" type="datetimeFigureOut">
              <a:rPr lang="ar-SA" smtClean="0"/>
              <a:pPr/>
              <a:t>19/06/1437</a:t>
            </a:fld>
            <a:endParaRPr lang="ar-SA"/>
          </a:p>
        </p:txBody>
      </p:sp>
      <p:sp>
        <p:nvSpPr>
          <p:cNvPr id="4" name="Slide Image Placeholder 3"/>
          <p:cNvSpPr>
            <a:spLocks noGrp="1" noRot="1" noChangeAspect="1"/>
          </p:cNvSpPr>
          <p:nvPr>
            <p:ph type="sldImg" idx="2"/>
          </p:nvPr>
        </p:nvSpPr>
        <p:spPr>
          <a:xfrm>
            <a:off x="1282700" y="677863"/>
            <a:ext cx="4511675" cy="3384550"/>
          </a:xfrm>
          <a:prstGeom prst="rect">
            <a:avLst/>
          </a:prstGeom>
          <a:noFill/>
          <a:ln w="12700">
            <a:solidFill>
              <a:prstClr val="black"/>
            </a:solidFill>
          </a:ln>
        </p:spPr>
        <p:txBody>
          <a:bodyPr vert="horz" lIns="91440" tIns="45720" rIns="91440" bIns="45720" rtlCol="1" anchor="ctr"/>
          <a:lstStyle/>
          <a:p>
            <a:endParaRPr lang="ar-SA"/>
          </a:p>
        </p:txBody>
      </p:sp>
      <p:sp>
        <p:nvSpPr>
          <p:cNvPr id="5" name="Notes Placeholder 4"/>
          <p:cNvSpPr>
            <a:spLocks noGrp="1"/>
          </p:cNvSpPr>
          <p:nvPr>
            <p:ph type="body" sz="quarter" idx="3"/>
          </p:nvPr>
        </p:nvSpPr>
        <p:spPr>
          <a:xfrm>
            <a:off x="707708" y="4288354"/>
            <a:ext cx="5661660" cy="4062651"/>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Footer Placeholder 5"/>
          <p:cNvSpPr>
            <a:spLocks noGrp="1"/>
          </p:cNvSpPr>
          <p:nvPr>
            <p:ph type="ftr" sz="quarter" idx="4"/>
          </p:nvPr>
        </p:nvSpPr>
        <p:spPr>
          <a:xfrm>
            <a:off x="4010342" y="8575140"/>
            <a:ext cx="3066733" cy="451406"/>
          </a:xfrm>
          <a:prstGeom prst="rect">
            <a:avLst/>
          </a:prstGeom>
        </p:spPr>
        <p:txBody>
          <a:bodyPr vert="horz" lIns="91440" tIns="45720" rIns="91440" bIns="45720" rtlCol="1" anchor="b"/>
          <a:lstStyle>
            <a:lvl1pPr algn="r">
              <a:defRPr sz="1200"/>
            </a:lvl1pPr>
          </a:lstStyle>
          <a:p>
            <a:endParaRPr lang="ar-SA"/>
          </a:p>
        </p:txBody>
      </p:sp>
      <p:sp>
        <p:nvSpPr>
          <p:cNvPr id="7" name="Slide Number Placeholder 6"/>
          <p:cNvSpPr>
            <a:spLocks noGrp="1"/>
          </p:cNvSpPr>
          <p:nvPr>
            <p:ph type="sldNum" sz="quarter" idx="5"/>
          </p:nvPr>
        </p:nvSpPr>
        <p:spPr>
          <a:xfrm>
            <a:off x="1638" y="8575140"/>
            <a:ext cx="3066733" cy="451406"/>
          </a:xfrm>
          <a:prstGeom prst="rect">
            <a:avLst/>
          </a:prstGeom>
        </p:spPr>
        <p:txBody>
          <a:bodyPr vert="horz" lIns="91440" tIns="45720" rIns="91440" bIns="45720" rtlCol="1" anchor="b"/>
          <a:lstStyle>
            <a:lvl1pPr algn="l">
              <a:defRPr sz="1200"/>
            </a:lvl1pPr>
          </a:lstStyle>
          <a:p>
            <a:fld id="{474BB1D0-D858-4E1C-83F3-29101CEDD53B}" type="slidenum">
              <a:rPr lang="ar-SA" smtClean="0"/>
              <a:pPr/>
              <a:t>‹#›</a:t>
            </a:fld>
            <a:endParaRPr lang="ar-SA"/>
          </a:p>
        </p:txBody>
      </p:sp>
    </p:spTree>
    <p:extLst>
      <p:ext uri="{BB962C8B-B14F-4D97-AF65-F5344CB8AC3E}">
        <p14:creationId xmlns:p14="http://schemas.microsoft.com/office/powerpoint/2010/main" val="110661225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74BB1D0-D858-4E1C-83F3-29101CEDD53B}" type="slidenum">
              <a:rPr lang="ar-SA" smtClean="0"/>
              <a:pPr/>
              <a:t>1</a:t>
            </a:fld>
            <a:endParaRPr lang="ar-SA"/>
          </a:p>
        </p:txBody>
      </p:sp>
    </p:spTree>
    <p:extLst>
      <p:ext uri="{BB962C8B-B14F-4D97-AF65-F5344CB8AC3E}">
        <p14:creationId xmlns:p14="http://schemas.microsoft.com/office/powerpoint/2010/main" val="1717517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74BB1D0-D858-4E1C-83F3-29101CEDD53B}" type="slidenum">
              <a:rPr lang="ar-SA" smtClean="0"/>
              <a:pPr/>
              <a:t>15</a:t>
            </a:fld>
            <a:endParaRPr lang="ar-SA"/>
          </a:p>
        </p:txBody>
      </p:sp>
    </p:spTree>
    <p:extLst>
      <p:ext uri="{BB962C8B-B14F-4D97-AF65-F5344CB8AC3E}">
        <p14:creationId xmlns:p14="http://schemas.microsoft.com/office/powerpoint/2010/main" val="20340114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74BB1D0-D858-4E1C-83F3-29101CEDD53B}" type="slidenum">
              <a:rPr lang="ar-SA" smtClean="0"/>
              <a:pPr/>
              <a:t>34</a:t>
            </a:fld>
            <a:endParaRPr lang="ar-SA"/>
          </a:p>
        </p:txBody>
      </p:sp>
    </p:spTree>
    <p:extLst>
      <p:ext uri="{BB962C8B-B14F-4D97-AF65-F5344CB8AC3E}">
        <p14:creationId xmlns:p14="http://schemas.microsoft.com/office/powerpoint/2010/main" val="33107478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4F8C5BF-6E13-4E2D-8179-027A82999770}" type="datetime1">
              <a:rPr lang="ar-SA" smtClean="0"/>
              <a:t>19/06/1437</a:t>
            </a:fld>
            <a:endParaRPr lang="ar-SA"/>
          </a:p>
        </p:txBody>
      </p:sp>
      <p:sp>
        <p:nvSpPr>
          <p:cNvPr id="5" name="Footer Placeholder 4"/>
          <p:cNvSpPr>
            <a:spLocks noGrp="1"/>
          </p:cNvSpPr>
          <p:nvPr>
            <p:ph type="ftr" sz="quarter" idx="11"/>
          </p:nvPr>
        </p:nvSpPr>
        <p:spPr/>
        <p:txBody>
          <a:bodyPr/>
          <a:lstStyle/>
          <a:p>
            <a:r>
              <a:rPr lang="en-US" smtClean="0"/>
              <a:t>Dr. Sameh A. Refaat  - ICTTT Conference Presentation 2015</a:t>
            </a:r>
            <a:endParaRPr lang="ar-SA"/>
          </a:p>
        </p:txBody>
      </p:sp>
      <p:sp>
        <p:nvSpPr>
          <p:cNvPr id="6" name="Slide Number Placeholder 5"/>
          <p:cNvSpPr>
            <a:spLocks noGrp="1"/>
          </p:cNvSpPr>
          <p:nvPr>
            <p:ph type="sldNum" sz="quarter" idx="12"/>
          </p:nvPr>
        </p:nvSpPr>
        <p:spPr/>
        <p:txBody>
          <a:bodyPr/>
          <a:lstStyle/>
          <a:p>
            <a:fld id="{0AF3E845-B4E7-4B3A-92F3-DBA29D8E7BD9}" type="slidenum">
              <a:rPr lang="ar-SA" smtClean="0"/>
              <a:pPr/>
              <a:t>‹#›</a:t>
            </a:fld>
            <a:endParaRPr lang="ar-SA"/>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2B68C50-E911-4552-9F2B-E94B48EBA844}" type="datetime1">
              <a:rPr lang="ar-SA" smtClean="0"/>
              <a:t>19/06/1437</a:t>
            </a:fld>
            <a:endParaRPr lang="ar-SA"/>
          </a:p>
        </p:txBody>
      </p:sp>
      <p:sp>
        <p:nvSpPr>
          <p:cNvPr id="5" name="Footer Placeholder 4"/>
          <p:cNvSpPr>
            <a:spLocks noGrp="1"/>
          </p:cNvSpPr>
          <p:nvPr>
            <p:ph type="ftr" sz="quarter" idx="11"/>
          </p:nvPr>
        </p:nvSpPr>
        <p:spPr/>
        <p:txBody>
          <a:bodyPr/>
          <a:lstStyle/>
          <a:p>
            <a:r>
              <a:rPr lang="en-US" smtClean="0"/>
              <a:t>Dr. Sameh A. Refaat  - ICTTT Conference Presentation 2015</a:t>
            </a:r>
            <a:endParaRPr lang="ar-SA"/>
          </a:p>
        </p:txBody>
      </p:sp>
      <p:sp>
        <p:nvSpPr>
          <p:cNvPr id="6" name="Slide Number Placeholder 5"/>
          <p:cNvSpPr>
            <a:spLocks noGrp="1"/>
          </p:cNvSpPr>
          <p:nvPr>
            <p:ph type="sldNum" sz="quarter" idx="12"/>
          </p:nvPr>
        </p:nvSpPr>
        <p:spPr/>
        <p:txBody>
          <a:bodyPr/>
          <a:lstStyle/>
          <a:p>
            <a:fld id="{0AF3E845-B4E7-4B3A-92F3-DBA29D8E7BD9}" type="slidenum">
              <a:rPr lang="ar-SA" smtClean="0"/>
              <a:pPr/>
              <a:t>‹#›</a:t>
            </a:fld>
            <a:endParaRPr lang="ar-SA"/>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20C8B1E-5E36-4BCA-A4F6-203433A73497}" type="datetime1">
              <a:rPr lang="ar-SA" smtClean="0"/>
              <a:t>19/06/1437</a:t>
            </a:fld>
            <a:endParaRPr lang="ar-SA"/>
          </a:p>
        </p:txBody>
      </p:sp>
      <p:sp>
        <p:nvSpPr>
          <p:cNvPr id="5" name="Footer Placeholder 4"/>
          <p:cNvSpPr>
            <a:spLocks noGrp="1"/>
          </p:cNvSpPr>
          <p:nvPr>
            <p:ph type="ftr" sz="quarter" idx="11"/>
          </p:nvPr>
        </p:nvSpPr>
        <p:spPr/>
        <p:txBody>
          <a:bodyPr/>
          <a:lstStyle/>
          <a:p>
            <a:r>
              <a:rPr lang="en-US" smtClean="0"/>
              <a:t>Dr. Sameh A. Refaat  - ICTTT Conference Presentation 2015</a:t>
            </a:r>
            <a:endParaRPr lang="ar-SA"/>
          </a:p>
        </p:txBody>
      </p:sp>
      <p:sp>
        <p:nvSpPr>
          <p:cNvPr id="6" name="Slide Number Placeholder 5"/>
          <p:cNvSpPr>
            <a:spLocks noGrp="1"/>
          </p:cNvSpPr>
          <p:nvPr>
            <p:ph type="sldNum" sz="quarter" idx="12"/>
          </p:nvPr>
        </p:nvSpPr>
        <p:spPr/>
        <p:txBody>
          <a:bodyPr/>
          <a:lstStyle/>
          <a:p>
            <a:fld id="{0AF3E845-B4E7-4B3A-92F3-DBA29D8E7BD9}" type="slidenum">
              <a:rPr lang="ar-SA" smtClean="0"/>
              <a:pPr/>
              <a:t>‹#›</a:t>
            </a:fld>
            <a:endParaRPr lang="ar-SA"/>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BC410E0-8535-4734-862A-F2D8D84429F6}" type="datetime1">
              <a:rPr lang="ar-SA" smtClean="0"/>
              <a:t>19/06/1437</a:t>
            </a:fld>
            <a:endParaRPr lang="ar-SA"/>
          </a:p>
        </p:txBody>
      </p:sp>
      <p:sp>
        <p:nvSpPr>
          <p:cNvPr id="5" name="Footer Placeholder 4"/>
          <p:cNvSpPr>
            <a:spLocks noGrp="1"/>
          </p:cNvSpPr>
          <p:nvPr>
            <p:ph type="ftr" sz="quarter" idx="11"/>
          </p:nvPr>
        </p:nvSpPr>
        <p:spPr/>
        <p:txBody>
          <a:bodyPr/>
          <a:lstStyle/>
          <a:p>
            <a:r>
              <a:rPr lang="en-US" smtClean="0"/>
              <a:t>Dr. Sameh A. Refaat  - ICTTT Conference Presentation 2015</a:t>
            </a:r>
            <a:endParaRPr lang="ar-SA"/>
          </a:p>
        </p:txBody>
      </p:sp>
      <p:sp>
        <p:nvSpPr>
          <p:cNvPr id="6" name="Slide Number Placeholder 5"/>
          <p:cNvSpPr>
            <a:spLocks noGrp="1"/>
          </p:cNvSpPr>
          <p:nvPr>
            <p:ph type="sldNum" sz="quarter" idx="12"/>
          </p:nvPr>
        </p:nvSpPr>
        <p:spPr/>
        <p:txBody>
          <a:bodyPr/>
          <a:lstStyle/>
          <a:p>
            <a:fld id="{0AF3E845-B4E7-4B3A-92F3-DBA29D8E7BD9}" type="slidenum">
              <a:rPr lang="ar-SA" smtClean="0"/>
              <a:pPr/>
              <a:t>‹#›</a:t>
            </a:fld>
            <a:endParaRPr lang="ar-SA"/>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26AF67B-226C-498B-B31B-5B511E87C10E}" type="datetime1">
              <a:rPr lang="ar-SA" smtClean="0"/>
              <a:t>19/06/1437</a:t>
            </a:fld>
            <a:endParaRPr lang="ar-SA"/>
          </a:p>
        </p:txBody>
      </p:sp>
      <p:sp>
        <p:nvSpPr>
          <p:cNvPr id="5" name="Footer Placeholder 4"/>
          <p:cNvSpPr>
            <a:spLocks noGrp="1"/>
          </p:cNvSpPr>
          <p:nvPr>
            <p:ph type="ftr" sz="quarter" idx="11"/>
          </p:nvPr>
        </p:nvSpPr>
        <p:spPr/>
        <p:txBody>
          <a:bodyPr/>
          <a:lstStyle/>
          <a:p>
            <a:r>
              <a:rPr lang="en-US" smtClean="0"/>
              <a:t>Dr. Sameh A. Refaat  - ICTTT Conference Presentation 2015</a:t>
            </a:r>
            <a:endParaRPr lang="ar-SA"/>
          </a:p>
        </p:txBody>
      </p:sp>
      <p:sp>
        <p:nvSpPr>
          <p:cNvPr id="6" name="Slide Number Placeholder 5"/>
          <p:cNvSpPr>
            <a:spLocks noGrp="1"/>
          </p:cNvSpPr>
          <p:nvPr>
            <p:ph type="sldNum" sz="quarter" idx="12"/>
          </p:nvPr>
        </p:nvSpPr>
        <p:spPr/>
        <p:txBody>
          <a:bodyPr/>
          <a:lstStyle/>
          <a:p>
            <a:fld id="{0AF3E845-B4E7-4B3A-92F3-DBA29D8E7BD9}" type="slidenum">
              <a:rPr lang="ar-SA" smtClean="0"/>
              <a:pPr/>
              <a:t>‹#›</a:t>
            </a:fld>
            <a:endParaRPr lang="ar-SA"/>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BA10D9C-1FF0-4A2C-A215-9D0402DF3161}" type="datetime1">
              <a:rPr lang="ar-SA" smtClean="0"/>
              <a:t>19/06/1437</a:t>
            </a:fld>
            <a:endParaRPr lang="ar-SA"/>
          </a:p>
        </p:txBody>
      </p:sp>
      <p:sp>
        <p:nvSpPr>
          <p:cNvPr id="6" name="Footer Placeholder 5"/>
          <p:cNvSpPr>
            <a:spLocks noGrp="1"/>
          </p:cNvSpPr>
          <p:nvPr>
            <p:ph type="ftr" sz="quarter" idx="11"/>
          </p:nvPr>
        </p:nvSpPr>
        <p:spPr/>
        <p:txBody>
          <a:bodyPr/>
          <a:lstStyle/>
          <a:p>
            <a:r>
              <a:rPr lang="en-US" smtClean="0"/>
              <a:t>Dr. Sameh A. Refaat  - ICTTT Conference Presentation 2015</a:t>
            </a:r>
            <a:endParaRPr lang="ar-SA"/>
          </a:p>
        </p:txBody>
      </p:sp>
      <p:sp>
        <p:nvSpPr>
          <p:cNvPr id="7" name="Slide Number Placeholder 6"/>
          <p:cNvSpPr>
            <a:spLocks noGrp="1"/>
          </p:cNvSpPr>
          <p:nvPr>
            <p:ph type="sldNum" sz="quarter" idx="12"/>
          </p:nvPr>
        </p:nvSpPr>
        <p:spPr/>
        <p:txBody>
          <a:bodyPr/>
          <a:lstStyle/>
          <a:p>
            <a:fld id="{0AF3E845-B4E7-4B3A-92F3-DBA29D8E7BD9}" type="slidenum">
              <a:rPr lang="ar-SA" smtClean="0"/>
              <a:pPr/>
              <a:t>‹#›</a:t>
            </a:fld>
            <a:endParaRPr lang="ar-SA"/>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21B1D53-AE2E-41FB-BC7A-FE0BA03450ED}" type="datetime1">
              <a:rPr lang="ar-SA" smtClean="0"/>
              <a:t>19/06/1437</a:t>
            </a:fld>
            <a:endParaRPr lang="ar-SA"/>
          </a:p>
        </p:txBody>
      </p:sp>
      <p:sp>
        <p:nvSpPr>
          <p:cNvPr id="8" name="Footer Placeholder 7"/>
          <p:cNvSpPr>
            <a:spLocks noGrp="1"/>
          </p:cNvSpPr>
          <p:nvPr>
            <p:ph type="ftr" sz="quarter" idx="11"/>
          </p:nvPr>
        </p:nvSpPr>
        <p:spPr/>
        <p:txBody>
          <a:bodyPr/>
          <a:lstStyle/>
          <a:p>
            <a:r>
              <a:rPr lang="en-US" smtClean="0"/>
              <a:t>Dr. Sameh A. Refaat  - ICTTT Conference Presentation 2015</a:t>
            </a:r>
            <a:endParaRPr lang="ar-SA"/>
          </a:p>
        </p:txBody>
      </p:sp>
      <p:sp>
        <p:nvSpPr>
          <p:cNvPr id="9" name="Slide Number Placeholder 8"/>
          <p:cNvSpPr>
            <a:spLocks noGrp="1"/>
          </p:cNvSpPr>
          <p:nvPr>
            <p:ph type="sldNum" sz="quarter" idx="12"/>
          </p:nvPr>
        </p:nvSpPr>
        <p:spPr/>
        <p:txBody>
          <a:bodyPr/>
          <a:lstStyle/>
          <a:p>
            <a:fld id="{0AF3E845-B4E7-4B3A-92F3-DBA29D8E7BD9}" type="slidenum">
              <a:rPr lang="ar-SA" smtClean="0"/>
              <a:pPr/>
              <a:t>‹#›</a:t>
            </a:fld>
            <a:endParaRPr lang="ar-SA"/>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9530323-6281-4FD1-A336-14B2D972DCCC}" type="datetime1">
              <a:rPr lang="ar-SA" smtClean="0"/>
              <a:t>19/06/1437</a:t>
            </a:fld>
            <a:endParaRPr lang="ar-SA"/>
          </a:p>
        </p:txBody>
      </p:sp>
      <p:sp>
        <p:nvSpPr>
          <p:cNvPr id="4" name="Footer Placeholder 3"/>
          <p:cNvSpPr>
            <a:spLocks noGrp="1"/>
          </p:cNvSpPr>
          <p:nvPr>
            <p:ph type="ftr" sz="quarter" idx="11"/>
          </p:nvPr>
        </p:nvSpPr>
        <p:spPr/>
        <p:txBody>
          <a:bodyPr/>
          <a:lstStyle/>
          <a:p>
            <a:r>
              <a:rPr lang="en-US" smtClean="0"/>
              <a:t>Dr. Sameh A. Refaat  - ICTTT Conference Presentation 2015</a:t>
            </a:r>
            <a:endParaRPr lang="ar-SA"/>
          </a:p>
        </p:txBody>
      </p:sp>
      <p:sp>
        <p:nvSpPr>
          <p:cNvPr id="5" name="Slide Number Placeholder 4"/>
          <p:cNvSpPr>
            <a:spLocks noGrp="1"/>
          </p:cNvSpPr>
          <p:nvPr>
            <p:ph type="sldNum" sz="quarter" idx="12"/>
          </p:nvPr>
        </p:nvSpPr>
        <p:spPr/>
        <p:txBody>
          <a:bodyPr/>
          <a:lstStyle/>
          <a:p>
            <a:fld id="{0AF3E845-B4E7-4B3A-92F3-DBA29D8E7BD9}" type="slidenum">
              <a:rPr lang="ar-SA" smtClean="0"/>
              <a:pPr/>
              <a:t>‹#›</a:t>
            </a:fld>
            <a:endParaRPr lang="ar-SA"/>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3B7041-8621-4252-9E40-1989CC98F4D6}" type="datetime1">
              <a:rPr lang="ar-SA" smtClean="0"/>
              <a:t>19/06/1437</a:t>
            </a:fld>
            <a:endParaRPr lang="ar-SA"/>
          </a:p>
        </p:txBody>
      </p:sp>
      <p:sp>
        <p:nvSpPr>
          <p:cNvPr id="3" name="Footer Placeholder 2"/>
          <p:cNvSpPr>
            <a:spLocks noGrp="1"/>
          </p:cNvSpPr>
          <p:nvPr>
            <p:ph type="ftr" sz="quarter" idx="11"/>
          </p:nvPr>
        </p:nvSpPr>
        <p:spPr/>
        <p:txBody>
          <a:bodyPr/>
          <a:lstStyle/>
          <a:p>
            <a:r>
              <a:rPr lang="en-US" smtClean="0"/>
              <a:t>Dr. Sameh A. Refaat  - ICTTT Conference Presentation 2015</a:t>
            </a:r>
            <a:endParaRPr lang="ar-SA"/>
          </a:p>
        </p:txBody>
      </p:sp>
      <p:sp>
        <p:nvSpPr>
          <p:cNvPr id="4" name="Slide Number Placeholder 3"/>
          <p:cNvSpPr>
            <a:spLocks noGrp="1"/>
          </p:cNvSpPr>
          <p:nvPr>
            <p:ph type="sldNum" sz="quarter" idx="12"/>
          </p:nvPr>
        </p:nvSpPr>
        <p:spPr/>
        <p:txBody>
          <a:bodyPr/>
          <a:lstStyle/>
          <a:p>
            <a:fld id="{0AF3E845-B4E7-4B3A-92F3-DBA29D8E7BD9}" type="slidenum">
              <a:rPr lang="ar-SA" smtClean="0"/>
              <a:pPr/>
              <a:t>‹#›</a:t>
            </a:fld>
            <a:endParaRPr lang="ar-SA"/>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93B586-AEC3-49A1-9676-DB023CA6B8AA}" type="datetime1">
              <a:rPr lang="ar-SA" smtClean="0"/>
              <a:t>19/06/1437</a:t>
            </a:fld>
            <a:endParaRPr lang="ar-SA"/>
          </a:p>
        </p:txBody>
      </p:sp>
      <p:sp>
        <p:nvSpPr>
          <p:cNvPr id="6" name="Footer Placeholder 5"/>
          <p:cNvSpPr>
            <a:spLocks noGrp="1"/>
          </p:cNvSpPr>
          <p:nvPr>
            <p:ph type="ftr" sz="quarter" idx="11"/>
          </p:nvPr>
        </p:nvSpPr>
        <p:spPr/>
        <p:txBody>
          <a:bodyPr/>
          <a:lstStyle/>
          <a:p>
            <a:r>
              <a:rPr lang="en-US" smtClean="0"/>
              <a:t>Dr. Sameh A. Refaat  - ICTTT Conference Presentation 2015</a:t>
            </a:r>
            <a:endParaRPr lang="ar-SA"/>
          </a:p>
        </p:txBody>
      </p:sp>
      <p:sp>
        <p:nvSpPr>
          <p:cNvPr id="7" name="Slide Number Placeholder 6"/>
          <p:cNvSpPr>
            <a:spLocks noGrp="1"/>
          </p:cNvSpPr>
          <p:nvPr>
            <p:ph type="sldNum" sz="quarter" idx="12"/>
          </p:nvPr>
        </p:nvSpPr>
        <p:spPr/>
        <p:txBody>
          <a:bodyPr/>
          <a:lstStyle/>
          <a:p>
            <a:fld id="{0AF3E845-B4E7-4B3A-92F3-DBA29D8E7BD9}" type="slidenum">
              <a:rPr lang="ar-SA" smtClean="0"/>
              <a:pPr/>
              <a:t>‹#›</a:t>
            </a:fld>
            <a:endParaRPr lang="ar-SA"/>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6141206-80EA-4B1C-90B1-6FE121D8D339}" type="datetime1">
              <a:rPr lang="ar-SA" smtClean="0"/>
              <a:t>19/06/1437</a:t>
            </a:fld>
            <a:endParaRPr lang="ar-SA"/>
          </a:p>
        </p:txBody>
      </p:sp>
      <p:sp>
        <p:nvSpPr>
          <p:cNvPr id="6" name="Footer Placeholder 5"/>
          <p:cNvSpPr>
            <a:spLocks noGrp="1"/>
          </p:cNvSpPr>
          <p:nvPr>
            <p:ph type="ftr" sz="quarter" idx="11"/>
          </p:nvPr>
        </p:nvSpPr>
        <p:spPr/>
        <p:txBody>
          <a:bodyPr/>
          <a:lstStyle/>
          <a:p>
            <a:r>
              <a:rPr lang="en-US" smtClean="0"/>
              <a:t>Dr. Sameh A. Refaat  - ICTTT Conference Presentation 2015</a:t>
            </a:r>
            <a:endParaRPr lang="ar-SA"/>
          </a:p>
        </p:txBody>
      </p:sp>
      <p:sp>
        <p:nvSpPr>
          <p:cNvPr id="7" name="Slide Number Placeholder 6"/>
          <p:cNvSpPr>
            <a:spLocks noGrp="1"/>
          </p:cNvSpPr>
          <p:nvPr>
            <p:ph type="sldNum" sz="quarter" idx="12"/>
          </p:nvPr>
        </p:nvSpPr>
        <p:spPr/>
        <p:txBody>
          <a:bodyPr/>
          <a:lstStyle/>
          <a:p>
            <a:fld id="{0AF3E845-B4E7-4B3A-92F3-DBA29D8E7BD9}" type="slidenum">
              <a:rPr lang="ar-SA" smtClean="0"/>
              <a:pPr/>
              <a:t>‹#›</a:t>
            </a:fld>
            <a:endParaRPr lang="ar-SA"/>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0C747301-7BCC-4435-B8CF-4CAD84E71BC2}" type="datetime1">
              <a:rPr lang="ar-SA" smtClean="0"/>
              <a:t>19/06/1437</a:t>
            </a:fld>
            <a:endParaRPr lang="ar-SA"/>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r>
              <a:rPr lang="en-US" smtClean="0"/>
              <a:t>Dr. Sameh A. Refaat  - ICTTT Conference Presentation 2015</a:t>
            </a:r>
            <a:endParaRPr lang="ar-SA"/>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0AF3E845-B4E7-4B3A-92F3-DBA29D8E7BD9}"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iming>
    <p:tnLst>
      <p:par>
        <p:cTn id="1" dur="indefinite" restart="never" nodeType="tmRoot"/>
      </p:par>
    </p:tnLst>
  </p:timing>
  <p:hf hdr="0" ftr="0" dt="0"/>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2.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themeOverride" Target="../theme/themeOverride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hemeOverride" Target="../theme/themeOverride3.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hemeOverride" Target="../theme/themeOverride4.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themeOverride" Target="../theme/themeOverride5.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themeOverride" Target="../theme/themeOverride6.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themeOverride" Target="../theme/themeOverride7.xml"/><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themeOverride" Target="../theme/themeOverride8.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xml"/><Relationship Id="rId1" Type="http://schemas.openxmlformats.org/officeDocument/2006/relationships/themeOverride" Target="../theme/themeOverride9.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themeOverride" Target="../theme/themeOverride10.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0.png"/><Relationship Id="rId2" Type="http://schemas.openxmlformats.org/officeDocument/2006/relationships/tags" Target="../tags/tag22.xml"/><Relationship Id="rId1" Type="http://schemas.openxmlformats.org/officeDocument/2006/relationships/themeOverride" Target="../theme/themeOverride1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themeOverride" Target="../theme/themeOverride12.xml"/><Relationship Id="rId5" Type="http://schemas.openxmlformats.org/officeDocument/2006/relationships/image" Target="../media/image32.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4.xml"/><Relationship Id="rId1" Type="http://schemas.openxmlformats.org/officeDocument/2006/relationships/themeOverride" Target="../theme/themeOverride13.xml"/><Relationship Id="rId5" Type="http://schemas.openxmlformats.org/officeDocument/2006/relationships/image" Target="../media/image34.png"/><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xml"/><Relationship Id="rId1" Type="http://schemas.openxmlformats.org/officeDocument/2006/relationships/themeOverride" Target="../theme/themeOverride14.xml"/><Relationship Id="rId5" Type="http://schemas.openxmlformats.org/officeDocument/2006/relationships/image" Target="../media/image36.pn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xml"/><Relationship Id="rId1" Type="http://schemas.openxmlformats.org/officeDocument/2006/relationships/themeOverride" Target="../theme/themeOverride15.x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xml"/><Relationship Id="rId1" Type="http://schemas.openxmlformats.org/officeDocument/2006/relationships/themeOverride" Target="../theme/themeOverride16.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8.xml"/><Relationship Id="rId1" Type="http://schemas.openxmlformats.org/officeDocument/2006/relationships/themeOverride" Target="../theme/themeOverride17.xml"/><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9.xml"/><Relationship Id="rId1" Type="http://schemas.openxmlformats.org/officeDocument/2006/relationships/themeOverride" Target="../theme/themeOverride18.xml"/><Relationship Id="rId5" Type="http://schemas.openxmlformats.org/officeDocument/2006/relationships/image" Target="../media/image41.png"/><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0.xml"/><Relationship Id="rId1" Type="http://schemas.openxmlformats.org/officeDocument/2006/relationships/themeOverride" Target="../theme/themeOverride1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3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33.xml"/><Relationship Id="rId1" Type="http://schemas.openxmlformats.org/officeDocument/2006/relationships/themeOverride" Target="../theme/themeOverride20.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34.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35.xml"/><Relationship Id="rId1" Type="http://schemas.openxmlformats.org/officeDocument/2006/relationships/themeOverride" Target="../theme/themeOverride21.xml"/><Relationship Id="rId5" Type="http://schemas.openxmlformats.org/officeDocument/2006/relationships/image" Target="../media/image43.png"/><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36.xml"/><Relationship Id="rId1" Type="http://schemas.openxmlformats.org/officeDocument/2006/relationships/themeOverride" Target="../theme/themeOverride22.xml"/><Relationship Id="rId5" Type="http://schemas.openxmlformats.org/officeDocument/2006/relationships/image" Target="../media/image44.png"/><Relationship Id="rId4" Type="http://schemas.openxmlformats.org/officeDocument/2006/relationships/notesSlide" Target="../notesSlides/notesSlide3.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37.xml"/><Relationship Id="rId1" Type="http://schemas.openxmlformats.org/officeDocument/2006/relationships/themeOverride" Target="../theme/themeOverride23.xml"/><Relationship Id="rId5" Type="http://schemas.openxmlformats.org/officeDocument/2006/relationships/image" Target="../media/image46.png"/><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38.xml"/><Relationship Id="rId1" Type="http://schemas.openxmlformats.org/officeDocument/2006/relationships/themeOverride" Target="../theme/themeOverride24.xml"/><Relationship Id="rId5" Type="http://schemas.openxmlformats.org/officeDocument/2006/relationships/image" Target="../media/image48.png"/><Relationship Id="rId4" Type="http://schemas.openxmlformats.org/officeDocument/2006/relationships/image" Target="../media/image47.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39.xml"/><Relationship Id="rId1" Type="http://schemas.openxmlformats.org/officeDocument/2006/relationships/themeOverride" Target="../theme/themeOverride25.xml"/><Relationship Id="rId5" Type="http://schemas.openxmlformats.org/officeDocument/2006/relationships/image" Target="../media/image50.png"/><Relationship Id="rId4" Type="http://schemas.openxmlformats.org/officeDocument/2006/relationships/image" Target="../media/image49.png"/></Relationships>
</file>

<file path=ppt/slides/_rels/slide3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slideLayout" Target="../slideLayouts/slideLayout8.xml"/><Relationship Id="rId1" Type="http://schemas.openxmlformats.org/officeDocument/2006/relationships/tags" Target="../tags/tag40.xml"/><Relationship Id="rId5" Type="http://schemas.openxmlformats.org/officeDocument/2006/relationships/image" Target="../media/image53.png"/><Relationship Id="rId4" Type="http://schemas.openxmlformats.org/officeDocument/2006/relationships/image" Target="../media/image52.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hemeOverride" Target="../theme/themeOverride1.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0AF3E845-B4E7-4B3A-92F3-DBA29D8E7BD9}" type="slidenum">
              <a:rPr lang="ar-SA" sz="1600" b="1" smtClean="0"/>
              <a:pPr/>
              <a:t>1</a:t>
            </a:fld>
            <a:endParaRPr lang="ar-SA" sz="1600" b="1" dirty="0"/>
          </a:p>
        </p:txBody>
      </p:sp>
      <p:sp>
        <p:nvSpPr>
          <p:cNvPr id="3" name="Content Placeholder 2"/>
          <p:cNvSpPr>
            <a:spLocks noGrp="1"/>
          </p:cNvSpPr>
          <p:nvPr>
            <p:ph sz="quarter" idx="13"/>
          </p:nvPr>
        </p:nvSpPr>
        <p:spPr>
          <a:xfrm>
            <a:off x="539552" y="404664"/>
            <a:ext cx="7920880" cy="6192688"/>
          </a:xfrm>
        </p:spPr>
        <p:txBody>
          <a:bodyPr>
            <a:normAutofit/>
          </a:bodyPr>
          <a:lstStyle/>
          <a:p>
            <a:pPr algn="ctr">
              <a:buNone/>
            </a:pPr>
            <a:r>
              <a:rPr lang="ar-SA" sz="3000" b="1" dirty="0">
                <a:latin typeface="Times New Roman" panose="02020603050405020304" pitchFamily="18" charset="0"/>
                <a:cs typeface="Times New Roman" panose="02020603050405020304" pitchFamily="18" charset="0"/>
              </a:rPr>
              <a:t>تحليل سلوك العملاء فى الشكاوى بشركات السياحة</a:t>
            </a:r>
          </a:p>
          <a:p>
            <a:pPr algn="ctr">
              <a:buNone/>
            </a:pPr>
            <a:r>
              <a:rPr lang="ar-SA" sz="3000" b="1" dirty="0">
                <a:latin typeface="Times New Roman" panose="02020603050405020304" pitchFamily="18" charset="0"/>
                <a:cs typeface="Times New Roman" panose="02020603050405020304" pitchFamily="18" charset="0"/>
              </a:rPr>
              <a:t>دراسة مقارنة بين المملكة العربية السعودية ومصر</a:t>
            </a:r>
          </a:p>
          <a:p>
            <a:pPr algn="ctr">
              <a:buNone/>
            </a:pPr>
            <a:r>
              <a:rPr lang="en-US" b="1" dirty="0">
                <a:latin typeface="Times New Roman" panose="02020603050405020304" pitchFamily="18" charset="0"/>
                <a:cs typeface="Times New Roman" panose="02020603050405020304" pitchFamily="18" charset="0"/>
              </a:rPr>
              <a:t> </a:t>
            </a:r>
            <a:r>
              <a:rPr lang="en-US" sz="2400" b="1" dirty="0" smtClean="0">
                <a:latin typeface="Times New Roman" panose="02020603050405020304" pitchFamily="18" charset="0"/>
                <a:cs typeface="Times New Roman" panose="02020603050405020304" pitchFamily="18" charset="0"/>
              </a:rPr>
              <a:t>AN </a:t>
            </a:r>
            <a:r>
              <a:rPr lang="en-US" sz="2400" b="1" dirty="0">
                <a:latin typeface="Times New Roman" panose="02020603050405020304" pitchFamily="18" charset="0"/>
                <a:cs typeface="Times New Roman" panose="02020603050405020304" pitchFamily="18" charset="0"/>
              </a:rPr>
              <a:t>ANALYSIS OF CUSTOMER COMPLAINING BEHAVIOR IN TRAVEL AGENCIES</a:t>
            </a:r>
          </a:p>
          <a:p>
            <a:pPr algn="ctr">
              <a:buNone/>
            </a:pPr>
            <a:r>
              <a:rPr lang="en-US" sz="2400" b="1" dirty="0">
                <a:latin typeface="Times New Roman" panose="02020603050405020304" pitchFamily="18" charset="0"/>
                <a:cs typeface="Times New Roman" panose="02020603050405020304" pitchFamily="18" charset="0"/>
              </a:rPr>
              <a:t> </a:t>
            </a:r>
            <a:r>
              <a:rPr lang="en-US" sz="2000" b="1" dirty="0">
                <a:latin typeface="Times New Roman" panose="02020603050405020304" pitchFamily="18" charset="0"/>
                <a:cs typeface="Times New Roman" panose="02020603050405020304" pitchFamily="18" charset="0"/>
              </a:rPr>
              <a:t>COMPARATIVE STUDY BETWEEN </a:t>
            </a:r>
            <a:r>
              <a:rPr lang="en-US" sz="2000" b="1" dirty="0" smtClean="0">
                <a:latin typeface="Times New Roman" panose="02020603050405020304" pitchFamily="18" charset="0"/>
                <a:cs typeface="Times New Roman" panose="02020603050405020304" pitchFamily="18" charset="0"/>
              </a:rPr>
              <a:t>SAUDI ARABIA  AND EGYPT</a:t>
            </a:r>
            <a:endParaRPr lang="en-US" sz="2000" b="1" dirty="0">
              <a:latin typeface="Times New Roman" panose="02020603050405020304" pitchFamily="18" charset="0"/>
              <a:cs typeface="Times New Roman" panose="02020603050405020304" pitchFamily="18" charset="0"/>
            </a:endParaRPr>
          </a:p>
          <a:p>
            <a:pPr algn="ctr">
              <a:buNone/>
            </a:pPr>
            <a:endParaRPr lang="en-US" sz="2000" b="1" dirty="0">
              <a:latin typeface="Times New Roman" panose="02020603050405020304" pitchFamily="18" charset="0"/>
              <a:cs typeface="Times New Roman" panose="02020603050405020304" pitchFamily="18" charset="0"/>
            </a:endParaRPr>
          </a:p>
          <a:p>
            <a:pPr algn="ctr">
              <a:buNone/>
            </a:pPr>
            <a:endParaRPr lang="en-US" sz="2000" b="1" dirty="0" smtClean="0"/>
          </a:p>
          <a:p>
            <a:pPr algn="ctr">
              <a:buNone/>
            </a:pPr>
            <a:endParaRPr lang="en-US" sz="1800" dirty="0" smtClean="0"/>
          </a:p>
          <a:p>
            <a:pPr algn="ctr">
              <a:buNone/>
            </a:pPr>
            <a:endParaRPr lang="en-US" sz="1800" dirty="0"/>
          </a:p>
          <a:p>
            <a:pPr algn="ctr">
              <a:buNone/>
            </a:pPr>
            <a:endParaRPr lang="en-US" sz="1800" dirty="0" smtClean="0"/>
          </a:p>
          <a:p>
            <a:pPr algn="ctr">
              <a:buNone/>
            </a:pPr>
            <a:endParaRPr lang="en-US" sz="1800" b="1" dirty="0" smtClean="0">
              <a:latin typeface="Times New Roman" panose="02020603050405020304" pitchFamily="18" charset="0"/>
              <a:cs typeface="Times New Roman" panose="02020603050405020304" pitchFamily="18" charset="0"/>
            </a:endParaRPr>
          </a:p>
          <a:p>
            <a:pPr algn="ctr">
              <a:buNone/>
            </a:pPr>
            <a:endParaRPr lang="en-US" sz="1800" b="1" dirty="0">
              <a:latin typeface="Times New Roman" panose="02020603050405020304" pitchFamily="18" charset="0"/>
              <a:cs typeface="Times New Roman" panose="02020603050405020304" pitchFamily="18" charset="0"/>
            </a:endParaRPr>
          </a:p>
          <a:p>
            <a:pPr algn="ctr">
              <a:buNone/>
            </a:pPr>
            <a:endParaRPr lang="en-US" sz="1800" b="1" dirty="0" smtClean="0">
              <a:latin typeface="Times New Roman" panose="02020603050405020304" pitchFamily="18" charset="0"/>
              <a:cs typeface="Times New Roman" panose="02020603050405020304" pitchFamily="18" charset="0"/>
            </a:endParaRPr>
          </a:p>
          <a:p>
            <a:pPr algn="ctr">
              <a:buNone/>
            </a:pPr>
            <a:endParaRPr lang="en-US" sz="1800" b="1" dirty="0">
              <a:latin typeface="Times New Roman" panose="02020603050405020304" pitchFamily="18" charset="0"/>
              <a:cs typeface="Times New Roman" panose="02020603050405020304" pitchFamily="18" charset="0"/>
            </a:endParaRPr>
          </a:p>
          <a:p>
            <a:pPr algn="ctr">
              <a:buNone/>
            </a:pPr>
            <a:endParaRPr lang="en-US" sz="1800" b="1" dirty="0">
              <a:latin typeface="Times New Roman" panose="02020603050405020304" pitchFamily="18" charset="0"/>
              <a:cs typeface="Times New Roman" panose="02020603050405020304" pitchFamily="18" charset="0"/>
            </a:endParaRPr>
          </a:p>
          <a:p>
            <a:pPr algn="ctr">
              <a:buNone/>
            </a:pPr>
            <a:endParaRPr lang="ar-SA" dirty="0"/>
          </a:p>
        </p:txBody>
      </p:sp>
      <p:pic>
        <p:nvPicPr>
          <p:cNvPr id="1027" name="Picture 3" descr="C:\Users\COMPUTER SKY\Desktop\london presentation\downloa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064" y="3933056"/>
            <a:ext cx="3111996" cy="20383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COMPUTER SKY\Desktop\london presentation\opp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422" y="3874683"/>
            <a:ext cx="3240360" cy="20383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arn(inVertical)">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1028"/>
                                        </p:tgtEl>
                                        <p:attrNameLst>
                                          <p:attrName>style.visibility</p:attrName>
                                        </p:attrNameLst>
                                      </p:cBhvr>
                                      <p:to>
                                        <p:strVal val="visible"/>
                                      </p:to>
                                    </p:set>
                                    <p:animEffect transition="in" filter="barn(inVertical)">
                                      <p:cBhvr>
                                        <p:cTn id="21" dur="500"/>
                                        <p:tgtEl>
                                          <p:spTgt spid="1028"/>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1027"/>
                                        </p:tgtEl>
                                        <p:attrNameLst>
                                          <p:attrName>style.visibility</p:attrName>
                                        </p:attrNameLst>
                                      </p:cBhvr>
                                      <p:to>
                                        <p:strVal val="visible"/>
                                      </p:to>
                                    </p:set>
                                    <p:animEffect transition="in" filter="barn(inVertical)">
                                      <p:cBhvr>
                                        <p:cTn id="26"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10</a:t>
            </a:fld>
            <a:endParaRPr lang="ar-SA"/>
          </a:p>
        </p:txBody>
      </p:sp>
      <p:sp>
        <p:nvSpPr>
          <p:cNvPr id="4" name="Content Placeholder 3"/>
          <p:cNvSpPr>
            <a:spLocks noGrp="1"/>
          </p:cNvSpPr>
          <p:nvPr>
            <p:ph sz="quarter" idx="13"/>
          </p:nvPr>
        </p:nvSpPr>
        <p:spPr>
          <a:xfrm>
            <a:off x="539552" y="731520"/>
            <a:ext cx="8064896" cy="5505792"/>
          </a:xfrm>
        </p:spPr>
        <p:txBody>
          <a:bodyPr>
            <a:normAutofit/>
          </a:bodyPr>
          <a:lstStyle/>
          <a:p>
            <a:pPr marL="45720" indent="0" algn="just" rtl="1">
              <a:buNone/>
            </a:pPr>
            <a:r>
              <a:rPr lang="ar-SA" dirty="0" smtClean="0"/>
              <a:t>	</a:t>
            </a:r>
          </a:p>
          <a:p>
            <a:pPr marL="45720" indent="0" algn="just" rtl="1">
              <a:buNone/>
            </a:pPr>
            <a:r>
              <a:rPr lang="ar-SA" dirty="0"/>
              <a:t>	</a:t>
            </a:r>
            <a:r>
              <a:rPr lang="ar-SA" sz="2000" b="1" dirty="0" smtClean="0"/>
              <a:t>الهدف </a:t>
            </a:r>
            <a:r>
              <a:rPr lang="ar-SA" sz="2000" b="1" dirty="0"/>
              <a:t>الأساسى </a:t>
            </a:r>
            <a:r>
              <a:rPr lang="ar-SA" sz="2000" dirty="0"/>
              <a:t>للدراسة كان محاولة تحليل وفهم السلوكيات والدوافع والأسباب والعوامل المؤثرة على سلوك شكاوى العملاء تحديداً عملاء شركات السياحة ووكالات السفر فى إطار دراسة ميدانية مقارنة بين المملكة العربية السعودية ومصر. إعتماداً على منهج وصفى وتحليلى واستبيان لعينة عشوائية من عملاء أكبر واشهر 3 شركات سياحة فى كلا </a:t>
            </a:r>
            <a:r>
              <a:rPr lang="ar-SA" sz="2000" dirty="0" smtClean="0"/>
              <a:t>البلدين.</a:t>
            </a:r>
            <a:endParaRPr lang="ar-SA" sz="2000" dirty="0"/>
          </a:p>
          <a:p>
            <a:pPr marL="45720" indent="0" algn="just" rtl="1">
              <a:buNone/>
            </a:pPr>
            <a:r>
              <a:rPr lang="ar-SA" sz="2000" dirty="0" smtClean="0"/>
              <a:t>	</a:t>
            </a:r>
            <a:r>
              <a:rPr lang="ar-SA" sz="2000" b="1" dirty="0" smtClean="0"/>
              <a:t>الأصالة </a:t>
            </a:r>
            <a:r>
              <a:rPr lang="ar-SA" sz="2000" b="1" dirty="0"/>
              <a:t>فى هذه الدراسة </a:t>
            </a:r>
            <a:r>
              <a:rPr lang="ar-SA" sz="2000" dirty="0"/>
              <a:t>وفقاً لتقييمات المحكمين أعتمدت على أن أغلب الدراسات فى مجال شكاوى العملاء والأبحاث على مستوى العالم ركزت فى صناعة السياحة والضيافة على مجال "الفندقة". مع عدد نادر للغاية ذو تطبيقات فى مجال شركات السياحة. لذلك يمكن القول أن الدراسة تقدم مفهوم وتطبيق غير شائع فى مجال عملاء شركات ووكالات السياحة والسفر. </a:t>
            </a:r>
          </a:p>
          <a:p>
            <a:pPr marL="45720" indent="0" algn="ctr" rtl="1">
              <a:buNone/>
            </a:pPr>
            <a:endParaRPr lang="en-US" dirty="0"/>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4208" y="188640"/>
            <a:ext cx="2335213" cy="998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4208" y="4797152"/>
            <a:ext cx="2335213" cy="1724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544" y="4797152"/>
            <a:ext cx="2365375" cy="1724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extLst>
      <p:ext uri="{BB962C8B-B14F-4D97-AF65-F5344CB8AC3E}">
        <p14:creationId xmlns:p14="http://schemas.microsoft.com/office/powerpoint/2010/main" val="213571975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circle(in)">
                                      <p:cBhvr>
                                        <p:cTn id="7" dur="20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circle(in)">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circle(in)">
                                      <p:cBhvr>
                                        <p:cTn id="17" dur="2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9219"/>
                                        </p:tgtEl>
                                        <p:attrNameLst>
                                          <p:attrName>style.visibility</p:attrName>
                                        </p:attrNameLst>
                                      </p:cBhvr>
                                      <p:to>
                                        <p:strVal val="visible"/>
                                      </p:to>
                                    </p:set>
                                    <p:animEffect transition="in" filter="circle(in)">
                                      <p:cBhvr>
                                        <p:cTn id="22" dur="2000"/>
                                        <p:tgtEl>
                                          <p:spTgt spid="9219"/>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9220"/>
                                        </p:tgtEl>
                                        <p:attrNameLst>
                                          <p:attrName>style.visibility</p:attrName>
                                        </p:attrNameLst>
                                      </p:cBhvr>
                                      <p:to>
                                        <p:strVal val="visible"/>
                                      </p:to>
                                    </p:set>
                                    <p:animEffect transition="in" filter="circle(in)">
                                      <p:cBhvr>
                                        <p:cTn id="27" dur="20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11</a:t>
            </a:fld>
            <a:endParaRPr lang="ar-SA"/>
          </a:p>
        </p:txBody>
      </p:sp>
      <p:sp>
        <p:nvSpPr>
          <p:cNvPr id="4" name="Content Placeholder 3"/>
          <p:cNvSpPr>
            <a:spLocks noGrp="1"/>
          </p:cNvSpPr>
          <p:nvPr>
            <p:ph sz="quarter" idx="13"/>
          </p:nvPr>
        </p:nvSpPr>
        <p:spPr>
          <a:xfrm>
            <a:off x="107504" y="476672"/>
            <a:ext cx="8784976" cy="6192688"/>
          </a:xfrm>
        </p:spPr>
        <p:txBody>
          <a:bodyPr/>
          <a:lstStyle/>
          <a:p>
            <a:pPr marL="45720" indent="0" algn="ctr" rtl="1">
              <a:buNone/>
            </a:pPr>
            <a:r>
              <a:rPr lang="ar-SA" b="1" dirty="0" smtClean="0"/>
              <a:t>الإطار العلمى </a:t>
            </a:r>
            <a:r>
              <a:rPr lang="en-US" b="1" dirty="0"/>
              <a:t>	Literature </a:t>
            </a:r>
            <a:r>
              <a:rPr lang="en-US" b="1" dirty="0" smtClean="0"/>
              <a:t>Review</a:t>
            </a:r>
            <a:endParaRPr lang="ar-SA" b="1" dirty="0" smtClean="0"/>
          </a:p>
          <a:p>
            <a:pPr marL="45720" indent="0" algn="ctr" rtl="1">
              <a:buNone/>
            </a:pPr>
            <a:endParaRPr lang="en-US" b="1" dirty="0"/>
          </a:p>
          <a:p>
            <a:pPr marL="45720" indent="0" algn="ctr" rtl="1">
              <a:buNone/>
            </a:pPr>
            <a:r>
              <a:rPr lang="ar-SA" sz="2000" b="1" dirty="0" smtClean="0"/>
              <a:t>مساحة </a:t>
            </a:r>
            <a:r>
              <a:rPr lang="ar-SA" sz="2000" b="1" dirty="0"/>
              <a:t>التسامح </a:t>
            </a:r>
            <a:r>
              <a:rPr lang="en-US" sz="2000" b="1" dirty="0"/>
              <a:t>Zone of Tolerance</a:t>
            </a:r>
          </a:p>
          <a:p>
            <a:pPr marL="45720" indent="0" algn="just" rtl="1">
              <a:buNone/>
            </a:pPr>
            <a:r>
              <a:rPr lang="ar-SA" sz="2000" dirty="0" smtClean="0"/>
              <a:t>	وهى </a:t>
            </a:r>
            <a:r>
              <a:rPr lang="ar-SA" sz="2000" dirty="0"/>
              <a:t>المساحة أو الدرجة التى يسمح فيها ويتقبل فيها كل عميل مساحة من الخطأ فى تقديم الخدمة دون التأثير السلبى على معدل رضاه عن الخدمة المقدمة. وهذه المساحة متباينة من شخص لآخر. </a:t>
            </a:r>
            <a:r>
              <a:rPr lang="en-US" sz="2000" dirty="0"/>
              <a:t>Sorensen, 2012</a:t>
            </a:r>
          </a:p>
          <a:p>
            <a:pPr marL="45720" indent="0" algn="ctr" rtl="1">
              <a:buNone/>
            </a:pPr>
            <a:endParaRPr lang="ar-SA" sz="2000" b="1" dirty="0" smtClean="0"/>
          </a:p>
          <a:p>
            <a:pPr marL="45720" indent="0" algn="ctr" rtl="1">
              <a:buNone/>
            </a:pPr>
            <a:r>
              <a:rPr lang="ar-SA" sz="2000" b="1" dirty="0" smtClean="0"/>
              <a:t>معنى </a:t>
            </a:r>
            <a:r>
              <a:rPr lang="ar-SA" sz="2000" b="1" dirty="0"/>
              <a:t>وطبيعة الفشل فى تقديم </a:t>
            </a:r>
            <a:r>
              <a:rPr lang="ar-SA" sz="2000" b="1" dirty="0" smtClean="0"/>
              <a:t>الخدمة</a:t>
            </a:r>
          </a:p>
          <a:p>
            <a:pPr marL="45720" indent="0" algn="ctr" rtl="1">
              <a:buNone/>
            </a:pPr>
            <a:r>
              <a:rPr lang="ar-SA" sz="2000" b="1" dirty="0" smtClean="0"/>
              <a:t>  </a:t>
            </a:r>
            <a:r>
              <a:rPr lang="en-US" sz="2000" b="1" dirty="0"/>
              <a:t>Definition &amp; Nature of Service Failure</a:t>
            </a:r>
          </a:p>
          <a:p>
            <a:pPr marL="45720" indent="0" algn="just" rtl="1">
              <a:buNone/>
            </a:pPr>
            <a:r>
              <a:rPr lang="ar-SA" sz="2000" dirty="0" smtClean="0"/>
              <a:t>	يمكن </a:t>
            </a:r>
            <a:r>
              <a:rPr lang="ar-SA" sz="2000" dirty="0"/>
              <a:t>تعريف فشل الخدمة بأنه </a:t>
            </a:r>
            <a:r>
              <a:rPr lang="ar-SA" sz="2000" dirty="0" smtClean="0"/>
              <a:t>«القصور </a:t>
            </a:r>
            <a:r>
              <a:rPr lang="ar-SA" sz="2000" dirty="0"/>
              <a:t>أو العجز وعدم القدرة على التوافق مع توقعات العميل عن الخدمة، وهو ما يشير إلى أى موقف يسير بشكل خاطىء يؤثر سلباً على الخدمة المقدمة </a:t>
            </a:r>
            <a:r>
              <a:rPr lang="ar-SA" sz="2000" dirty="0" smtClean="0"/>
              <a:t>للعميل». </a:t>
            </a:r>
            <a:r>
              <a:rPr lang="en-US" sz="2000" dirty="0"/>
              <a:t>Petzer and Steyn 2006 - Skaalsvik 2013 </a:t>
            </a:r>
            <a:endParaRPr lang="ar-SA" sz="2000" dirty="0" smtClean="0"/>
          </a:p>
          <a:p>
            <a:pPr marL="45720" indent="0" algn="ctr" rtl="1">
              <a:buNone/>
            </a:pPr>
            <a:endParaRPr lang="en-US" sz="2000" dirty="0"/>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5013176"/>
            <a:ext cx="3312368" cy="1715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extLst>
      <p:ext uri="{BB962C8B-B14F-4D97-AF65-F5344CB8AC3E}">
        <p14:creationId xmlns:p14="http://schemas.microsoft.com/office/powerpoint/2010/main" val="218475704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heel(1)">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heel(1)">
                                      <p:cBhvr>
                                        <p:cTn id="12" dur="2000"/>
                                        <p:tgtEl>
                                          <p:spTgt spid="4">
                                            <p:txEl>
                                              <p:pRg st="2" end="2"/>
                                            </p:txEl>
                                          </p:spTgt>
                                        </p:tgtEl>
                                      </p:cBhvr>
                                    </p:animEffect>
                                  </p:childTnLst>
                                </p:cTn>
                              </p:par>
                              <p:par>
                                <p:cTn id="13" presetID="21" presetClass="entr" presetSubtype="1" fill="hold"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wheel(1)">
                                      <p:cBhvr>
                                        <p:cTn id="15" dur="2000"/>
                                        <p:tgtEl>
                                          <p:spTgt spid="4">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4">
                                            <p:txEl>
                                              <p:pRg st="5" end="5"/>
                                            </p:txEl>
                                          </p:spTgt>
                                        </p:tgtEl>
                                        <p:attrNameLst>
                                          <p:attrName>style.visibility</p:attrName>
                                        </p:attrNameLst>
                                      </p:cBhvr>
                                      <p:to>
                                        <p:strVal val="visible"/>
                                      </p:to>
                                    </p:set>
                                    <p:animEffect transition="in" filter="wheel(1)">
                                      <p:cBhvr>
                                        <p:cTn id="20" dur="2000"/>
                                        <p:tgtEl>
                                          <p:spTgt spid="4">
                                            <p:txEl>
                                              <p:pRg st="5" end="5"/>
                                            </p:txEl>
                                          </p:spTgt>
                                        </p:tgtEl>
                                      </p:cBhvr>
                                    </p:animEffect>
                                  </p:childTnLst>
                                </p:cTn>
                              </p:par>
                              <p:par>
                                <p:cTn id="21" presetID="21" presetClass="entr" presetSubtype="1" fill="hold" nodeType="with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animEffect transition="in" filter="wheel(1)">
                                      <p:cBhvr>
                                        <p:cTn id="23" dur="2000"/>
                                        <p:tgtEl>
                                          <p:spTgt spid="4">
                                            <p:txEl>
                                              <p:pRg st="6" end="6"/>
                                            </p:txEl>
                                          </p:spTgt>
                                        </p:tgtEl>
                                      </p:cBhvr>
                                    </p:animEffect>
                                  </p:childTnLst>
                                </p:cTn>
                              </p:par>
                              <p:par>
                                <p:cTn id="24" presetID="21" presetClass="entr" presetSubtype="1" fill="hold" nodeType="withEffect">
                                  <p:stCondLst>
                                    <p:cond delay="0"/>
                                  </p:stCondLst>
                                  <p:childTnLst>
                                    <p:set>
                                      <p:cBhvr>
                                        <p:cTn id="25" dur="1" fill="hold">
                                          <p:stCondLst>
                                            <p:cond delay="0"/>
                                          </p:stCondLst>
                                        </p:cTn>
                                        <p:tgtEl>
                                          <p:spTgt spid="4">
                                            <p:txEl>
                                              <p:pRg st="7" end="7"/>
                                            </p:txEl>
                                          </p:spTgt>
                                        </p:tgtEl>
                                        <p:attrNameLst>
                                          <p:attrName>style.visibility</p:attrName>
                                        </p:attrNameLst>
                                      </p:cBhvr>
                                      <p:to>
                                        <p:strVal val="visible"/>
                                      </p:to>
                                    </p:set>
                                    <p:animEffect transition="in" filter="wheel(1)">
                                      <p:cBhvr>
                                        <p:cTn id="26" dur="2000"/>
                                        <p:tgtEl>
                                          <p:spTgt spid="4">
                                            <p:txEl>
                                              <p:pRg st="7" end="7"/>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nodeType="clickEffect">
                                  <p:stCondLst>
                                    <p:cond delay="0"/>
                                  </p:stCondLst>
                                  <p:childTnLst>
                                    <p:set>
                                      <p:cBhvr>
                                        <p:cTn id="30" dur="1" fill="hold">
                                          <p:stCondLst>
                                            <p:cond delay="0"/>
                                          </p:stCondLst>
                                        </p:cTn>
                                        <p:tgtEl>
                                          <p:spTgt spid="10242"/>
                                        </p:tgtEl>
                                        <p:attrNameLst>
                                          <p:attrName>style.visibility</p:attrName>
                                        </p:attrNameLst>
                                      </p:cBhvr>
                                      <p:to>
                                        <p:strVal val="visible"/>
                                      </p:to>
                                    </p:set>
                                    <p:animEffect transition="in" filter="wheel(1)">
                                      <p:cBhvr>
                                        <p:cTn id="31" dur="2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12</a:t>
            </a:fld>
            <a:endParaRPr lang="ar-SA"/>
          </a:p>
        </p:txBody>
      </p:sp>
      <p:sp>
        <p:nvSpPr>
          <p:cNvPr id="4" name="Content Placeholder 3"/>
          <p:cNvSpPr>
            <a:spLocks noGrp="1"/>
          </p:cNvSpPr>
          <p:nvPr>
            <p:ph sz="quarter" idx="13"/>
          </p:nvPr>
        </p:nvSpPr>
        <p:spPr>
          <a:xfrm>
            <a:off x="323528" y="332656"/>
            <a:ext cx="8424936" cy="6192688"/>
          </a:xfrm>
        </p:spPr>
        <p:txBody>
          <a:bodyPr/>
          <a:lstStyle/>
          <a:p>
            <a:pPr marL="45720" indent="0" algn="just" rtl="1">
              <a:buNone/>
            </a:pPr>
            <a:endParaRPr lang="ar-SA" dirty="0" smtClean="0"/>
          </a:p>
          <a:p>
            <a:pPr marL="45720" indent="0" algn="ctr" rtl="1">
              <a:buNone/>
            </a:pPr>
            <a:endParaRPr lang="ar-SA" dirty="0"/>
          </a:p>
          <a:p>
            <a:pPr marL="45720" indent="0" algn="just" rtl="1">
              <a:buNone/>
            </a:pPr>
            <a:endParaRPr lang="ar-SA" dirty="0" smtClean="0"/>
          </a:p>
          <a:p>
            <a:pPr marL="45720" indent="0" algn="just" rtl="1">
              <a:buNone/>
            </a:pPr>
            <a:endParaRPr lang="ar-SA" dirty="0"/>
          </a:p>
          <a:p>
            <a:pPr marL="45720" indent="0" algn="just" rtl="1">
              <a:buNone/>
            </a:pPr>
            <a:r>
              <a:rPr lang="ar-SA" dirty="0" smtClean="0"/>
              <a:t>	</a:t>
            </a:r>
          </a:p>
          <a:p>
            <a:pPr marL="45720" indent="0" algn="just" rtl="1">
              <a:buNone/>
            </a:pPr>
            <a:r>
              <a:rPr lang="ar-SA" dirty="0"/>
              <a:t>	</a:t>
            </a:r>
            <a:r>
              <a:rPr lang="ar-SA" dirty="0" smtClean="0"/>
              <a:t>فشل </a:t>
            </a:r>
            <a:r>
              <a:rPr lang="ar-SA" dirty="0"/>
              <a:t>الخدمة هو أمر حتمى الحدوث فى قطاعات الخدمات بل هو من طبيعتها خاصة فى القطاعات التى تعتمد على تواصل بشرى مباشر ومكثف مع العملاء. مثل قطاع السياحة والفندقة المركب والذى تمثل فيه الخدمة سلسلة من الخدمات من منشأت سياحية وفندقية مختلفة مثل المطارات وشركات الطيران وأماكن الاقامة من فنادق وقرى سياحية وشركات سياحة ومنظمى رحلات .....وغيرهم الكثير من موردى الخدمات السياحية </a:t>
            </a:r>
            <a:r>
              <a:rPr lang="en-US" dirty="0"/>
              <a:t>Tourism Suppliers </a:t>
            </a:r>
            <a:r>
              <a:rPr lang="ar-SA" dirty="0"/>
              <a:t>والتى يمثل مجموع خدماتها التجربة السياحية لأى </a:t>
            </a:r>
            <a:r>
              <a:rPr lang="ar-SA" dirty="0" smtClean="0"/>
              <a:t>سائح  </a:t>
            </a:r>
            <a:r>
              <a:rPr lang="en-US" dirty="0" smtClean="0"/>
              <a:t>Tourism Experience</a:t>
            </a:r>
            <a:r>
              <a:rPr lang="ar-SA" dirty="0" smtClean="0"/>
              <a:t>  </a:t>
            </a:r>
          </a:p>
          <a:p>
            <a:pPr marL="45720" indent="0" rtl="1">
              <a:buNone/>
            </a:pPr>
            <a:r>
              <a:rPr lang="en-US" dirty="0"/>
              <a:t>(</a:t>
            </a:r>
            <a:r>
              <a:rPr lang="en-US" dirty="0" err="1"/>
              <a:t>Ennew</a:t>
            </a:r>
            <a:r>
              <a:rPr lang="en-US" dirty="0"/>
              <a:t> and </a:t>
            </a:r>
            <a:r>
              <a:rPr lang="en-US" dirty="0" err="1"/>
              <a:t>Schoefer</a:t>
            </a:r>
            <a:r>
              <a:rPr lang="en-US" dirty="0"/>
              <a:t>, 2003)</a:t>
            </a:r>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824" y="548680"/>
            <a:ext cx="3888432"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extLst>
      <p:ext uri="{BB962C8B-B14F-4D97-AF65-F5344CB8AC3E}">
        <p14:creationId xmlns:p14="http://schemas.microsoft.com/office/powerpoint/2010/main" val="152820104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ipe(down)">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wipe(down)">
                                      <p:cBhvr>
                                        <p:cTn id="12" dur="500"/>
                                        <p:tgtEl>
                                          <p:spTgt spid="4">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animEffect transition="in" filter="wipe(down)">
                                      <p:cBhvr>
                                        <p:cTn id="15"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13</a:t>
            </a:fld>
            <a:endParaRPr lang="ar-SA"/>
          </a:p>
        </p:txBody>
      </p:sp>
      <p:sp>
        <p:nvSpPr>
          <p:cNvPr id="4" name="Content Placeholder 3"/>
          <p:cNvSpPr>
            <a:spLocks noGrp="1"/>
          </p:cNvSpPr>
          <p:nvPr>
            <p:ph sz="quarter" idx="13"/>
          </p:nvPr>
        </p:nvSpPr>
        <p:spPr>
          <a:xfrm>
            <a:off x="323528" y="404664"/>
            <a:ext cx="8496944" cy="6192688"/>
          </a:xfrm>
        </p:spPr>
        <p:txBody>
          <a:bodyPr>
            <a:normAutofit/>
          </a:bodyPr>
          <a:lstStyle/>
          <a:p>
            <a:pPr marL="45720" indent="0" algn="ctr" rtl="1">
              <a:buNone/>
            </a:pPr>
            <a:r>
              <a:rPr lang="ar-SA" b="1" dirty="0" smtClean="0"/>
              <a:t>فئات </a:t>
            </a:r>
            <a:r>
              <a:rPr lang="ar-SA" b="1" dirty="0"/>
              <a:t>أو تصنيفات فشل الخدمة </a:t>
            </a:r>
            <a:r>
              <a:rPr lang="en-US" b="1" dirty="0"/>
              <a:t>Service Failure Categories</a:t>
            </a:r>
          </a:p>
          <a:p>
            <a:pPr marL="45720" indent="0" algn="just" rtl="1">
              <a:buNone/>
            </a:pPr>
            <a:r>
              <a:rPr lang="ar-SA" sz="1800" dirty="0"/>
              <a:t>أختلفت وظهرت رؤى ونظريات عديدة فى هذه  النقطة. ولكن غالباً تم الإتفاق على فئات محددة يندرج تحتها فشل الخدمة من أهمها.. </a:t>
            </a:r>
          </a:p>
          <a:p>
            <a:pPr marL="45720" indent="0" algn="just" rtl="1">
              <a:buNone/>
            </a:pPr>
            <a:r>
              <a:rPr lang="ar-SA" sz="1800" b="1" dirty="0"/>
              <a:t>الفئة الأولى:</a:t>
            </a:r>
            <a:r>
              <a:rPr lang="ar-SA" sz="1800" dirty="0"/>
              <a:t> فشل الخدمة النابع من قصور فى النظام بالمنشأة السياحية والفندقية </a:t>
            </a:r>
            <a:r>
              <a:rPr lang="en-US" sz="1800" dirty="0" smtClean="0"/>
              <a:t>Service </a:t>
            </a:r>
            <a:r>
              <a:rPr lang="en-US" sz="1800" dirty="0"/>
              <a:t>System Failure</a:t>
            </a:r>
          </a:p>
          <a:p>
            <a:pPr marL="45720" indent="0" algn="just" rtl="1">
              <a:buNone/>
            </a:pPr>
            <a:r>
              <a:rPr lang="ar-SA" sz="1800" b="1" dirty="0"/>
              <a:t>الفئة الثانية: </a:t>
            </a:r>
            <a:r>
              <a:rPr lang="ar-SA" sz="1800" dirty="0"/>
              <a:t>فشل الخدمة النابع من عيوب الخدمة أو المنتج نفسه </a:t>
            </a:r>
            <a:r>
              <a:rPr lang="en-US" sz="1800" dirty="0"/>
              <a:t>Product Defects </a:t>
            </a:r>
            <a:r>
              <a:rPr lang="ar-SA" sz="1800" dirty="0"/>
              <a:t>مثل طعام غير ناضج أو بارد فى مطعم، أو بطء فى الخدمة مثل إجراءات التسكين بالفنادق...... </a:t>
            </a:r>
          </a:p>
          <a:p>
            <a:pPr marL="45720" indent="0" algn="just" rtl="1">
              <a:buNone/>
            </a:pPr>
            <a:endParaRPr lang="ar-SA" sz="1800" b="1" dirty="0" smtClean="0"/>
          </a:p>
          <a:p>
            <a:pPr marL="45720" indent="0" algn="just" rtl="1">
              <a:buNone/>
            </a:pPr>
            <a:endParaRPr lang="ar-SA" sz="1800" b="1" dirty="0"/>
          </a:p>
          <a:p>
            <a:pPr marL="45720" indent="0" algn="just" rtl="1">
              <a:buNone/>
            </a:pPr>
            <a:endParaRPr lang="ar-SA" sz="1800" b="1" dirty="0" smtClean="0"/>
          </a:p>
          <a:p>
            <a:pPr marL="45720" indent="0" algn="just" rtl="1">
              <a:buNone/>
            </a:pPr>
            <a:r>
              <a:rPr lang="ar-SA" sz="1800" b="1" dirty="0" smtClean="0"/>
              <a:t>الفئة </a:t>
            </a:r>
            <a:r>
              <a:rPr lang="ar-SA" sz="1800" b="1" dirty="0"/>
              <a:t>الثالثة: </a:t>
            </a:r>
            <a:r>
              <a:rPr lang="ar-SA" sz="1800" dirty="0"/>
              <a:t>فشل الخدمة النابع من سوء إستجابة العاملين لإحتياجات أو طلبات العميل </a:t>
            </a:r>
            <a:r>
              <a:rPr lang="en-US" sz="1800" dirty="0"/>
              <a:t>Employee Responses </a:t>
            </a:r>
            <a:r>
              <a:rPr lang="ar-SA" sz="1800" dirty="0"/>
              <a:t>سواء لإعتبارات سلوكية كالردود الحادة أو الغضب السريع وعدم التعاون  أو لضعف فى المهارات السياحية والفندقية لديهم .. </a:t>
            </a:r>
            <a:r>
              <a:rPr lang="en-US" sz="1800" dirty="0" err="1"/>
              <a:t>Memarbashi</a:t>
            </a:r>
            <a:r>
              <a:rPr lang="en-US" sz="1800" dirty="0"/>
              <a:t>, 2012 </a:t>
            </a:r>
          </a:p>
          <a:p>
            <a:pPr marL="45720" indent="0" algn="just" rtl="1">
              <a:buNone/>
            </a:pPr>
            <a:r>
              <a:rPr lang="ar-SA" sz="1800" dirty="0"/>
              <a:t>وقد أضاف بعض الخبراء </a:t>
            </a:r>
            <a:r>
              <a:rPr lang="ar-SA" sz="1800" b="1" dirty="0"/>
              <a:t>فئة رابعة </a:t>
            </a:r>
            <a:r>
              <a:rPr lang="ar-SA" sz="1800" dirty="0"/>
              <a:t>تشير لقصور أو فشل الخدمة بسبب العملاء أنفسهم </a:t>
            </a:r>
            <a:r>
              <a:rPr lang="en-US" sz="1800" dirty="0"/>
              <a:t>Problematic Customers </a:t>
            </a:r>
            <a:r>
              <a:rPr lang="ar-SA" sz="1800" dirty="0"/>
              <a:t>مثل عدم إلتزام العملاء بقواعد وقوانين المنشأة أو التصرفات السلوكية المتهورة أو غير المقبولة من جانب بعض العملاء مثل التعدى اللفظى أو الجسدى على العاملين، أو عدم التعاون </a:t>
            </a:r>
            <a:r>
              <a:rPr lang="ar-SA" sz="1800" dirty="0" smtClean="0"/>
              <a:t>اى </a:t>
            </a:r>
            <a:r>
              <a:rPr lang="ar-SA" sz="1800" dirty="0"/>
              <a:t>شكل مع الإدارة. </a:t>
            </a:r>
          </a:p>
          <a:p>
            <a:pPr marL="45720" indent="0" algn="ctr" rtl="1">
              <a:buNone/>
            </a:pPr>
            <a:endParaRPr lang="ar-SA" dirty="0"/>
          </a:p>
          <a:p>
            <a:pPr marL="45720" indent="0" algn="r" rtl="1">
              <a:buNone/>
            </a:pPr>
            <a:endParaRPr lang="en-US" dirty="0"/>
          </a:p>
        </p:txBody>
      </p:sp>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9752" y="2780928"/>
            <a:ext cx="3332659" cy="1418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extLst>
      <p:ext uri="{BB962C8B-B14F-4D97-AF65-F5344CB8AC3E}">
        <p14:creationId xmlns:p14="http://schemas.microsoft.com/office/powerpoint/2010/main" val="272140308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290"/>
                                        </p:tgtEl>
                                        <p:attrNameLst>
                                          <p:attrName>style.visibility</p:attrName>
                                        </p:attrNameLst>
                                      </p:cBhvr>
                                      <p:to>
                                        <p:strVal val="visible"/>
                                      </p:to>
                                    </p:set>
                                    <p:animEffect transition="in" filter="fade">
                                      <p:cBhvr>
                                        <p:cTn id="27" dur="500"/>
                                        <p:tgtEl>
                                          <p:spTgt spid="1229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7" end="7"/>
                                            </p:txEl>
                                          </p:spTgt>
                                        </p:tgtEl>
                                        <p:attrNameLst>
                                          <p:attrName>style.visibility</p:attrName>
                                        </p:attrNameLst>
                                      </p:cBhvr>
                                      <p:to>
                                        <p:strVal val="visible"/>
                                      </p:to>
                                    </p:set>
                                    <p:animEffect transition="in" filter="fade">
                                      <p:cBhvr>
                                        <p:cTn id="32" dur="500"/>
                                        <p:tgtEl>
                                          <p:spTgt spid="4">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8" end="8"/>
                                            </p:txEl>
                                          </p:spTgt>
                                        </p:tgtEl>
                                        <p:attrNameLst>
                                          <p:attrName>style.visibility</p:attrName>
                                        </p:attrNameLst>
                                      </p:cBhvr>
                                      <p:to>
                                        <p:strVal val="visible"/>
                                      </p:to>
                                    </p:set>
                                    <p:animEffect transition="in" filter="fade">
                                      <p:cBhvr>
                                        <p:cTn id="37"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14</a:t>
            </a:fld>
            <a:endParaRPr lang="ar-SA"/>
          </a:p>
        </p:txBody>
      </p:sp>
      <p:sp>
        <p:nvSpPr>
          <p:cNvPr id="4" name="Content Placeholder 3"/>
          <p:cNvSpPr>
            <a:spLocks noGrp="1"/>
          </p:cNvSpPr>
          <p:nvPr>
            <p:ph sz="quarter" idx="13"/>
          </p:nvPr>
        </p:nvSpPr>
        <p:spPr>
          <a:xfrm>
            <a:off x="323528" y="260648"/>
            <a:ext cx="8496944" cy="6264696"/>
          </a:xfrm>
        </p:spPr>
        <p:txBody>
          <a:bodyPr/>
          <a:lstStyle/>
          <a:p>
            <a:pPr marL="45720" indent="0" algn="ctr" rtl="1">
              <a:buNone/>
            </a:pPr>
            <a:r>
              <a:rPr lang="ar-SA" b="1" dirty="0" smtClean="0"/>
              <a:t>فهم </a:t>
            </a:r>
            <a:r>
              <a:rPr lang="ar-SA" b="1" dirty="0"/>
              <a:t>إستجابات العملاء لسوء أو فشل الخدمات</a:t>
            </a:r>
          </a:p>
          <a:p>
            <a:pPr marL="45720" indent="0" algn="ctr" rtl="1">
              <a:buNone/>
            </a:pPr>
            <a:r>
              <a:rPr lang="en-US" b="1" dirty="0"/>
              <a:t>Understanding Customers Respond to Service Failure</a:t>
            </a:r>
          </a:p>
          <a:p>
            <a:pPr marL="45720" indent="0" algn="r" rtl="1">
              <a:buNone/>
            </a:pPr>
            <a:endParaRPr lang="en-US" dirty="0"/>
          </a:p>
          <a:p>
            <a:pPr marL="45720" indent="0" algn="just" rtl="1">
              <a:buNone/>
            </a:pPr>
            <a:r>
              <a:rPr lang="ar-SA" dirty="0" smtClean="0"/>
              <a:t>	</a:t>
            </a:r>
            <a:r>
              <a:rPr lang="ar-SA" sz="2000" dirty="0" smtClean="0"/>
              <a:t>عامة </a:t>
            </a:r>
            <a:r>
              <a:rPr lang="ar-SA" sz="2000" dirty="0"/>
              <a:t>لعملاء تكون ردود أفعالهم عن سوء الخدمات بأشكال مختلفة، فعادة يقرر العميل ما إذا كان سيعبر عن عدم الرضا أو لا يقرر </a:t>
            </a:r>
            <a:r>
              <a:rPr lang="en-US" sz="2000" dirty="0"/>
              <a:t>action or to take no action </a:t>
            </a:r>
            <a:r>
              <a:rPr lang="ar-SA" sz="2000" dirty="0"/>
              <a:t>ثم هل هذا التعبير سيكون بشكل محدد وخاص أم بشكل عام </a:t>
            </a:r>
            <a:r>
              <a:rPr lang="en-US" sz="2000" dirty="0"/>
              <a:t>Public or Private </a:t>
            </a:r>
            <a:r>
              <a:rPr lang="ar-SA" sz="2000" dirty="0" smtClean="0"/>
              <a:t> والأكثر سلبية </a:t>
            </a:r>
            <a:r>
              <a:rPr lang="ar-SA" sz="2000" dirty="0"/>
              <a:t>أن يقرر العميل الحديث سلباً عن الخدمة ومقدمها فى المجتمعات المفتوحة  </a:t>
            </a:r>
            <a:r>
              <a:rPr lang="en-US" sz="2000" dirty="0"/>
              <a:t>Public word-of-mouth </a:t>
            </a:r>
          </a:p>
          <a:p>
            <a:pPr marL="45720" indent="0" rtl="1">
              <a:buNone/>
            </a:pPr>
            <a:r>
              <a:rPr lang="en-US" dirty="0"/>
              <a:t> Skaalsvik, 2013</a:t>
            </a:r>
          </a:p>
          <a:p>
            <a:pPr marL="45720" indent="0" algn="ctr" rtl="1">
              <a:buNone/>
            </a:pPr>
            <a:endParaRPr lang="en-US" dirty="0"/>
          </a:p>
        </p:txBody>
      </p:sp>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3442" y="3212976"/>
            <a:ext cx="2920518"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683568" y="5110810"/>
            <a:ext cx="4572000" cy="923330"/>
          </a:xfrm>
          <a:prstGeom prst="rect">
            <a:avLst/>
          </a:prstGeom>
        </p:spPr>
        <p:txBody>
          <a:bodyPr>
            <a:spAutoFit/>
          </a:bodyPr>
          <a:lstStyle/>
          <a:p>
            <a:pPr algn="ctr"/>
            <a:r>
              <a:rPr lang="ar-SA" b="1" dirty="0"/>
              <a:t>ويعرض الشكل التالى رؤية عن إستجابات العملاء الغير راضيين عن الخدمات</a:t>
            </a:r>
          </a:p>
          <a:p>
            <a:pPr algn="ctr"/>
            <a:r>
              <a:rPr lang="en-US" b="1" dirty="0" err="1" smtClean="0"/>
              <a:t>Zaugg</a:t>
            </a:r>
            <a:r>
              <a:rPr lang="en-US" b="1" dirty="0"/>
              <a:t>, </a:t>
            </a:r>
            <a:r>
              <a:rPr lang="en-US" b="1" dirty="0" smtClean="0"/>
              <a:t>2006</a:t>
            </a:r>
            <a:endParaRPr lang="en-US" b="1" dirty="0"/>
          </a:p>
        </p:txBody>
      </p:sp>
    </p:spTree>
    <p:custDataLst>
      <p:tags r:id="rId2"/>
    </p:custDataLst>
    <p:extLst>
      <p:ext uri="{BB962C8B-B14F-4D97-AF65-F5344CB8AC3E}">
        <p14:creationId xmlns:p14="http://schemas.microsoft.com/office/powerpoint/2010/main" val="32277222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500"/>
                                        <p:tgtEl>
                                          <p:spTgt spid="4">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3314"/>
                                        </p:tgtEl>
                                        <p:attrNameLst>
                                          <p:attrName>style.visibility</p:attrName>
                                        </p:attrNameLst>
                                      </p:cBhvr>
                                      <p:to>
                                        <p:strVal val="visible"/>
                                      </p:to>
                                    </p:set>
                                    <p:animEffect transition="in" filter="fade">
                                      <p:cBhvr>
                                        <p:cTn id="20" dur="500"/>
                                        <p:tgtEl>
                                          <p:spTgt spid="133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fade">
                                      <p:cBhvr>
                                        <p:cTn id="25" dur="500"/>
                                        <p:tgtEl>
                                          <p:spTgt spid="5">
                                            <p:txEl>
                                              <p:pRg st="0" end="0"/>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5">
                                            <p:txEl>
                                              <p:pRg st="1" end="1"/>
                                            </p:txEl>
                                          </p:spTgt>
                                        </p:tgtEl>
                                        <p:attrNameLst>
                                          <p:attrName>style.visibility</p:attrName>
                                        </p:attrNameLst>
                                      </p:cBhvr>
                                      <p:to>
                                        <p:strVal val="visible"/>
                                      </p:to>
                                    </p:set>
                                    <p:animEffect transition="in" filter="fade">
                                      <p:cBhvr>
                                        <p:cTn id="28"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7264600" y="6475093"/>
            <a:ext cx="1828800" cy="365125"/>
          </a:xfrm>
        </p:spPr>
        <p:txBody>
          <a:bodyPr/>
          <a:lstStyle/>
          <a:p>
            <a:fld id="{0AF3E845-B4E7-4B3A-92F3-DBA29D8E7BD9}" type="slidenum">
              <a:rPr lang="ar-SA" smtClean="0"/>
              <a:pPr/>
              <a:t>15</a:t>
            </a:fld>
            <a:endParaRPr lang="ar-SA" dirty="0"/>
          </a:p>
        </p:txBody>
      </p:sp>
      <p:sp>
        <p:nvSpPr>
          <p:cNvPr id="2" name="Rectangle 1"/>
          <p:cNvSpPr/>
          <p:nvPr/>
        </p:nvSpPr>
        <p:spPr>
          <a:xfrm>
            <a:off x="3203581" y="1124744"/>
            <a:ext cx="3096344" cy="720080"/>
          </a:xfrm>
          <a:prstGeom prst="rect">
            <a:avLst/>
          </a:prstGeom>
          <a:solidFill>
            <a:schemeClr val="bg1"/>
          </a:solidFill>
          <a:effectLst>
            <a:outerShdw blurRad="76200" dist="12700" dir="2700000" sy="-23000" kx="-8004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Critical </a:t>
            </a:r>
            <a:r>
              <a:rPr lang="en-US" sz="2400" b="1" dirty="0" smtClean="0">
                <a:solidFill>
                  <a:schemeClr val="tx1"/>
                </a:solidFill>
                <a:latin typeface="Times New Roman" panose="02020603050405020304" pitchFamily="18" charset="0"/>
                <a:cs typeface="Times New Roman" panose="02020603050405020304" pitchFamily="18" charset="0"/>
              </a:rPr>
              <a:t>Incidents</a:t>
            </a:r>
            <a:endParaRPr lang="en-US" sz="2400" b="1" dirty="0">
              <a:latin typeface="Times New Roman" panose="02020603050405020304" pitchFamily="18" charset="0"/>
              <a:cs typeface="Times New Roman" panose="02020603050405020304" pitchFamily="18" charset="0"/>
            </a:endParaRPr>
          </a:p>
        </p:txBody>
      </p:sp>
      <p:sp>
        <p:nvSpPr>
          <p:cNvPr id="4" name="Rectangle 3"/>
          <p:cNvSpPr/>
          <p:nvPr/>
        </p:nvSpPr>
        <p:spPr>
          <a:xfrm>
            <a:off x="3533711" y="2127087"/>
            <a:ext cx="2304256" cy="576064"/>
          </a:xfrm>
          <a:prstGeom prst="rect">
            <a:avLst/>
          </a:prstGeom>
          <a:solidFill>
            <a:schemeClr val="bg1"/>
          </a:solidFill>
          <a:effectLst>
            <a:outerShdw blurRad="76200" dist="12700" dir="2700000" sy="-23000" kx="-8004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latin typeface="Times New Roman" panose="02020603050405020304" pitchFamily="18" charset="0"/>
                <a:cs typeface="Times New Roman" panose="02020603050405020304" pitchFamily="18" charset="0"/>
              </a:rPr>
              <a:t>Dissatisfaction</a:t>
            </a:r>
            <a:endParaRPr lang="en-US" sz="2400" b="1" dirty="0">
              <a:solidFill>
                <a:schemeClr val="tx1"/>
              </a:solidFill>
              <a:latin typeface="Times New Roman" panose="02020603050405020304" pitchFamily="18" charset="0"/>
              <a:cs typeface="Times New Roman" panose="02020603050405020304" pitchFamily="18" charset="0"/>
            </a:endParaRPr>
          </a:p>
        </p:txBody>
      </p:sp>
      <p:sp>
        <p:nvSpPr>
          <p:cNvPr id="6" name="Rectangle 5"/>
          <p:cNvSpPr/>
          <p:nvPr/>
        </p:nvSpPr>
        <p:spPr>
          <a:xfrm>
            <a:off x="6299925" y="2979350"/>
            <a:ext cx="2499262" cy="557661"/>
          </a:xfrm>
          <a:prstGeom prst="rect">
            <a:avLst/>
          </a:prstGeom>
          <a:solidFill>
            <a:schemeClr val="bg1"/>
          </a:solidFill>
          <a:effectLst>
            <a:outerShdw blurRad="76200" dist="12700" dir="2700000" sy="-23000" kx="-8004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Relationship</a:t>
            </a:r>
          </a:p>
        </p:txBody>
      </p:sp>
      <p:sp>
        <p:nvSpPr>
          <p:cNvPr id="7" name="Rectangle 6"/>
          <p:cNvSpPr/>
          <p:nvPr/>
        </p:nvSpPr>
        <p:spPr>
          <a:xfrm>
            <a:off x="1135571" y="2979351"/>
            <a:ext cx="2592288" cy="557661"/>
          </a:xfrm>
          <a:prstGeom prst="rect">
            <a:avLst/>
          </a:prstGeom>
          <a:solidFill>
            <a:schemeClr val="bg1"/>
          </a:solidFill>
          <a:effectLst>
            <a:outerShdw blurRad="76200" dist="12700" dir="8100000" sy="-23000" kx="8004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Communication</a:t>
            </a:r>
          </a:p>
        </p:txBody>
      </p:sp>
      <p:sp>
        <p:nvSpPr>
          <p:cNvPr id="8" name="Rectangle 7"/>
          <p:cNvSpPr/>
          <p:nvPr/>
        </p:nvSpPr>
        <p:spPr>
          <a:xfrm>
            <a:off x="8028383" y="3837575"/>
            <a:ext cx="1008112" cy="606508"/>
          </a:xfrm>
          <a:prstGeom prst="rect">
            <a:avLst/>
          </a:prstGeom>
          <a:solidFill>
            <a:schemeClr val="bg1"/>
          </a:solidFill>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Stay</a:t>
            </a:r>
          </a:p>
        </p:txBody>
      </p:sp>
      <p:sp>
        <p:nvSpPr>
          <p:cNvPr id="9" name="Rectangle 8"/>
          <p:cNvSpPr/>
          <p:nvPr/>
        </p:nvSpPr>
        <p:spPr>
          <a:xfrm>
            <a:off x="5837967" y="3865150"/>
            <a:ext cx="1080387" cy="606508"/>
          </a:xfrm>
          <a:prstGeom prst="rect">
            <a:avLst/>
          </a:prstGeom>
          <a:solidFill>
            <a:schemeClr val="bg1"/>
          </a:solidFill>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Exit</a:t>
            </a:r>
          </a:p>
        </p:txBody>
      </p:sp>
      <p:sp>
        <p:nvSpPr>
          <p:cNvPr id="10" name="Rectangle 9"/>
          <p:cNvSpPr/>
          <p:nvPr/>
        </p:nvSpPr>
        <p:spPr>
          <a:xfrm>
            <a:off x="3145268" y="3865150"/>
            <a:ext cx="1461365" cy="762803"/>
          </a:xfrm>
          <a:prstGeom prst="rect">
            <a:avLst/>
          </a:prstGeom>
          <a:solidFill>
            <a:schemeClr val="bg1"/>
          </a:solidFill>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latin typeface="Times New Roman" panose="02020603050405020304" pitchFamily="18" charset="0"/>
                <a:cs typeface="Times New Roman" panose="02020603050405020304" pitchFamily="18" charset="0"/>
              </a:rPr>
              <a:t>Voice</a:t>
            </a:r>
          </a:p>
          <a:p>
            <a:pPr algn="ctr"/>
            <a:r>
              <a:rPr lang="en-US" sz="2400" b="1" dirty="0" smtClean="0">
                <a:solidFill>
                  <a:schemeClr val="tx1"/>
                </a:solidFill>
                <a:latin typeface="Times New Roman" panose="02020603050405020304" pitchFamily="18" charset="0"/>
                <a:cs typeface="Times New Roman" panose="02020603050405020304" pitchFamily="18" charset="0"/>
              </a:rPr>
              <a:t>Action</a:t>
            </a:r>
            <a:endParaRPr lang="en-US" sz="2400" b="1" dirty="0">
              <a:solidFill>
                <a:schemeClr val="tx1"/>
              </a:solidFill>
              <a:latin typeface="Times New Roman" panose="02020603050405020304" pitchFamily="18" charset="0"/>
              <a:cs typeface="Times New Roman" panose="02020603050405020304" pitchFamily="18" charset="0"/>
            </a:endParaRPr>
          </a:p>
        </p:txBody>
      </p:sp>
      <p:sp>
        <p:nvSpPr>
          <p:cNvPr id="11" name="Rectangle 10"/>
          <p:cNvSpPr/>
          <p:nvPr/>
        </p:nvSpPr>
        <p:spPr>
          <a:xfrm>
            <a:off x="523502" y="3837575"/>
            <a:ext cx="1573959" cy="689234"/>
          </a:xfrm>
          <a:prstGeom prst="rect">
            <a:avLst/>
          </a:prstGeom>
          <a:solidFill>
            <a:schemeClr val="bg1"/>
          </a:solidFill>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latin typeface="Times New Roman" panose="02020603050405020304" pitchFamily="18" charset="0"/>
                <a:cs typeface="Times New Roman" panose="02020603050405020304" pitchFamily="18" charset="0"/>
              </a:rPr>
              <a:t>Silence</a:t>
            </a:r>
          </a:p>
          <a:p>
            <a:pPr algn="ctr"/>
            <a:r>
              <a:rPr lang="en-US" sz="2400" b="1" dirty="0" smtClean="0">
                <a:solidFill>
                  <a:schemeClr val="tx1"/>
                </a:solidFill>
                <a:latin typeface="Times New Roman" panose="02020603050405020304" pitchFamily="18" charset="0"/>
                <a:cs typeface="Times New Roman" panose="02020603050405020304" pitchFamily="18" charset="0"/>
              </a:rPr>
              <a:t>No Action</a:t>
            </a:r>
            <a:endParaRPr lang="en-US" sz="2400" b="1" dirty="0">
              <a:solidFill>
                <a:schemeClr val="tx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3885449" y="4729098"/>
            <a:ext cx="2232248" cy="105293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smtClean="0">
              <a:solidFill>
                <a:schemeClr val="tx1"/>
              </a:solidFill>
              <a:latin typeface="Times New Roman" panose="02020603050405020304" pitchFamily="18" charset="0"/>
              <a:cs typeface="Times New Roman" panose="02020603050405020304" pitchFamily="18" charset="0"/>
            </a:endParaRPr>
          </a:p>
          <a:p>
            <a:pPr algn="ctr"/>
            <a:r>
              <a:rPr lang="en-US" b="1" dirty="0" smtClean="0">
                <a:solidFill>
                  <a:schemeClr val="tx1"/>
                </a:solidFill>
                <a:latin typeface="Times New Roman" panose="02020603050405020304" pitchFamily="18" charset="0"/>
                <a:cs typeface="Times New Roman" panose="02020603050405020304" pitchFamily="18" charset="0"/>
              </a:rPr>
              <a:t>Voice </a:t>
            </a:r>
            <a:r>
              <a:rPr lang="en-US" b="1" dirty="0">
                <a:solidFill>
                  <a:schemeClr val="tx1"/>
                </a:solidFill>
                <a:latin typeface="Times New Roman" panose="02020603050405020304" pitchFamily="18" charset="0"/>
                <a:cs typeface="Times New Roman" panose="02020603050405020304" pitchFamily="18" charset="0"/>
              </a:rPr>
              <a:t>third </a:t>
            </a:r>
            <a:r>
              <a:rPr lang="en-US" b="1" dirty="0" smtClean="0">
                <a:solidFill>
                  <a:schemeClr val="tx1"/>
                </a:solidFill>
                <a:latin typeface="Times New Roman" panose="02020603050405020304" pitchFamily="18" charset="0"/>
                <a:cs typeface="Times New Roman" panose="02020603050405020304" pitchFamily="18" charset="0"/>
              </a:rPr>
              <a:t>party</a:t>
            </a:r>
          </a:p>
          <a:p>
            <a:pPr algn="ctr"/>
            <a:r>
              <a:rPr lang="en-US" b="1" dirty="0">
                <a:solidFill>
                  <a:schemeClr val="tx1"/>
                </a:solidFill>
                <a:latin typeface="Times New Roman" panose="02020603050405020304" pitchFamily="18" charset="0"/>
                <a:cs typeface="Times New Roman" panose="02020603050405020304" pitchFamily="18" charset="0"/>
              </a:rPr>
              <a:t>Neg. word- of -mouth</a:t>
            </a:r>
          </a:p>
          <a:p>
            <a:pPr algn="ct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14" name="Rectangle 13"/>
          <p:cNvSpPr/>
          <p:nvPr/>
        </p:nvSpPr>
        <p:spPr>
          <a:xfrm>
            <a:off x="1027080" y="4931388"/>
            <a:ext cx="2140764" cy="6480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Voice Company</a:t>
            </a:r>
          </a:p>
        </p:txBody>
      </p:sp>
      <p:sp>
        <p:nvSpPr>
          <p:cNvPr id="17" name="Rectangle 16"/>
          <p:cNvSpPr/>
          <p:nvPr/>
        </p:nvSpPr>
        <p:spPr>
          <a:xfrm>
            <a:off x="5331310" y="6027813"/>
            <a:ext cx="1046851" cy="504056"/>
          </a:xfrm>
          <a:prstGeom prst="rect">
            <a:avLst/>
          </a:prstGeom>
          <a:solidFill>
            <a:schemeClr val="bg1"/>
          </a:solidFill>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On line</a:t>
            </a:r>
          </a:p>
        </p:txBody>
      </p:sp>
      <p:sp>
        <p:nvSpPr>
          <p:cNvPr id="18" name="Rectangle 17"/>
          <p:cNvSpPr/>
          <p:nvPr/>
        </p:nvSpPr>
        <p:spPr>
          <a:xfrm>
            <a:off x="3671633" y="6027813"/>
            <a:ext cx="1080120" cy="504056"/>
          </a:xfrm>
          <a:prstGeom prst="rect">
            <a:avLst/>
          </a:prstGeom>
          <a:solidFill>
            <a:schemeClr val="bg1"/>
          </a:solidFill>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Off line</a:t>
            </a:r>
          </a:p>
        </p:txBody>
      </p:sp>
      <p:sp>
        <p:nvSpPr>
          <p:cNvPr id="19" name="Rectangle 18"/>
          <p:cNvSpPr/>
          <p:nvPr/>
        </p:nvSpPr>
        <p:spPr>
          <a:xfrm>
            <a:off x="2233762" y="5955133"/>
            <a:ext cx="946982" cy="504056"/>
          </a:xfrm>
          <a:prstGeom prst="rect">
            <a:avLst/>
          </a:prstGeom>
          <a:solidFill>
            <a:schemeClr val="bg1"/>
          </a:solidFill>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On line</a:t>
            </a:r>
          </a:p>
        </p:txBody>
      </p:sp>
      <p:sp>
        <p:nvSpPr>
          <p:cNvPr id="20" name="Rectangle 19"/>
          <p:cNvSpPr/>
          <p:nvPr/>
        </p:nvSpPr>
        <p:spPr>
          <a:xfrm>
            <a:off x="523503" y="5984612"/>
            <a:ext cx="1066157" cy="504056"/>
          </a:xfrm>
          <a:prstGeom prst="rect">
            <a:avLst/>
          </a:prstGeom>
          <a:solidFill>
            <a:schemeClr val="bg1"/>
          </a:solidFill>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Times New Roman" panose="02020603050405020304" pitchFamily="18" charset="0"/>
                <a:cs typeface="Times New Roman" panose="02020603050405020304" pitchFamily="18" charset="0"/>
              </a:rPr>
              <a:t>Off line</a:t>
            </a:r>
          </a:p>
        </p:txBody>
      </p:sp>
      <p:cxnSp>
        <p:nvCxnSpPr>
          <p:cNvPr id="30" name="Straight Arrow Connector 29"/>
          <p:cNvCxnSpPr>
            <a:stCxn id="2" idx="2"/>
            <a:endCxn id="4" idx="0"/>
          </p:cNvCxnSpPr>
          <p:nvPr/>
        </p:nvCxnSpPr>
        <p:spPr>
          <a:xfrm flipH="1">
            <a:off x="4685839" y="1844824"/>
            <a:ext cx="65914" cy="2822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72" name="Straight Arrow Connector 3071"/>
          <p:cNvCxnSpPr>
            <a:stCxn id="4" idx="2"/>
            <a:endCxn id="7" idx="0"/>
          </p:cNvCxnSpPr>
          <p:nvPr/>
        </p:nvCxnSpPr>
        <p:spPr>
          <a:xfrm flipH="1">
            <a:off x="2431715" y="2703151"/>
            <a:ext cx="2254124" cy="276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76" name="Straight Arrow Connector 3075"/>
          <p:cNvCxnSpPr>
            <a:stCxn id="4" idx="2"/>
            <a:endCxn id="6" idx="0"/>
          </p:cNvCxnSpPr>
          <p:nvPr/>
        </p:nvCxnSpPr>
        <p:spPr>
          <a:xfrm>
            <a:off x="4685839" y="2703151"/>
            <a:ext cx="2863717" cy="27619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78" name="Straight Arrow Connector 3077"/>
          <p:cNvCxnSpPr>
            <a:stCxn id="7" idx="2"/>
            <a:endCxn id="11" idx="0"/>
          </p:cNvCxnSpPr>
          <p:nvPr/>
        </p:nvCxnSpPr>
        <p:spPr>
          <a:xfrm flipH="1">
            <a:off x="1310482" y="3537012"/>
            <a:ext cx="1121233" cy="3005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80" name="Straight Arrow Connector 3079"/>
          <p:cNvCxnSpPr>
            <a:stCxn id="7" idx="2"/>
            <a:endCxn id="10" idx="0"/>
          </p:cNvCxnSpPr>
          <p:nvPr/>
        </p:nvCxnSpPr>
        <p:spPr>
          <a:xfrm>
            <a:off x="2431715" y="3537012"/>
            <a:ext cx="1444236" cy="3281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82" name="Straight Arrow Connector 3081"/>
          <p:cNvCxnSpPr>
            <a:stCxn id="6" idx="2"/>
            <a:endCxn id="9" idx="0"/>
          </p:cNvCxnSpPr>
          <p:nvPr/>
        </p:nvCxnSpPr>
        <p:spPr>
          <a:xfrm flipH="1">
            <a:off x="6378161" y="3537011"/>
            <a:ext cx="1171395" cy="32813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84" name="Straight Arrow Connector 3083"/>
          <p:cNvCxnSpPr>
            <a:stCxn id="6" idx="2"/>
            <a:endCxn id="8" idx="0"/>
          </p:cNvCxnSpPr>
          <p:nvPr/>
        </p:nvCxnSpPr>
        <p:spPr>
          <a:xfrm>
            <a:off x="7549556" y="3537011"/>
            <a:ext cx="982883" cy="3005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86" name="Straight Arrow Connector 3085"/>
          <p:cNvCxnSpPr>
            <a:stCxn id="10" idx="2"/>
            <a:endCxn id="14" idx="0"/>
          </p:cNvCxnSpPr>
          <p:nvPr/>
        </p:nvCxnSpPr>
        <p:spPr>
          <a:xfrm flipH="1">
            <a:off x="2097462" y="4627953"/>
            <a:ext cx="1778489" cy="3034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88" name="Straight Arrow Connector 3087"/>
          <p:cNvCxnSpPr>
            <a:stCxn id="10" idx="2"/>
            <a:endCxn id="13" idx="0"/>
          </p:cNvCxnSpPr>
          <p:nvPr/>
        </p:nvCxnSpPr>
        <p:spPr>
          <a:xfrm>
            <a:off x="3875951" y="4627953"/>
            <a:ext cx="1125622" cy="10114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92" name="Straight Arrow Connector 3091"/>
          <p:cNvCxnSpPr>
            <a:stCxn id="14" idx="2"/>
            <a:endCxn id="20" idx="0"/>
          </p:cNvCxnSpPr>
          <p:nvPr/>
        </p:nvCxnSpPr>
        <p:spPr>
          <a:xfrm flipH="1">
            <a:off x="1056582" y="5579460"/>
            <a:ext cx="1040880" cy="4051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94" name="Straight Arrow Connector 3093"/>
          <p:cNvCxnSpPr>
            <a:stCxn id="14" idx="2"/>
            <a:endCxn id="19" idx="0"/>
          </p:cNvCxnSpPr>
          <p:nvPr/>
        </p:nvCxnSpPr>
        <p:spPr>
          <a:xfrm>
            <a:off x="2097462" y="5579460"/>
            <a:ext cx="609791" cy="3756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96" name="Straight Arrow Connector 3095"/>
          <p:cNvCxnSpPr>
            <a:stCxn id="13" idx="2"/>
            <a:endCxn id="18" idx="0"/>
          </p:cNvCxnSpPr>
          <p:nvPr/>
        </p:nvCxnSpPr>
        <p:spPr>
          <a:xfrm flipH="1">
            <a:off x="4211693" y="5782036"/>
            <a:ext cx="789880" cy="24577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98" name="Straight Arrow Connector 3097"/>
          <p:cNvCxnSpPr>
            <a:stCxn id="13" idx="2"/>
            <a:endCxn id="17" idx="0"/>
          </p:cNvCxnSpPr>
          <p:nvPr/>
        </p:nvCxnSpPr>
        <p:spPr>
          <a:xfrm>
            <a:off x="5001573" y="5782036"/>
            <a:ext cx="853163" cy="24577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6696236" y="6488668"/>
            <a:ext cx="2361544" cy="369332"/>
          </a:xfrm>
          <a:prstGeom prst="rect">
            <a:avLst/>
          </a:prstGeom>
        </p:spPr>
        <p:txBody>
          <a:bodyPr wrap="none">
            <a:spAutoFit/>
          </a:bodyPr>
          <a:lstStyle/>
          <a:p>
            <a:r>
              <a:rPr lang="en-US" dirty="0"/>
              <a:t>Source: </a:t>
            </a:r>
            <a:r>
              <a:rPr lang="en-US" dirty="0" err="1"/>
              <a:t>Zaugg</a:t>
            </a:r>
            <a:r>
              <a:rPr lang="en-US" dirty="0"/>
              <a:t> (2006)</a:t>
            </a:r>
          </a:p>
        </p:txBody>
      </p:sp>
    </p:spTree>
    <p:custDataLst>
      <p:tags r:id="rId1"/>
    </p:custDataLst>
    <p:extLst>
      <p:ext uri="{BB962C8B-B14F-4D97-AF65-F5344CB8AC3E}">
        <p14:creationId xmlns:p14="http://schemas.microsoft.com/office/powerpoint/2010/main" val="3228744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arn(inVertic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arn(inVertical)">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arn(inVertic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arn(inVertical)">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barn(inVertical)">
                                      <p:cBhvr>
                                        <p:cTn id="57" dur="500"/>
                                        <p:tgtEl>
                                          <p:spTgt spid="20"/>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barn(inVertical)">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barn(inVertical)">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grpId="0"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barn(inVertical)">
                                      <p:cBhvr>
                                        <p:cTn id="7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P spid="7" grpId="0" animBg="1"/>
      <p:bldP spid="8" grpId="0" animBg="1"/>
      <p:bldP spid="9" grpId="0" animBg="1"/>
      <p:bldP spid="10" grpId="0" animBg="1"/>
      <p:bldP spid="11" grpId="0" animBg="1"/>
      <p:bldP spid="13" grpId="0" animBg="1"/>
      <p:bldP spid="14" grpId="0" animBg="1"/>
      <p:bldP spid="17" grpId="0" animBg="1"/>
      <p:bldP spid="18" grpId="0" animBg="1"/>
      <p:bldP spid="19" grpId="0"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16</a:t>
            </a:fld>
            <a:endParaRPr lang="ar-SA"/>
          </a:p>
        </p:txBody>
      </p:sp>
      <p:sp>
        <p:nvSpPr>
          <p:cNvPr id="4" name="Content Placeholder 3"/>
          <p:cNvSpPr>
            <a:spLocks noGrp="1"/>
          </p:cNvSpPr>
          <p:nvPr>
            <p:ph sz="quarter" idx="13"/>
          </p:nvPr>
        </p:nvSpPr>
        <p:spPr>
          <a:xfrm>
            <a:off x="395536" y="404664"/>
            <a:ext cx="8352928" cy="6120680"/>
          </a:xfrm>
        </p:spPr>
        <p:txBody>
          <a:bodyPr/>
          <a:lstStyle/>
          <a:p>
            <a:pPr marL="45720" indent="0" algn="just" rtl="1">
              <a:buNone/>
            </a:pPr>
            <a:r>
              <a:rPr lang="ar-SA" dirty="0" smtClean="0"/>
              <a:t>	لا </a:t>
            </a:r>
            <a:r>
              <a:rPr lang="ar-SA" dirty="0"/>
              <a:t>شك أن هناك حاجة ملحة لدى الإدارات السياحية والفندقية وجميع مقدمى الخدمات لفهم مركز ودقيق لإستجابات العملاء فى هذه الحالات السلبية حتى يتمكنوا من صياغة طرق وإستراتيجيات فعالة ومجربة لإصلاح أو لتدارك ردود الأفعال السلبية لعملائهم </a:t>
            </a:r>
            <a:r>
              <a:rPr lang="en-US" dirty="0"/>
              <a:t>Strategies for Successful Service Recovery </a:t>
            </a:r>
            <a:r>
              <a:rPr lang="ar-SA" dirty="0"/>
              <a:t>من خلال نظم محكمة وإجراءات واضحة ومعلنة وشفافية كبيرة وجدية للتعامل مع الشكاوى وحلها سريعاً وتدريب الموارد البشرية على مهارات حل </a:t>
            </a:r>
            <a:r>
              <a:rPr lang="ar-SA" dirty="0" smtClean="0"/>
              <a:t>المشكلات </a:t>
            </a:r>
            <a:r>
              <a:rPr lang="ar-SA" dirty="0"/>
              <a:t>والتعامل مع </a:t>
            </a:r>
            <a:r>
              <a:rPr lang="ar-SA" dirty="0" smtClean="0"/>
              <a:t>الشكاوى.</a:t>
            </a:r>
          </a:p>
          <a:p>
            <a:pPr marL="45720" indent="0" algn="just" rtl="1">
              <a:buNone/>
            </a:pPr>
            <a:endParaRPr lang="ar-SA" dirty="0"/>
          </a:p>
          <a:p>
            <a:pPr marL="45720" indent="0" algn="just" rtl="1">
              <a:buNone/>
            </a:pPr>
            <a:endParaRPr lang="ar-SA" dirty="0" smtClean="0"/>
          </a:p>
          <a:p>
            <a:pPr marL="45720" indent="0" algn="just" rtl="1">
              <a:buNone/>
            </a:pPr>
            <a:endParaRPr lang="ar-SA" dirty="0"/>
          </a:p>
          <a:p>
            <a:pPr marL="45720" indent="0" algn="just" rtl="1">
              <a:buNone/>
            </a:pPr>
            <a:endParaRPr lang="ar-SA" dirty="0" smtClean="0"/>
          </a:p>
          <a:p>
            <a:pPr marL="45720" indent="0" algn="just" rtl="1">
              <a:buNone/>
            </a:pPr>
            <a:endParaRPr lang="ar-SA" dirty="0"/>
          </a:p>
          <a:p>
            <a:pPr marL="45720" indent="0" algn="just" rtl="1">
              <a:buNone/>
            </a:pPr>
            <a:endParaRPr lang="ar-SA" dirty="0" smtClean="0"/>
          </a:p>
          <a:p>
            <a:pPr marL="45720" indent="0" algn="just" rtl="1">
              <a:buNone/>
            </a:pPr>
            <a:endParaRPr lang="ar-SA" dirty="0"/>
          </a:p>
          <a:p>
            <a:pPr marL="45720" indent="0" algn="just" rtl="1">
              <a:buNone/>
            </a:pPr>
            <a:endParaRPr lang="en-US" dirty="0"/>
          </a:p>
        </p:txBody>
      </p:sp>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056" y="3212976"/>
            <a:ext cx="3456384" cy="2308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6" y="3212976"/>
            <a:ext cx="3528392" cy="2258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extLst>
      <p:ext uri="{BB962C8B-B14F-4D97-AF65-F5344CB8AC3E}">
        <p14:creationId xmlns:p14="http://schemas.microsoft.com/office/powerpoint/2010/main" val="125334195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4340"/>
                                        </p:tgtEl>
                                        <p:attrNameLst>
                                          <p:attrName>style.visibility</p:attrName>
                                        </p:attrNameLst>
                                      </p:cBhvr>
                                      <p:to>
                                        <p:strVal val="visible"/>
                                      </p:to>
                                    </p:set>
                                    <p:animEffect transition="in" filter="barn(inVertical)">
                                      <p:cBhvr>
                                        <p:cTn id="12" dur="500"/>
                                        <p:tgtEl>
                                          <p:spTgt spid="1434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4338"/>
                                        </p:tgtEl>
                                        <p:attrNameLst>
                                          <p:attrName>style.visibility</p:attrName>
                                        </p:attrNameLst>
                                      </p:cBhvr>
                                      <p:to>
                                        <p:strVal val="visible"/>
                                      </p:to>
                                    </p:set>
                                    <p:animEffect transition="in" filter="barn(inVertical)">
                                      <p:cBhvr>
                                        <p:cTn id="1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17</a:t>
            </a:fld>
            <a:endParaRPr lang="ar-SA"/>
          </a:p>
        </p:txBody>
      </p:sp>
      <p:sp>
        <p:nvSpPr>
          <p:cNvPr id="4" name="Content Placeholder 3"/>
          <p:cNvSpPr>
            <a:spLocks noGrp="1"/>
          </p:cNvSpPr>
          <p:nvPr>
            <p:ph sz="quarter" idx="13"/>
          </p:nvPr>
        </p:nvSpPr>
        <p:spPr>
          <a:xfrm>
            <a:off x="395536" y="404664"/>
            <a:ext cx="8280920" cy="6120680"/>
          </a:xfrm>
        </p:spPr>
        <p:txBody>
          <a:bodyPr/>
          <a:lstStyle/>
          <a:p>
            <a:pPr marL="45720" indent="0" algn="just" rtl="1">
              <a:buNone/>
            </a:pPr>
            <a:r>
              <a:rPr lang="ar-SA" dirty="0" smtClean="0"/>
              <a:t>	والاستماع </a:t>
            </a:r>
            <a:r>
              <a:rPr lang="ar-SA" dirty="0"/>
              <a:t>لتجارب العملاء السلبية وسرعة الإعتذار والتعويض عنها مثل العروض الخاصة والخصومات وإصلاح الأخطاء فى سبيل عدم فقد العملاء أو تحولهم للمنافسين أو تحولهم لأداة تسويق ودعاية سلبية عن المنشأة السياحية أو الفندقية. وترميم ثقتهم بالمنشأة وخدماتها بل إن النجاح فى هذه الاستجابة السريعة يزيد من </a:t>
            </a:r>
            <a:r>
              <a:rPr lang="ar-SA" dirty="0" smtClean="0"/>
              <a:t>تمسك </a:t>
            </a:r>
            <a:r>
              <a:rPr lang="ar-SA" dirty="0"/>
              <a:t>العملاء </a:t>
            </a:r>
            <a:r>
              <a:rPr lang="ar-SA" dirty="0" smtClean="0"/>
              <a:t>بمنشأتهم </a:t>
            </a:r>
            <a:r>
              <a:rPr lang="ar-SA" dirty="0"/>
              <a:t>وخدماتها. ويعتبر </a:t>
            </a:r>
            <a:r>
              <a:rPr lang="ar-SA" dirty="0" smtClean="0"/>
              <a:t>الإستثمار </a:t>
            </a:r>
            <a:r>
              <a:rPr lang="ar-SA" dirty="0"/>
              <a:t>بالجهد والوقت والتكلفة فى هذا المجال استثمار فى غاية الأهمية </a:t>
            </a:r>
            <a:r>
              <a:rPr lang="en-US" dirty="0"/>
              <a:t>Strategies for Successful Service </a:t>
            </a:r>
            <a:r>
              <a:rPr lang="en-US" dirty="0" smtClean="0"/>
              <a:t>Recovery</a:t>
            </a:r>
            <a:endParaRPr lang="ar-SA" dirty="0" smtClean="0"/>
          </a:p>
          <a:p>
            <a:pPr marL="45720" indent="0" rtl="1">
              <a:buNone/>
            </a:pPr>
            <a:r>
              <a:rPr lang="en-US" dirty="0"/>
              <a:t>Magnini et al. </a:t>
            </a:r>
            <a:r>
              <a:rPr lang="en-US" dirty="0" smtClean="0"/>
              <a:t>2007</a:t>
            </a:r>
            <a:endParaRPr lang="ar-SA" dirty="0" smtClean="0"/>
          </a:p>
          <a:p>
            <a:pPr marL="45720" indent="0" algn="ctr" rtl="1">
              <a:buNone/>
            </a:pPr>
            <a:endParaRPr lang="en-US" dirty="0"/>
          </a:p>
        </p:txBody>
      </p:sp>
      <p:pic>
        <p:nvPicPr>
          <p:cNvPr id="153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3645024"/>
            <a:ext cx="7560839" cy="2981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extLst>
      <p:ext uri="{BB962C8B-B14F-4D97-AF65-F5344CB8AC3E}">
        <p14:creationId xmlns:p14="http://schemas.microsoft.com/office/powerpoint/2010/main" val="34846404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down)">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5362"/>
                                        </p:tgtEl>
                                        <p:attrNameLst>
                                          <p:attrName>style.visibility</p:attrName>
                                        </p:attrNameLst>
                                      </p:cBhvr>
                                      <p:to>
                                        <p:strVal val="visible"/>
                                      </p:to>
                                    </p:set>
                                    <p:animEffect transition="in" filter="wipe(down)">
                                      <p:cBhvr>
                                        <p:cTn id="15"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18</a:t>
            </a:fld>
            <a:endParaRPr lang="ar-SA"/>
          </a:p>
        </p:txBody>
      </p:sp>
      <p:sp>
        <p:nvSpPr>
          <p:cNvPr id="4" name="Content Placeholder 3"/>
          <p:cNvSpPr>
            <a:spLocks noGrp="1"/>
          </p:cNvSpPr>
          <p:nvPr>
            <p:ph sz="quarter" idx="13"/>
          </p:nvPr>
        </p:nvSpPr>
        <p:spPr>
          <a:xfrm>
            <a:off x="467544" y="548680"/>
            <a:ext cx="8136904" cy="5976664"/>
          </a:xfrm>
        </p:spPr>
        <p:txBody>
          <a:bodyPr/>
          <a:lstStyle/>
          <a:p>
            <a:pPr marL="45720" indent="0" algn="just" rtl="1">
              <a:buNone/>
            </a:pPr>
            <a:r>
              <a:rPr lang="ar-SA" dirty="0" smtClean="0"/>
              <a:t>	</a:t>
            </a:r>
          </a:p>
          <a:p>
            <a:pPr marL="45720" indent="0" algn="just" rtl="1">
              <a:buNone/>
            </a:pPr>
            <a:endParaRPr lang="ar-SA" dirty="0"/>
          </a:p>
          <a:p>
            <a:pPr marL="45720" indent="0" algn="ctr" rtl="1">
              <a:buNone/>
            </a:pPr>
            <a:endParaRPr lang="ar-SA" dirty="0" smtClean="0"/>
          </a:p>
          <a:p>
            <a:pPr marL="45720" indent="0" algn="just" rtl="1">
              <a:buNone/>
            </a:pPr>
            <a:endParaRPr lang="ar-SA" dirty="0"/>
          </a:p>
          <a:p>
            <a:pPr marL="45720" indent="0" algn="just" rtl="1">
              <a:buNone/>
            </a:pPr>
            <a:endParaRPr lang="ar-SA" dirty="0" smtClean="0"/>
          </a:p>
          <a:p>
            <a:pPr marL="45720" indent="0" algn="just" rtl="1">
              <a:buNone/>
            </a:pPr>
            <a:endParaRPr lang="ar-SA" dirty="0"/>
          </a:p>
          <a:p>
            <a:pPr marL="45720" indent="0" algn="just" rtl="1">
              <a:buNone/>
            </a:pPr>
            <a:endParaRPr lang="ar-SA" dirty="0" smtClean="0"/>
          </a:p>
          <a:p>
            <a:pPr marL="45720" indent="0" algn="just" rtl="1">
              <a:buNone/>
            </a:pPr>
            <a:r>
              <a:rPr lang="ar-SA" dirty="0" smtClean="0"/>
              <a:t>	بل </a:t>
            </a:r>
            <a:r>
              <a:rPr lang="ar-SA" dirty="0"/>
              <a:t>ومن خلال التجارب العملية أصبحنا نشاهد تميز كثير من المؤسسات فى مجالات مختلفة تتميز فى رحلة البحث عن (الميزات التنافسية </a:t>
            </a:r>
            <a:r>
              <a:rPr lang="en-US" dirty="0" smtClean="0"/>
              <a:t>Competitive Advantage </a:t>
            </a:r>
            <a:r>
              <a:rPr lang="ar-SA" dirty="0" smtClean="0"/>
              <a:t> يتميزون </a:t>
            </a:r>
            <a:r>
              <a:rPr lang="ar-SA" dirty="0"/>
              <a:t>وتشتهر بسمعتها الطيبة فى الحل السريع والممنهج والمرضى لمشاكل وشكاوى العملاء. ويصبح هذا التميز جزء من صورتها الذهنية </a:t>
            </a:r>
            <a:r>
              <a:rPr lang="ar-SA" dirty="0" smtClean="0"/>
              <a:t> </a:t>
            </a:r>
            <a:r>
              <a:rPr lang="en-US" dirty="0" smtClean="0"/>
              <a:t>Mental </a:t>
            </a:r>
            <a:r>
              <a:rPr lang="en-US" dirty="0"/>
              <a:t>Image </a:t>
            </a:r>
            <a:r>
              <a:rPr lang="ar-SA" dirty="0"/>
              <a:t>لدى عملائها. </a:t>
            </a:r>
          </a:p>
          <a:p>
            <a:pPr marL="45720" indent="0" algn="r" rtl="1">
              <a:buNone/>
            </a:pPr>
            <a:endParaRPr lang="ar-SA" dirty="0"/>
          </a:p>
          <a:p>
            <a:pPr marL="45720" indent="0" algn="ctr" rtl="1">
              <a:buNone/>
            </a:pPr>
            <a:endParaRPr lang="en-US" dirty="0"/>
          </a:p>
        </p:txBody>
      </p:sp>
      <p:pic>
        <p:nvPicPr>
          <p:cNvPr id="163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720" y="764704"/>
            <a:ext cx="4680520"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extLst>
      <p:ext uri="{BB962C8B-B14F-4D97-AF65-F5344CB8AC3E}">
        <p14:creationId xmlns:p14="http://schemas.microsoft.com/office/powerpoint/2010/main" val="128305620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7" end="7"/>
                                            </p:txEl>
                                          </p:spTgt>
                                        </p:tgtEl>
                                        <p:attrNameLst>
                                          <p:attrName>style.visibility</p:attrName>
                                        </p:attrNameLst>
                                      </p:cBhvr>
                                      <p:to>
                                        <p:strVal val="visible"/>
                                      </p:to>
                                    </p:set>
                                    <p:animEffect transition="in" filter="wipe(down)">
                                      <p:cBhvr>
                                        <p:cTn id="7" dur="500"/>
                                        <p:tgtEl>
                                          <p:spTgt spid="4">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386"/>
                                        </p:tgtEl>
                                        <p:attrNameLst>
                                          <p:attrName>style.visibility</p:attrName>
                                        </p:attrNameLst>
                                      </p:cBhvr>
                                      <p:to>
                                        <p:strVal val="visible"/>
                                      </p:to>
                                    </p:set>
                                    <p:animEffect transition="in" filter="wipe(down)">
                                      <p:cBhvr>
                                        <p:cTn id="12"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19</a:t>
            </a:fld>
            <a:endParaRPr lang="ar-SA"/>
          </a:p>
        </p:txBody>
      </p:sp>
      <p:sp>
        <p:nvSpPr>
          <p:cNvPr id="4" name="Content Placeholder 3"/>
          <p:cNvSpPr>
            <a:spLocks noGrp="1"/>
          </p:cNvSpPr>
          <p:nvPr>
            <p:ph sz="quarter" idx="13"/>
          </p:nvPr>
        </p:nvSpPr>
        <p:spPr>
          <a:xfrm>
            <a:off x="467544" y="620688"/>
            <a:ext cx="8417024" cy="5976664"/>
          </a:xfrm>
        </p:spPr>
        <p:txBody>
          <a:bodyPr/>
          <a:lstStyle/>
          <a:p>
            <a:pPr marL="45720" indent="0" algn="ctr" rtl="1">
              <a:buNone/>
            </a:pPr>
            <a:r>
              <a:rPr lang="ar-SA" sz="2000" b="1" dirty="0" smtClean="0"/>
              <a:t>سلوك </a:t>
            </a:r>
            <a:r>
              <a:rPr lang="ar-SA" sz="2000" b="1" dirty="0"/>
              <a:t>العملاء فى الشكاوى </a:t>
            </a:r>
            <a:r>
              <a:rPr lang="en-US" sz="2000" b="1" dirty="0"/>
              <a:t>Customer Complaining Behavior (CCB</a:t>
            </a:r>
            <a:r>
              <a:rPr lang="en-US" sz="2000" b="1" dirty="0" smtClean="0"/>
              <a:t>)</a:t>
            </a:r>
            <a:endParaRPr lang="ar-SA" sz="2000" b="1" dirty="0" smtClean="0"/>
          </a:p>
          <a:p>
            <a:pPr marL="45720" indent="0" algn="r" rtl="1">
              <a:buNone/>
            </a:pPr>
            <a:endParaRPr lang="ar-SA" dirty="0"/>
          </a:p>
          <a:p>
            <a:pPr marL="45720" indent="0" algn="ctr" rtl="1">
              <a:buNone/>
            </a:pPr>
            <a:endParaRPr lang="ar-SA" dirty="0" smtClean="0"/>
          </a:p>
          <a:p>
            <a:pPr marL="45720" indent="0" algn="r" rtl="1">
              <a:buNone/>
            </a:pPr>
            <a:endParaRPr lang="ar-SA" dirty="0" smtClean="0"/>
          </a:p>
          <a:p>
            <a:pPr marL="45720" indent="0" algn="r" rtl="1">
              <a:buNone/>
            </a:pPr>
            <a:endParaRPr lang="ar-SA" dirty="0"/>
          </a:p>
          <a:p>
            <a:pPr marL="45720" indent="0" algn="just" rtl="1">
              <a:buNone/>
            </a:pPr>
            <a:r>
              <a:rPr lang="ar-SA" dirty="0" smtClean="0"/>
              <a:t>	أختلفت </a:t>
            </a:r>
            <a:r>
              <a:rPr lang="ar-SA" dirty="0"/>
              <a:t>نتائج الدراسات السابقة فى المجالات المختلفة فى تحديد النسبة الأقرب للواقع من العملاء الغير راضيين الذين يقررون اتخاذ سلوك الشكوى عن فشل الخدمة. فمن الدراسات ما أشار لنسبة 5% فقط يعبرون عن شكواهم. بينما اشارت دراسات أخرى إلى نحو الثلث 30% يعبر عن شكواه ويمتنع الثلثين عن </a:t>
            </a:r>
            <a:r>
              <a:rPr lang="ar-SA" dirty="0" smtClean="0"/>
              <a:t>الشكوى </a:t>
            </a:r>
          </a:p>
          <a:p>
            <a:pPr marL="45720" indent="0" rtl="1">
              <a:buNone/>
            </a:pPr>
            <a:r>
              <a:rPr lang="en-US" dirty="0" smtClean="0"/>
              <a:t>Chiappa </a:t>
            </a:r>
            <a:r>
              <a:rPr lang="en-US" dirty="0"/>
              <a:t>and Aglio</a:t>
            </a:r>
            <a:r>
              <a:rPr lang="en-US" dirty="0" smtClean="0"/>
              <a:t>, 2012</a:t>
            </a:r>
            <a:endParaRPr lang="ar-SA" dirty="0"/>
          </a:p>
          <a:p>
            <a:pPr marL="45720" indent="0" algn="r" rtl="1">
              <a:buNone/>
            </a:pPr>
            <a:endParaRPr lang="ar-SA" dirty="0" smtClean="0"/>
          </a:p>
          <a:p>
            <a:pPr marL="45720" indent="0" algn="r" rtl="1">
              <a:buNone/>
            </a:pPr>
            <a:endParaRPr lang="ar-SA" dirty="0"/>
          </a:p>
          <a:p>
            <a:pPr marL="45720" indent="0" algn="r" rtl="1">
              <a:buNone/>
            </a:pPr>
            <a:endParaRPr lang="ar-SA" dirty="0" smtClean="0"/>
          </a:p>
          <a:p>
            <a:pPr marL="45720" indent="0" algn="r" rtl="1">
              <a:buNone/>
            </a:pPr>
            <a:endParaRPr lang="ar-SA" dirty="0"/>
          </a:p>
          <a:p>
            <a:pPr marL="45720" indent="0" algn="r" rtl="1">
              <a:buNone/>
            </a:pPr>
            <a:endParaRPr lang="ar-SA" dirty="0" smtClean="0"/>
          </a:p>
          <a:p>
            <a:pPr marL="45720" indent="0" algn="r" rtl="1">
              <a:buNone/>
            </a:pPr>
            <a:endParaRPr lang="ar-SA" dirty="0"/>
          </a:p>
          <a:p>
            <a:pPr marL="45720" indent="0" algn="r" rtl="1">
              <a:buNone/>
            </a:pPr>
            <a:endParaRPr lang="ar-SA" dirty="0" smtClean="0"/>
          </a:p>
          <a:p>
            <a:pPr marL="45720" indent="0" algn="r" rtl="1">
              <a:buNone/>
            </a:pPr>
            <a:endParaRPr lang="ar-SA" dirty="0"/>
          </a:p>
          <a:p>
            <a:pPr marL="45720" indent="0" algn="r" rtl="1">
              <a:buNone/>
            </a:pPr>
            <a:endParaRPr lang="ar-SA" dirty="0" smtClean="0"/>
          </a:p>
          <a:p>
            <a:pPr marL="45720" indent="0" algn="r" rtl="1">
              <a:buNone/>
            </a:pPr>
            <a:endParaRPr lang="en-US" dirty="0"/>
          </a:p>
        </p:txBody>
      </p:sp>
      <p:pic>
        <p:nvPicPr>
          <p:cNvPr id="174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1283268"/>
            <a:ext cx="2074850" cy="1497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4208" y="4750098"/>
            <a:ext cx="2183507" cy="1427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5896" y="4750098"/>
            <a:ext cx="2515419" cy="1427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extLst>
      <p:ext uri="{BB962C8B-B14F-4D97-AF65-F5344CB8AC3E}">
        <p14:creationId xmlns:p14="http://schemas.microsoft.com/office/powerpoint/2010/main" val="211678387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7410"/>
                                        </p:tgtEl>
                                        <p:attrNameLst>
                                          <p:attrName>style.visibility</p:attrName>
                                        </p:attrNameLst>
                                      </p:cBhvr>
                                      <p:to>
                                        <p:strVal val="visible"/>
                                      </p:to>
                                    </p:set>
                                    <p:animEffect transition="in" filter="barn(inVertical)">
                                      <p:cBhvr>
                                        <p:cTn id="12" dur="500"/>
                                        <p:tgtEl>
                                          <p:spTgt spid="174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Effect transition="in" filter="barn(inVertical)">
                                      <p:cBhvr>
                                        <p:cTn id="17" dur="500"/>
                                        <p:tgtEl>
                                          <p:spTgt spid="4">
                                            <p:txEl>
                                              <p:pRg st="5" end="5"/>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4">
                                            <p:txEl>
                                              <p:pRg st="6" end="6"/>
                                            </p:txEl>
                                          </p:spTgt>
                                        </p:tgtEl>
                                        <p:attrNameLst>
                                          <p:attrName>style.visibility</p:attrName>
                                        </p:attrNameLst>
                                      </p:cBhvr>
                                      <p:to>
                                        <p:strVal val="visible"/>
                                      </p:to>
                                    </p:set>
                                    <p:animEffect transition="in" filter="barn(inVertical)">
                                      <p:cBhvr>
                                        <p:cTn id="20" dur="500"/>
                                        <p:tgtEl>
                                          <p:spTgt spid="4">
                                            <p:txEl>
                                              <p:pRg st="6" end="6"/>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7411"/>
                                        </p:tgtEl>
                                        <p:attrNameLst>
                                          <p:attrName>style.visibility</p:attrName>
                                        </p:attrNameLst>
                                      </p:cBhvr>
                                      <p:to>
                                        <p:strVal val="visible"/>
                                      </p:to>
                                    </p:set>
                                    <p:animEffect transition="in" filter="barn(inVertical)">
                                      <p:cBhvr>
                                        <p:cTn id="25" dur="500"/>
                                        <p:tgtEl>
                                          <p:spTgt spid="17411"/>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7412"/>
                                        </p:tgtEl>
                                        <p:attrNameLst>
                                          <p:attrName>style.visibility</p:attrName>
                                        </p:attrNameLst>
                                      </p:cBhvr>
                                      <p:to>
                                        <p:strVal val="visible"/>
                                      </p:to>
                                    </p:set>
                                    <p:animEffect transition="in" filter="barn(inVertical)">
                                      <p:cBhvr>
                                        <p:cTn id="30" dur="5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2</a:t>
            </a:fld>
            <a:endParaRPr lang="ar-SA"/>
          </a:p>
        </p:txBody>
      </p:sp>
      <p:sp>
        <p:nvSpPr>
          <p:cNvPr id="4" name="Content Placeholder 3"/>
          <p:cNvSpPr>
            <a:spLocks noGrp="1"/>
          </p:cNvSpPr>
          <p:nvPr>
            <p:ph sz="quarter" idx="13"/>
          </p:nvPr>
        </p:nvSpPr>
        <p:spPr>
          <a:xfrm>
            <a:off x="1143000" y="731520"/>
            <a:ext cx="7101408" cy="5145752"/>
          </a:xfrm>
        </p:spPr>
        <p:txBody>
          <a:bodyPr>
            <a:normAutofit/>
          </a:bodyPr>
          <a:lstStyle/>
          <a:p>
            <a:pPr marL="45720" indent="0" algn="ctr">
              <a:buNone/>
            </a:pPr>
            <a:endParaRPr lang="ar-SA" sz="2800" b="1" dirty="0">
              <a:latin typeface="Times New Roman" panose="02020603050405020304" pitchFamily="18" charset="0"/>
              <a:cs typeface="Times New Roman" panose="02020603050405020304" pitchFamily="18" charset="0"/>
            </a:endParaRPr>
          </a:p>
          <a:p>
            <a:pPr marL="45720" indent="0" algn="ctr">
              <a:buNone/>
            </a:pPr>
            <a:r>
              <a:rPr lang="ar-SA" sz="2800" b="1" dirty="0">
                <a:latin typeface="Times New Roman" panose="02020603050405020304" pitchFamily="18" charset="0"/>
                <a:cs typeface="Times New Roman" panose="02020603050405020304" pitchFamily="18" charset="0"/>
              </a:rPr>
              <a:t>بسم الله الرحمن الرحيم</a:t>
            </a:r>
          </a:p>
          <a:p>
            <a:pPr marL="45720" indent="0" algn="ctr">
              <a:buNone/>
            </a:pPr>
            <a:r>
              <a:rPr lang="ar-SA" sz="2800" b="1" dirty="0">
                <a:latin typeface="Times New Roman" panose="02020603050405020304" pitchFamily="18" charset="0"/>
                <a:cs typeface="Times New Roman" panose="02020603050405020304" pitchFamily="18" charset="0"/>
              </a:rPr>
              <a:t>"قالوا سبحانك لا علم لنا إلا ما علمتنا إنك أنت العليم الخبير"</a:t>
            </a:r>
          </a:p>
          <a:p>
            <a:pPr marL="45720" indent="0" algn="ctr">
              <a:buNone/>
            </a:pPr>
            <a:r>
              <a:rPr lang="ar-SA" sz="2800" b="1" dirty="0">
                <a:latin typeface="Times New Roman" panose="02020603050405020304" pitchFamily="18" charset="0"/>
                <a:cs typeface="Times New Roman" panose="02020603050405020304" pitchFamily="18" charset="0"/>
              </a:rPr>
              <a:t>صدق الله العظيم</a:t>
            </a:r>
          </a:p>
          <a:p>
            <a:pPr marL="45720" indent="0" algn="ctr">
              <a:buNone/>
            </a:pPr>
            <a:endParaRPr lang="en-US" sz="1800" dirty="0">
              <a:latin typeface="Times New Roman" panose="02020603050405020304" pitchFamily="18" charset="0"/>
              <a:cs typeface="Times New Roman" panose="02020603050405020304" pitchFamily="18" charset="0"/>
            </a:endParaRP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7670" y="3984625"/>
            <a:ext cx="2493963" cy="1103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883294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1000"/>
                                        <p:tgtEl>
                                          <p:spTgt spid="1029"/>
                                        </p:tgtEl>
                                      </p:cBhvr>
                                    </p:animEffect>
                                    <p:anim calcmode="lin" valueType="num">
                                      <p:cBhvr>
                                        <p:cTn id="8" dur="1000" fill="hold"/>
                                        <p:tgtEl>
                                          <p:spTgt spid="1029"/>
                                        </p:tgtEl>
                                        <p:attrNameLst>
                                          <p:attrName>ppt_x</p:attrName>
                                        </p:attrNameLst>
                                      </p:cBhvr>
                                      <p:tavLst>
                                        <p:tav tm="0">
                                          <p:val>
                                            <p:strVal val="#ppt_x"/>
                                          </p:val>
                                        </p:tav>
                                        <p:tav tm="100000">
                                          <p:val>
                                            <p:strVal val="#ppt_x"/>
                                          </p:val>
                                        </p:tav>
                                      </p:tavLst>
                                    </p:anim>
                                    <p:anim calcmode="lin" valueType="num">
                                      <p:cBhvr>
                                        <p:cTn id="9" dur="1000" fill="hold"/>
                                        <p:tgtEl>
                                          <p:spTgt spid="10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1000"/>
                                        <p:tgtEl>
                                          <p:spTgt spid="4">
                                            <p:txEl>
                                              <p:pRg st="2" end="2"/>
                                            </p:txEl>
                                          </p:spTgt>
                                        </p:tgtEl>
                                      </p:cBhvr>
                                    </p:animEffect>
                                    <p:anim calcmode="lin" valueType="num">
                                      <p:cBhvr>
                                        <p:cTn id="20"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xEl>
                                              <p:pRg st="3" end="3"/>
                                            </p:txEl>
                                          </p:spTgt>
                                        </p:tgtEl>
                                        <p:attrNameLst>
                                          <p:attrName>style.visibility</p:attrName>
                                        </p:attrNameLst>
                                      </p:cBhvr>
                                      <p:to>
                                        <p:strVal val="visible"/>
                                      </p:to>
                                    </p:set>
                                    <p:animEffect transition="in" filter="fade">
                                      <p:cBhvr>
                                        <p:cTn id="24" dur="1000"/>
                                        <p:tgtEl>
                                          <p:spTgt spid="4">
                                            <p:txEl>
                                              <p:pRg st="3" end="3"/>
                                            </p:txEl>
                                          </p:spTgt>
                                        </p:tgtEl>
                                      </p:cBhvr>
                                    </p:animEffect>
                                    <p:anim calcmode="lin" valueType="num">
                                      <p:cBhvr>
                                        <p:cTn id="2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20</a:t>
            </a:fld>
            <a:endParaRPr lang="ar-SA"/>
          </a:p>
        </p:txBody>
      </p:sp>
      <p:sp>
        <p:nvSpPr>
          <p:cNvPr id="4" name="Content Placeholder 3"/>
          <p:cNvSpPr>
            <a:spLocks noGrp="1"/>
          </p:cNvSpPr>
          <p:nvPr>
            <p:ph sz="quarter" idx="13"/>
          </p:nvPr>
        </p:nvSpPr>
        <p:spPr>
          <a:xfrm>
            <a:off x="539552" y="404664"/>
            <a:ext cx="8136904" cy="6048672"/>
          </a:xfrm>
        </p:spPr>
        <p:txBody>
          <a:bodyPr/>
          <a:lstStyle/>
          <a:p>
            <a:pPr marL="45720" indent="0" algn="r" rtl="1">
              <a:buNone/>
            </a:pPr>
            <a:r>
              <a:rPr lang="ar-SA" dirty="0"/>
              <a:t>وأشارت الدراسات إلى أن من لا يشتكون عادة يلجأون لتصرفات خاصة مثل قرار عدم التعامل مع مقدم الخدمة مرة </a:t>
            </a:r>
            <a:r>
              <a:rPr lang="ar-SA" dirty="0" smtClean="0"/>
              <a:t>أخرى.  </a:t>
            </a:r>
            <a:endParaRPr lang="en-US" dirty="0"/>
          </a:p>
        </p:txBody>
      </p:sp>
      <p:pic>
        <p:nvPicPr>
          <p:cNvPr id="184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836" y="1268760"/>
            <a:ext cx="2573337"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347864" y="1530965"/>
            <a:ext cx="5472608" cy="1323439"/>
          </a:xfrm>
          <a:prstGeom prst="rect">
            <a:avLst/>
          </a:prstGeom>
        </p:spPr>
        <p:txBody>
          <a:bodyPr wrap="square">
            <a:spAutoFit/>
          </a:bodyPr>
          <a:lstStyle/>
          <a:p>
            <a:r>
              <a:rPr lang="ar-SA" sz="2000" dirty="0"/>
              <a:t>والأغلب يلجأ للكلمة المنطوقة السلبية </a:t>
            </a:r>
            <a:r>
              <a:rPr lang="en-US" sz="2000" dirty="0"/>
              <a:t>negative word of mouth </a:t>
            </a:r>
            <a:r>
              <a:rPr lang="ar-SA" sz="2000" dirty="0"/>
              <a:t>وتشير الدراسات الميدانية أن كل شخص يشتكى لأخرين يبلغ ما يقارب 9 – 10 أفراد بتجريته السلبية. </a:t>
            </a:r>
            <a:r>
              <a:rPr lang="en-US" sz="2000" dirty="0" smtClean="0"/>
              <a:t>Lam </a:t>
            </a:r>
            <a:r>
              <a:rPr lang="en-US" sz="2000" dirty="0"/>
              <a:t>and Tang, </a:t>
            </a:r>
            <a:r>
              <a:rPr lang="en-US" sz="2000" dirty="0" smtClean="0"/>
              <a:t>2003</a:t>
            </a:r>
            <a:endParaRPr lang="en-US" sz="2000" dirty="0"/>
          </a:p>
        </p:txBody>
      </p:sp>
      <p:pic>
        <p:nvPicPr>
          <p:cNvPr id="1843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535" y="3380701"/>
            <a:ext cx="2547937" cy="173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19643" y="3380701"/>
            <a:ext cx="2420937" cy="1655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7"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79526" y="3342601"/>
            <a:ext cx="2689225" cy="173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1372722" y="5115320"/>
            <a:ext cx="6943694" cy="923330"/>
          </a:xfrm>
          <a:prstGeom prst="rect">
            <a:avLst/>
          </a:prstGeom>
        </p:spPr>
        <p:txBody>
          <a:bodyPr wrap="square">
            <a:spAutoFit/>
          </a:bodyPr>
          <a:lstStyle/>
          <a:p>
            <a:pPr algn="ctr"/>
            <a:r>
              <a:rPr lang="ar-SA" b="1" dirty="0"/>
              <a:t>وهناك مجموعة أخرى وهى الأقل كثيراً التى تلجأ لخطوات قانونية فى بعض الأحيان ضد المنشأت الغير ملتزمة فى خدماتها، وهى خطوات تحتاج لوقت وجهد أكبر  </a:t>
            </a:r>
            <a:r>
              <a:rPr lang="en-US" b="1" dirty="0"/>
              <a:t>Kim and Chen, 2010</a:t>
            </a:r>
          </a:p>
        </p:txBody>
      </p:sp>
    </p:spTree>
    <p:custDataLst>
      <p:tags r:id="rId2"/>
    </p:custDataLst>
    <p:extLst>
      <p:ext uri="{BB962C8B-B14F-4D97-AF65-F5344CB8AC3E}">
        <p14:creationId xmlns:p14="http://schemas.microsoft.com/office/powerpoint/2010/main" val="264492177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434"/>
                                        </p:tgtEl>
                                        <p:attrNameLst>
                                          <p:attrName>style.visibility</p:attrName>
                                        </p:attrNameLst>
                                      </p:cBhvr>
                                      <p:to>
                                        <p:strVal val="visible"/>
                                      </p:to>
                                    </p:set>
                                    <p:animEffect transition="in" filter="wipe(down)">
                                      <p:cBhvr>
                                        <p:cTn id="12" dur="500"/>
                                        <p:tgtEl>
                                          <p:spTgt spid="184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wipe(down)">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8437"/>
                                        </p:tgtEl>
                                        <p:attrNameLst>
                                          <p:attrName>style.visibility</p:attrName>
                                        </p:attrNameLst>
                                      </p:cBhvr>
                                      <p:to>
                                        <p:strVal val="visible"/>
                                      </p:to>
                                    </p:set>
                                    <p:animEffect transition="in" filter="wipe(down)">
                                      <p:cBhvr>
                                        <p:cTn id="22" dur="500"/>
                                        <p:tgtEl>
                                          <p:spTgt spid="1843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8436"/>
                                        </p:tgtEl>
                                        <p:attrNameLst>
                                          <p:attrName>style.visibility</p:attrName>
                                        </p:attrNameLst>
                                      </p:cBhvr>
                                      <p:to>
                                        <p:strVal val="visible"/>
                                      </p:to>
                                    </p:set>
                                    <p:animEffect transition="in" filter="wipe(down)">
                                      <p:cBhvr>
                                        <p:cTn id="27" dur="500"/>
                                        <p:tgtEl>
                                          <p:spTgt spid="1843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8435"/>
                                        </p:tgtEl>
                                        <p:attrNameLst>
                                          <p:attrName>style.visibility</p:attrName>
                                        </p:attrNameLst>
                                      </p:cBhvr>
                                      <p:to>
                                        <p:strVal val="visible"/>
                                      </p:to>
                                    </p:set>
                                    <p:animEffect transition="in" filter="wipe(down)">
                                      <p:cBhvr>
                                        <p:cTn id="32" dur="500"/>
                                        <p:tgtEl>
                                          <p:spTgt spid="1843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wipe(down)">
                                      <p:cBhvr>
                                        <p:cTn id="3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21</a:t>
            </a:fld>
            <a:endParaRPr lang="ar-SA"/>
          </a:p>
        </p:txBody>
      </p:sp>
      <p:sp>
        <p:nvSpPr>
          <p:cNvPr id="4" name="Content Placeholder 3"/>
          <p:cNvSpPr>
            <a:spLocks noGrp="1"/>
          </p:cNvSpPr>
          <p:nvPr>
            <p:ph sz="quarter" idx="13"/>
          </p:nvPr>
        </p:nvSpPr>
        <p:spPr>
          <a:xfrm>
            <a:off x="395536" y="404664"/>
            <a:ext cx="8280920" cy="6048672"/>
          </a:xfrm>
        </p:spPr>
        <p:txBody>
          <a:bodyPr/>
          <a:lstStyle/>
          <a:p>
            <a:pPr marL="45720" indent="0" algn="just" rtl="1">
              <a:buNone/>
            </a:pPr>
            <a:r>
              <a:rPr lang="ar-SA" dirty="0" smtClean="0"/>
              <a:t>	</a:t>
            </a:r>
            <a:r>
              <a:rPr lang="ar-SA" sz="2000" dirty="0" smtClean="0"/>
              <a:t>هنا </a:t>
            </a:r>
            <a:r>
              <a:rPr lang="ar-SA" sz="2000" dirty="0"/>
              <a:t>تظهر ضرورة فهم سلوك العميل فى التفكير فى هذه المرحلة، فهو يقوم بعمل دراسة تحديد المنفعة والتكلفة  </a:t>
            </a:r>
            <a:r>
              <a:rPr lang="en-US" sz="2000" dirty="0"/>
              <a:t>benefit cost analysis</a:t>
            </a:r>
            <a:r>
              <a:rPr lang="ar-SA" sz="2000" dirty="0"/>
              <a:t>لعملية الشكوى وهذا ما يحدد هل سيشتكى أم لا هل لذلك جدوى أو لا وإختيار الطريقة الأمثل للشكوى. وفى هذا الإطار يتحكم (الولاء) للمنشأة فى القرار وفى سلوك الشكوى  </a:t>
            </a:r>
            <a:r>
              <a:rPr lang="en-US" sz="2000" dirty="0" smtClean="0"/>
              <a:t>Emir</a:t>
            </a:r>
            <a:r>
              <a:rPr lang="en-US" sz="2000" dirty="0"/>
              <a:t>, </a:t>
            </a:r>
            <a:r>
              <a:rPr lang="en-US" sz="2000" dirty="0" smtClean="0"/>
              <a:t>201</a:t>
            </a:r>
            <a:r>
              <a:rPr lang="en-US" dirty="0" smtClean="0"/>
              <a:t>1</a:t>
            </a:r>
            <a:endParaRPr lang="ar-SA" dirty="0" smtClean="0"/>
          </a:p>
          <a:p>
            <a:pPr marL="45720" indent="0" algn="just" rtl="1">
              <a:buNone/>
            </a:pPr>
            <a:endParaRPr lang="ar-SA" dirty="0"/>
          </a:p>
          <a:p>
            <a:pPr marL="45720" indent="0" algn="ctr" rtl="1">
              <a:buNone/>
            </a:pPr>
            <a:endParaRPr lang="ar-SA" dirty="0" smtClean="0"/>
          </a:p>
          <a:p>
            <a:pPr marL="45720" indent="0" algn="just" rtl="1">
              <a:buNone/>
            </a:pPr>
            <a:r>
              <a:rPr lang="ar-SA" dirty="0"/>
              <a:t>	</a:t>
            </a:r>
            <a:endParaRPr lang="ar-SA" dirty="0" smtClean="0"/>
          </a:p>
          <a:p>
            <a:pPr marL="45720" indent="0" algn="just" rtl="1">
              <a:buNone/>
            </a:pPr>
            <a:r>
              <a:rPr lang="ar-SA" dirty="0" smtClean="0"/>
              <a:t>	فأصحاب </a:t>
            </a:r>
            <a:r>
              <a:rPr lang="ar-SA" dirty="0"/>
              <a:t>الولاء دائماً لديهم مواقف إيجابية تجاه مؤسساتهم حتى مع سوء الخدمة ولا يتحولون لمنشأت خدمية اخرى فى حالة عدم الرضا. وغالباً يختارون حل المشكلة مع إدارات منشأتهم الخدمية ولا يميلون للشكوى لمجموعات الطرف الثالث.</a:t>
            </a:r>
            <a:endParaRPr lang="en-US" dirty="0"/>
          </a:p>
        </p:txBody>
      </p:sp>
      <p:pic>
        <p:nvPicPr>
          <p:cNvPr id="194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4" y="1844824"/>
            <a:ext cx="2886051"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4797152"/>
            <a:ext cx="2952328" cy="1811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extLst>
      <p:ext uri="{BB962C8B-B14F-4D97-AF65-F5344CB8AC3E}">
        <p14:creationId xmlns:p14="http://schemas.microsoft.com/office/powerpoint/2010/main" val="86875036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9458"/>
                                        </p:tgtEl>
                                        <p:attrNameLst>
                                          <p:attrName>style.visibility</p:attrName>
                                        </p:attrNameLst>
                                      </p:cBhvr>
                                      <p:to>
                                        <p:strVal val="visible"/>
                                      </p:to>
                                    </p:set>
                                    <p:animEffect transition="in" filter="wipe(down)">
                                      <p:cBhvr>
                                        <p:cTn id="12" dur="500"/>
                                        <p:tgtEl>
                                          <p:spTgt spid="1945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wipe(down)">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9459"/>
                                        </p:tgtEl>
                                        <p:attrNameLst>
                                          <p:attrName>style.visibility</p:attrName>
                                        </p:attrNameLst>
                                      </p:cBhvr>
                                      <p:to>
                                        <p:strVal val="visible"/>
                                      </p:to>
                                    </p:set>
                                    <p:animEffect transition="in" filter="wipe(down)">
                                      <p:cBhvr>
                                        <p:cTn id="22" dur="5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22</a:t>
            </a:fld>
            <a:endParaRPr lang="ar-SA"/>
          </a:p>
        </p:txBody>
      </p:sp>
      <p:sp>
        <p:nvSpPr>
          <p:cNvPr id="4" name="Content Placeholder 3"/>
          <p:cNvSpPr>
            <a:spLocks noGrp="1"/>
          </p:cNvSpPr>
          <p:nvPr>
            <p:ph sz="quarter" idx="13"/>
          </p:nvPr>
        </p:nvSpPr>
        <p:spPr>
          <a:xfrm>
            <a:off x="2411760" y="548680"/>
            <a:ext cx="6264696" cy="5904656"/>
          </a:xfrm>
        </p:spPr>
        <p:txBody>
          <a:bodyPr>
            <a:normAutofit fontScale="92500" lnSpcReduction="10000"/>
          </a:bodyPr>
          <a:lstStyle/>
          <a:p>
            <a:pPr marL="45720" indent="0" algn="ctr" rtl="1">
              <a:buNone/>
            </a:pPr>
            <a:r>
              <a:rPr lang="ar-SA" dirty="0"/>
              <a:t>	</a:t>
            </a:r>
            <a:r>
              <a:rPr lang="ar-SA" b="1" dirty="0"/>
              <a:t>العوامل المؤثرة على سلوك العملاء فى الشكاوى</a:t>
            </a:r>
          </a:p>
          <a:p>
            <a:pPr marL="45720" indent="0" algn="ctr" rtl="1">
              <a:buNone/>
            </a:pPr>
            <a:r>
              <a:rPr lang="en-US" b="1" dirty="0"/>
              <a:t>Factors Influencing Customer Complaining Behavior</a:t>
            </a:r>
          </a:p>
          <a:p>
            <a:pPr marL="45720" indent="0" algn="just" rtl="1">
              <a:buNone/>
            </a:pPr>
            <a:r>
              <a:rPr lang="ar-SA" dirty="0" smtClean="0"/>
              <a:t>	</a:t>
            </a:r>
          </a:p>
          <a:p>
            <a:pPr marL="45720" indent="0" algn="just" rtl="1">
              <a:buNone/>
            </a:pPr>
            <a:r>
              <a:rPr lang="ar-SA" dirty="0" smtClean="0"/>
              <a:t>	تعمقت </a:t>
            </a:r>
            <a:r>
              <a:rPr lang="ar-SA" dirty="0"/>
              <a:t>العديد من الدراسات السابقة فى هذا المجال فى موضوع العوامل التى تؤثر على العملاء وتشكل ردود أفعالهم عند مرحلة الشكاوى من سوء الخدمات. فأشارت عديد الدراسات إلى تاثير </a:t>
            </a:r>
            <a:r>
              <a:rPr lang="ar-SA" b="1" dirty="0"/>
              <a:t>العوامل الديموغرافية أو الاجتماعية مثل السن والنوع ودرجة التعليم</a:t>
            </a:r>
            <a:r>
              <a:rPr lang="ar-SA" dirty="0"/>
              <a:t>.. </a:t>
            </a:r>
            <a:r>
              <a:rPr lang="en-US" dirty="0"/>
              <a:t>Chiappa et al., (2012 </a:t>
            </a:r>
            <a:r>
              <a:rPr lang="ar-SA" dirty="0"/>
              <a:t>فتشير بعض الدراسات إلى ميل النساء للشكوى عن الرجال، وأن الأصغر سناً يميلون للشكوى عن الأكبر سناً الذين يميلون للتصرف الخاص أو المتحفظ </a:t>
            </a:r>
            <a:r>
              <a:rPr lang="en-US" dirty="0"/>
              <a:t>private action   </a:t>
            </a:r>
            <a:r>
              <a:rPr lang="en-US" dirty="0" err="1"/>
              <a:t>Butelli</a:t>
            </a:r>
            <a:r>
              <a:rPr lang="en-US" dirty="0"/>
              <a:t>, 2007- Au et.al, 2014 </a:t>
            </a:r>
            <a:r>
              <a:rPr lang="ar-SA" dirty="0"/>
              <a:t>كذلك كلما أرتفع مستوى أو درجة التعليم ومستوى الدخل الاقتصادى تزداد درجة المتطلبات وبالتالى يزداد الميل للشكوى من سوء الخدمات. وتشير بعض الدراسات إلى أن وجود الفرد فى عائلة ومصاحب لأطفال يجعله اقل صبراً وأكثر طلباً وتعجلاً فى طلب الخدمات.</a:t>
            </a:r>
            <a:endParaRPr lang="en-US" dirty="0"/>
          </a:p>
        </p:txBody>
      </p:sp>
      <p:pic>
        <p:nvPicPr>
          <p:cNvPr id="2048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404664"/>
            <a:ext cx="2125216"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4" y="3212976"/>
            <a:ext cx="2125216"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extLst>
      <p:ext uri="{BB962C8B-B14F-4D97-AF65-F5344CB8AC3E}">
        <p14:creationId xmlns:p14="http://schemas.microsoft.com/office/powerpoint/2010/main" val="239797438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0483"/>
                                        </p:tgtEl>
                                        <p:attrNameLst>
                                          <p:attrName>style.visibility</p:attrName>
                                        </p:attrNameLst>
                                      </p:cBhvr>
                                      <p:to>
                                        <p:strVal val="visible"/>
                                      </p:to>
                                    </p:set>
                                    <p:animEffect transition="in" filter="fade">
                                      <p:cBhvr>
                                        <p:cTn id="19" dur="1000"/>
                                        <p:tgtEl>
                                          <p:spTgt spid="20483"/>
                                        </p:tgtEl>
                                      </p:cBhvr>
                                    </p:animEffect>
                                    <p:anim calcmode="lin" valueType="num">
                                      <p:cBhvr>
                                        <p:cTn id="20" dur="1000" fill="hold"/>
                                        <p:tgtEl>
                                          <p:spTgt spid="20483"/>
                                        </p:tgtEl>
                                        <p:attrNameLst>
                                          <p:attrName>ppt_x</p:attrName>
                                        </p:attrNameLst>
                                      </p:cBhvr>
                                      <p:tavLst>
                                        <p:tav tm="0">
                                          <p:val>
                                            <p:strVal val="#ppt_x"/>
                                          </p:val>
                                        </p:tav>
                                        <p:tav tm="100000">
                                          <p:val>
                                            <p:strVal val="#ppt_x"/>
                                          </p:val>
                                        </p:tav>
                                      </p:tavLst>
                                    </p:anim>
                                    <p:anim calcmode="lin" valueType="num">
                                      <p:cBhvr>
                                        <p:cTn id="21" dur="1000" fill="hold"/>
                                        <p:tgtEl>
                                          <p:spTgt spid="2048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
                                            <p:txEl>
                                              <p:pRg st="3" end="3"/>
                                            </p:txEl>
                                          </p:spTgt>
                                        </p:tgtEl>
                                        <p:attrNameLst>
                                          <p:attrName>style.visibility</p:attrName>
                                        </p:attrNameLst>
                                      </p:cBhvr>
                                      <p:to>
                                        <p:strVal val="visible"/>
                                      </p:to>
                                    </p:set>
                                    <p:animEffect transition="in" filter="fade">
                                      <p:cBhvr>
                                        <p:cTn id="26" dur="1000"/>
                                        <p:tgtEl>
                                          <p:spTgt spid="4">
                                            <p:txEl>
                                              <p:pRg st="3" end="3"/>
                                            </p:txEl>
                                          </p:spTgt>
                                        </p:tgtEl>
                                      </p:cBhvr>
                                    </p:animEffect>
                                    <p:anim calcmode="lin" valueType="num">
                                      <p:cBhvr>
                                        <p:cTn id="27"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0484"/>
                                        </p:tgtEl>
                                        <p:attrNameLst>
                                          <p:attrName>style.visibility</p:attrName>
                                        </p:attrNameLst>
                                      </p:cBhvr>
                                      <p:to>
                                        <p:strVal val="visible"/>
                                      </p:to>
                                    </p:set>
                                    <p:animEffect transition="in" filter="fade">
                                      <p:cBhvr>
                                        <p:cTn id="33" dur="1000"/>
                                        <p:tgtEl>
                                          <p:spTgt spid="20484"/>
                                        </p:tgtEl>
                                      </p:cBhvr>
                                    </p:animEffect>
                                    <p:anim calcmode="lin" valueType="num">
                                      <p:cBhvr>
                                        <p:cTn id="34" dur="1000" fill="hold"/>
                                        <p:tgtEl>
                                          <p:spTgt spid="20484"/>
                                        </p:tgtEl>
                                        <p:attrNameLst>
                                          <p:attrName>ppt_x</p:attrName>
                                        </p:attrNameLst>
                                      </p:cBhvr>
                                      <p:tavLst>
                                        <p:tav tm="0">
                                          <p:val>
                                            <p:strVal val="#ppt_x"/>
                                          </p:val>
                                        </p:tav>
                                        <p:tav tm="100000">
                                          <p:val>
                                            <p:strVal val="#ppt_x"/>
                                          </p:val>
                                        </p:tav>
                                      </p:tavLst>
                                    </p:anim>
                                    <p:anim calcmode="lin" valueType="num">
                                      <p:cBhvr>
                                        <p:cTn id="35" dur="1000" fill="hold"/>
                                        <p:tgtEl>
                                          <p:spTgt spid="204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23</a:t>
            </a:fld>
            <a:endParaRPr lang="ar-SA"/>
          </a:p>
        </p:txBody>
      </p:sp>
      <p:sp>
        <p:nvSpPr>
          <p:cNvPr id="4" name="Content Placeholder 3"/>
          <p:cNvSpPr>
            <a:spLocks noGrp="1"/>
          </p:cNvSpPr>
          <p:nvPr>
            <p:ph sz="quarter" idx="13"/>
          </p:nvPr>
        </p:nvSpPr>
        <p:spPr>
          <a:xfrm>
            <a:off x="2699792" y="476672"/>
            <a:ext cx="6048672" cy="5976664"/>
          </a:xfrm>
        </p:spPr>
        <p:txBody>
          <a:bodyPr>
            <a:normAutofit/>
          </a:bodyPr>
          <a:lstStyle/>
          <a:p>
            <a:pPr marL="45720" indent="0" algn="just" rtl="1">
              <a:buNone/>
            </a:pPr>
            <a:r>
              <a:rPr lang="ar-SA" dirty="0" smtClean="0"/>
              <a:t>	كذلك </a:t>
            </a:r>
            <a:r>
              <a:rPr lang="ar-SA" dirty="0"/>
              <a:t>الظروف الشخصية والاستقرار الاجتماعى والنفسى للأفراد ينعكس على سلوكهم فى الشكوى ومدى حدتهم. فكثير من الناس يفكرون خوفاً من الفشل فى مرحلة الشكوى وعدم الحصول على حقوقهم، أو نفسياً لعدم التعرض أو </a:t>
            </a:r>
            <a:r>
              <a:rPr lang="ar-SA" dirty="0" smtClean="0"/>
              <a:t>إيذاء </a:t>
            </a:r>
            <a:r>
              <a:rPr lang="ar-SA" dirty="0"/>
              <a:t>الأخرين سلوكاً أو لفظاً خلالها فيتجنبون هذه </a:t>
            </a:r>
            <a:r>
              <a:rPr lang="ar-SA" dirty="0" smtClean="0"/>
              <a:t>المرحلة ويصمتون. </a:t>
            </a:r>
          </a:p>
          <a:p>
            <a:pPr marL="45720" indent="0" algn="just" rtl="1">
              <a:buNone/>
            </a:pPr>
            <a:endParaRPr lang="ar-SA" dirty="0"/>
          </a:p>
          <a:p>
            <a:pPr marL="45720" indent="0" algn="just" rtl="1">
              <a:buNone/>
            </a:pPr>
            <a:r>
              <a:rPr lang="ar-SA" dirty="0"/>
              <a:t>	فى قطاع السياحة، أشارت بعض الدراسات إلى علاقة واضحة وقوية بين دوافع السفر والسياحة وبين سلوك الشكاوى، حيث وجدت نتائج أن المسافرين لسياحة الأعمال والمؤتمرات </a:t>
            </a:r>
            <a:r>
              <a:rPr lang="en-US" dirty="0"/>
              <a:t>business travelers </a:t>
            </a:r>
            <a:r>
              <a:rPr lang="ar-SA" dirty="0"/>
              <a:t>يميلون للتعبير عن عدم الرضا وبطء أو سوء  الخدمات او العمالة الغير كفء أو عدم جودة الطعام......وغيرها عن أولئك المسافرين لدوافع الترفية والمتعة والاستجمام </a:t>
            </a:r>
            <a:r>
              <a:rPr lang="en-US" dirty="0"/>
              <a:t>leisure travelers </a:t>
            </a:r>
          </a:p>
          <a:p>
            <a:pPr marL="45720" indent="0" algn="r" rtl="1">
              <a:buNone/>
            </a:pPr>
            <a:endParaRPr lang="en-US" dirty="0"/>
          </a:p>
        </p:txBody>
      </p:sp>
      <p:pic>
        <p:nvPicPr>
          <p:cNvPr id="215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580908"/>
            <a:ext cx="2411760" cy="248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521" y="3429000"/>
            <a:ext cx="2411760"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extLst>
      <p:ext uri="{BB962C8B-B14F-4D97-AF65-F5344CB8AC3E}">
        <p14:creationId xmlns:p14="http://schemas.microsoft.com/office/powerpoint/2010/main" val="209504326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506"/>
                                        </p:tgtEl>
                                        <p:attrNameLst>
                                          <p:attrName>style.visibility</p:attrName>
                                        </p:attrNameLst>
                                      </p:cBhvr>
                                      <p:to>
                                        <p:strVal val="visible"/>
                                      </p:to>
                                    </p:set>
                                    <p:anim calcmode="lin" valueType="num">
                                      <p:cBhvr additive="base">
                                        <p:cTn id="13" dur="500" fill="hold"/>
                                        <p:tgtEl>
                                          <p:spTgt spid="21506"/>
                                        </p:tgtEl>
                                        <p:attrNameLst>
                                          <p:attrName>ppt_x</p:attrName>
                                        </p:attrNameLst>
                                      </p:cBhvr>
                                      <p:tavLst>
                                        <p:tav tm="0">
                                          <p:val>
                                            <p:strVal val="#ppt_x"/>
                                          </p:val>
                                        </p:tav>
                                        <p:tav tm="100000">
                                          <p:val>
                                            <p:strVal val="#ppt_x"/>
                                          </p:val>
                                        </p:tav>
                                      </p:tavLst>
                                    </p:anim>
                                    <p:anim calcmode="lin" valueType="num">
                                      <p:cBhvr additive="base">
                                        <p:cTn id="14" dur="500" fill="hold"/>
                                        <p:tgtEl>
                                          <p:spTgt spid="2150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1507"/>
                                        </p:tgtEl>
                                        <p:attrNameLst>
                                          <p:attrName>style.visibility</p:attrName>
                                        </p:attrNameLst>
                                      </p:cBhvr>
                                      <p:to>
                                        <p:strVal val="visible"/>
                                      </p:to>
                                    </p:set>
                                    <p:anim calcmode="lin" valueType="num">
                                      <p:cBhvr additive="base">
                                        <p:cTn id="25" dur="500" fill="hold"/>
                                        <p:tgtEl>
                                          <p:spTgt spid="21507"/>
                                        </p:tgtEl>
                                        <p:attrNameLst>
                                          <p:attrName>ppt_x</p:attrName>
                                        </p:attrNameLst>
                                      </p:cBhvr>
                                      <p:tavLst>
                                        <p:tav tm="0">
                                          <p:val>
                                            <p:strVal val="#ppt_x"/>
                                          </p:val>
                                        </p:tav>
                                        <p:tav tm="100000">
                                          <p:val>
                                            <p:strVal val="#ppt_x"/>
                                          </p:val>
                                        </p:tav>
                                      </p:tavLst>
                                    </p:anim>
                                    <p:anim calcmode="lin" valueType="num">
                                      <p:cBhvr additive="base">
                                        <p:cTn id="26" dur="500" fill="hold"/>
                                        <p:tgtEl>
                                          <p:spTgt spid="215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24</a:t>
            </a:fld>
            <a:endParaRPr lang="ar-SA"/>
          </a:p>
        </p:txBody>
      </p:sp>
      <p:sp>
        <p:nvSpPr>
          <p:cNvPr id="4" name="Content Placeholder 3"/>
          <p:cNvSpPr>
            <a:spLocks noGrp="1"/>
          </p:cNvSpPr>
          <p:nvPr>
            <p:ph sz="quarter" idx="13"/>
          </p:nvPr>
        </p:nvSpPr>
        <p:spPr>
          <a:xfrm>
            <a:off x="467544" y="332656"/>
            <a:ext cx="8352928" cy="6120680"/>
          </a:xfrm>
        </p:spPr>
        <p:txBody>
          <a:bodyPr/>
          <a:lstStyle/>
          <a:p>
            <a:pPr marL="45720" indent="0" algn="just" rtl="1">
              <a:buNone/>
            </a:pPr>
            <a:r>
              <a:rPr lang="ar-SA" dirty="0" smtClean="0"/>
              <a:t>	</a:t>
            </a:r>
            <a:r>
              <a:rPr lang="ar-SA" sz="2000" dirty="0" smtClean="0"/>
              <a:t>كما </a:t>
            </a:r>
            <a:r>
              <a:rPr lang="ar-SA" sz="2000" dirty="0"/>
              <a:t>أشارت دراسات سياحية أخرى إلى أن </a:t>
            </a:r>
            <a:r>
              <a:rPr lang="ar-SA" sz="2000" b="1" dirty="0"/>
              <a:t>شكل السفر </a:t>
            </a:r>
            <a:r>
              <a:rPr lang="en-US" sz="2000" b="1" dirty="0"/>
              <a:t>travel party </a:t>
            </a:r>
            <a:r>
              <a:rPr lang="ar-SA" sz="2000" b="1" dirty="0"/>
              <a:t>جماعى أو فردى</a:t>
            </a:r>
            <a:r>
              <a:rPr lang="ar-SA" sz="2000" dirty="0"/>
              <a:t>، مع الأصدقاء مع الزوجة.... فالميل للشكوى فى حالة السفر مع مجموعة أكبر ولا سيما الصدقاء. بينما يميل الفرد أو السائح للسلوك المتحفظ فردياً أو مع زوجته.</a:t>
            </a:r>
          </a:p>
          <a:p>
            <a:pPr marL="45720" indent="0" algn="just" rtl="1">
              <a:buNone/>
            </a:pPr>
            <a:r>
              <a:rPr lang="ar-SA" sz="2000" dirty="0"/>
              <a:t>	أيضاً عوامل تتصل </a:t>
            </a:r>
            <a:r>
              <a:rPr lang="ar-SA" sz="2000" b="1" dirty="0"/>
              <a:t>بمقدم الخدمة مثل مستوى أو درجة نجوم </a:t>
            </a:r>
            <a:r>
              <a:rPr lang="ar-SA" sz="2000" dirty="0"/>
              <a:t>المطعم أو الفندق أو الشركة السياحية وحجمها وسمعتها.. فكلما كان ذلك راقياً كان باعثاً أكبر على التذمر والشكوى من سوء الخدمة على عكس الفنادق أو الشركات الصغيرة ذات مستويات الخدمة الأقل. </a:t>
            </a:r>
            <a:r>
              <a:rPr lang="en-US" sz="2000" dirty="0"/>
              <a:t>George et. al., 2007</a:t>
            </a:r>
          </a:p>
          <a:p>
            <a:pPr marL="45720" indent="0" algn="just" rtl="1">
              <a:buNone/>
            </a:pPr>
            <a:r>
              <a:rPr lang="en-US" sz="2000" dirty="0"/>
              <a:t>	</a:t>
            </a:r>
            <a:r>
              <a:rPr lang="ar-SA" sz="2000" dirty="0"/>
              <a:t>أيضاً "</a:t>
            </a:r>
            <a:r>
              <a:rPr lang="ar-SA" sz="2000" b="1" dirty="0"/>
              <a:t>المكون الثقافى"</a:t>
            </a:r>
            <a:r>
              <a:rPr lang="ar-SA" sz="2000" dirty="0"/>
              <a:t> للمجموعات أو المجتمعات، أو ما نسميه "ثقافة الشعب ....أو ثقافة المجتمع......." فتظهر فروق بين ما نسميه المجتمعات الشرقية أو المجتمعات الغربية </a:t>
            </a:r>
            <a:r>
              <a:rPr lang="en-US" sz="2000" dirty="0"/>
              <a:t>Eastern and Western cultures </a:t>
            </a:r>
            <a:r>
              <a:rPr lang="ar-SA" sz="2000" dirty="0"/>
              <a:t>الجنسية كجزء من ثقافة الفرد كلها عوامل مؤثرة على سلوك العميل تجاه الشكاوى </a:t>
            </a:r>
            <a:r>
              <a:rPr lang="en-US" sz="2000" dirty="0"/>
              <a:t>Emir, 2011- </a:t>
            </a:r>
            <a:r>
              <a:rPr lang="en-US" sz="2000" dirty="0" err="1"/>
              <a:t>Legohérel</a:t>
            </a:r>
            <a:r>
              <a:rPr lang="en-US" sz="2000" dirty="0"/>
              <a:t> et al., 2009</a:t>
            </a:r>
          </a:p>
          <a:p>
            <a:pPr marL="45720" indent="0" algn="r" rtl="1">
              <a:buNone/>
            </a:pPr>
            <a:endParaRPr lang="en-US" dirty="0"/>
          </a:p>
        </p:txBody>
      </p:sp>
      <p:pic>
        <p:nvPicPr>
          <p:cNvPr id="225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4581128"/>
            <a:ext cx="3168352"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extLst>
      <p:ext uri="{BB962C8B-B14F-4D97-AF65-F5344CB8AC3E}">
        <p14:creationId xmlns:p14="http://schemas.microsoft.com/office/powerpoint/2010/main" val="150014982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circle(in)">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2530"/>
                                        </p:tgtEl>
                                        <p:attrNameLst>
                                          <p:attrName>style.visibility</p:attrName>
                                        </p:attrNameLst>
                                      </p:cBhvr>
                                      <p:to>
                                        <p:strVal val="visible"/>
                                      </p:to>
                                    </p:set>
                                    <p:animEffect transition="in" filter="fade">
                                      <p:cBhvr>
                                        <p:cTn id="17" dur="1000"/>
                                        <p:tgtEl>
                                          <p:spTgt spid="22530"/>
                                        </p:tgtEl>
                                      </p:cBhvr>
                                    </p:animEffect>
                                    <p:anim calcmode="lin" valueType="num">
                                      <p:cBhvr>
                                        <p:cTn id="18" dur="1000" fill="hold"/>
                                        <p:tgtEl>
                                          <p:spTgt spid="22530"/>
                                        </p:tgtEl>
                                        <p:attrNameLst>
                                          <p:attrName>ppt_x</p:attrName>
                                        </p:attrNameLst>
                                      </p:cBhvr>
                                      <p:tavLst>
                                        <p:tav tm="0">
                                          <p:val>
                                            <p:strVal val="#ppt_x"/>
                                          </p:val>
                                        </p:tav>
                                        <p:tav tm="100000">
                                          <p:val>
                                            <p:strVal val="#ppt_x"/>
                                          </p:val>
                                        </p:tav>
                                      </p:tavLst>
                                    </p:anim>
                                    <p:anim calcmode="lin" valueType="num">
                                      <p:cBhvr>
                                        <p:cTn id="19" dur="1000" fill="hold"/>
                                        <p:tgtEl>
                                          <p:spTgt spid="2253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anim calcmode="lin" valueType="num">
                                      <p:cBhvr>
                                        <p:cTn id="2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25</a:t>
            </a:fld>
            <a:endParaRPr lang="ar-SA"/>
          </a:p>
        </p:txBody>
      </p:sp>
      <p:sp>
        <p:nvSpPr>
          <p:cNvPr id="4" name="Content Placeholder 3"/>
          <p:cNvSpPr>
            <a:spLocks noGrp="1"/>
          </p:cNvSpPr>
          <p:nvPr>
            <p:ph sz="quarter" idx="13"/>
          </p:nvPr>
        </p:nvSpPr>
        <p:spPr>
          <a:xfrm>
            <a:off x="611560" y="404664"/>
            <a:ext cx="8064896" cy="6120680"/>
          </a:xfrm>
        </p:spPr>
        <p:txBody>
          <a:bodyPr/>
          <a:lstStyle/>
          <a:p>
            <a:pPr marL="45720" indent="0" algn="just" rtl="1">
              <a:buNone/>
            </a:pPr>
            <a:r>
              <a:rPr lang="ar-SA" dirty="0" smtClean="0"/>
              <a:t>	أى </a:t>
            </a:r>
            <a:r>
              <a:rPr lang="ar-SA" dirty="0"/>
              <a:t>هناك اختلافات بين الجنسيات والثقافات المختلفة، فبعض الدراسات أكدت ميل الثقافات السيوية للتحفظ وعدم الشكوى عن غيرهم من الثقافات الأخرى، دراسات أخرى أشارت لميل الأوربيين أو الغرب للإتجاه نحو التعويضات المادية للتعويض عن سوء الخدمات، اليابانيين أكثر تكلفاً فى جودة الخدمات من الأمريكيين وهكذا، فإن الأمر يخضع لعوامل عديدة غير ثابتة ومتباينة من مجموعة لأخرى من الناس. </a:t>
            </a:r>
            <a:endParaRPr lang="ar-SA" dirty="0" smtClean="0"/>
          </a:p>
          <a:p>
            <a:pPr marL="45720" indent="0" algn="r" rtl="1">
              <a:buNone/>
            </a:pPr>
            <a:endParaRPr lang="ar-SA" dirty="0"/>
          </a:p>
          <a:p>
            <a:pPr marL="45720" indent="0" algn="ctr" rtl="1">
              <a:buNone/>
            </a:pPr>
            <a:endParaRPr lang="en-US" dirty="0"/>
          </a:p>
        </p:txBody>
      </p:sp>
      <p:pic>
        <p:nvPicPr>
          <p:cNvPr id="235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2924944"/>
            <a:ext cx="4088854" cy="3004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extLst>
      <p:ext uri="{BB962C8B-B14F-4D97-AF65-F5344CB8AC3E}">
        <p14:creationId xmlns:p14="http://schemas.microsoft.com/office/powerpoint/2010/main" val="240858766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554"/>
                                        </p:tgtEl>
                                        <p:attrNameLst>
                                          <p:attrName>style.visibility</p:attrName>
                                        </p:attrNameLst>
                                      </p:cBhvr>
                                      <p:to>
                                        <p:strVal val="visible"/>
                                      </p:to>
                                    </p:set>
                                    <p:animEffect transition="in" filter="fade">
                                      <p:cBhvr>
                                        <p:cTn id="12" dur="5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26</a:t>
            </a:fld>
            <a:endParaRPr lang="ar-SA"/>
          </a:p>
        </p:txBody>
      </p:sp>
      <p:sp>
        <p:nvSpPr>
          <p:cNvPr id="4" name="Content Placeholder 3"/>
          <p:cNvSpPr>
            <a:spLocks noGrp="1"/>
          </p:cNvSpPr>
          <p:nvPr>
            <p:ph sz="quarter" idx="13"/>
          </p:nvPr>
        </p:nvSpPr>
        <p:spPr>
          <a:xfrm>
            <a:off x="395536" y="476672"/>
            <a:ext cx="8280920" cy="6048672"/>
          </a:xfrm>
        </p:spPr>
        <p:txBody>
          <a:bodyPr/>
          <a:lstStyle/>
          <a:p>
            <a:pPr marL="45720" indent="0" algn="r" rtl="1">
              <a:buNone/>
            </a:pPr>
            <a:r>
              <a:rPr lang="ar-SA" b="1" dirty="0" smtClean="0"/>
              <a:t>الدراسة الميدانية المقارنة على </a:t>
            </a:r>
            <a:r>
              <a:rPr lang="ar-SA" b="1" dirty="0"/>
              <a:t>شركات السياحة </a:t>
            </a:r>
            <a:r>
              <a:rPr lang="ar-SA" b="1" dirty="0" smtClean="0"/>
              <a:t>وأهم نتائجها</a:t>
            </a:r>
          </a:p>
          <a:p>
            <a:pPr marL="45720" indent="0" algn="just" rtl="1">
              <a:buNone/>
            </a:pPr>
            <a:r>
              <a:rPr lang="ar-SA" dirty="0" smtClean="0"/>
              <a:t>	</a:t>
            </a:r>
          </a:p>
          <a:p>
            <a:pPr marL="45720" indent="0" algn="just" rtl="1">
              <a:buNone/>
            </a:pPr>
            <a:endParaRPr lang="ar-SA" dirty="0"/>
          </a:p>
          <a:p>
            <a:pPr marL="45720" indent="0" algn="just" rtl="1">
              <a:buNone/>
            </a:pPr>
            <a:endParaRPr lang="ar-SA" dirty="0" smtClean="0"/>
          </a:p>
          <a:p>
            <a:pPr marL="45720" indent="0" algn="just" rtl="1">
              <a:buNone/>
            </a:pPr>
            <a:endParaRPr lang="ar-SA" dirty="0"/>
          </a:p>
          <a:p>
            <a:pPr marL="45720" indent="0" algn="just" rtl="1">
              <a:buNone/>
            </a:pPr>
            <a:endParaRPr lang="ar-SA" dirty="0" smtClean="0"/>
          </a:p>
          <a:p>
            <a:pPr marL="45720" indent="0" algn="just" rtl="1">
              <a:buNone/>
            </a:pPr>
            <a:r>
              <a:rPr lang="ar-SA" dirty="0"/>
              <a:t>	</a:t>
            </a:r>
            <a:r>
              <a:rPr lang="ar-SA" dirty="0" smtClean="0"/>
              <a:t>ركز </a:t>
            </a:r>
            <a:r>
              <a:rPr lang="ar-SA" dirty="0"/>
              <a:t>هذا البحث على تطبيق دراسة سلوك العملاء فى الشكاوى على شركات السياحة الأكثر رسوخاً فى أذهان (الصورة الذهنية) </a:t>
            </a:r>
            <a:r>
              <a:rPr lang="en-US" dirty="0"/>
              <a:t>Mental Image </a:t>
            </a:r>
            <a:r>
              <a:rPr lang="ar-SA" dirty="0"/>
              <a:t>كلا من المجتمع السعودى والمصرى كدراسة مقارنة. من خلال أسلوب العينة الموجهة أو العمدية وهى شركات (الطيار- الصرح- الفرسان) بالمملكة. وشركات (ترافكو- مصر للسياحة- الكرنك) فى مصر.  (خلال هذه المرحلة قمت بمراجعة عدد كبير من الدراسات الميدانية فى هذا المجال عامة وفى الفنادق خاصة وصل لعدد يقارب 35 دراسة وأجريت مقارنة بين منهجيات وطرق هذه الدراسات ونتائجها فى سبيل صياغة دراسة ميدانية قيمة فى مجال شركات السياحة.</a:t>
            </a:r>
          </a:p>
          <a:p>
            <a:pPr marL="45720" indent="0" algn="just" rtl="1">
              <a:buNone/>
            </a:pPr>
            <a:endParaRPr lang="ar-SA" dirty="0"/>
          </a:p>
          <a:p>
            <a:pPr marL="45720" indent="0" algn="r" rtl="1">
              <a:buNone/>
            </a:pPr>
            <a:endParaRPr lang="en-US" b="1" dirty="0"/>
          </a:p>
        </p:txBody>
      </p:sp>
      <p:pic>
        <p:nvPicPr>
          <p:cNvPr id="245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1124744"/>
            <a:ext cx="3357339"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extLst>
      <p:ext uri="{BB962C8B-B14F-4D97-AF65-F5344CB8AC3E}">
        <p14:creationId xmlns:p14="http://schemas.microsoft.com/office/powerpoint/2010/main" val="82386678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down)">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4578"/>
                                        </p:tgtEl>
                                        <p:attrNameLst>
                                          <p:attrName>style.visibility</p:attrName>
                                        </p:attrNameLst>
                                      </p:cBhvr>
                                      <p:to>
                                        <p:strVal val="visible"/>
                                      </p:to>
                                    </p:set>
                                    <p:animEffect transition="in" filter="wipe(down)">
                                      <p:cBhvr>
                                        <p:cTn id="15" dur="500"/>
                                        <p:tgtEl>
                                          <p:spTgt spid="2457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4">
                                            <p:txEl>
                                              <p:pRg st="6" end="6"/>
                                            </p:txEl>
                                          </p:spTgt>
                                        </p:tgtEl>
                                        <p:attrNameLst>
                                          <p:attrName>style.visibility</p:attrName>
                                        </p:attrNameLst>
                                      </p:cBhvr>
                                      <p:to>
                                        <p:strVal val="visible"/>
                                      </p:to>
                                    </p:set>
                                    <p:animEffect transition="in" filter="wipe(down)">
                                      <p:cBhvr>
                                        <p:cTn id="20"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27</a:t>
            </a:fld>
            <a:endParaRPr lang="ar-SA"/>
          </a:p>
        </p:txBody>
      </p:sp>
      <p:sp>
        <p:nvSpPr>
          <p:cNvPr id="4" name="Content Placeholder 3"/>
          <p:cNvSpPr>
            <a:spLocks noGrp="1"/>
          </p:cNvSpPr>
          <p:nvPr>
            <p:ph sz="quarter" idx="13"/>
          </p:nvPr>
        </p:nvSpPr>
        <p:spPr>
          <a:xfrm>
            <a:off x="2267744" y="404664"/>
            <a:ext cx="6480720" cy="6120680"/>
          </a:xfrm>
        </p:spPr>
        <p:txBody>
          <a:bodyPr>
            <a:normAutofit lnSpcReduction="10000"/>
          </a:bodyPr>
          <a:lstStyle/>
          <a:p>
            <a:pPr marL="45720" indent="0" algn="r" rtl="1">
              <a:buNone/>
            </a:pPr>
            <a:r>
              <a:rPr lang="ar-SA" b="1" dirty="0" smtClean="0"/>
              <a:t>منهجياً </a:t>
            </a:r>
            <a:r>
              <a:rPr lang="en-US" b="1" dirty="0" smtClean="0"/>
              <a:t>Methodology</a:t>
            </a:r>
            <a:r>
              <a:rPr lang="ar-SA" dirty="0" smtClean="0"/>
              <a:t> </a:t>
            </a:r>
            <a:endParaRPr lang="ar-SA" dirty="0"/>
          </a:p>
          <a:p>
            <a:pPr marL="45720" indent="0" algn="just" rtl="1">
              <a:buNone/>
            </a:pPr>
            <a:r>
              <a:rPr lang="en-US" dirty="0" smtClean="0"/>
              <a:t>	</a:t>
            </a:r>
            <a:r>
              <a:rPr lang="ar-SA" dirty="0" smtClean="0"/>
              <a:t>أعتمدت </a:t>
            </a:r>
            <a:r>
              <a:rPr lang="ar-SA" dirty="0"/>
              <a:t>الدراسة الميدانية على أسلوب استمارة الإستقصاء أو الإستبيان </a:t>
            </a:r>
            <a:r>
              <a:rPr lang="en-US" dirty="0"/>
              <a:t>survey </a:t>
            </a:r>
            <a:r>
              <a:rPr lang="ar-SA" dirty="0"/>
              <a:t>للتعرف على أراء، ومعتقدات وردود أفعال عينة المبحوثين تجاه حالات فشل أو سوء الخدمة بشكل عام وبشركات السياحة بشكل خاص. أسئلة الإستبيان كانت كلها مغلقة ومحددة بإختيارات لتكون أسهل وأوضح على المبحوثين </a:t>
            </a:r>
            <a:r>
              <a:rPr lang="en-US" dirty="0"/>
              <a:t>close-ended questions</a:t>
            </a:r>
          </a:p>
          <a:p>
            <a:pPr marL="45720" indent="0" algn="r" rtl="1">
              <a:buNone/>
            </a:pPr>
            <a:r>
              <a:rPr lang="en-US" dirty="0"/>
              <a:t>	</a:t>
            </a:r>
          </a:p>
          <a:p>
            <a:pPr marL="45720" indent="0" algn="just" rtl="1">
              <a:buNone/>
            </a:pPr>
            <a:r>
              <a:rPr lang="en-US" dirty="0"/>
              <a:t>	</a:t>
            </a:r>
            <a:r>
              <a:rPr lang="ar-SA" dirty="0"/>
              <a:t>أعتمدت الدراسة الميدانية على أسلوب آخر للعينات (العينة العشوائية) </a:t>
            </a:r>
            <a:r>
              <a:rPr lang="en-US" dirty="0"/>
              <a:t>random sampling method </a:t>
            </a:r>
            <a:r>
              <a:rPr lang="ar-SA" dirty="0"/>
              <a:t>لإختيار عملاء شركات السياحة المحددة. العينة تكونت من (300) مبحوث من كل دولة، (200) موزعين من خلال الشركات نفسها على عملائها مباشرة خلال زيارتهم أو من خلال الإيميل و (100) موزعة بواسطة الباحث نفسه من خلال علاقاته وزملائه فى الجامعات والشركات وفى المطار ومراكز التسوق وعبر البريد الإلكترونى.</a:t>
            </a:r>
          </a:p>
          <a:p>
            <a:pPr marL="45720" indent="0" algn="r" rtl="1">
              <a:buNone/>
            </a:pPr>
            <a:endParaRPr lang="ar-SA" dirty="0"/>
          </a:p>
          <a:p>
            <a:pPr marL="45720" indent="0" algn="r" rtl="1">
              <a:buNone/>
            </a:pPr>
            <a:endParaRPr lang="en-US" dirty="0"/>
          </a:p>
        </p:txBody>
      </p:sp>
      <p:pic>
        <p:nvPicPr>
          <p:cNvPr id="256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527050"/>
            <a:ext cx="1963737" cy="288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0570" y="3645024"/>
            <a:ext cx="1944687" cy="288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extLst>
      <p:ext uri="{BB962C8B-B14F-4D97-AF65-F5344CB8AC3E}">
        <p14:creationId xmlns:p14="http://schemas.microsoft.com/office/powerpoint/2010/main" val="354649193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602"/>
                                        </p:tgtEl>
                                        <p:attrNameLst>
                                          <p:attrName>style.visibility</p:attrName>
                                        </p:attrNameLst>
                                      </p:cBhvr>
                                      <p:to>
                                        <p:strVal val="visible"/>
                                      </p:to>
                                    </p:set>
                                    <p:animEffect transition="in" filter="fade">
                                      <p:cBhvr>
                                        <p:cTn id="21" dur="1000"/>
                                        <p:tgtEl>
                                          <p:spTgt spid="25602"/>
                                        </p:tgtEl>
                                      </p:cBhvr>
                                    </p:animEffect>
                                    <p:anim calcmode="lin" valueType="num">
                                      <p:cBhvr>
                                        <p:cTn id="22" dur="1000" fill="hold"/>
                                        <p:tgtEl>
                                          <p:spTgt spid="25602"/>
                                        </p:tgtEl>
                                        <p:attrNameLst>
                                          <p:attrName>ppt_x</p:attrName>
                                        </p:attrNameLst>
                                      </p:cBhvr>
                                      <p:tavLst>
                                        <p:tav tm="0">
                                          <p:val>
                                            <p:strVal val="#ppt_x"/>
                                          </p:val>
                                        </p:tav>
                                        <p:tav tm="100000">
                                          <p:val>
                                            <p:strVal val="#ppt_x"/>
                                          </p:val>
                                        </p:tav>
                                      </p:tavLst>
                                    </p:anim>
                                    <p:anim calcmode="lin" valueType="num">
                                      <p:cBhvr>
                                        <p:cTn id="23" dur="1000" fill="hold"/>
                                        <p:tgtEl>
                                          <p:spTgt spid="2560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5603"/>
                                        </p:tgtEl>
                                        <p:attrNameLst>
                                          <p:attrName>style.visibility</p:attrName>
                                        </p:attrNameLst>
                                      </p:cBhvr>
                                      <p:to>
                                        <p:strVal val="visible"/>
                                      </p:to>
                                    </p:set>
                                    <p:animEffect transition="in" filter="fade">
                                      <p:cBhvr>
                                        <p:cTn id="35" dur="1000"/>
                                        <p:tgtEl>
                                          <p:spTgt spid="25603"/>
                                        </p:tgtEl>
                                      </p:cBhvr>
                                    </p:animEffect>
                                    <p:anim calcmode="lin" valueType="num">
                                      <p:cBhvr>
                                        <p:cTn id="36" dur="1000" fill="hold"/>
                                        <p:tgtEl>
                                          <p:spTgt spid="25603"/>
                                        </p:tgtEl>
                                        <p:attrNameLst>
                                          <p:attrName>ppt_x</p:attrName>
                                        </p:attrNameLst>
                                      </p:cBhvr>
                                      <p:tavLst>
                                        <p:tav tm="0">
                                          <p:val>
                                            <p:strVal val="#ppt_x"/>
                                          </p:val>
                                        </p:tav>
                                        <p:tav tm="100000">
                                          <p:val>
                                            <p:strVal val="#ppt_x"/>
                                          </p:val>
                                        </p:tav>
                                      </p:tavLst>
                                    </p:anim>
                                    <p:anim calcmode="lin" valueType="num">
                                      <p:cBhvr>
                                        <p:cTn id="37" dur="1000" fill="hold"/>
                                        <p:tgtEl>
                                          <p:spTgt spid="256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28</a:t>
            </a:fld>
            <a:endParaRPr lang="ar-SA"/>
          </a:p>
        </p:txBody>
      </p:sp>
      <p:sp>
        <p:nvSpPr>
          <p:cNvPr id="4" name="Content Placeholder 3"/>
          <p:cNvSpPr>
            <a:spLocks noGrp="1"/>
          </p:cNvSpPr>
          <p:nvPr>
            <p:ph sz="quarter" idx="13"/>
          </p:nvPr>
        </p:nvSpPr>
        <p:spPr>
          <a:xfrm>
            <a:off x="323528" y="476672"/>
            <a:ext cx="8496944" cy="5976664"/>
          </a:xfrm>
        </p:spPr>
        <p:txBody>
          <a:bodyPr>
            <a:normAutofit lnSpcReduction="10000"/>
          </a:bodyPr>
          <a:lstStyle/>
          <a:p>
            <a:pPr marL="45720" indent="0" algn="just" rtl="1">
              <a:buNone/>
            </a:pPr>
            <a:r>
              <a:rPr lang="ar-SA" sz="2000" dirty="0" smtClean="0"/>
              <a:t>	استمرت </a:t>
            </a:r>
            <a:r>
              <a:rPr lang="ar-SA" sz="2000" dirty="0"/>
              <a:t>الدراسة ما زاد عن 4 اشهر خلال نوفمبر 2014 وحتى أوائل مارس 2015 </a:t>
            </a:r>
          </a:p>
          <a:p>
            <a:pPr marL="45720" indent="0" algn="just" rtl="1">
              <a:buNone/>
            </a:pPr>
            <a:r>
              <a:rPr lang="ar-SA" sz="2000" dirty="0" smtClean="0"/>
              <a:t>	تم </a:t>
            </a:r>
            <a:r>
              <a:rPr lang="ar-SA" sz="2000" dirty="0"/>
              <a:t>تحكيم الإستمارة من خلال مساعدة 5 من أساتذة الإدارة السياحية </a:t>
            </a:r>
            <a:r>
              <a:rPr lang="ar-SA" sz="2000" dirty="0" smtClean="0"/>
              <a:t>وإجراء </a:t>
            </a:r>
            <a:r>
              <a:rPr lang="ar-SA" sz="2000" dirty="0"/>
              <a:t>دراسة أولية تجريبية لقياس فعالية الإستمارة على 10 من المبحوثين، وكان متوسط زمن الإجابة على الاستبيان حوالى  15- 20 دقيقة</a:t>
            </a:r>
          </a:p>
          <a:p>
            <a:pPr marL="45720" indent="0" algn="just" rtl="1">
              <a:buNone/>
            </a:pPr>
            <a:r>
              <a:rPr lang="ar-SA" dirty="0"/>
              <a:t>	فى مصر، كانت نسبة الإستجابة (77.7%) بعدد 233 استمارة مكتملة ومستردة. وفى السعودية كانت الاستجابات بنسبة (83.7%) بعدد 251 استمارة مكتملة ومستردة. </a:t>
            </a:r>
          </a:p>
          <a:p>
            <a:pPr marL="45720" indent="0" algn="just" rtl="1">
              <a:buNone/>
            </a:pPr>
            <a:r>
              <a:rPr lang="ar-SA" dirty="0" smtClean="0"/>
              <a:t>	حاولت </a:t>
            </a:r>
            <a:r>
              <a:rPr lang="ar-SA" dirty="0"/>
              <a:t>جعل الاستبيان شامل قدر الإمكان فى ضوء كل ما </a:t>
            </a:r>
            <a:r>
              <a:rPr lang="ar-SA" dirty="0" smtClean="0"/>
              <a:t>تم تحليله </a:t>
            </a:r>
            <a:r>
              <a:rPr lang="ar-SA" dirty="0"/>
              <a:t>بالدراسات السابقة وخاصة العوامل المؤثرة فى سلوك العملاء فى الشكاوى تم تقسيم الإستبيان لثلاثة أجزاء أو أقسام كالتالى:</a:t>
            </a:r>
          </a:p>
          <a:p>
            <a:pPr marL="45720" indent="0" algn="r" rtl="1">
              <a:buNone/>
            </a:pPr>
            <a:r>
              <a:rPr lang="ar-SA" dirty="0"/>
              <a:t>- العوامل الديموغرافية والاجتماعية  </a:t>
            </a:r>
            <a:r>
              <a:rPr lang="en-US" dirty="0"/>
              <a:t>Socio-demographic factors</a:t>
            </a:r>
          </a:p>
          <a:p>
            <a:pPr marL="45720" indent="0" algn="r" rtl="1">
              <a:buNone/>
            </a:pPr>
            <a:r>
              <a:rPr lang="en-US" dirty="0"/>
              <a:t>- </a:t>
            </a:r>
            <a:r>
              <a:rPr lang="ar-SA" dirty="0"/>
              <a:t>العوامل السياحية  </a:t>
            </a:r>
            <a:r>
              <a:rPr lang="en-US" dirty="0"/>
              <a:t>Tourism factors</a:t>
            </a:r>
          </a:p>
          <a:p>
            <a:pPr marL="45720" indent="0" algn="r" rtl="1">
              <a:buNone/>
            </a:pPr>
            <a:r>
              <a:rPr lang="en-US" dirty="0"/>
              <a:t>- </a:t>
            </a:r>
            <a:r>
              <a:rPr lang="ar-SA" dirty="0"/>
              <a:t>عوامل تتصل بسلوك الشكاوى بشكل عام  </a:t>
            </a:r>
            <a:r>
              <a:rPr lang="en-US" dirty="0"/>
              <a:t>General complaining behavior factors</a:t>
            </a:r>
          </a:p>
          <a:p>
            <a:pPr marL="45720" indent="0" algn="ctr" rtl="1">
              <a:buNone/>
            </a:pPr>
            <a:r>
              <a:rPr lang="en-US" b="1" dirty="0" smtClean="0"/>
              <a:t> </a:t>
            </a:r>
            <a:r>
              <a:rPr lang="ar-SA" b="1" dirty="0" smtClean="0"/>
              <a:t>فيما يلى عرض سريع لعناصر وأسئلة الإستبيان</a:t>
            </a:r>
            <a:endParaRPr lang="en-US" b="1" dirty="0"/>
          </a:p>
          <a:p>
            <a:pPr marL="45720" indent="0" algn="r" rtl="1">
              <a:buNone/>
            </a:pPr>
            <a:endParaRPr lang="en-US" dirty="0"/>
          </a:p>
        </p:txBody>
      </p:sp>
    </p:spTree>
    <p:custDataLst>
      <p:tags r:id="rId2"/>
    </p:custDataLst>
    <p:extLst>
      <p:ext uri="{BB962C8B-B14F-4D97-AF65-F5344CB8AC3E}">
        <p14:creationId xmlns:p14="http://schemas.microsoft.com/office/powerpoint/2010/main" val="231658217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arn(inVertical)">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arn(inVertical)">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barn(inVertical)">
                                      <p:cBhvr>
                                        <p:cTn id="20" dur="500"/>
                                        <p:tgtEl>
                                          <p:spTgt spid="4">
                                            <p:txEl>
                                              <p:pRg st="3" end="3"/>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barn(inVertical)">
                                      <p:cBhvr>
                                        <p:cTn id="23" dur="500"/>
                                        <p:tgtEl>
                                          <p:spTgt spid="4">
                                            <p:txEl>
                                              <p:pRg st="4" end="4"/>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4">
                                            <p:txEl>
                                              <p:pRg st="5" end="5"/>
                                            </p:txEl>
                                          </p:spTgt>
                                        </p:tgtEl>
                                        <p:attrNameLst>
                                          <p:attrName>style.visibility</p:attrName>
                                        </p:attrNameLst>
                                      </p:cBhvr>
                                      <p:to>
                                        <p:strVal val="visible"/>
                                      </p:to>
                                    </p:set>
                                    <p:animEffect transition="in" filter="barn(inVertical)">
                                      <p:cBhvr>
                                        <p:cTn id="26" dur="500"/>
                                        <p:tgtEl>
                                          <p:spTgt spid="4">
                                            <p:txEl>
                                              <p:pRg st="5" end="5"/>
                                            </p:txEl>
                                          </p:spTgt>
                                        </p:tgtEl>
                                      </p:cBhvr>
                                    </p:animEffect>
                                  </p:childTnLst>
                                </p:cTn>
                              </p:par>
                              <p:par>
                                <p:cTn id="27" presetID="16" presetClass="entr" presetSubtype="21" fill="hold" nodeType="withEffect">
                                  <p:stCondLst>
                                    <p:cond delay="0"/>
                                  </p:stCondLst>
                                  <p:childTnLst>
                                    <p:set>
                                      <p:cBhvr>
                                        <p:cTn id="28" dur="1" fill="hold">
                                          <p:stCondLst>
                                            <p:cond delay="0"/>
                                          </p:stCondLst>
                                        </p:cTn>
                                        <p:tgtEl>
                                          <p:spTgt spid="4">
                                            <p:txEl>
                                              <p:pRg st="6" end="6"/>
                                            </p:txEl>
                                          </p:spTgt>
                                        </p:tgtEl>
                                        <p:attrNameLst>
                                          <p:attrName>style.visibility</p:attrName>
                                        </p:attrNameLst>
                                      </p:cBhvr>
                                      <p:to>
                                        <p:strVal val="visible"/>
                                      </p:to>
                                    </p:set>
                                    <p:animEffect transition="in" filter="barn(inVertical)">
                                      <p:cBhvr>
                                        <p:cTn id="29" dur="500"/>
                                        <p:tgtEl>
                                          <p:spTgt spid="4">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4">
                                            <p:txEl>
                                              <p:pRg st="7" end="7"/>
                                            </p:txEl>
                                          </p:spTgt>
                                        </p:tgtEl>
                                        <p:attrNameLst>
                                          <p:attrName>style.visibility</p:attrName>
                                        </p:attrNameLst>
                                      </p:cBhvr>
                                      <p:to>
                                        <p:strVal val="visible"/>
                                      </p:to>
                                    </p:set>
                                    <p:animEffect transition="in" filter="barn(inVertical)">
                                      <p:cBhvr>
                                        <p:cTn id="34"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027823315"/>
              </p:ext>
            </p:extLst>
          </p:nvPr>
        </p:nvGraphicFramePr>
        <p:xfrm>
          <a:off x="323528" y="1124744"/>
          <a:ext cx="8347298" cy="5456502"/>
        </p:xfrm>
        <a:graphic>
          <a:graphicData uri="http://schemas.openxmlformats.org/drawingml/2006/table">
            <a:tbl>
              <a:tblPr firstRow="1" firstCol="1" bandRow="1">
                <a:tableStyleId>{5C22544A-7EE6-4342-B048-85BDC9FD1C3A}</a:tableStyleId>
              </a:tblPr>
              <a:tblGrid>
                <a:gridCol w="1755273"/>
                <a:gridCol w="1755273"/>
                <a:gridCol w="1170182"/>
                <a:gridCol w="1248194"/>
                <a:gridCol w="1248194"/>
                <a:gridCol w="1170182"/>
              </a:tblGrid>
              <a:tr h="358214">
                <a:tc rowSpan="2" gridSpan="2">
                  <a:txBody>
                    <a:bodyPr/>
                    <a:lstStyle/>
                    <a:p>
                      <a:pPr marL="0" marR="0" algn="ctr">
                        <a:lnSpc>
                          <a:spcPct val="115000"/>
                        </a:lnSpc>
                        <a:spcBef>
                          <a:spcPts val="0"/>
                        </a:spcBef>
                        <a:spcAft>
                          <a:spcPts val="0"/>
                        </a:spcAft>
                      </a:pPr>
                      <a:r>
                        <a:rPr lang="en-US" sz="1000" dirty="0">
                          <a:effectLst/>
                        </a:rPr>
                        <a:t> </a:t>
                      </a:r>
                      <a:endParaRPr lang="en-US" sz="1100" dirty="0">
                        <a:effectLst/>
                      </a:endParaRPr>
                    </a:p>
                    <a:p>
                      <a:pPr marL="0" marR="0" algn="ctr">
                        <a:lnSpc>
                          <a:spcPct val="115000"/>
                        </a:lnSpc>
                        <a:spcBef>
                          <a:spcPts val="0"/>
                        </a:spcBef>
                        <a:spcAft>
                          <a:spcPts val="0"/>
                        </a:spcAft>
                      </a:pPr>
                      <a:r>
                        <a:rPr lang="en-US" sz="1600" dirty="0">
                          <a:solidFill>
                            <a:schemeClr val="tx1"/>
                          </a:solidFill>
                          <a:effectLst/>
                        </a:rPr>
                        <a:t>Factors</a:t>
                      </a:r>
                      <a:endParaRPr lang="en-US" sz="2000" dirty="0">
                        <a:solidFill>
                          <a:schemeClr val="tx1"/>
                        </a:solidFill>
                        <a:effectLst/>
                        <a:latin typeface="Calibri"/>
                        <a:ea typeface="Calibri"/>
                        <a:cs typeface="Arial"/>
                      </a:endParaRPr>
                    </a:p>
                  </a:txBody>
                  <a:tcPr marL="68580" marR="68580" marT="0" marB="0"/>
                </a:tc>
                <a:tc rowSpan="2" hMerge="1">
                  <a:txBody>
                    <a:bodyPr/>
                    <a:lstStyle/>
                    <a:p>
                      <a:endParaRPr lang="en-US"/>
                    </a:p>
                  </a:txBody>
                  <a:tcPr/>
                </a:tc>
                <a:tc gridSpan="2">
                  <a:txBody>
                    <a:bodyPr/>
                    <a:lstStyle/>
                    <a:p>
                      <a:pPr marL="0" marR="0" algn="ctr" defTabSz="914400" rtl="0" eaLnBrk="1" latinLnBrk="0" hangingPunct="1">
                        <a:lnSpc>
                          <a:spcPct val="115000"/>
                        </a:lnSpc>
                        <a:spcBef>
                          <a:spcPts val="0"/>
                        </a:spcBef>
                        <a:spcAft>
                          <a:spcPts val="0"/>
                        </a:spcAft>
                      </a:pPr>
                      <a:r>
                        <a:rPr lang="en-US" sz="1400" b="1" kern="1200" dirty="0">
                          <a:solidFill>
                            <a:schemeClr val="tx1"/>
                          </a:solidFill>
                          <a:effectLst/>
                          <a:latin typeface="+mn-lt"/>
                          <a:ea typeface="+mn-ea"/>
                          <a:cs typeface="+mn-cs"/>
                        </a:rPr>
                        <a:t>Egyptians</a:t>
                      </a:r>
                    </a:p>
                    <a:p>
                      <a:pPr marL="0" marR="0" algn="ctr">
                        <a:lnSpc>
                          <a:spcPct val="115000"/>
                        </a:lnSpc>
                        <a:spcBef>
                          <a:spcPts val="0"/>
                        </a:spcBef>
                        <a:spcAft>
                          <a:spcPts val="0"/>
                        </a:spcAft>
                      </a:pPr>
                      <a:r>
                        <a:rPr lang="en-US" sz="1400" b="1" kern="1200" dirty="0">
                          <a:solidFill>
                            <a:schemeClr val="tx1"/>
                          </a:solidFill>
                          <a:effectLst/>
                          <a:latin typeface="+mn-lt"/>
                          <a:ea typeface="+mn-ea"/>
                          <a:cs typeface="+mn-cs"/>
                        </a:rPr>
                        <a:t>(N= 233)</a:t>
                      </a:r>
                    </a:p>
                  </a:txBody>
                  <a:tcPr marL="68580" marR="68580" marT="0" marB="0"/>
                </a:tc>
                <a:tc hMerge="1">
                  <a:txBody>
                    <a:bodyPr/>
                    <a:lstStyle/>
                    <a:p>
                      <a:endParaRPr lang="en-US"/>
                    </a:p>
                  </a:txBody>
                  <a:tcPr/>
                </a:tc>
                <a:tc gridSpan="2">
                  <a:txBody>
                    <a:bodyPr/>
                    <a:lstStyle/>
                    <a:p>
                      <a:pPr marL="0" marR="0" algn="ctr" defTabSz="914400" rtl="0" eaLnBrk="1" latinLnBrk="0" hangingPunct="1">
                        <a:lnSpc>
                          <a:spcPct val="115000"/>
                        </a:lnSpc>
                        <a:spcBef>
                          <a:spcPts val="0"/>
                        </a:spcBef>
                        <a:spcAft>
                          <a:spcPts val="0"/>
                        </a:spcAft>
                      </a:pPr>
                      <a:r>
                        <a:rPr lang="en-US" sz="1400" b="1" kern="1200" dirty="0">
                          <a:solidFill>
                            <a:schemeClr val="tx1"/>
                          </a:solidFill>
                          <a:effectLst/>
                          <a:latin typeface="+mn-lt"/>
                          <a:ea typeface="+mn-ea"/>
                          <a:cs typeface="+mn-cs"/>
                        </a:rPr>
                        <a:t>Saudis</a:t>
                      </a:r>
                    </a:p>
                    <a:p>
                      <a:pPr marL="0" marR="0" algn="ctr" defTabSz="914400" rtl="0" eaLnBrk="1" latinLnBrk="0" hangingPunct="1">
                        <a:lnSpc>
                          <a:spcPct val="115000"/>
                        </a:lnSpc>
                        <a:spcBef>
                          <a:spcPts val="0"/>
                        </a:spcBef>
                        <a:spcAft>
                          <a:spcPts val="0"/>
                        </a:spcAft>
                      </a:pPr>
                      <a:r>
                        <a:rPr lang="en-US" sz="1400" b="1" kern="1200" dirty="0">
                          <a:solidFill>
                            <a:schemeClr val="tx1"/>
                          </a:solidFill>
                          <a:effectLst/>
                          <a:latin typeface="+mn-lt"/>
                          <a:ea typeface="+mn-ea"/>
                          <a:cs typeface="+mn-cs"/>
                        </a:rPr>
                        <a:t>(N= 251)</a:t>
                      </a:r>
                    </a:p>
                  </a:txBody>
                  <a:tcPr marL="68580" marR="68580" marT="0" marB="0"/>
                </a:tc>
                <a:tc hMerge="1">
                  <a:txBody>
                    <a:bodyPr/>
                    <a:lstStyle/>
                    <a:p>
                      <a:endParaRPr lang="en-US"/>
                    </a:p>
                  </a:txBody>
                  <a:tcPr/>
                </a:tc>
              </a:tr>
              <a:tr h="177292">
                <a:tc gridSpan="2" vMerge="1">
                  <a:txBody>
                    <a:bodyPr/>
                    <a:lstStyle/>
                    <a:p>
                      <a:endParaRPr lang="en-US"/>
                    </a:p>
                  </a:txBody>
                  <a:tcPr/>
                </a:tc>
                <a:tc hMerge="1" vMerge="1">
                  <a:txBody>
                    <a:bodyPr/>
                    <a:lstStyle/>
                    <a:p>
                      <a:endParaRPr lang="en-US"/>
                    </a:p>
                  </a:txBody>
                  <a:tcPr/>
                </a:tc>
                <a:tc>
                  <a:txBody>
                    <a:bodyPr/>
                    <a:lstStyle/>
                    <a:p>
                      <a:pPr marL="0" marR="0" algn="ctr">
                        <a:lnSpc>
                          <a:spcPct val="115000"/>
                        </a:lnSpc>
                        <a:spcBef>
                          <a:spcPts val="0"/>
                        </a:spcBef>
                        <a:spcAft>
                          <a:spcPts val="0"/>
                        </a:spcAft>
                      </a:pPr>
                      <a:r>
                        <a:rPr lang="en-US" sz="1000">
                          <a:effectLst/>
                        </a:rPr>
                        <a:t>N</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N</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a:t>
                      </a:r>
                      <a:endParaRPr lang="en-US" sz="1100">
                        <a:effectLst/>
                        <a:latin typeface="Calibri"/>
                        <a:ea typeface="Calibri"/>
                        <a:cs typeface="Arial"/>
                      </a:endParaRPr>
                    </a:p>
                  </a:txBody>
                  <a:tcPr marL="68580" marR="68580" marT="0" marB="0"/>
                </a:tc>
              </a:tr>
              <a:tr h="177292">
                <a:tc rowSpan="2">
                  <a:txBody>
                    <a:bodyPr/>
                    <a:lstStyle/>
                    <a:p>
                      <a:pPr marL="0" marR="0" algn="ctr" defTabSz="914400" rtl="0" eaLnBrk="1" latinLnBrk="0" hangingPunct="1">
                        <a:lnSpc>
                          <a:spcPct val="115000"/>
                        </a:lnSpc>
                        <a:spcBef>
                          <a:spcPts val="0"/>
                        </a:spcBef>
                        <a:spcAft>
                          <a:spcPts val="0"/>
                        </a:spcAft>
                      </a:pPr>
                      <a:r>
                        <a:rPr lang="en-US" sz="1600" b="1" kern="1200" dirty="0">
                          <a:solidFill>
                            <a:schemeClr val="tx1"/>
                          </a:solidFill>
                          <a:effectLst/>
                          <a:latin typeface="+mn-lt"/>
                          <a:ea typeface="+mn-ea"/>
                          <a:cs typeface="+mn-cs"/>
                        </a:rPr>
                        <a:t>Gender</a:t>
                      </a:r>
                    </a:p>
                  </a:txBody>
                  <a:tcPr marL="68580" marR="68580" marT="0" marB="0"/>
                </a:tc>
                <a:tc>
                  <a:txBody>
                    <a:bodyPr/>
                    <a:lstStyle/>
                    <a:p>
                      <a:pPr marL="0" marR="0" algn="ctr">
                        <a:lnSpc>
                          <a:spcPct val="115000"/>
                        </a:lnSpc>
                        <a:spcBef>
                          <a:spcPts val="0"/>
                        </a:spcBef>
                        <a:spcAft>
                          <a:spcPts val="0"/>
                        </a:spcAft>
                      </a:pPr>
                      <a:r>
                        <a:rPr lang="en-US" sz="1000">
                          <a:effectLst/>
                        </a:rPr>
                        <a:t>Male</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164</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70.3</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195</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77.7</a:t>
                      </a:r>
                      <a:endParaRPr lang="en-US" sz="1100">
                        <a:effectLst/>
                        <a:latin typeface="Calibri"/>
                        <a:ea typeface="Calibri"/>
                        <a:cs typeface="Arial"/>
                      </a:endParaRPr>
                    </a:p>
                  </a:txBody>
                  <a:tcPr marL="68580" marR="68580" marT="0" marB="0"/>
                </a:tc>
              </a:tr>
              <a:tr h="177292">
                <a:tc vMerge="1">
                  <a:txBody>
                    <a:bodyPr/>
                    <a:lstStyle/>
                    <a:p>
                      <a:endParaRPr lang="en-US"/>
                    </a:p>
                  </a:txBody>
                  <a:tcPr/>
                </a:tc>
                <a:tc>
                  <a:txBody>
                    <a:bodyPr/>
                    <a:lstStyle/>
                    <a:p>
                      <a:pPr marL="0" marR="0" algn="ctr">
                        <a:lnSpc>
                          <a:spcPct val="115000"/>
                        </a:lnSpc>
                        <a:spcBef>
                          <a:spcPts val="0"/>
                        </a:spcBef>
                        <a:spcAft>
                          <a:spcPts val="0"/>
                        </a:spcAft>
                      </a:pPr>
                      <a:r>
                        <a:rPr lang="en-US" sz="1000">
                          <a:effectLst/>
                        </a:rPr>
                        <a:t>Female</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69</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29.7</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56</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22.3</a:t>
                      </a:r>
                      <a:endParaRPr lang="en-US" sz="1100">
                        <a:effectLst/>
                        <a:latin typeface="Calibri"/>
                        <a:ea typeface="Calibri"/>
                        <a:cs typeface="Arial"/>
                      </a:endParaRPr>
                    </a:p>
                  </a:txBody>
                  <a:tcPr marL="68580" marR="68580" marT="0" marB="0"/>
                </a:tc>
              </a:tr>
              <a:tr h="177292">
                <a:tc gridSpan="6">
                  <a:txBody>
                    <a:bodyPr/>
                    <a:lstStyle/>
                    <a:p>
                      <a:pPr marL="0" marR="0" algn="ctr">
                        <a:lnSpc>
                          <a:spcPct val="115000"/>
                        </a:lnSpc>
                        <a:spcBef>
                          <a:spcPts val="0"/>
                        </a:spcBef>
                        <a:spcAft>
                          <a:spcPts val="0"/>
                        </a:spcAft>
                      </a:pPr>
                      <a:r>
                        <a:rPr lang="en-US" sz="1000">
                          <a:effectLst/>
                        </a:rPr>
                        <a:t> </a:t>
                      </a:r>
                      <a:endParaRPr lang="en-US" sz="1100">
                        <a:effectLst/>
                        <a:latin typeface="Calibri"/>
                        <a:ea typeface="Calibri"/>
                        <a:cs typeface="Arial"/>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7292">
                <a:tc rowSpan="5">
                  <a:txBody>
                    <a:bodyPr/>
                    <a:lstStyle/>
                    <a:p>
                      <a:pPr marL="0" marR="0" algn="ctr">
                        <a:lnSpc>
                          <a:spcPct val="115000"/>
                        </a:lnSpc>
                        <a:spcBef>
                          <a:spcPts val="0"/>
                        </a:spcBef>
                        <a:spcAft>
                          <a:spcPts val="0"/>
                        </a:spcAft>
                      </a:pPr>
                      <a:r>
                        <a:rPr lang="en-US" sz="1000" dirty="0">
                          <a:effectLst/>
                        </a:rPr>
                        <a:t> </a:t>
                      </a:r>
                      <a:endParaRPr lang="en-US" sz="1100" dirty="0">
                        <a:effectLst/>
                      </a:endParaRPr>
                    </a:p>
                    <a:p>
                      <a:pPr marL="0" marR="0" algn="ctr">
                        <a:lnSpc>
                          <a:spcPct val="115000"/>
                        </a:lnSpc>
                        <a:spcBef>
                          <a:spcPts val="0"/>
                        </a:spcBef>
                        <a:spcAft>
                          <a:spcPts val="0"/>
                        </a:spcAft>
                      </a:pPr>
                      <a:r>
                        <a:rPr lang="en-US" sz="1000" dirty="0">
                          <a:effectLst/>
                        </a:rPr>
                        <a:t> </a:t>
                      </a:r>
                      <a:endParaRPr lang="en-US" sz="1100" dirty="0">
                        <a:effectLst/>
                      </a:endParaRPr>
                    </a:p>
                    <a:p>
                      <a:pPr marL="0" marR="0" algn="ctr" defTabSz="914400" rtl="0" eaLnBrk="1" latinLnBrk="0" hangingPunct="1">
                        <a:lnSpc>
                          <a:spcPct val="115000"/>
                        </a:lnSpc>
                        <a:spcBef>
                          <a:spcPts val="0"/>
                        </a:spcBef>
                        <a:spcAft>
                          <a:spcPts val="0"/>
                        </a:spcAft>
                      </a:pPr>
                      <a:r>
                        <a:rPr lang="en-US" sz="1600" b="1" kern="1200" dirty="0">
                          <a:solidFill>
                            <a:schemeClr val="tx1"/>
                          </a:solidFill>
                          <a:effectLst/>
                          <a:latin typeface="+mn-lt"/>
                          <a:ea typeface="+mn-ea"/>
                          <a:cs typeface="+mn-cs"/>
                        </a:rPr>
                        <a:t>Age</a:t>
                      </a:r>
                    </a:p>
                  </a:txBody>
                  <a:tcPr marL="68580" marR="68580" marT="0" marB="0"/>
                </a:tc>
                <a:tc>
                  <a:txBody>
                    <a:bodyPr/>
                    <a:lstStyle/>
                    <a:p>
                      <a:pPr marL="0" marR="0" algn="ctr">
                        <a:lnSpc>
                          <a:spcPct val="115000"/>
                        </a:lnSpc>
                        <a:spcBef>
                          <a:spcPts val="0"/>
                        </a:spcBef>
                        <a:spcAft>
                          <a:spcPts val="0"/>
                        </a:spcAft>
                      </a:pPr>
                      <a:r>
                        <a:rPr lang="en-US" sz="1000">
                          <a:effectLst/>
                        </a:rPr>
                        <a:t>18 – 24</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20</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8.6</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33</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13</a:t>
                      </a:r>
                      <a:endParaRPr lang="en-US" sz="1100">
                        <a:effectLst/>
                        <a:latin typeface="Calibri"/>
                        <a:ea typeface="Calibri"/>
                        <a:cs typeface="Arial"/>
                      </a:endParaRPr>
                    </a:p>
                  </a:txBody>
                  <a:tcPr marL="68580" marR="68580" marT="0" marB="0"/>
                </a:tc>
              </a:tr>
              <a:tr h="177292">
                <a:tc vMerge="1">
                  <a:txBody>
                    <a:bodyPr/>
                    <a:lstStyle/>
                    <a:p>
                      <a:endParaRPr lang="en-US"/>
                    </a:p>
                  </a:txBody>
                  <a:tcPr/>
                </a:tc>
                <a:tc>
                  <a:txBody>
                    <a:bodyPr/>
                    <a:lstStyle/>
                    <a:p>
                      <a:pPr marL="0" marR="0" algn="ctr">
                        <a:lnSpc>
                          <a:spcPct val="115000"/>
                        </a:lnSpc>
                        <a:spcBef>
                          <a:spcPts val="0"/>
                        </a:spcBef>
                        <a:spcAft>
                          <a:spcPts val="0"/>
                        </a:spcAft>
                      </a:pPr>
                      <a:r>
                        <a:rPr lang="en-US" sz="1000">
                          <a:effectLst/>
                        </a:rPr>
                        <a:t>25 – 34</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44</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18.8</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71</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28.3</a:t>
                      </a:r>
                      <a:endParaRPr lang="en-US" sz="1100">
                        <a:effectLst/>
                        <a:latin typeface="Calibri"/>
                        <a:ea typeface="Calibri"/>
                        <a:cs typeface="Arial"/>
                      </a:endParaRPr>
                    </a:p>
                  </a:txBody>
                  <a:tcPr marL="68580" marR="68580" marT="0" marB="0"/>
                </a:tc>
              </a:tr>
              <a:tr h="177292">
                <a:tc vMerge="1">
                  <a:txBody>
                    <a:bodyPr/>
                    <a:lstStyle/>
                    <a:p>
                      <a:endParaRPr lang="en-US"/>
                    </a:p>
                  </a:txBody>
                  <a:tcPr/>
                </a:tc>
                <a:tc>
                  <a:txBody>
                    <a:bodyPr/>
                    <a:lstStyle/>
                    <a:p>
                      <a:pPr marL="0" marR="0" algn="ctr">
                        <a:lnSpc>
                          <a:spcPct val="115000"/>
                        </a:lnSpc>
                        <a:spcBef>
                          <a:spcPts val="0"/>
                        </a:spcBef>
                        <a:spcAft>
                          <a:spcPts val="0"/>
                        </a:spcAft>
                      </a:pPr>
                      <a:r>
                        <a:rPr lang="en-US" sz="1000">
                          <a:effectLst/>
                        </a:rPr>
                        <a:t>35 – 44</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86</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37</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92</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36.7</a:t>
                      </a:r>
                      <a:endParaRPr lang="en-US" sz="1100">
                        <a:effectLst/>
                        <a:latin typeface="Calibri"/>
                        <a:ea typeface="Calibri"/>
                        <a:cs typeface="Arial"/>
                      </a:endParaRPr>
                    </a:p>
                  </a:txBody>
                  <a:tcPr marL="68580" marR="68580" marT="0" marB="0"/>
                </a:tc>
              </a:tr>
              <a:tr h="177292">
                <a:tc vMerge="1">
                  <a:txBody>
                    <a:bodyPr/>
                    <a:lstStyle/>
                    <a:p>
                      <a:endParaRPr lang="en-US"/>
                    </a:p>
                  </a:txBody>
                  <a:tcPr/>
                </a:tc>
                <a:tc>
                  <a:txBody>
                    <a:bodyPr/>
                    <a:lstStyle/>
                    <a:p>
                      <a:pPr marL="0" marR="0" algn="ctr">
                        <a:lnSpc>
                          <a:spcPct val="115000"/>
                        </a:lnSpc>
                        <a:spcBef>
                          <a:spcPts val="0"/>
                        </a:spcBef>
                        <a:spcAft>
                          <a:spcPts val="0"/>
                        </a:spcAft>
                      </a:pPr>
                      <a:r>
                        <a:rPr lang="en-US" sz="1000">
                          <a:effectLst/>
                        </a:rPr>
                        <a:t>45 – 60</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63</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27</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30</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12</a:t>
                      </a:r>
                      <a:endParaRPr lang="en-US" sz="1100">
                        <a:effectLst/>
                        <a:latin typeface="Calibri"/>
                        <a:ea typeface="Calibri"/>
                        <a:cs typeface="Arial"/>
                      </a:endParaRPr>
                    </a:p>
                  </a:txBody>
                  <a:tcPr marL="68580" marR="68580" marT="0" marB="0"/>
                </a:tc>
              </a:tr>
              <a:tr h="153340">
                <a:tc vMerge="1">
                  <a:txBody>
                    <a:bodyPr/>
                    <a:lstStyle/>
                    <a:p>
                      <a:endParaRPr lang="en-US"/>
                    </a:p>
                  </a:txBody>
                  <a:tcPr/>
                </a:tc>
                <a:tc>
                  <a:txBody>
                    <a:bodyPr/>
                    <a:lstStyle/>
                    <a:p>
                      <a:pPr marL="0" marR="0" algn="ctr">
                        <a:lnSpc>
                          <a:spcPct val="115000"/>
                        </a:lnSpc>
                        <a:spcBef>
                          <a:spcPts val="0"/>
                        </a:spcBef>
                        <a:spcAft>
                          <a:spcPts val="0"/>
                        </a:spcAft>
                      </a:pPr>
                      <a:r>
                        <a:rPr lang="en-US" sz="1000">
                          <a:effectLst/>
                        </a:rPr>
                        <a:t>+ 60 </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20</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8.6</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25</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10</a:t>
                      </a:r>
                      <a:endParaRPr lang="en-US" sz="1100">
                        <a:effectLst/>
                        <a:latin typeface="Calibri"/>
                        <a:ea typeface="Calibri"/>
                        <a:cs typeface="Arial"/>
                      </a:endParaRPr>
                    </a:p>
                  </a:txBody>
                  <a:tcPr marL="68580" marR="68580" marT="0" marB="0"/>
                </a:tc>
              </a:tr>
              <a:tr h="177292">
                <a:tc gridSpan="6">
                  <a:txBody>
                    <a:bodyPr/>
                    <a:lstStyle/>
                    <a:p>
                      <a:pPr marL="0" marR="0" algn="ctr">
                        <a:lnSpc>
                          <a:spcPct val="115000"/>
                        </a:lnSpc>
                        <a:spcBef>
                          <a:spcPts val="0"/>
                        </a:spcBef>
                        <a:spcAft>
                          <a:spcPts val="0"/>
                        </a:spcAft>
                      </a:pPr>
                      <a:r>
                        <a:rPr lang="en-US" sz="1000">
                          <a:effectLst/>
                        </a:rPr>
                        <a:t> </a:t>
                      </a:r>
                      <a:endParaRPr lang="en-US" sz="1100">
                        <a:effectLst/>
                        <a:latin typeface="Calibri"/>
                        <a:ea typeface="Calibri"/>
                        <a:cs typeface="Arial"/>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7292">
                <a:tc rowSpan="5">
                  <a:txBody>
                    <a:bodyPr/>
                    <a:lstStyle/>
                    <a:p>
                      <a:pPr marL="0" marR="0" algn="ctr">
                        <a:lnSpc>
                          <a:spcPct val="115000"/>
                        </a:lnSpc>
                        <a:spcBef>
                          <a:spcPts val="0"/>
                        </a:spcBef>
                        <a:spcAft>
                          <a:spcPts val="0"/>
                        </a:spcAft>
                      </a:pPr>
                      <a:r>
                        <a:rPr lang="en-US" sz="1000" dirty="0">
                          <a:effectLst/>
                        </a:rPr>
                        <a:t> </a:t>
                      </a:r>
                      <a:endParaRPr lang="en-US" sz="1100" dirty="0">
                        <a:effectLst/>
                      </a:endParaRPr>
                    </a:p>
                    <a:p>
                      <a:pPr marL="0" marR="0" algn="ctr">
                        <a:lnSpc>
                          <a:spcPct val="115000"/>
                        </a:lnSpc>
                        <a:spcBef>
                          <a:spcPts val="0"/>
                        </a:spcBef>
                        <a:spcAft>
                          <a:spcPts val="0"/>
                        </a:spcAft>
                      </a:pPr>
                      <a:r>
                        <a:rPr lang="en-US" sz="1000" dirty="0">
                          <a:effectLst/>
                        </a:rPr>
                        <a:t> </a:t>
                      </a:r>
                      <a:endParaRPr lang="en-US" sz="1100" dirty="0">
                        <a:effectLst/>
                      </a:endParaRPr>
                    </a:p>
                    <a:p>
                      <a:pPr marL="0" marR="0" algn="ctr" defTabSz="914400" rtl="0" eaLnBrk="1" latinLnBrk="0" hangingPunct="1">
                        <a:lnSpc>
                          <a:spcPct val="115000"/>
                        </a:lnSpc>
                        <a:spcBef>
                          <a:spcPts val="0"/>
                        </a:spcBef>
                        <a:spcAft>
                          <a:spcPts val="0"/>
                        </a:spcAft>
                      </a:pPr>
                      <a:r>
                        <a:rPr lang="en-US" sz="1600" b="1" kern="1200" dirty="0">
                          <a:solidFill>
                            <a:schemeClr val="tx1"/>
                          </a:solidFill>
                          <a:effectLst/>
                          <a:latin typeface="+mn-lt"/>
                          <a:ea typeface="+mn-ea"/>
                          <a:cs typeface="+mn-cs"/>
                        </a:rPr>
                        <a:t>Education</a:t>
                      </a:r>
                    </a:p>
                  </a:txBody>
                  <a:tcPr marL="68580" marR="68580" marT="0" marB="0"/>
                </a:tc>
                <a:tc>
                  <a:txBody>
                    <a:bodyPr/>
                    <a:lstStyle/>
                    <a:p>
                      <a:pPr marL="0" marR="0" algn="ctr">
                        <a:lnSpc>
                          <a:spcPct val="115000"/>
                        </a:lnSpc>
                        <a:spcBef>
                          <a:spcPts val="0"/>
                        </a:spcBef>
                        <a:spcAft>
                          <a:spcPts val="0"/>
                        </a:spcAft>
                      </a:pPr>
                      <a:r>
                        <a:rPr lang="en-US" sz="1000">
                          <a:effectLst/>
                        </a:rPr>
                        <a:t>Still studying</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31</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13.3</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37</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14.7</a:t>
                      </a:r>
                      <a:endParaRPr lang="en-US" sz="1100">
                        <a:effectLst/>
                        <a:latin typeface="Calibri"/>
                        <a:ea typeface="Calibri"/>
                        <a:cs typeface="Arial"/>
                      </a:endParaRPr>
                    </a:p>
                  </a:txBody>
                  <a:tcPr marL="68580" marR="68580" marT="0" marB="0"/>
                </a:tc>
              </a:tr>
              <a:tr h="177292">
                <a:tc vMerge="1">
                  <a:txBody>
                    <a:bodyPr/>
                    <a:lstStyle/>
                    <a:p>
                      <a:endParaRPr lang="en-US"/>
                    </a:p>
                  </a:txBody>
                  <a:tcPr/>
                </a:tc>
                <a:tc>
                  <a:txBody>
                    <a:bodyPr/>
                    <a:lstStyle/>
                    <a:p>
                      <a:pPr marL="0" marR="0" algn="ctr">
                        <a:lnSpc>
                          <a:spcPct val="115000"/>
                        </a:lnSpc>
                        <a:spcBef>
                          <a:spcPts val="0"/>
                        </a:spcBef>
                        <a:spcAft>
                          <a:spcPts val="0"/>
                        </a:spcAft>
                      </a:pPr>
                      <a:r>
                        <a:rPr lang="en-US" sz="1000">
                          <a:effectLst/>
                        </a:rPr>
                        <a:t>Secondary- Diploma</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27</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11.6</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33</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13.1</a:t>
                      </a:r>
                      <a:endParaRPr lang="en-US" sz="1100">
                        <a:effectLst/>
                        <a:latin typeface="Calibri"/>
                        <a:ea typeface="Calibri"/>
                        <a:cs typeface="Arial"/>
                      </a:endParaRPr>
                    </a:p>
                  </a:txBody>
                  <a:tcPr marL="68580" marR="68580" marT="0" marB="0"/>
                </a:tc>
              </a:tr>
              <a:tr h="177292">
                <a:tc vMerge="1">
                  <a:txBody>
                    <a:bodyPr/>
                    <a:lstStyle/>
                    <a:p>
                      <a:endParaRPr lang="en-US"/>
                    </a:p>
                  </a:txBody>
                  <a:tcPr/>
                </a:tc>
                <a:tc>
                  <a:txBody>
                    <a:bodyPr/>
                    <a:lstStyle/>
                    <a:p>
                      <a:pPr marL="0" marR="0" algn="ctr">
                        <a:lnSpc>
                          <a:spcPct val="115000"/>
                        </a:lnSpc>
                        <a:spcBef>
                          <a:spcPts val="0"/>
                        </a:spcBef>
                        <a:spcAft>
                          <a:spcPts val="0"/>
                        </a:spcAft>
                      </a:pPr>
                      <a:r>
                        <a:rPr lang="en-US" sz="1000">
                          <a:effectLst/>
                        </a:rPr>
                        <a:t>Bachelor</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113</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48.5</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131</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52.2</a:t>
                      </a:r>
                      <a:endParaRPr lang="en-US" sz="1100">
                        <a:effectLst/>
                        <a:latin typeface="Calibri"/>
                        <a:ea typeface="Calibri"/>
                        <a:cs typeface="Arial"/>
                      </a:endParaRPr>
                    </a:p>
                  </a:txBody>
                  <a:tcPr marL="68580" marR="68580" marT="0" marB="0"/>
                </a:tc>
              </a:tr>
              <a:tr h="177292">
                <a:tc vMerge="1">
                  <a:txBody>
                    <a:bodyPr/>
                    <a:lstStyle/>
                    <a:p>
                      <a:endParaRPr lang="en-US"/>
                    </a:p>
                  </a:txBody>
                  <a:tcPr/>
                </a:tc>
                <a:tc>
                  <a:txBody>
                    <a:bodyPr/>
                    <a:lstStyle/>
                    <a:p>
                      <a:pPr marL="0" marR="0" algn="ctr">
                        <a:lnSpc>
                          <a:spcPct val="115000"/>
                        </a:lnSpc>
                        <a:spcBef>
                          <a:spcPts val="0"/>
                        </a:spcBef>
                        <a:spcAft>
                          <a:spcPts val="0"/>
                        </a:spcAft>
                      </a:pPr>
                      <a:r>
                        <a:rPr lang="en-US" sz="1000">
                          <a:effectLst/>
                        </a:rPr>
                        <a:t>Post graduate</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39</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16.7</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13</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5.2</a:t>
                      </a:r>
                      <a:endParaRPr lang="en-US" sz="1100">
                        <a:effectLst/>
                        <a:latin typeface="Calibri"/>
                        <a:ea typeface="Calibri"/>
                        <a:cs typeface="Arial"/>
                      </a:endParaRPr>
                    </a:p>
                  </a:txBody>
                  <a:tcPr marL="68580" marR="68580" marT="0" marB="0"/>
                </a:tc>
              </a:tr>
              <a:tr h="177292">
                <a:tc vMerge="1">
                  <a:txBody>
                    <a:bodyPr/>
                    <a:lstStyle/>
                    <a:p>
                      <a:endParaRPr lang="en-US"/>
                    </a:p>
                  </a:txBody>
                  <a:tcPr/>
                </a:tc>
                <a:tc>
                  <a:txBody>
                    <a:bodyPr/>
                    <a:lstStyle/>
                    <a:p>
                      <a:pPr marL="0" marR="0" algn="ctr">
                        <a:lnSpc>
                          <a:spcPct val="115000"/>
                        </a:lnSpc>
                        <a:spcBef>
                          <a:spcPts val="0"/>
                        </a:spcBef>
                        <a:spcAft>
                          <a:spcPts val="0"/>
                        </a:spcAft>
                      </a:pPr>
                      <a:r>
                        <a:rPr lang="en-US" sz="1000">
                          <a:effectLst/>
                        </a:rPr>
                        <a:t>Master- PhD degree</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23</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9.9</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37</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14.8</a:t>
                      </a:r>
                      <a:endParaRPr lang="en-US" sz="1100">
                        <a:effectLst/>
                        <a:latin typeface="Calibri"/>
                        <a:ea typeface="Calibri"/>
                        <a:cs typeface="Arial"/>
                      </a:endParaRPr>
                    </a:p>
                  </a:txBody>
                  <a:tcPr marL="68580" marR="68580" marT="0" marB="0"/>
                </a:tc>
              </a:tr>
              <a:tr h="177292">
                <a:tc>
                  <a:txBody>
                    <a:bodyPr/>
                    <a:lstStyle/>
                    <a:p>
                      <a:pPr marL="0" marR="0" algn="ctr">
                        <a:lnSpc>
                          <a:spcPct val="115000"/>
                        </a:lnSpc>
                        <a:spcBef>
                          <a:spcPts val="0"/>
                        </a:spcBef>
                        <a:spcAft>
                          <a:spcPts val="0"/>
                        </a:spcAft>
                      </a:pPr>
                      <a:r>
                        <a:rPr lang="en-US" sz="1000">
                          <a:effectLst/>
                        </a:rPr>
                        <a:t> </a:t>
                      </a:r>
                      <a:endParaRPr lang="en-US" sz="1100">
                        <a:effectLst/>
                        <a:latin typeface="Calibri"/>
                        <a:ea typeface="Calibri"/>
                        <a:cs typeface="Arial"/>
                      </a:endParaRPr>
                    </a:p>
                  </a:txBody>
                  <a:tcPr marL="68580" marR="68580" marT="0" marB="0"/>
                </a:tc>
                <a:tc gridSpan="5">
                  <a:txBody>
                    <a:bodyPr/>
                    <a:lstStyle/>
                    <a:p>
                      <a:pPr marL="0" marR="0" algn="ctr">
                        <a:lnSpc>
                          <a:spcPct val="115000"/>
                        </a:lnSpc>
                        <a:spcBef>
                          <a:spcPts val="0"/>
                        </a:spcBef>
                        <a:spcAft>
                          <a:spcPts val="0"/>
                        </a:spcAft>
                      </a:pPr>
                      <a:r>
                        <a:rPr lang="en-US" sz="1000">
                          <a:effectLst/>
                        </a:rPr>
                        <a:t> </a:t>
                      </a:r>
                      <a:endParaRPr lang="en-US" sz="1100">
                        <a:effectLst/>
                        <a:latin typeface="Calibri"/>
                        <a:ea typeface="Calibri"/>
                        <a:cs typeface="Arial"/>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7292">
                <a:tc rowSpan="5">
                  <a:txBody>
                    <a:bodyPr/>
                    <a:lstStyle/>
                    <a:p>
                      <a:pPr marL="0" marR="0" algn="ctr">
                        <a:lnSpc>
                          <a:spcPct val="115000"/>
                        </a:lnSpc>
                        <a:spcBef>
                          <a:spcPts val="0"/>
                        </a:spcBef>
                        <a:spcAft>
                          <a:spcPts val="0"/>
                        </a:spcAft>
                      </a:pPr>
                      <a:r>
                        <a:rPr lang="en-US" sz="1000" dirty="0">
                          <a:effectLst/>
                        </a:rPr>
                        <a:t> </a:t>
                      </a:r>
                      <a:endParaRPr lang="en-US" sz="1100" dirty="0">
                        <a:effectLst/>
                      </a:endParaRPr>
                    </a:p>
                    <a:p>
                      <a:pPr marL="0" marR="0" algn="ctr">
                        <a:lnSpc>
                          <a:spcPct val="115000"/>
                        </a:lnSpc>
                        <a:spcBef>
                          <a:spcPts val="0"/>
                        </a:spcBef>
                        <a:spcAft>
                          <a:spcPts val="0"/>
                        </a:spcAft>
                      </a:pPr>
                      <a:r>
                        <a:rPr lang="en-US" sz="1000" dirty="0">
                          <a:effectLst/>
                        </a:rPr>
                        <a:t> </a:t>
                      </a:r>
                      <a:endParaRPr lang="en-US" sz="1100" dirty="0">
                        <a:effectLst/>
                      </a:endParaRPr>
                    </a:p>
                    <a:p>
                      <a:pPr marL="0" marR="0" algn="ctr" defTabSz="914400" rtl="0" eaLnBrk="1" latinLnBrk="0" hangingPunct="1">
                        <a:lnSpc>
                          <a:spcPct val="115000"/>
                        </a:lnSpc>
                        <a:spcBef>
                          <a:spcPts val="0"/>
                        </a:spcBef>
                        <a:spcAft>
                          <a:spcPts val="0"/>
                        </a:spcAft>
                      </a:pPr>
                      <a:r>
                        <a:rPr lang="en-US" sz="1600" b="1" kern="1200" dirty="0">
                          <a:solidFill>
                            <a:schemeClr val="tx1"/>
                          </a:solidFill>
                          <a:effectLst/>
                          <a:latin typeface="+mn-lt"/>
                          <a:ea typeface="+mn-ea"/>
                          <a:cs typeface="+mn-cs"/>
                        </a:rPr>
                        <a:t>Working Status</a:t>
                      </a:r>
                    </a:p>
                  </a:txBody>
                  <a:tcPr marL="68580" marR="68580" marT="0" marB="0"/>
                </a:tc>
                <a:tc>
                  <a:txBody>
                    <a:bodyPr/>
                    <a:lstStyle/>
                    <a:p>
                      <a:pPr marL="0" marR="0" algn="ctr">
                        <a:lnSpc>
                          <a:spcPct val="115000"/>
                        </a:lnSpc>
                        <a:spcBef>
                          <a:spcPts val="0"/>
                        </a:spcBef>
                        <a:spcAft>
                          <a:spcPts val="0"/>
                        </a:spcAft>
                      </a:pPr>
                      <a:r>
                        <a:rPr lang="en-US" sz="1000">
                          <a:effectLst/>
                        </a:rPr>
                        <a:t>Full time</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118</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50.6</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102</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40.7</a:t>
                      </a:r>
                      <a:endParaRPr lang="en-US" sz="1100">
                        <a:effectLst/>
                        <a:latin typeface="Calibri"/>
                        <a:ea typeface="Calibri"/>
                        <a:cs typeface="Arial"/>
                      </a:endParaRPr>
                    </a:p>
                  </a:txBody>
                  <a:tcPr marL="68580" marR="68580" marT="0" marB="0"/>
                </a:tc>
              </a:tr>
              <a:tr h="177292">
                <a:tc vMerge="1">
                  <a:txBody>
                    <a:bodyPr/>
                    <a:lstStyle/>
                    <a:p>
                      <a:endParaRPr lang="en-US"/>
                    </a:p>
                  </a:txBody>
                  <a:tcPr/>
                </a:tc>
                <a:tc>
                  <a:txBody>
                    <a:bodyPr/>
                    <a:lstStyle/>
                    <a:p>
                      <a:pPr marL="0" marR="0" algn="ctr">
                        <a:lnSpc>
                          <a:spcPct val="115000"/>
                        </a:lnSpc>
                        <a:spcBef>
                          <a:spcPts val="0"/>
                        </a:spcBef>
                        <a:spcAft>
                          <a:spcPts val="0"/>
                        </a:spcAft>
                      </a:pPr>
                      <a:r>
                        <a:rPr lang="en-US" sz="1000">
                          <a:effectLst/>
                        </a:rPr>
                        <a:t>Part time</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36</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15.5</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41</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16.3</a:t>
                      </a:r>
                      <a:endParaRPr lang="en-US" sz="1100">
                        <a:effectLst/>
                        <a:latin typeface="Calibri"/>
                        <a:ea typeface="Calibri"/>
                        <a:cs typeface="Arial"/>
                      </a:endParaRPr>
                    </a:p>
                  </a:txBody>
                  <a:tcPr marL="68580" marR="68580" marT="0" marB="0"/>
                </a:tc>
              </a:tr>
              <a:tr h="177292">
                <a:tc vMerge="1">
                  <a:txBody>
                    <a:bodyPr/>
                    <a:lstStyle/>
                    <a:p>
                      <a:endParaRPr lang="en-US"/>
                    </a:p>
                  </a:txBody>
                  <a:tcPr/>
                </a:tc>
                <a:tc>
                  <a:txBody>
                    <a:bodyPr/>
                    <a:lstStyle/>
                    <a:p>
                      <a:pPr marL="0" marR="0" algn="ctr">
                        <a:lnSpc>
                          <a:spcPct val="115000"/>
                        </a:lnSpc>
                        <a:spcBef>
                          <a:spcPts val="0"/>
                        </a:spcBef>
                        <a:spcAft>
                          <a:spcPts val="0"/>
                        </a:spcAft>
                      </a:pPr>
                      <a:r>
                        <a:rPr lang="en-US" sz="1000">
                          <a:effectLst/>
                        </a:rPr>
                        <a:t>Unemployed</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30</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12.9</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44</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17.5</a:t>
                      </a:r>
                      <a:endParaRPr lang="en-US" sz="1100">
                        <a:effectLst/>
                        <a:latin typeface="Calibri"/>
                        <a:ea typeface="Calibri"/>
                        <a:cs typeface="Arial"/>
                      </a:endParaRPr>
                    </a:p>
                  </a:txBody>
                  <a:tcPr marL="68580" marR="68580" marT="0" marB="0"/>
                </a:tc>
              </a:tr>
              <a:tr h="177292">
                <a:tc vMerge="1">
                  <a:txBody>
                    <a:bodyPr/>
                    <a:lstStyle/>
                    <a:p>
                      <a:endParaRPr lang="en-US"/>
                    </a:p>
                  </a:txBody>
                  <a:tcPr/>
                </a:tc>
                <a:tc>
                  <a:txBody>
                    <a:bodyPr/>
                    <a:lstStyle/>
                    <a:p>
                      <a:pPr marL="0" marR="0" algn="ctr">
                        <a:lnSpc>
                          <a:spcPct val="115000"/>
                        </a:lnSpc>
                        <a:spcBef>
                          <a:spcPts val="0"/>
                        </a:spcBef>
                        <a:spcAft>
                          <a:spcPts val="0"/>
                        </a:spcAft>
                      </a:pPr>
                      <a:r>
                        <a:rPr lang="en-US" sz="1000">
                          <a:effectLst/>
                        </a:rPr>
                        <a:t>Retired</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15</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6.4</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23</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9.2</a:t>
                      </a:r>
                      <a:endParaRPr lang="en-US" sz="1100">
                        <a:effectLst/>
                        <a:latin typeface="Calibri"/>
                        <a:ea typeface="Calibri"/>
                        <a:cs typeface="Arial"/>
                      </a:endParaRPr>
                    </a:p>
                  </a:txBody>
                  <a:tcPr marL="68580" marR="68580" marT="0" marB="0"/>
                </a:tc>
              </a:tr>
              <a:tr h="177292">
                <a:tc vMerge="1">
                  <a:txBody>
                    <a:bodyPr/>
                    <a:lstStyle/>
                    <a:p>
                      <a:endParaRPr lang="en-US"/>
                    </a:p>
                  </a:txBody>
                  <a:tcPr/>
                </a:tc>
                <a:tc>
                  <a:txBody>
                    <a:bodyPr/>
                    <a:lstStyle/>
                    <a:p>
                      <a:pPr marL="0" marR="0" algn="ctr">
                        <a:lnSpc>
                          <a:spcPct val="115000"/>
                        </a:lnSpc>
                        <a:spcBef>
                          <a:spcPts val="0"/>
                        </a:spcBef>
                        <a:spcAft>
                          <a:spcPts val="0"/>
                        </a:spcAft>
                      </a:pPr>
                      <a:r>
                        <a:rPr lang="en-US" sz="1000">
                          <a:effectLst/>
                        </a:rPr>
                        <a:t>Housewife </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34</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14.6</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41</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16.3</a:t>
                      </a:r>
                      <a:endParaRPr lang="en-US" sz="1100">
                        <a:effectLst/>
                        <a:latin typeface="Calibri"/>
                        <a:ea typeface="Calibri"/>
                        <a:cs typeface="Arial"/>
                      </a:endParaRPr>
                    </a:p>
                  </a:txBody>
                  <a:tcPr marL="68580" marR="68580" marT="0" marB="0"/>
                </a:tc>
              </a:tr>
              <a:tr h="177292">
                <a:tc gridSpan="6">
                  <a:txBody>
                    <a:bodyPr/>
                    <a:lstStyle/>
                    <a:p>
                      <a:pPr marL="0" marR="0" algn="ctr">
                        <a:lnSpc>
                          <a:spcPct val="115000"/>
                        </a:lnSpc>
                        <a:spcBef>
                          <a:spcPts val="0"/>
                        </a:spcBef>
                        <a:spcAft>
                          <a:spcPts val="0"/>
                        </a:spcAft>
                      </a:pPr>
                      <a:r>
                        <a:rPr lang="en-US" sz="1000">
                          <a:effectLst/>
                        </a:rPr>
                        <a:t> </a:t>
                      </a:r>
                      <a:endParaRPr lang="en-US" sz="1100">
                        <a:effectLst/>
                        <a:latin typeface="Calibri"/>
                        <a:ea typeface="Calibri"/>
                        <a:cs typeface="Arial"/>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7292">
                <a:tc rowSpan="5">
                  <a:txBody>
                    <a:bodyPr/>
                    <a:lstStyle/>
                    <a:p>
                      <a:pPr marL="0" marR="0" algn="ctr">
                        <a:lnSpc>
                          <a:spcPct val="115000"/>
                        </a:lnSpc>
                        <a:spcBef>
                          <a:spcPts val="0"/>
                        </a:spcBef>
                        <a:spcAft>
                          <a:spcPts val="0"/>
                        </a:spcAft>
                      </a:pPr>
                      <a:r>
                        <a:rPr lang="en-US" sz="1000" dirty="0">
                          <a:effectLst/>
                        </a:rPr>
                        <a:t> </a:t>
                      </a:r>
                      <a:endParaRPr lang="en-US" sz="1100" dirty="0">
                        <a:effectLst/>
                      </a:endParaRPr>
                    </a:p>
                    <a:p>
                      <a:pPr marL="0" marR="0" algn="ctr" defTabSz="914400" rtl="0" eaLnBrk="1" latinLnBrk="0" hangingPunct="1">
                        <a:lnSpc>
                          <a:spcPct val="115000"/>
                        </a:lnSpc>
                        <a:spcBef>
                          <a:spcPts val="0"/>
                        </a:spcBef>
                        <a:spcAft>
                          <a:spcPts val="0"/>
                        </a:spcAft>
                      </a:pPr>
                      <a:r>
                        <a:rPr lang="en-US" sz="1600" b="1" kern="1200" dirty="0">
                          <a:solidFill>
                            <a:schemeClr val="tx1"/>
                          </a:solidFill>
                          <a:effectLst/>
                          <a:latin typeface="+mn-lt"/>
                          <a:ea typeface="+mn-ea"/>
                          <a:cs typeface="+mn-cs"/>
                        </a:rPr>
                        <a:t>Level of Income</a:t>
                      </a:r>
                    </a:p>
                  </a:txBody>
                  <a:tcPr marL="68580" marR="68580" marT="0" marB="0"/>
                </a:tc>
                <a:tc>
                  <a:txBody>
                    <a:bodyPr/>
                    <a:lstStyle/>
                    <a:p>
                      <a:pPr marL="0" marR="0" algn="ctr">
                        <a:lnSpc>
                          <a:spcPct val="115000"/>
                        </a:lnSpc>
                        <a:spcBef>
                          <a:spcPts val="0"/>
                        </a:spcBef>
                        <a:spcAft>
                          <a:spcPts val="0"/>
                        </a:spcAft>
                      </a:pPr>
                      <a:r>
                        <a:rPr lang="en-US" sz="1000">
                          <a:effectLst/>
                        </a:rPr>
                        <a:t>Less than 1000 $</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43</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18.5</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8</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3.2</a:t>
                      </a:r>
                      <a:endParaRPr lang="en-US" sz="1100">
                        <a:effectLst/>
                        <a:latin typeface="Calibri"/>
                        <a:ea typeface="Calibri"/>
                        <a:cs typeface="Arial"/>
                      </a:endParaRPr>
                    </a:p>
                  </a:txBody>
                  <a:tcPr marL="68580" marR="68580" marT="0" marB="0"/>
                </a:tc>
              </a:tr>
              <a:tr h="177292">
                <a:tc vMerge="1">
                  <a:txBody>
                    <a:bodyPr/>
                    <a:lstStyle/>
                    <a:p>
                      <a:endParaRPr lang="en-US"/>
                    </a:p>
                  </a:txBody>
                  <a:tcPr/>
                </a:tc>
                <a:tc>
                  <a:txBody>
                    <a:bodyPr/>
                    <a:lstStyle/>
                    <a:p>
                      <a:pPr marL="0" marR="0" algn="ctr">
                        <a:lnSpc>
                          <a:spcPct val="115000"/>
                        </a:lnSpc>
                        <a:spcBef>
                          <a:spcPts val="0"/>
                        </a:spcBef>
                        <a:spcAft>
                          <a:spcPts val="0"/>
                        </a:spcAft>
                      </a:pPr>
                      <a:r>
                        <a:rPr lang="en-US" sz="1000">
                          <a:effectLst/>
                        </a:rPr>
                        <a:t>1000 – 1500 $</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74</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31.7</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31</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12.4</a:t>
                      </a:r>
                      <a:endParaRPr lang="en-US" sz="1100">
                        <a:effectLst/>
                        <a:latin typeface="Calibri"/>
                        <a:ea typeface="Calibri"/>
                        <a:cs typeface="Arial"/>
                      </a:endParaRPr>
                    </a:p>
                  </a:txBody>
                  <a:tcPr marL="68580" marR="68580" marT="0" marB="0"/>
                </a:tc>
              </a:tr>
              <a:tr h="177292">
                <a:tc vMerge="1">
                  <a:txBody>
                    <a:bodyPr/>
                    <a:lstStyle/>
                    <a:p>
                      <a:endParaRPr lang="en-US"/>
                    </a:p>
                  </a:txBody>
                  <a:tcPr/>
                </a:tc>
                <a:tc>
                  <a:txBody>
                    <a:bodyPr/>
                    <a:lstStyle/>
                    <a:p>
                      <a:pPr marL="0" marR="0" algn="ctr">
                        <a:lnSpc>
                          <a:spcPct val="115000"/>
                        </a:lnSpc>
                        <a:spcBef>
                          <a:spcPts val="0"/>
                        </a:spcBef>
                        <a:spcAft>
                          <a:spcPts val="0"/>
                        </a:spcAft>
                      </a:pPr>
                      <a:r>
                        <a:rPr lang="en-US" sz="1000">
                          <a:effectLst/>
                        </a:rPr>
                        <a:t>1500 – 2000 $</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23</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9.9</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37</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14.7</a:t>
                      </a:r>
                      <a:endParaRPr lang="en-US" sz="1100">
                        <a:effectLst/>
                        <a:latin typeface="Calibri"/>
                        <a:ea typeface="Calibri"/>
                        <a:cs typeface="Arial"/>
                      </a:endParaRPr>
                    </a:p>
                  </a:txBody>
                  <a:tcPr marL="68580" marR="68580" marT="0" marB="0"/>
                </a:tc>
              </a:tr>
              <a:tr h="177292">
                <a:tc vMerge="1">
                  <a:txBody>
                    <a:bodyPr/>
                    <a:lstStyle/>
                    <a:p>
                      <a:endParaRPr lang="en-US"/>
                    </a:p>
                  </a:txBody>
                  <a:tcPr/>
                </a:tc>
                <a:tc>
                  <a:txBody>
                    <a:bodyPr/>
                    <a:lstStyle/>
                    <a:p>
                      <a:pPr marL="0" marR="0" algn="ctr">
                        <a:lnSpc>
                          <a:spcPct val="115000"/>
                        </a:lnSpc>
                        <a:spcBef>
                          <a:spcPts val="0"/>
                        </a:spcBef>
                        <a:spcAft>
                          <a:spcPts val="0"/>
                        </a:spcAft>
                      </a:pPr>
                      <a:r>
                        <a:rPr lang="en-US" sz="1000">
                          <a:effectLst/>
                        </a:rPr>
                        <a:t>+ 2000 $</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18</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7.7</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126</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50.2</a:t>
                      </a:r>
                      <a:endParaRPr lang="en-US" sz="1100">
                        <a:effectLst/>
                        <a:latin typeface="Calibri"/>
                        <a:ea typeface="Calibri"/>
                        <a:cs typeface="Arial"/>
                      </a:endParaRPr>
                    </a:p>
                  </a:txBody>
                  <a:tcPr marL="68580" marR="68580" marT="0" marB="0"/>
                </a:tc>
              </a:tr>
              <a:tr h="358214">
                <a:tc vMerge="1">
                  <a:txBody>
                    <a:bodyPr/>
                    <a:lstStyle/>
                    <a:p>
                      <a:endParaRPr lang="en-US"/>
                    </a:p>
                  </a:txBody>
                  <a:tcPr/>
                </a:tc>
                <a:tc>
                  <a:txBody>
                    <a:bodyPr/>
                    <a:lstStyle/>
                    <a:p>
                      <a:pPr marL="0" marR="0" algn="ctr">
                        <a:lnSpc>
                          <a:spcPct val="115000"/>
                        </a:lnSpc>
                        <a:spcBef>
                          <a:spcPts val="0"/>
                        </a:spcBef>
                        <a:spcAft>
                          <a:spcPts val="0"/>
                        </a:spcAft>
                      </a:pPr>
                      <a:r>
                        <a:rPr lang="en-US" sz="1000" dirty="0">
                          <a:effectLst/>
                        </a:rPr>
                        <a:t>Refused &amp;Unrequired</a:t>
                      </a:r>
                      <a:endParaRPr lang="en-US" sz="1100" dirty="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75</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32.2</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49</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dirty="0">
                          <a:effectLst/>
                        </a:rPr>
                        <a:t>19.5</a:t>
                      </a:r>
                      <a:endParaRPr lang="en-US" sz="1100" dirty="0">
                        <a:effectLst/>
                        <a:latin typeface="Calibri"/>
                        <a:ea typeface="Calibri"/>
                        <a:cs typeface="Arial"/>
                      </a:endParaRPr>
                    </a:p>
                  </a:txBody>
                  <a:tcPr marL="68580" marR="68580" marT="0" marB="0"/>
                </a:tc>
              </a:tr>
            </a:tbl>
          </a:graphicData>
        </a:graphic>
      </p:graphicFrame>
      <p:sp>
        <p:nvSpPr>
          <p:cNvPr id="5" name="Slide Number Placeholder 4"/>
          <p:cNvSpPr>
            <a:spLocks noGrp="1"/>
          </p:cNvSpPr>
          <p:nvPr>
            <p:ph type="sldNum" sz="quarter" idx="12"/>
          </p:nvPr>
        </p:nvSpPr>
        <p:spPr/>
        <p:txBody>
          <a:bodyPr/>
          <a:lstStyle/>
          <a:p>
            <a:fld id="{0AF3E845-B4E7-4B3A-92F3-DBA29D8E7BD9}" type="slidenum">
              <a:rPr lang="ar-SA" smtClean="0"/>
              <a:pPr/>
              <a:t>29</a:t>
            </a:fld>
            <a:endParaRPr lang="ar-SA"/>
          </a:p>
        </p:txBody>
      </p:sp>
      <p:sp>
        <p:nvSpPr>
          <p:cNvPr id="7" name="Rectangle 6"/>
          <p:cNvSpPr/>
          <p:nvPr/>
        </p:nvSpPr>
        <p:spPr>
          <a:xfrm>
            <a:off x="3088881" y="620688"/>
            <a:ext cx="3090461" cy="369332"/>
          </a:xfrm>
          <a:prstGeom prst="rect">
            <a:avLst/>
          </a:prstGeom>
        </p:spPr>
        <p:txBody>
          <a:bodyPr wrap="none">
            <a:spAutoFit/>
          </a:bodyPr>
          <a:lstStyle/>
          <a:p>
            <a:r>
              <a:rPr lang="en-US" b="1" dirty="0"/>
              <a:t>Socio-Demographic Factors</a:t>
            </a:r>
          </a:p>
        </p:txBody>
      </p:sp>
    </p:spTree>
    <p:custDataLst>
      <p:tags r:id="rId1"/>
    </p:custDataLst>
    <p:extLst>
      <p:ext uri="{BB962C8B-B14F-4D97-AF65-F5344CB8AC3E}">
        <p14:creationId xmlns:p14="http://schemas.microsoft.com/office/powerpoint/2010/main" val="134031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3</a:t>
            </a:fld>
            <a:endParaRPr lang="ar-SA"/>
          </a:p>
        </p:txBody>
      </p:sp>
      <p:sp>
        <p:nvSpPr>
          <p:cNvPr id="4" name="Content Placeholder 3"/>
          <p:cNvSpPr>
            <a:spLocks noGrp="1"/>
          </p:cNvSpPr>
          <p:nvPr>
            <p:ph sz="quarter" idx="13"/>
          </p:nvPr>
        </p:nvSpPr>
        <p:spPr>
          <a:xfrm>
            <a:off x="899592" y="731520"/>
            <a:ext cx="7560840" cy="4857720"/>
          </a:xfrm>
        </p:spPr>
        <p:txBody>
          <a:bodyPr/>
          <a:lstStyle/>
          <a:p>
            <a:pPr marL="45720" indent="0" algn="r" rtl="1">
              <a:buNone/>
            </a:pPr>
            <a:r>
              <a:rPr lang="ar-SA" b="1" dirty="0" smtClean="0"/>
              <a:t>تعارف..</a:t>
            </a:r>
          </a:p>
          <a:p>
            <a:pPr marL="45720" indent="0" algn="r" rtl="1">
              <a:buNone/>
            </a:pPr>
            <a:r>
              <a:rPr lang="ar-SA" b="1" dirty="0" smtClean="0"/>
              <a:t> </a:t>
            </a:r>
            <a:r>
              <a:rPr lang="ar-SA" dirty="0" smtClean="0"/>
              <a:t>د</a:t>
            </a:r>
            <a:r>
              <a:rPr lang="ar-SA" dirty="0"/>
              <a:t>. سامح أحمد رفعت</a:t>
            </a:r>
          </a:p>
          <a:p>
            <a:pPr marL="45720" indent="0" algn="r" rtl="1">
              <a:buNone/>
            </a:pPr>
            <a:r>
              <a:rPr lang="ar-SA" dirty="0"/>
              <a:t>أستاذ مشارك الإدارة السياحية وإدارة الموارد البشرية</a:t>
            </a:r>
          </a:p>
          <a:p>
            <a:pPr marL="45720" indent="0" algn="r" rtl="1">
              <a:buNone/>
            </a:pPr>
            <a:r>
              <a:rPr lang="ar-SA" dirty="0"/>
              <a:t>كلية السياحة والآثار- جامعة الملك سعود</a:t>
            </a:r>
          </a:p>
          <a:p>
            <a:pPr marL="45720" indent="0" algn="r" rtl="1">
              <a:buNone/>
            </a:pPr>
            <a:r>
              <a:rPr lang="ar-SA" dirty="0"/>
              <a:t>كلية السياحة والفنادق- جامعة حلوان</a:t>
            </a:r>
          </a:p>
          <a:p>
            <a:pPr marL="45720" indent="0" algn="r" rtl="1">
              <a:buNone/>
            </a:pPr>
            <a:endParaRPr lang="ar-SA" dirty="0"/>
          </a:p>
          <a:p>
            <a:pPr marL="45720" indent="0" algn="r" rtl="1">
              <a:buNone/>
            </a:pP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3600" y="3000374"/>
            <a:ext cx="2335213" cy="2300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580299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barn(inVertical)">
                                      <p:cBhvr>
                                        <p:cTn id="12" dur="5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arn(inVertical)">
                                      <p:cBhvr>
                                        <p:cTn id="17" dur="500"/>
                                        <p:tgtEl>
                                          <p:spTgt spid="4">
                                            <p:txEl>
                                              <p:pRg st="1" end="1"/>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Effect transition="in" filter="barn(inVertical)">
                                      <p:cBhvr>
                                        <p:cTn id="20" dur="500"/>
                                        <p:tgtEl>
                                          <p:spTgt spid="4">
                                            <p:txEl>
                                              <p:pRg st="2" end="2"/>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Effect transition="in" filter="barn(inVertical)">
                                      <p:cBhvr>
                                        <p:cTn id="23" dur="500"/>
                                        <p:tgtEl>
                                          <p:spTgt spid="4">
                                            <p:txEl>
                                              <p:pRg st="3" end="3"/>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4">
                                            <p:txEl>
                                              <p:pRg st="4" end="4"/>
                                            </p:txEl>
                                          </p:spTgt>
                                        </p:tgtEl>
                                        <p:attrNameLst>
                                          <p:attrName>style.visibility</p:attrName>
                                        </p:attrNameLst>
                                      </p:cBhvr>
                                      <p:to>
                                        <p:strVal val="visible"/>
                                      </p:to>
                                    </p:set>
                                    <p:animEffect transition="in" filter="barn(inVertical)">
                                      <p:cBhvr>
                                        <p:cTn id="26"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057170697"/>
              </p:ext>
            </p:extLst>
          </p:nvPr>
        </p:nvGraphicFramePr>
        <p:xfrm>
          <a:off x="503212" y="908720"/>
          <a:ext cx="8424939" cy="5341052"/>
        </p:xfrm>
        <a:graphic>
          <a:graphicData uri="http://schemas.openxmlformats.org/drawingml/2006/table">
            <a:tbl>
              <a:tblPr firstRow="1" firstCol="1" bandRow="1">
                <a:tableStyleId>{5C22544A-7EE6-4342-B048-85BDC9FD1C3A}</a:tableStyleId>
              </a:tblPr>
              <a:tblGrid>
                <a:gridCol w="2177478"/>
                <a:gridCol w="2177478"/>
                <a:gridCol w="1169114"/>
                <a:gridCol w="1022977"/>
                <a:gridCol w="1022977"/>
                <a:gridCol w="854915"/>
              </a:tblGrid>
              <a:tr h="396967">
                <a:tc rowSpan="2" gridSpan="2">
                  <a:txBody>
                    <a:bodyPr/>
                    <a:lstStyle/>
                    <a:p>
                      <a:pPr marL="0" marR="0" algn="ctr">
                        <a:lnSpc>
                          <a:spcPct val="115000"/>
                        </a:lnSpc>
                        <a:spcBef>
                          <a:spcPts val="0"/>
                        </a:spcBef>
                        <a:spcAft>
                          <a:spcPts val="0"/>
                        </a:spcAft>
                      </a:pPr>
                      <a:r>
                        <a:rPr lang="en-US" sz="1000" dirty="0">
                          <a:effectLst/>
                        </a:rPr>
                        <a:t> </a:t>
                      </a:r>
                      <a:endParaRPr lang="en-US" sz="1100" dirty="0">
                        <a:effectLst/>
                      </a:endParaRPr>
                    </a:p>
                    <a:p>
                      <a:pPr marL="0" marR="0" algn="ctr" defTabSz="914400" rtl="0" eaLnBrk="1" latinLnBrk="0" hangingPunct="1">
                        <a:lnSpc>
                          <a:spcPct val="115000"/>
                        </a:lnSpc>
                        <a:spcBef>
                          <a:spcPts val="0"/>
                        </a:spcBef>
                        <a:spcAft>
                          <a:spcPts val="0"/>
                        </a:spcAft>
                      </a:pPr>
                      <a:r>
                        <a:rPr lang="en-US" sz="1600" b="1" kern="1200" dirty="0">
                          <a:solidFill>
                            <a:schemeClr val="tx1"/>
                          </a:solidFill>
                          <a:effectLst/>
                          <a:latin typeface="+mn-lt"/>
                          <a:ea typeface="+mn-ea"/>
                          <a:cs typeface="+mn-cs"/>
                        </a:rPr>
                        <a:t>Factors</a:t>
                      </a:r>
                    </a:p>
                  </a:txBody>
                  <a:tcPr marL="68580" marR="68580" marT="0" marB="0"/>
                </a:tc>
                <a:tc rowSpan="2" hMerge="1">
                  <a:txBody>
                    <a:bodyPr/>
                    <a:lstStyle/>
                    <a:p>
                      <a:endParaRPr lang="en-US"/>
                    </a:p>
                  </a:txBody>
                  <a:tcPr/>
                </a:tc>
                <a:tc gridSpan="2">
                  <a:txBody>
                    <a:bodyPr/>
                    <a:lstStyle/>
                    <a:p>
                      <a:pPr marL="0" marR="0" algn="ctr">
                        <a:lnSpc>
                          <a:spcPct val="115000"/>
                        </a:lnSpc>
                        <a:spcBef>
                          <a:spcPts val="0"/>
                        </a:spcBef>
                        <a:spcAft>
                          <a:spcPts val="0"/>
                        </a:spcAft>
                      </a:pPr>
                      <a:r>
                        <a:rPr lang="en-US" sz="1400" b="1" kern="1200" dirty="0">
                          <a:solidFill>
                            <a:schemeClr val="tx1"/>
                          </a:solidFill>
                          <a:effectLst/>
                          <a:latin typeface="+mn-lt"/>
                          <a:ea typeface="+mn-ea"/>
                          <a:cs typeface="+mn-cs"/>
                        </a:rPr>
                        <a:t>Egyptians</a:t>
                      </a:r>
                    </a:p>
                    <a:p>
                      <a:pPr marL="0" marR="0" algn="ctr">
                        <a:lnSpc>
                          <a:spcPct val="115000"/>
                        </a:lnSpc>
                        <a:spcBef>
                          <a:spcPts val="0"/>
                        </a:spcBef>
                        <a:spcAft>
                          <a:spcPts val="0"/>
                        </a:spcAft>
                      </a:pPr>
                      <a:r>
                        <a:rPr lang="en-US" sz="1400" b="1" kern="1200" dirty="0">
                          <a:solidFill>
                            <a:schemeClr val="tx1"/>
                          </a:solidFill>
                          <a:effectLst/>
                          <a:latin typeface="+mn-lt"/>
                          <a:ea typeface="+mn-ea"/>
                          <a:cs typeface="+mn-cs"/>
                        </a:rPr>
                        <a:t>(N= 233)</a:t>
                      </a:r>
                    </a:p>
                  </a:txBody>
                  <a:tcPr marL="68580" marR="68580" marT="0" marB="0"/>
                </a:tc>
                <a:tc hMerge="1">
                  <a:txBody>
                    <a:bodyPr/>
                    <a:lstStyle/>
                    <a:p>
                      <a:endParaRPr lang="en-US"/>
                    </a:p>
                  </a:txBody>
                  <a:tcPr/>
                </a:tc>
                <a:tc gridSpan="2">
                  <a:txBody>
                    <a:bodyPr/>
                    <a:lstStyle/>
                    <a:p>
                      <a:pPr marL="0" marR="0" algn="ctr">
                        <a:lnSpc>
                          <a:spcPct val="115000"/>
                        </a:lnSpc>
                        <a:spcBef>
                          <a:spcPts val="0"/>
                        </a:spcBef>
                        <a:spcAft>
                          <a:spcPts val="0"/>
                        </a:spcAft>
                      </a:pPr>
                      <a:r>
                        <a:rPr lang="en-US" sz="1400" b="1" kern="1200" dirty="0">
                          <a:solidFill>
                            <a:schemeClr val="tx1"/>
                          </a:solidFill>
                          <a:effectLst/>
                          <a:latin typeface="+mn-lt"/>
                          <a:ea typeface="+mn-ea"/>
                          <a:cs typeface="+mn-cs"/>
                        </a:rPr>
                        <a:t>Saudis</a:t>
                      </a:r>
                    </a:p>
                    <a:p>
                      <a:pPr marL="0" marR="0" algn="ctr">
                        <a:lnSpc>
                          <a:spcPct val="115000"/>
                        </a:lnSpc>
                        <a:spcBef>
                          <a:spcPts val="0"/>
                        </a:spcBef>
                        <a:spcAft>
                          <a:spcPts val="0"/>
                        </a:spcAft>
                      </a:pPr>
                      <a:r>
                        <a:rPr lang="en-US" sz="1400" b="1" kern="1200" dirty="0">
                          <a:solidFill>
                            <a:schemeClr val="tx1"/>
                          </a:solidFill>
                          <a:effectLst/>
                          <a:latin typeface="+mn-lt"/>
                          <a:ea typeface="+mn-ea"/>
                          <a:cs typeface="+mn-cs"/>
                        </a:rPr>
                        <a:t>(N= 251)</a:t>
                      </a:r>
                    </a:p>
                  </a:txBody>
                  <a:tcPr marL="68580" marR="68580" marT="0" marB="0"/>
                </a:tc>
                <a:tc hMerge="1">
                  <a:txBody>
                    <a:bodyPr/>
                    <a:lstStyle/>
                    <a:p>
                      <a:endParaRPr lang="en-US"/>
                    </a:p>
                  </a:txBody>
                  <a:tcPr/>
                </a:tc>
              </a:tr>
              <a:tr h="191909">
                <a:tc gridSpan="2" vMerge="1">
                  <a:txBody>
                    <a:bodyPr/>
                    <a:lstStyle/>
                    <a:p>
                      <a:endParaRPr lang="en-US"/>
                    </a:p>
                  </a:txBody>
                  <a:tcPr/>
                </a:tc>
                <a:tc hMerge="1" vMerge="1">
                  <a:txBody>
                    <a:bodyPr/>
                    <a:lstStyle/>
                    <a:p>
                      <a:endParaRPr lang="en-US"/>
                    </a:p>
                  </a:txBody>
                  <a:tcPr/>
                </a:tc>
                <a:tc>
                  <a:txBody>
                    <a:bodyPr/>
                    <a:lstStyle/>
                    <a:p>
                      <a:pPr marL="0" marR="0" algn="ctr">
                        <a:lnSpc>
                          <a:spcPct val="115000"/>
                        </a:lnSpc>
                        <a:spcBef>
                          <a:spcPts val="0"/>
                        </a:spcBef>
                        <a:spcAft>
                          <a:spcPts val="0"/>
                        </a:spcAft>
                      </a:pPr>
                      <a:r>
                        <a:rPr lang="en-US" sz="1000">
                          <a:effectLst/>
                        </a:rPr>
                        <a:t>N</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N</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a:t>
                      </a:r>
                      <a:endParaRPr lang="en-US" sz="1100">
                        <a:effectLst/>
                        <a:latin typeface="Calibri"/>
                        <a:ea typeface="Calibri"/>
                        <a:cs typeface="Arial"/>
                      </a:endParaRPr>
                    </a:p>
                  </a:txBody>
                  <a:tcPr marL="68580" marR="68580" marT="0" marB="0"/>
                </a:tc>
              </a:tr>
              <a:tr h="191909">
                <a:tc rowSpan="3">
                  <a:txBody>
                    <a:bodyPr/>
                    <a:lstStyle/>
                    <a:p>
                      <a:pPr marL="0" marR="0" algn="ctr" defTabSz="914400" rtl="0" eaLnBrk="1" latinLnBrk="0" hangingPunct="1">
                        <a:lnSpc>
                          <a:spcPct val="115000"/>
                        </a:lnSpc>
                        <a:spcBef>
                          <a:spcPts val="0"/>
                        </a:spcBef>
                        <a:spcAft>
                          <a:spcPts val="0"/>
                        </a:spcAft>
                      </a:pPr>
                      <a:r>
                        <a:rPr lang="en-US" sz="1600" b="1" kern="1200" dirty="0">
                          <a:solidFill>
                            <a:schemeClr val="tx1"/>
                          </a:solidFill>
                          <a:effectLst/>
                          <a:latin typeface="+mn-lt"/>
                          <a:ea typeface="+mn-ea"/>
                          <a:cs typeface="+mn-cs"/>
                        </a:rPr>
                        <a:t>Annual travel rate</a:t>
                      </a:r>
                    </a:p>
                  </a:txBody>
                  <a:tcPr marL="68580" marR="68580" marT="0" marB="0"/>
                </a:tc>
                <a:tc>
                  <a:txBody>
                    <a:bodyPr/>
                    <a:lstStyle/>
                    <a:p>
                      <a:pPr marL="0" marR="0" algn="ctr">
                        <a:lnSpc>
                          <a:spcPct val="115000"/>
                        </a:lnSpc>
                        <a:spcBef>
                          <a:spcPts val="0"/>
                        </a:spcBef>
                        <a:spcAft>
                          <a:spcPts val="0"/>
                        </a:spcAft>
                      </a:pPr>
                      <a:r>
                        <a:rPr lang="en-US" sz="1000">
                          <a:effectLst/>
                        </a:rPr>
                        <a:t>0 - 1 trips</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156</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67</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72</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28.7</a:t>
                      </a:r>
                      <a:endParaRPr lang="en-US" sz="1100">
                        <a:effectLst/>
                        <a:latin typeface="Calibri"/>
                        <a:ea typeface="Calibri"/>
                        <a:cs typeface="Arial"/>
                      </a:endParaRPr>
                    </a:p>
                  </a:txBody>
                  <a:tcPr marL="68580" marR="68580" marT="0" marB="0"/>
                </a:tc>
              </a:tr>
              <a:tr h="191909">
                <a:tc vMerge="1">
                  <a:txBody>
                    <a:bodyPr/>
                    <a:lstStyle/>
                    <a:p>
                      <a:endParaRPr lang="en-US"/>
                    </a:p>
                  </a:txBody>
                  <a:tcPr/>
                </a:tc>
                <a:tc>
                  <a:txBody>
                    <a:bodyPr/>
                    <a:lstStyle/>
                    <a:p>
                      <a:pPr marL="0" marR="0" algn="ctr">
                        <a:lnSpc>
                          <a:spcPct val="115000"/>
                        </a:lnSpc>
                        <a:spcBef>
                          <a:spcPts val="0"/>
                        </a:spcBef>
                        <a:spcAft>
                          <a:spcPts val="0"/>
                        </a:spcAft>
                      </a:pPr>
                      <a:r>
                        <a:rPr lang="en-US" sz="1000">
                          <a:effectLst/>
                        </a:rPr>
                        <a:t>2 – 3 trips</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64</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27</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150</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59.8</a:t>
                      </a:r>
                      <a:endParaRPr lang="en-US" sz="1100">
                        <a:effectLst/>
                        <a:latin typeface="Calibri"/>
                        <a:ea typeface="Calibri"/>
                        <a:cs typeface="Arial"/>
                      </a:endParaRPr>
                    </a:p>
                  </a:txBody>
                  <a:tcPr marL="68580" marR="68580" marT="0" marB="0"/>
                </a:tc>
              </a:tr>
              <a:tr h="191909">
                <a:tc vMerge="1">
                  <a:txBody>
                    <a:bodyPr/>
                    <a:lstStyle/>
                    <a:p>
                      <a:endParaRPr lang="en-US"/>
                    </a:p>
                  </a:txBody>
                  <a:tcPr/>
                </a:tc>
                <a:tc>
                  <a:txBody>
                    <a:bodyPr/>
                    <a:lstStyle/>
                    <a:p>
                      <a:pPr marL="0" marR="0" algn="ctr">
                        <a:lnSpc>
                          <a:spcPct val="115000"/>
                        </a:lnSpc>
                        <a:spcBef>
                          <a:spcPts val="0"/>
                        </a:spcBef>
                        <a:spcAft>
                          <a:spcPts val="0"/>
                        </a:spcAft>
                      </a:pPr>
                      <a:r>
                        <a:rPr lang="en-US" sz="1000">
                          <a:effectLst/>
                        </a:rPr>
                        <a:t>+ 3 trips</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13</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6</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29</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11.5</a:t>
                      </a:r>
                      <a:endParaRPr lang="en-US" sz="1100">
                        <a:effectLst/>
                        <a:latin typeface="Calibri"/>
                        <a:ea typeface="Calibri"/>
                        <a:cs typeface="Arial"/>
                      </a:endParaRPr>
                    </a:p>
                  </a:txBody>
                  <a:tcPr marL="68580" marR="68580" marT="0" marB="0"/>
                </a:tc>
              </a:tr>
              <a:tr h="191909">
                <a:tc gridSpan="6">
                  <a:txBody>
                    <a:bodyPr/>
                    <a:lstStyle/>
                    <a:p>
                      <a:pPr marL="0" marR="0" algn="ctr">
                        <a:lnSpc>
                          <a:spcPct val="115000"/>
                        </a:lnSpc>
                        <a:spcBef>
                          <a:spcPts val="0"/>
                        </a:spcBef>
                        <a:spcAft>
                          <a:spcPts val="0"/>
                        </a:spcAft>
                      </a:pPr>
                      <a:r>
                        <a:rPr lang="en-US" sz="1000">
                          <a:effectLst/>
                        </a:rPr>
                        <a:t> </a:t>
                      </a:r>
                      <a:endParaRPr lang="en-US" sz="1100">
                        <a:effectLst/>
                        <a:latin typeface="Calibri"/>
                        <a:ea typeface="Calibri"/>
                        <a:cs typeface="Arial"/>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1909">
                <a:tc rowSpan="7">
                  <a:txBody>
                    <a:bodyPr/>
                    <a:lstStyle/>
                    <a:p>
                      <a:pPr marL="0" marR="0" algn="ctr">
                        <a:lnSpc>
                          <a:spcPct val="115000"/>
                        </a:lnSpc>
                        <a:spcBef>
                          <a:spcPts val="0"/>
                        </a:spcBef>
                        <a:spcAft>
                          <a:spcPts val="0"/>
                        </a:spcAft>
                      </a:pPr>
                      <a:r>
                        <a:rPr lang="en-US" sz="1000" dirty="0">
                          <a:effectLst/>
                        </a:rPr>
                        <a:t> </a:t>
                      </a:r>
                      <a:endParaRPr lang="en-US" sz="1100" dirty="0">
                        <a:effectLst/>
                      </a:endParaRPr>
                    </a:p>
                    <a:p>
                      <a:pPr marL="0" marR="0" algn="ctr">
                        <a:lnSpc>
                          <a:spcPct val="115000"/>
                        </a:lnSpc>
                        <a:spcBef>
                          <a:spcPts val="0"/>
                        </a:spcBef>
                        <a:spcAft>
                          <a:spcPts val="0"/>
                        </a:spcAft>
                      </a:pPr>
                      <a:r>
                        <a:rPr lang="en-US" sz="1000" dirty="0">
                          <a:effectLst/>
                        </a:rPr>
                        <a:t> </a:t>
                      </a:r>
                      <a:endParaRPr lang="en-US" sz="1100" dirty="0">
                        <a:effectLst/>
                      </a:endParaRPr>
                    </a:p>
                    <a:p>
                      <a:pPr marL="0" marR="0" algn="ctr">
                        <a:lnSpc>
                          <a:spcPct val="115000"/>
                        </a:lnSpc>
                        <a:spcBef>
                          <a:spcPts val="0"/>
                        </a:spcBef>
                        <a:spcAft>
                          <a:spcPts val="0"/>
                        </a:spcAft>
                      </a:pPr>
                      <a:r>
                        <a:rPr lang="en-US" sz="1600" b="1" kern="1200" dirty="0">
                          <a:solidFill>
                            <a:schemeClr val="tx1"/>
                          </a:solidFill>
                          <a:effectLst/>
                          <a:latin typeface="+mn-lt"/>
                          <a:ea typeface="+mn-ea"/>
                          <a:cs typeface="+mn-cs"/>
                        </a:rPr>
                        <a:t>Reasons for traveling</a:t>
                      </a:r>
                    </a:p>
                    <a:p>
                      <a:pPr marL="0" marR="0" algn="ctr">
                        <a:lnSpc>
                          <a:spcPct val="115000"/>
                        </a:lnSpc>
                        <a:spcBef>
                          <a:spcPts val="0"/>
                        </a:spcBef>
                        <a:spcAft>
                          <a:spcPts val="0"/>
                        </a:spcAft>
                      </a:pPr>
                      <a:r>
                        <a:rPr lang="en-US" sz="800" dirty="0">
                          <a:effectLst/>
                        </a:rPr>
                        <a:t> </a:t>
                      </a:r>
                      <a:endParaRPr lang="en-US" sz="1100" dirty="0">
                        <a:effectLst/>
                      </a:endParaRPr>
                    </a:p>
                    <a:p>
                      <a:pPr marL="0" marR="0" algn="ctr">
                        <a:lnSpc>
                          <a:spcPct val="115000"/>
                        </a:lnSpc>
                        <a:spcBef>
                          <a:spcPts val="0"/>
                        </a:spcBef>
                        <a:spcAft>
                          <a:spcPts val="0"/>
                        </a:spcAft>
                      </a:pPr>
                      <a:r>
                        <a:rPr lang="en-US" sz="800" dirty="0">
                          <a:effectLst/>
                        </a:rPr>
                        <a:t> </a:t>
                      </a:r>
                      <a:endParaRPr lang="en-US" sz="1100" dirty="0">
                        <a:effectLst/>
                      </a:endParaRPr>
                    </a:p>
                    <a:p>
                      <a:pPr marL="0" marR="0" algn="ctr">
                        <a:lnSpc>
                          <a:spcPct val="115000"/>
                        </a:lnSpc>
                        <a:spcBef>
                          <a:spcPts val="0"/>
                        </a:spcBef>
                        <a:spcAft>
                          <a:spcPts val="0"/>
                        </a:spcAft>
                      </a:pPr>
                      <a:r>
                        <a:rPr lang="en-US" sz="800" dirty="0">
                          <a:effectLst/>
                        </a:rPr>
                        <a:t>Multiple answers allowable</a:t>
                      </a:r>
                      <a:endParaRPr lang="en-US" sz="1100" dirty="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Recreational</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179</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76.8</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203</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80.9</a:t>
                      </a:r>
                      <a:endParaRPr lang="en-US" sz="1100">
                        <a:effectLst/>
                        <a:latin typeface="Calibri"/>
                        <a:ea typeface="Calibri"/>
                        <a:cs typeface="Arial"/>
                      </a:endParaRPr>
                    </a:p>
                  </a:txBody>
                  <a:tcPr marL="68580" marR="68580" marT="0" marB="0"/>
                </a:tc>
              </a:tr>
              <a:tr h="807086">
                <a:tc vMerge="1">
                  <a:txBody>
                    <a:bodyPr/>
                    <a:lstStyle/>
                    <a:p>
                      <a:endParaRPr lang="en-US"/>
                    </a:p>
                  </a:txBody>
                  <a:tcPr/>
                </a:tc>
                <a:tc>
                  <a:txBody>
                    <a:bodyPr/>
                    <a:lstStyle/>
                    <a:p>
                      <a:pPr marL="0" marR="0" algn="ctr">
                        <a:lnSpc>
                          <a:spcPct val="115000"/>
                        </a:lnSpc>
                        <a:spcBef>
                          <a:spcPts val="0"/>
                        </a:spcBef>
                        <a:spcAft>
                          <a:spcPts val="0"/>
                        </a:spcAft>
                      </a:pPr>
                      <a:r>
                        <a:rPr lang="en-US" sz="1000">
                          <a:effectLst/>
                        </a:rPr>
                        <a:t>Business and (MICE) Meetings, Incentives, Conferences and Exhibitions</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74</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31.8</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112</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44.7</a:t>
                      </a:r>
                      <a:endParaRPr lang="en-US" sz="1100">
                        <a:effectLst/>
                        <a:latin typeface="Calibri"/>
                        <a:ea typeface="Calibri"/>
                        <a:cs typeface="Arial"/>
                      </a:endParaRPr>
                    </a:p>
                  </a:txBody>
                  <a:tcPr marL="68580" marR="68580" marT="0" marB="0"/>
                </a:tc>
              </a:tr>
              <a:tr h="396967">
                <a:tc vMerge="1">
                  <a:txBody>
                    <a:bodyPr/>
                    <a:lstStyle/>
                    <a:p>
                      <a:endParaRPr lang="en-US"/>
                    </a:p>
                  </a:txBody>
                  <a:tcPr/>
                </a:tc>
                <a:tc>
                  <a:txBody>
                    <a:bodyPr/>
                    <a:lstStyle/>
                    <a:p>
                      <a:pPr marL="0" marR="0" algn="ctr">
                        <a:lnSpc>
                          <a:spcPct val="115000"/>
                        </a:lnSpc>
                        <a:spcBef>
                          <a:spcPts val="0"/>
                        </a:spcBef>
                        <a:spcAft>
                          <a:spcPts val="0"/>
                        </a:spcAft>
                      </a:pPr>
                      <a:r>
                        <a:rPr lang="en-US" sz="1000">
                          <a:effectLst/>
                        </a:rPr>
                        <a:t>Cultural, Heritage and Historical</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4</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1.7</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16</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6.4</a:t>
                      </a:r>
                      <a:endParaRPr lang="en-US" sz="1100">
                        <a:effectLst/>
                        <a:latin typeface="Calibri"/>
                        <a:ea typeface="Calibri"/>
                        <a:cs typeface="Arial"/>
                      </a:endParaRPr>
                    </a:p>
                  </a:txBody>
                  <a:tcPr marL="68580" marR="68580" marT="0" marB="0"/>
                </a:tc>
              </a:tr>
              <a:tr h="191909">
                <a:tc vMerge="1">
                  <a:txBody>
                    <a:bodyPr/>
                    <a:lstStyle/>
                    <a:p>
                      <a:endParaRPr lang="en-US"/>
                    </a:p>
                  </a:txBody>
                  <a:tcPr/>
                </a:tc>
                <a:tc>
                  <a:txBody>
                    <a:bodyPr/>
                    <a:lstStyle/>
                    <a:p>
                      <a:pPr marL="0" marR="0" algn="ctr">
                        <a:lnSpc>
                          <a:spcPct val="115000"/>
                        </a:lnSpc>
                        <a:spcBef>
                          <a:spcPts val="0"/>
                        </a:spcBef>
                        <a:spcAft>
                          <a:spcPts val="0"/>
                        </a:spcAft>
                      </a:pPr>
                      <a:r>
                        <a:rPr lang="en-US" sz="1000">
                          <a:effectLst/>
                        </a:rPr>
                        <a:t>Religious</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142</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61</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80</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31.9</a:t>
                      </a:r>
                      <a:endParaRPr lang="en-US" sz="1100">
                        <a:effectLst/>
                        <a:latin typeface="Calibri"/>
                        <a:ea typeface="Calibri"/>
                        <a:cs typeface="Arial"/>
                      </a:endParaRPr>
                    </a:p>
                  </a:txBody>
                  <a:tcPr marL="68580" marR="68580" marT="0" marB="0"/>
                </a:tc>
              </a:tr>
              <a:tr h="191909">
                <a:tc vMerge="1">
                  <a:txBody>
                    <a:bodyPr/>
                    <a:lstStyle/>
                    <a:p>
                      <a:endParaRPr lang="en-US"/>
                    </a:p>
                  </a:txBody>
                  <a:tcPr/>
                </a:tc>
                <a:tc>
                  <a:txBody>
                    <a:bodyPr/>
                    <a:lstStyle/>
                    <a:p>
                      <a:pPr marL="0" marR="0" algn="ctr">
                        <a:lnSpc>
                          <a:spcPct val="115000"/>
                        </a:lnSpc>
                        <a:spcBef>
                          <a:spcPts val="0"/>
                        </a:spcBef>
                        <a:spcAft>
                          <a:spcPts val="0"/>
                        </a:spcAft>
                      </a:pPr>
                      <a:r>
                        <a:rPr lang="en-US" sz="1000">
                          <a:effectLst/>
                        </a:rPr>
                        <a:t>Events (arts, sports...)</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19</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8.2</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61</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24.3</a:t>
                      </a:r>
                      <a:endParaRPr lang="en-US" sz="1100">
                        <a:effectLst/>
                        <a:latin typeface="Calibri"/>
                        <a:ea typeface="Calibri"/>
                        <a:cs typeface="Arial"/>
                      </a:endParaRPr>
                    </a:p>
                  </a:txBody>
                  <a:tcPr marL="68580" marR="68580" marT="0" marB="0"/>
                </a:tc>
              </a:tr>
              <a:tr h="191909">
                <a:tc vMerge="1">
                  <a:txBody>
                    <a:bodyPr/>
                    <a:lstStyle/>
                    <a:p>
                      <a:endParaRPr lang="en-US"/>
                    </a:p>
                  </a:txBody>
                  <a:tcPr/>
                </a:tc>
                <a:tc>
                  <a:txBody>
                    <a:bodyPr/>
                    <a:lstStyle/>
                    <a:p>
                      <a:pPr marL="0" marR="0" algn="ctr">
                        <a:lnSpc>
                          <a:spcPct val="115000"/>
                        </a:lnSpc>
                        <a:spcBef>
                          <a:spcPts val="0"/>
                        </a:spcBef>
                        <a:spcAft>
                          <a:spcPts val="0"/>
                        </a:spcAft>
                      </a:pPr>
                      <a:r>
                        <a:rPr lang="en-US" sz="1000">
                          <a:effectLst/>
                        </a:rPr>
                        <a:t>Shopping</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5</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2.1</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93</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37</a:t>
                      </a:r>
                      <a:endParaRPr lang="en-US" sz="1100">
                        <a:effectLst/>
                        <a:latin typeface="Calibri"/>
                        <a:ea typeface="Calibri"/>
                        <a:cs typeface="Arial"/>
                      </a:endParaRPr>
                    </a:p>
                  </a:txBody>
                  <a:tcPr marL="68580" marR="68580" marT="0" marB="0"/>
                </a:tc>
              </a:tr>
              <a:tr h="191909">
                <a:tc vMerge="1">
                  <a:txBody>
                    <a:bodyPr/>
                    <a:lstStyle/>
                    <a:p>
                      <a:endParaRPr lang="en-US"/>
                    </a:p>
                  </a:txBody>
                  <a:tcPr/>
                </a:tc>
                <a:tc>
                  <a:txBody>
                    <a:bodyPr/>
                    <a:lstStyle/>
                    <a:p>
                      <a:pPr marL="0" marR="0" algn="ctr">
                        <a:lnSpc>
                          <a:spcPct val="115000"/>
                        </a:lnSpc>
                        <a:spcBef>
                          <a:spcPts val="0"/>
                        </a:spcBef>
                        <a:spcAft>
                          <a:spcPts val="0"/>
                        </a:spcAft>
                      </a:pPr>
                      <a:r>
                        <a:rPr lang="en-US" sz="1000">
                          <a:effectLst/>
                        </a:rPr>
                        <a:t>Others</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6</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2.6</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17</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6.8</a:t>
                      </a:r>
                      <a:endParaRPr lang="en-US" sz="1100">
                        <a:effectLst/>
                        <a:latin typeface="Calibri"/>
                        <a:ea typeface="Calibri"/>
                        <a:cs typeface="Arial"/>
                      </a:endParaRPr>
                    </a:p>
                  </a:txBody>
                  <a:tcPr marL="68580" marR="68580" marT="0" marB="0"/>
                </a:tc>
              </a:tr>
              <a:tr h="191909">
                <a:tc gridSpan="6">
                  <a:txBody>
                    <a:bodyPr/>
                    <a:lstStyle/>
                    <a:p>
                      <a:pPr marL="0" marR="0" algn="ctr">
                        <a:lnSpc>
                          <a:spcPct val="115000"/>
                        </a:lnSpc>
                        <a:spcBef>
                          <a:spcPts val="0"/>
                        </a:spcBef>
                        <a:spcAft>
                          <a:spcPts val="0"/>
                        </a:spcAft>
                      </a:pPr>
                      <a:r>
                        <a:rPr lang="en-US" sz="1000">
                          <a:effectLst/>
                        </a:rPr>
                        <a:t> </a:t>
                      </a:r>
                      <a:endParaRPr lang="en-US" sz="1100">
                        <a:effectLst/>
                        <a:latin typeface="Calibri"/>
                        <a:ea typeface="Calibri"/>
                        <a:cs typeface="Arial"/>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1909">
                <a:tc rowSpan="4">
                  <a:txBody>
                    <a:bodyPr/>
                    <a:lstStyle/>
                    <a:p>
                      <a:pPr marL="0" marR="0" algn="ctr">
                        <a:lnSpc>
                          <a:spcPct val="115000"/>
                        </a:lnSpc>
                        <a:spcBef>
                          <a:spcPts val="0"/>
                        </a:spcBef>
                        <a:spcAft>
                          <a:spcPts val="0"/>
                        </a:spcAft>
                      </a:pPr>
                      <a:r>
                        <a:rPr lang="en-US" sz="1600" b="1" kern="1200" dirty="0">
                          <a:solidFill>
                            <a:schemeClr val="tx1"/>
                          </a:solidFill>
                          <a:effectLst/>
                          <a:latin typeface="+mn-lt"/>
                          <a:ea typeface="+mn-ea"/>
                          <a:cs typeface="+mn-cs"/>
                        </a:rPr>
                        <a:t>I prefer to travel</a:t>
                      </a:r>
                    </a:p>
                    <a:p>
                      <a:pPr marL="0" marR="0" algn="ctr">
                        <a:lnSpc>
                          <a:spcPct val="115000"/>
                        </a:lnSpc>
                        <a:spcBef>
                          <a:spcPts val="0"/>
                        </a:spcBef>
                        <a:spcAft>
                          <a:spcPts val="0"/>
                        </a:spcAft>
                      </a:pPr>
                      <a:r>
                        <a:rPr lang="en-US" sz="800" dirty="0">
                          <a:effectLst/>
                        </a:rPr>
                        <a:t>Multiple answers allowable</a:t>
                      </a:r>
                      <a:endParaRPr lang="en-US" sz="1100" dirty="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Individually</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61</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26.2</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35</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14</a:t>
                      </a:r>
                      <a:endParaRPr lang="en-US" sz="1100">
                        <a:effectLst/>
                        <a:latin typeface="Calibri"/>
                        <a:ea typeface="Calibri"/>
                        <a:cs typeface="Arial"/>
                      </a:endParaRPr>
                    </a:p>
                  </a:txBody>
                  <a:tcPr marL="68580" marR="68580" marT="0" marB="0"/>
                </a:tc>
              </a:tr>
              <a:tr h="191909">
                <a:tc vMerge="1">
                  <a:txBody>
                    <a:bodyPr/>
                    <a:lstStyle/>
                    <a:p>
                      <a:endParaRPr lang="en-US"/>
                    </a:p>
                  </a:txBody>
                  <a:tcPr/>
                </a:tc>
                <a:tc>
                  <a:txBody>
                    <a:bodyPr/>
                    <a:lstStyle/>
                    <a:p>
                      <a:pPr marL="0" marR="0" algn="ctr">
                        <a:lnSpc>
                          <a:spcPct val="115000"/>
                        </a:lnSpc>
                        <a:spcBef>
                          <a:spcPts val="0"/>
                        </a:spcBef>
                        <a:spcAft>
                          <a:spcPts val="0"/>
                        </a:spcAft>
                      </a:pPr>
                      <a:r>
                        <a:rPr lang="en-US" sz="1000">
                          <a:effectLst/>
                        </a:rPr>
                        <a:t>With friends</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157</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67.4</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128</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51</a:t>
                      </a:r>
                      <a:endParaRPr lang="en-US" sz="1100">
                        <a:effectLst/>
                        <a:latin typeface="Calibri"/>
                        <a:ea typeface="Calibri"/>
                        <a:cs typeface="Arial"/>
                      </a:endParaRPr>
                    </a:p>
                  </a:txBody>
                  <a:tcPr marL="68580" marR="68580" marT="0" marB="0"/>
                </a:tc>
              </a:tr>
              <a:tr h="191909">
                <a:tc vMerge="1">
                  <a:txBody>
                    <a:bodyPr/>
                    <a:lstStyle/>
                    <a:p>
                      <a:endParaRPr lang="en-US"/>
                    </a:p>
                  </a:txBody>
                  <a:tcPr/>
                </a:tc>
                <a:tc>
                  <a:txBody>
                    <a:bodyPr/>
                    <a:lstStyle/>
                    <a:p>
                      <a:pPr marL="0" marR="0" algn="ctr">
                        <a:lnSpc>
                          <a:spcPct val="115000"/>
                        </a:lnSpc>
                        <a:spcBef>
                          <a:spcPts val="0"/>
                        </a:spcBef>
                        <a:spcAft>
                          <a:spcPts val="0"/>
                        </a:spcAft>
                      </a:pPr>
                      <a:r>
                        <a:rPr lang="en-US" sz="1000">
                          <a:effectLst/>
                        </a:rPr>
                        <a:t>With family</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133</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57</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177</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70.5</a:t>
                      </a:r>
                      <a:endParaRPr lang="en-US" sz="1100">
                        <a:effectLst/>
                        <a:latin typeface="Calibri"/>
                        <a:ea typeface="Calibri"/>
                        <a:cs typeface="Arial"/>
                      </a:endParaRPr>
                    </a:p>
                  </a:txBody>
                  <a:tcPr marL="68580" marR="68580" marT="0" marB="0"/>
                </a:tc>
              </a:tr>
              <a:tr h="191909">
                <a:tc vMerge="1">
                  <a:txBody>
                    <a:bodyPr/>
                    <a:lstStyle/>
                    <a:p>
                      <a:endParaRPr lang="en-US"/>
                    </a:p>
                  </a:txBody>
                  <a:tcPr/>
                </a:tc>
                <a:tc>
                  <a:txBody>
                    <a:bodyPr/>
                    <a:lstStyle/>
                    <a:p>
                      <a:pPr marL="0" marR="0" algn="ctr">
                        <a:lnSpc>
                          <a:spcPct val="115000"/>
                        </a:lnSpc>
                        <a:spcBef>
                          <a:spcPts val="0"/>
                        </a:spcBef>
                        <a:spcAft>
                          <a:spcPts val="0"/>
                        </a:spcAft>
                      </a:pPr>
                      <a:r>
                        <a:rPr lang="en-US" sz="1000">
                          <a:effectLst/>
                        </a:rPr>
                        <a:t>Spouse</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81</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34.8</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74</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29.5</a:t>
                      </a:r>
                      <a:endParaRPr lang="en-US" sz="1100">
                        <a:effectLst/>
                        <a:latin typeface="Calibri"/>
                        <a:ea typeface="Calibri"/>
                        <a:cs typeface="Arial"/>
                      </a:endParaRPr>
                    </a:p>
                  </a:txBody>
                  <a:tcPr marL="68580" marR="68580" marT="0" marB="0"/>
                </a:tc>
              </a:tr>
              <a:tr h="191909">
                <a:tc gridSpan="6">
                  <a:txBody>
                    <a:bodyPr/>
                    <a:lstStyle/>
                    <a:p>
                      <a:pPr marL="0" marR="0" algn="ctr">
                        <a:lnSpc>
                          <a:spcPct val="115000"/>
                        </a:lnSpc>
                        <a:spcBef>
                          <a:spcPts val="0"/>
                        </a:spcBef>
                        <a:spcAft>
                          <a:spcPts val="0"/>
                        </a:spcAft>
                      </a:pPr>
                      <a:r>
                        <a:rPr lang="en-US" sz="1000">
                          <a:effectLst/>
                        </a:rPr>
                        <a:t> </a:t>
                      </a:r>
                      <a:endParaRPr lang="en-US" sz="1100">
                        <a:effectLst/>
                        <a:latin typeface="Calibri"/>
                        <a:ea typeface="Calibri"/>
                        <a:cs typeface="Arial"/>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1909">
                <a:tc rowSpan="3">
                  <a:txBody>
                    <a:bodyPr/>
                    <a:lstStyle/>
                    <a:p>
                      <a:pPr marL="0" marR="0" algn="ctr">
                        <a:lnSpc>
                          <a:spcPct val="115000"/>
                        </a:lnSpc>
                        <a:spcBef>
                          <a:spcPts val="0"/>
                        </a:spcBef>
                        <a:spcAft>
                          <a:spcPts val="0"/>
                        </a:spcAft>
                      </a:pPr>
                      <a:r>
                        <a:rPr lang="en-US" sz="1600" b="1" kern="1200" dirty="0">
                          <a:solidFill>
                            <a:schemeClr val="tx1"/>
                          </a:solidFill>
                          <a:effectLst/>
                          <a:latin typeface="+mn-lt"/>
                          <a:ea typeface="+mn-ea"/>
                          <a:cs typeface="+mn-cs"/>
                        </a:rPr>
                        <a:t>My destination usually</a:t>
                      </a:r>
                    </a:p>
                  </a:txBody>
                  <a:tcPr marL="68580" marR="68580" marT="0" marB="0"/>
                </a:tc>
                <a:tc>
                  <a:txBody>
                    <a:bodyPr/>
                    <a:lstStyle/>
                    <a:p>
                      <a:pPr marL="0" marR="0" algn="ctr">
                        <a:lnSpc>
                          <a:spcPct val="115000"/>
                        </a:lnSpc>
                        <a:spcBef>
                          <a:spcPts val="0"/>
                        </a:spcBef>
                        <a:spcAft>
                          <a:spcPts val="0"/>
                        </a:spcAft>
                      </a:pPr>
                      <a:r>
                        <a:rPr lang="en-US" sz="1000">
                          <a:effectLst/>
                        </a:rPr>
                        <a:t>Domestic</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157</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67.4</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35</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14</a:t>
                      </a:r>
                      <a:endParaRPr lang="en-US" sz="1100">
                        <a:effectLst/>
                        <a:latin typeface="Calibri"/>
                        <a:ea typeface="Calibri"/>
                        <a:cs typeface="Arial"/>
                      </a:endParaRPr>
                    </a:p>
                  </a:txBody>
                  <a:tcPr marL="68580" marR="68580" marT="0" marB="0"/>
                </a:tc>
              </a:tr>
              <a:tr h="191909">
                <a:tc vMerge="1">
                  <a:txBody>
                    <a:bodyPr/>
                    <a:lstStyle/>
                    <a:p>
                      <a:endParaRPr lang="en-US"/>
                    </a:p>
                  </a:txBody>
                  <a:tcPr/>
                </a:tc>
                <a:tc>
                  <a:txBody>
                    <a:bodyPr/>
                    <a:lstStyle/>
                    <a:p>
                      <a:pPr marL="0" marR="0" algn="ctr">
                        <a:lnSpc>
                          <a:spcPct val="115000"/>
                        </a:lnSpc>
                        <a:spcBef>
                          <a:spcPts val="0"/>
                        </a:spcBef>
                        <a:spcAft>
                          <a:spcPts val="0"/>
                        </a:spcAft>
                      </a:pPr>
                      <a:r>
                        <a:rPr lang="en-US" sz="1000">
                          <a:effectLst/>
                        </a:rPr>
                        <a:t>Abroad</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38</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16.3</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130</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51.8</a:t>
                      </a:r>
                      <a:endParaRPr lang="en-US" sz="1100">
                        <a:effectLst/>
                        <a:latin typeface="Calibri"/>
                        <a:ea typeface="Calibri"/>
                        <a:cs typeface="Arial"/>
                      </a:endParaRPr>
                    </a:p>
                  </a:txBody>
                  <a:tcPr marL="68580" marR="68580" marT="0" marB="0"/>
                </a:tc>
              </a:tr>
              <a:tr h="191909">
                <a:tc vMerge="1">
                  <a:txBody>
                    <a:bodyPr/>
                    <a:lstStyle/>
                    <a:p>
                      <a:endParaRPr lang="en-US"/>
                    </a:p>
                  </a:txBody>
                  <a:tcPr/>
                </a:tc>
                <a:tc>
                  <a:txBody>
                    <a:bodyPr/>
                    <a:lstStyle/>
                    <a:p>
                      <a:pPr marL="0" marR="0" algn="ctr">
                        <a:lnSpc>
                          <a:spcPct val="115000"/>
                        </a:lnSpc>
                        <a:spcBef>
                          <a:spcPts val="0"/>
                        </a:spcBef>
                        <a:spcAft>
                          <a:spcPts val="0"/>
                        </a:spcAft>
                      </a:pPr>
                      <a:r>
                        <a:rPr lang="en-US" sz="1000">
                          <a:effectLst/>
                        </a:rPr>
                        <a:t>Both</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38</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16.3</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a:effectLst/>
                        </a:rPr>
                        <a:t>86</a:t>
                      </a:r>
                      <a:endParaRPr lang="en-US" sz="1100">
                        <a:effectLst/>
                        <a:latin typeface="Calibri"/>
                        <a:ea typeface="Calibri"/>
                        <a:cs typeface="Arial"/>
                      </a:endParaRPr>
                    </a:p>
                  </a:txBody>
                  <a:tcPr marL="68580" marR="68580" marT="0" marB="0"/>
                </a:tc>
                <a:tc>
                  <a:txBody>
                    <a:bodyPr/>
                    <a:lstStyle/>
                    <a:p>
                      <a:pPr marL="0" marR="0" algn="ctr">
                        <a:lnSpc>
                          <a:spcPct val="115000"/>
                        </a:lnSpc>
                        <a:spcBef>
                          <a:spcPts val="0"/>
                        </a:spcBef>
                        <a:spcAft>
                          <a:spcPts val="0"/>
                        </a:spcAft>
                      </a:pPr>
                      <a:r>
                        <a:rPr lang="en-US" sz="1000" dirty="0">
                          <a:effectLst/>
                        </a:rPr>
                        <a:t>34.2</a:t>
                      </a:r>
                      <a:endParaRPr lang="en-US" sz="1100" dirty="0">
                        <a:effectLst/>
                        <a:latin typeface="Calibri"/>
                        <a:ea typeface="Calibri"/>
                        <a:cs typeface="Arial"/>
                      </a:endParaRPr>
                    </a:p>
                  </a:txBody>
                  <a:tcPr marL="68580" marR="68580" marT="0" marB="0"/>
                </a:tc>
              </a:tr>
            </a:tbl>
          </a:graphicData>
        </a:graphic>
      </p:graphicFrame>
      <p:sp>
        <p:nvSpPr>
          <p:cNvPr id="5" name="Slide Number Placeholder 4"/>
          <p:cNvSpPr>
            <a:spLocks noGrp="1"/>
          </p:cNvSpPr>
          <p:nvPr>
            <p:ph type="sldNum" sz="quarter" idx="12"/>
          </p:nvPr>
        </p:nvSpPr>
        <p:spPr/>
        <p:txBody>
          <a:bodyPr/>
          <a:lstStyle/>
          <a:p>
            <a:fld id="{0AF3E845-B4E7-4B3A-92F3-DBA29D8E7BD9}" type="slidenum">
              <a:rPr lang="ar-SA" smtClean="0"/>
              <a:pPr/>
              <a:t>30</a:t>
            </a:fld>
            <a:endParaRPr lang="ar-SA"/>
          </a:p>
        </p:txBody>
      </p:sp>
      <p:sp>
        <p:nvSpPr>
          <p:cNvPr id="7" name="Rectangle 6"/>
          <p:cNvSpPr/>
          <p:nvPr/>
        </p:nvSpPr>
        <p:spPr>
          <a:xfrm>
            <a:off x="3774014" y="404664"/>
            <a:ext cx="1883336" cy="369332"/>
          </a:xfrm>
          <a:prstGeom prst="rect">
            <a:avLst/>
          </a:prstGeom>
        </p:spPr>
        <p:txBody>
          <a:bodyPr wrap="none">
            <a:spAutoFit/>
          </a:bodyPr>
          <a:lstStyle/>
          <a:p>
            <a:r>
              <a:rPr lang="en-US" b="1" dirty="0"/>
              <a:t>Tourism Factors</a:t>
            </a:r>
          </a:p>
        </p:txBody>
      </p:sp>
    </p:spTree>
    <p:custDataLst>
      <p:tags r:id="rId1"/>
    </p:custDataLst>
    <p:extLst>
      <p:ext uri="{BB962C8B-B14F-4D97-AF65-F5344CB8AC3E}">
        <p14:creationId xmlns:p14="http://schemas.microsoft.com/office/powerpoint/2010/main" val="10699671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781919698"/>
              </p:ext>
            </p:extLst>
          </p:nvPr>
        </p:nvGraphicFramePr>
        <p:xfrm>
          <a:off x="395536" y="836715"/>
          <a:ext cx="8352929" cy="5688819"/>
        </p:xfrm>
        <a:graphic>
          <a:graphicData uri="http://schemas.openxmlformats.org/drawingml/2006/table">
            <a:tbl>
              <a:tblPr firstRow="1" firstCol="1" bandRow="1">
                <a:tableStyleId>{5C22544A-7EE6-4342-B048-85BDC9FD1C3A}</a:tableStyleId>
              </a:tblPr>
              <a:tblGrid>
                <a:gridCol w="2736835"/>
                <a:gridCol w="2517260"/>
                <a:gridCol w="868021"/>
                <a:gridCol w="781218"/>
                <a:gridCol w="781218"/>
                <a:gridCol w="668377"/>
              </a:tblGrid>
              <a:tr h="322163">
                <a:tc rowSpan="2" gridSpan="2">
                  <a:txBody>
                    <a:bodyPr/>
                    <a:lstStyle/>
                    <a:p>
                      <a:pPr marL="0" marR="0" algn="ctr">
                        <a:lnSpc>
                          <a:spcPct val="115000"/>
                        </a:lnSpc>
                        <a:spcBef>
                          <a:spcPts val="0"/>
                        </a:spcBef>
                        <a:spcAft>
                          <a:spcPts val="0"/>
                        </a:spcAft>
                      </a:pPr>
                      <a:r>
                        <a:rPr lang="en-US" sz="800" dirty="0">
                          <a:effectLst/>
                        </a:rPr>
                        <a:t>	</a:t>
                      </a:r>
                    </a:p>
                    <a:p>
                      <a:pPr marL="0" marR="0" algn="ctr">
                        <a:lnSpc>
                          <a:spcPct val="115000"/>
                        </a:lnSpc>
                        <a:spcBef>
                          <a:spcPts val="0"/>
                        </a:spcBef>
                        <a:spcAft>
                          <a:spcPts val="0"/>
                        </a:spcAft>
                      </a:pPr>
                      <a:r>
                        <a:rPr lang="en-US" sz="1600" b="1" kern="1200" dirty="0">
                          <a:solidFill>
                            <a:schemeClr val="tx1"/>
                          </a:solidFill>
                          <a:effectLst/>
                          <a:latin typeface="+mn-lt"/>
                          <a:ea typeface="+mn-ea"/>
                          <a:cs typeface="+mn-cs"/>
                        </a:rPr>
                        <a:t>Factors</a:t>
                      </a:r>
                    </a:p>
                  </a:txBody>
                  <a:tcPr marL="33511" marR="33511" marT="0" marB="0"/>
                </a:tc>
                <a:tc rowSpan="2" hMerge="1">
                  <a:txBody>
                    <a:bodyPr/>
                    <a:lstStyle/>
                    <a:p>
                      <a:endParaRPr lang="en-US"/>
                    </a:p>
                  </a:txBody>
                  <a:tcPr/>
                </a:tc>
                <a:tc gridSpan="2">
                  <a:txBody>
                    <a:bodyPr/>
                    <a:lstStyle/>
                    <a:p>
                      <a:pPr marL="0" marR="0" algn="ctr">
                        <a:lnSpc>
                          <a:spcPct val="115000"/>
                        </a:lnSpc>
                        <a:spcBef>
                          <a:spcPts val="0"/>
                        </a:spcBef>
                        <a:spcAft>
                          <a:spcPts val="0"/>
                        </a:spcAft>
                      </a:pPr>
                      <a:r>
                        <a:rPr lang="en-US" sz="1400" b="1" kern="1200" dirty="0">
                          <a:solidFill>
                            <a:schemeClr val="tx1"/>
                          </a:solidFill>
                          <a:effectLst/>
                          <a:latin typeface="+mn-lt"/>
                          <a:ea typeface="+mn-ea"/>
                          <a:cs typeface="+mn-cs"/>
                        </a:rPr>
                        <a:t>Egyptians (N= 233)</a:t>
                      </a:r>
                    </a:p>
                  </a:txBody>
                  <a:tcPr marL="33511" marR="33511" marT="0" marB="0"/>
                </a:tc>
                <a:tc hMerge="1">
                  <a:txBody>
                    <a:bodyPr/>
                    <a:lstStyle/>
                    <a:p>
                      <a:endParaRPr lang="en-US"/>
                    </a:p>
                  </a:txBody>
                  <a:tcPr/>
                </a:tc>
                <a:tc gridSpan="2">
                  <a:txBody>
                    <a:bodyPr/>
                    <a:lstStyle/>
                    <a:p>
                      <a:pPr marL="0" marR="0" algn="ctr" defTabSz="914400" rtl="0" eaLnBrk="1" latinLnBrk="0" hangingPunct="1">
                        <a:lnSpc>
                          <a:spcPct val="115000"/>
                        </a:lnSpc>
                        <a:spcBef>
                          <a:spcPts val="0"/>
                        </a:spcBef>
                        <a:spcAft>
                          <a:spcPts val="0"/>
                        </a:spcAft>
                      </a:pPr>
                      <a:r>
                        <a:rPr lang="en-US" sz="1400" b="1" kern="1200" dirty="0">
                          <a:solidFill>
                            <a:schemeClr val="tx1"/>
                          </a:solidFill>
                          <a:effectLst/>
                          <a:latin typeface="+mn-lt"/>
                          <a:ea typeface="+mn-ea"/>
                          <a:cs typeface="+mn-cs"/>
                        </a:rPr>
                        <a:t>Saudis (N= 251)</a:t>
                      </a:r>
                    </a:p>
                  </a:txBody>
                  <a:tcPr marL="33511" marR="33511" marT="0" marB="0"/>
                </a:tc>
                <a:tc hMerge="1">
                  <a:txBody>
                    <a:bodyPr/>
                    <a:lstStyle/>
                    <a:p>
                      <a:endParaRPr lang="en-US"/>
                    </a:p>
                  </a:txBody>
                  <a:tcPr/>
                </a:tc>
              </a:tr>
              <a:tr h="164826">
                <a:tc gridSpan="2" vMerge="1">
                  <a:txBody>
                    <a:bodyPr/>
                    <a:lstStyle/>
                    <a:p>
                      <a:endParaRPr lang="en-US"/>
                    </a:p>
                  </a:txBody>
                  <a:tcPr/>
                </a:tc>
                <a:tc hMerge="1" vMerge="1">
                  <a:txBody>
                    <a:bodyPr/>
                    <a:lstStyle/>
                    <a:p>
                      <a:endParaRPr lang="en-US"/>
                    </a:p>
                  </a:txBody>
                  <a:tcPr/>
                </a:tc>
                <a:tc>
                  <a:txBody>
                    <a:bodyPr/>
                    <a:lstStyle/>
                    <a:p>
                      <a:pPr marL="0" marR="0" algn="ctr">
                        <a:lnSpc>
                          <a:spcPct val="115000"/>
                        </a:lnSpc>
                        <a:spcBef>
                          <a:spcPts val="0"/>
                        </a:spcBef>
                        <a:spcAft>
                          <a:spcPts val="0"/>
                        </a:spcAft>
                      </a:pPr>
                      <a:r>
                        <a:rPr lang="en-US" sz="1000" dirty="0">
                          <a:effectLst/>
                        </a:rPr>
                        <a:t>N</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N</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a:t>
                      </a:r>
                      <a:endParaRPr lang="en-US" sz="1000">
                        <a:effectLst/>
                        <a:latin typeface="Calibri"/>
                        <a:ea typeface="Calibri"/>
                        <a:cs typeface="Arial"/>
                      </a:endParaRPr>
                    </a:p>
                  </a:txBody>
                  <a:tcPr marL="33511" marR="33511" marT="0" marB="0"/>
                </a:tc>
              </a:tr>
              <a:tr h="164826">
                <a:tc rowSpan="3">
                  <a:txBody>
                    <a:bodyPr/>
                    <a:lstStyle/>
                    <a:p>
                      <a:pPr marL="0" marR="0" algn="ctr" defTabSz="914400" rtl="0" eaLnBrk="1" latinLnBrk="0" hangingPunct="1">
                        <a:lnSpc>
                          <a:spcPct val="115000"/>
                        </a:lnSpc>
                        <a:spcBef>
                          <a:spcPts val="0"/>
                        </a:spcBef>
                        <a:spcAft>
                          <a:spcPts val="0"/>
                        </a:spcAft>
                      </a:pPr>
                      <a:r>
                        <a:rPr lang="en-US" sz="1400" b="1" kern="1200" dirty="0">
                          <a:solidFill>
                            <a:schemeClr val="tx1"/>
                          </a:solidFill>
                          <a:effectLst/>
                          <a:latin typeface="+mn-lt"/>
                          <a:ea typeface="+mn-ea"/>
                          <a:cs typeface="+mn-cs"/>
                        </a:rPr>
                        <a:t>Previous dealing rate with your travel agency</a:t>
                      </a:r>
                    </a:p>
                  </a:txBody>
                  <a:tcPr marL="33511" marR="33511" marT="0" marB="0"/>
                </a:tc>
                <a:tc>
                  <a:txBody>
                    <a:bodyPr/>
                    <a:lstStyle/>
                    <a:p>
                      <a:pPr marL="0" marR="0" algn="ctr">
                        <a:lnSpc>
                          <a:spcPct val="115000"/>
                        </a:lnSpc>
                        <a:spcBef>
                          <a:spcPts val="0"/>
                        </a:spcBef>
                        <a:spcAft>
                          <a:spcPts val="0"/>
                        </a:spcAft>
                      </a:pPr>
                      <a:r>
                        <a:rPr lang="en-US" sz="1000" dirty="0">
                          <a:effectLst/>
                        </a:rPr>
                        <a:t>1 - 3</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dirty="0">
                          <a:effectLst/>
                        </a:rPr>
                        <a:t>129</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55.4</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85</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33.9</a:t>
                      </a:r>
                      <a:endParaRPr lang="en-US" sz="1000">
                        <a:effectLst/>
                        <a:latin typeface="Calibri"/>
                        <a:ea typeface="Calibri"/>
                        <a:cs typeface="Arial"/>
                      </a:endParaRPr>
                    </a:p>
                  </a:txBody>
                  <a:tcPr marL="33511" marR="33511" marT="0" marB="0"/>
                </a:tc>
              </a:tr>
              <a:tr h="164826">
                <a:tc vMerge="1">
                  <a:txBody>
                    <a:bodyPr/>
                    <a:lstStyle/>
                    <a:p>
                      <a:endParaRPr lang="en-US"/>
                    </a:p>
                  </a:txBody>
                  <a:tcPr/>
                </a:tc>
                <a:tc>
                  <a:txBody>
                    <a:bodyPr/>
                    <a:lstStyle/>
                    <a:p>
                      <a:pPr marL="0" marR="0" algn="ctr">
                        <a:lnSpc>
                          <a:spcPct val="115000"/>
                        </a:lnSpc>
                        <a:spcBef>
                          <a:spcPts val="0"/>
                        </a:spcBef>
                        <a:spcAft>
                          <a:spcPts val="0"/>
                        </a:spcAft>
                      </a:pPr>
                      <a:r>
                        <a:rPr lang="en-US" sz="1000" dirty="0">
                          <a:effectLst/>
                        </a:rPr>
                        <a:t>4 - 6</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dirty="0">
                          <a:effectLst/>
                        </a:rPr>
                        <a:t>76</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32.6</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140</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55.7</a:t>
                      </a:r>
                      <a:endParaRPr lang="en-US" sz="1000">
                        <a:effectLst/>
                        <a:latin typeface="Calibri"/>
                        <a:ea typeface="Calibri"/>
                        <a:cs typeface="Arial"/>
                      </a:endParaRPr>
                    </a:p>
                  </a:txBody>
                  <a:tcPr marL="33511" marR="33511" marT="0" marB="0"/>
                </a:tc>
              </a:tr>
              <a:tr h="164826">
                <a:tc vMerge="1">
                  <a:txBody>
                    <a:bodyPr/>
                    <a:lstStyle/>
                    <a:p>
                      <a:endParaRPr lang="en-US"/>
                    </a:p>
                  </a:txBody>
                  <a:tcPr/>
                </a:tc>
                <a:tc>
                  <a:txBody>
                    <a:bodyPr/>
                    <a:lstStyle/>
                    <a:p>
                      <a:pPr marL="0" marR="0" algn="ctr">
                        <a:lnSpc>
                          <a:spcPct val="115000"/>
                        </a:lnSpc>
                        <a:spcBef>
                          <a:spcPts val="0"/>
                        </a:spcBef>
                        <a:spcAft>
                          <a:spcPts val="0"/>
                        </a:spcAft>
                      </a:pPr>
                      <a:r>
                        <a:rPr lang="en-US" sz="1000">
                          <a:effectLst/>
                        </a:rPr>
                        <a:t>+  6</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dirty="0">
                          <a:effectLst/>
                        </a:rPr>
                        <a:t>28</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dirty="0">
                          <a:effectLst/>
                        </a:rPr>
                        <a:t>12</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26</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10.4</a:t>
                      </a:r>
                      <a:endParaRPr lang="en-US" sz="1000">
                        <a:effectLst/>
                        <a:latin typeface="Calibri"/>
                        <a:ea typeface="Calibri"/>
                        <a:cs typeface="Arial"/>
                      </a:endParaRPr>
                    </a:p>
                  </a:txBody>
                  <a:tcPr marL="33511" marR="33511" marT="0" marB="0"/>
                </a:tc>
              </a:tr>
              <a:tr h="164826">
                <a:tc gridSpan="6">
                  <a:txBody>
                    <a:bodyPr/>
                    <a:lstStyle/>
                    <a:p>
                      <a:pPr marL="0" marR="0" algn="ctr">
                        <a:lnSpc>
                          <a:spcPct val="115000"/>
                        </a:lnSpc>
                        <a:spcBef>
                          <a:spcPts val="0"/>
                        </a:spcBef>
                        <a:spcAft>
                          <a:spcPts val="0"/>
                        </a:spcAft>
                      </a:pPr>
                      <a:r>
                        <a:rPr lang="en-US" sz="1100">
                          <a:effectLst/>
                        </a:rPr>
                        <a:t> </a:t>
                      </a:r>
                      <a:endParaRPr lang="en-US" sz="1100">
                        <a:effectLst/>
                        <a:latin typeface="Calibri"/>
                        <a:ea typeface="Calibri"/>
                        <a:cs typeface="Arial"/>
                      </a:endParaRPr>
                    </a:p>
                  </a:txBody>
                  <a:tcPr marL="33511" marR="33511"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4826">
                <a:tc rowSpan="6">
                  <a:txBody>
                    <a:bodyPr/>
                    <a:lstStyle/>
                    <a:p>
                      <a:pPr marL="0" marR="0" algn="ctr">
                        <a:lnSpc>
                          <a:spcPct val="115000"/>
                        </a:lnSpc>
                        <a:spcBef>
                          <a:spcPts val="0"/>
                        </a:spcBef>
                        <a:spcAft>
                          <a:spcPts val="0"/>
                        </a:spcAft>
                      </a:pPr>
                      <a:r>
                        <a:rPr lang="en-US" sz="1400" b="1" kern="1200" dirty="0">
                          <a:solidFill>
                            <a:schemeClr val="tx1"/>
                          </a:solidFill>
                          <a:effectLst/>
                          <a:latin typeface="+mn-lt"/>
                          <a:ea typeface="+mn-ea"/>
                          <a:cs typeface="+mn-cs"/>
                        </a:rPr>
                        <a:t>My concept of service failure in travel agency is:</a:t>
                      </a:r>
                    </a:p>
                    <a:p>
                      <a:pPr marL="0" marR="0" algn="ctr">
                        <a:lnSpc>
                          <a:spcPct val="115000"/>
                        </a:lnSpc>
                        <a:spcBef>
                          <a:spcPts val="0"/>
                        </a:spcBef>
                        <a:spcAft>
                          <a:spcPts val="0"/>
                        </a:spcAft>
                      </a:pPr>
                      <a:endParaRPr lang="en-US" sz="1600" b="1" kern="1200" dirty="0">
                        <a:solidFill>
                          <a:schemeClr val="tx1"/>
                        </a:solidFill>
                        <a:effectLst/>
                        <a:latin typeface="+mn-lt"/>
                        <a:ea typeface="+mn-ea"/>
                        <a:cs typeface="+mn-cs"/>
                      </a:endParaRPr>
                    </a:p>
                    <a:p>
                      <a:pPr marL="0" marR="0" algn="ctr">
                        <a:lnSpc>
                          <a:spcPct val="115000"/>
                        </a:lnSpc>
                        <a:spcBef>
                          <a:spcPts val="0"/>
                        </a:spcBef>
                        <a:spcAft>
                          <a:spcPts val="0"/>
                        </a:spcAft>
                      </a:pPr>
                      <a:r>
                        <a:rPr lang="en-US" sz="800" dirty="0">
                          <a:effectLst/>
                        </a:rPr>
                        <a:t> </a:t>
                      </a:r>
                    </a:p>
                    <a:p>
                      <a:pPr marL="0" marR="0" algn="ctr">
                        <a:lnSpc>
                          <a:spcPct val="115000"/>
                        </a:lnSpc>
                        <a:spcBef>
                          <a:spcPts val="0"/>
                        </a:spcBef>
                        <a:spcAft>
                          <a:spcPts val="0"/>
                        </a:spcAft>
                      </a:pPr>
                      <a:r>
                        <a:rPr lang="en-US" sz="700" dirty="0">
                          <a:effectLst/>
                        </a:rPr>
                        <a:t>Multiple answers allowable</a:t>
                      </a:r>
                      <a:endParaRPr lang="en-US" sz="8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Long waiting for service</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113</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dirty="0">
                          <a:effectLst/>
                        </a:rPr>
                        <a:t>48.5</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63</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25</a:t>
                      </a:r>
                      <a:endParaRPr lang="en-US" sz="1000">
                        <a:effectLst/>
                        <a:latin typeface="Calibri"/>
                        <a:ea typeface="Calibri"/>
                        <a:cs typeface="Arial"/>
                      </a:endParaRPr>
                    </a:p>
                  </a:txBody>
                  <a:tcPr marL="33511" marR="33511" marT="0" marB="0"/>
                </a:tc>
              </a:tr>
              <a:tr h="322163">
                <a:tc vMerge="1">
                  <a:txBody>
                    <a:bodyPr/>
                    <a:lstStyle/>
                    <a:p>
                      <a:endParaRPr lang="en-US"/>
                    </a:p>
                  </a:txBody>
                  <a:tcPr/>
                </a:tc>
                <a:tc>
                  <a:txBody>
                    <a:bodyPr/>
                    <a:lstStyle/>
                    <a:p>
                      <a:pPr marL="0" marR="0" algn="ctr">
                        <a:lnSpc>
                          <a:spcPct val="115000"/>
                        </a:lnSpc>
                        <a:spcBef>
                          <a:spcPts val="0"/>
                        </a:spcBef>
                        <a:spcAft>
                          <a:spcPts val="0"/>
                        </a:spcAft>
                      </a:pPr>
                      <a:r>
                        <a:rPr lang="en-US" sz="1000" dirty="0">
                          <a:effectLst/>
                        </a:rPr>
                        <a:t>Non response and unkind employees</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151</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dirty="0">
                          <a:effectLst/>
                        </a:rPr>
                        <a:t>64.8</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170</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67.7</a:t>
                      </a:r>
                      <a:endParaRPr lang="en-US" sz="1000">
                        <a:effectLst/>
                        <a:latin typeface="Calibri"/>
                        <a:ea typeface="Calibri"/>
                        <a:cs typeface="Arial"/>
                      </a:endParaRPr>
                    </a:p>
                  </a:txBody>
                  <a:tcPr marL="33511" marR="33511" marT="0" marB="0"/>
                </a:tc>
              </a:tr>
              <a:tr h="164826">
                <a:tc vMerge="1">
                  <a:txBody>
                    <a:bodyPr/>
                    <a:lstStyle/>
                    <a:p>
                      <a:endParaRPr lang="en-US"/>
                    </a:p>
                  </a:txBody>
                  <a:tcPr/>
                </a:tc>
                <a:tc>
                  <a:txBody>
                    <a:bodyPr/>
                    <a:lstStyle/>
                    <a:p>
                      <a:pPr marL="0" marR="0" algn="ctr">
                        <a:lnSpc>
                          <a:spcPct val="115000"/>
                        </a:lnSpc>
                        <a:spcBef>
                          <a:spcPts val="0"/>
                        </a:spcBef>
                        <a:spcAft>
                          <a:spcPts val="0"/>
                        </a:spcAft>
                      </a:pPr>
                      <a:r>
                        <a:rPr lang="en-US" sz="1000" dirty="0">
                          <a:effectLst/>
                        </a:rPr>
                        <a:t>Inaccurate reservations</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201</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86.3</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192</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76.5</a:t>
                      </a:r>
                      <a:endParaRPr lang="en-US" sz="1000">
                        <a:effectLst/>
                        <a:latin typeface="Calibri"/>
                        <a:ea typeface="Calibri"/>
                        <a:cs typeface="Arial"/>
                      </a:endParaRPr>
                    </a:p>
                  </a:txBody>
                  <a:tcPr marL="33511" marR="33511" marT="0" marB="0"/>
                </a:tc>
              </a:tr>
              <a:tr h="177190">
                <a:tc vMerge="1">
                  <a:txBody>
                    <a:bodyPr/>
                    <a:lstStyle/>
                    <a:p>
                      <a:endParaRPr lang="en-US"/>
                    </a:p>
                  </a:txBody>
                  <a:tcPr/>
                </a:tc>
                <a:tc>
                  <a:txBody>
                    <a:bodyPr/>
                    <a:lstStyle/>
                    <a:p>
                      <a:pPr marL="0" marR="0" algn="ctr">
                        <a:lnSpc>
                          <a:spcPct val="115000"/>
                        </a:lnSpc>
                        <a:spcBef>
                          <a:spcPts val="0"/>
                        </a:spcBef>
                        <a:spcAft>
                          <a:spcPts val="0"/>
                        </a:spcAft>
                      </a:pPr>
                      <a:r>
                        <a:rPr lang="en-US" sz="1000" dirty="0">
                          <a:effectLst/>
                        </a:rPr>
                        <a:t>Exaggerated prices</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81</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dirty="0">
                          <a:effectLst/>
                        </a:rPr>
                        <a:t>34.8</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34</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13.5</a:t>
                      </a:r>
                      <a:endParaRPr lang="en-US" sz="1000">
                        <a:effectLst/>
                        <a:latin typeface="Calibri"/>
                        <a:ea typeface="Calibri"/>
                        <a:cs typeface="Arial"/>
                      </a:endParaRPr>
                    </a:p>
                  </a:txBody>
                  <a:tcPr marL="33511" marR="33511" marT="0" marB="0"/>
                </a:tc>
              </a:tr>
              <a:tr h="322163">
                <a:tc vMerge="1">
                  <a:txBody>
                    <a:bodyPr/>
                    <a:lstStyle/>
                    <a:p>
                      <a:endParaRPr lang="en-US"/>
                    </a:p>
                  </a:txBody>
                  <a:tcPr/>
                </a:tc>
                <a:tc>
                  <a:txBody>
                    <a:bodyPr/>
                    <a:lstStyle/>
                    <a:p>
                      <a:pPr marL="0" marR="0" algn="ctr">
                        <a:lnSpc>
                          <a:spcPct val="115000"/>
                        </a:lnSpc>
                        <a:spcBef>
                          <a:spcPts val="0"/>
                        </a:spcBef>
                        <a:spcAft>
                          <a:spcPts val="0"/>
                        </a:spcAft>
                      </a:pPr>
                      <a:r>
                        <a:rPr lang="en-US" sz="1000" dirty="0">
                          <a:effectLst/>
                        </a:rPr>
                        <a:t>Ignore customers’ opinions and comments</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163</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dirty="0">
                          <a:effectLst/>
                        </a:rPr>
                        <a:t>70</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117</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46.6</a:t>
                      </a:r>
                      <a:endParaRPr lang="en-US" sz="1000">
                        <a:effectLst/>
                        <a:latin typeface="Calibri"/>
                        <a:ea typeface="Calibri"/>
                        <a:cs typeface="Arial"/>
                      </a:endParaRPr>
                    </a:p>
                  </a:txBody>
                  <a:tcPr marL="33511" marR="33511" marT="0" marB="0"/>
                </a:tc>
              </a:tr>
              <a:tr h="164826">
                <a:tc vMerge="1">
                  <a:txBody>
                    <a:bodyPr/>
                    <a:lstStyle/>
                    <a:p>
                      <a:endParaRPr lang="en-US"/>
                    </a:p>
                  </a:txBody>
                  <a:tcPr/>
                </a:tc>
                <a:tc>
                  <a:txBody>
                    <a:bodyPr/>
                    <a:lstStyle/>
                    <a:p>
                      <a:pPr marL="0" marR="0" algn="ctr">
                        <a:lnSpc>
                          <a:spcPct val="115000"/>
                        </a:lnSpc>
                        <a:spcBef>
                          <a:spcPts val="0"/>
                        </a:spcBef>
                        <a:spcAft>
                          <a:spcPts val="0"/>
                        </a:spcAft>
                      </a:pPr>
                      <a:r>
                        <a:rPr lang="en-US" sz="1000" dirty="0">
                          <a:effectLst/>
                        </a:rPr>
                        <a:t>Others</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12</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5.2</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9</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3.6</a:t>
                      </a:r>
                      <a:endParaRPr lang="en-US" sz="1000">
                        <a:effectLst/>
                        <a:latin typeface="Calibri"/>
                        <a:ea typeface="Calibri"/>
                        <a:cs typeface="Arial"/>
                      </a:endParaRPr>
                    </a:p>
                  </a:txBody>
                  <a:tcPr marL="33511" marR="33511" marT="0" marB="0"/>
                </a:tc>
              </a:tr>
              <a:tr h="322163">
                <a:tc rowSpan="5">
                  <a:txBody>
                    <a:bodyPr/>
                    <a:lstStyle/>
                    <a:p>
                      <a:pPr marL="0" marR="0" algn="ctr">
                        <a:lnSpc>
                          <a:spcPct val="115000"/>
                        </a:lnSpc>
                        <a:spcBef>
                          <a:spcPts val="0"/>
                        </a:spcBef>
                        <a:spcAft>
                          <a:spcPts val="0"/>
                        </a:spcAft>
                      </a:pPr>
                      <a:r>
                        <a:rPr lang="en-US" sz="800" dirty="0">
                          <a:effectLst/>
                        </a:rPr>
                        <a:t> </a:t>
                      </a:r>
                    </a:p>
                    <a:p>
                      <a:pPr marL="0" marR="0" algn="ctr" defTabSz="914400" rtl="0" eaLnBrk="1" latinLnBrk="0" hangingPunct="1">
                        <a:lnSpc>
                          <a:spcPct val="115000"/>
                        </a:lnSpc>
                        <a:spcBef>
                          <a:spcPts val="0"/>
                        </a:spcBef>
                        <a:spcAft>
                          <a:spcPts val="0"/>
                        </a:spcAft>
                      </a:pPr>
                      <a:r>
                        <a:rPr lang="en-US" sz="1400" b="1" kern="1200" dirty="0">
                          <a:solidFill>
                            <a:schemeClr val="tx1"/>
                          </a:solidFill>
                          <a:effectLst/>
                          <a:latin typeface="+mn-lt"/>
                          <a:ea typeface="+mn-ea"/>
                          <a:cs typeface="+mn-cs"/>
                        </a:rPr>
                        <a:t>Usually, If there is a service failure in my travel agency,  I will express through</a:t>
                      </a:r>
                    </a:p>
                    <a:p>
                      <a:pPr marL="0" marR="0" algn="ctr" defTabSz="914400" rtl="0" eaLnBrk="1" latinLnBrk="0" hangingPunct="1">
                        <a:lnSpc>
                          <a:spcPct val="115000"/>
                        </a:lnSpc>
                        <a:spcBef>
                          <a:spcPts val="0"/>
                        </a:spcBef>
                        <a:spcAft>
                          <a:spcPts val="0"/>
                        </a:spcAft>
                      </a:pPr>
                      <a:r>
                        <a:rPr lang="en-US" sz="1400" b="1" kern="1200" dirty="0">
                          <a:solidFill>
                            <a:schemeClr val="tx1"/>
                          </a:solidFill>
                          <a:effectLst/>
                          <a:latin typeface="+mn-lt"/>
                          <a:ea typeface="+mn-ea"/>
                          <a:cs typeface="+mn-cs"/>
                        </a:rPr>
                        <a:t> </a:t>
                      </a:r>
                    </a:p>
                    <a:p>
                      <a:pPr marL="0" marR="0" algn="ctr">
                        <a:lnSpc>
                          <a:spcPct val="115000"/>
                        </a:lnSpc>
                        <a:spcBef>
                          <a:spcPts val="0"/>
                        </a:spcBef>
                        <a:spcAft>
                          <a:spcPts val="0"/>
                        </a:spcAft>
                      </a:pPr>
                      <a:r>
                        <a:rPr lang="en-US" sz="700" dirty="0">
                          <a:effectLst/>
                        </a:rPr>
                        <a:t> </a:t>
                      </a:r>
                      <a:endParaRPr lang="en-US" sz="800" dirty="0">
                        <a:effectLst/>
                      </a:endParaRPr>
                    </a:p>
                    <a:p>
                      <a:pPr marL="0" marR="0" algn="ctr">
                        <a:lnSpc>
                          <a:spcPct val="115000"/>
                        </a:lnSpc>
                        <a:spcBef>
                          <a:spcPts val="0"/>
                        </a:spcBef>
                        <a:spcAft>
                          <a:spcPts val="0"/>
                        </a:spcAft>
                      </a:pPr>
                      <a:r>
                        <a:rPr lang="en-US" sz="700" dirty="0">
                          <a:effectLst/>
                        </a:rPr>
                        <a:t>Multiple answers allowable</a:t>
                      </a:r>
                      <a:endParaRPr lang="en-US" sz="8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Complaining to the agency management</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dirty="0">
                          <a:effectLst/>
                        </a:rPr>
                        <a:t>87</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37.3</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dirty="0">
                          <a:effectLst/>
                        </a:rPr>
                        <a:t>102</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40.6</a:t>
                      </a:r>
                      <a:endParaRPr lang="en-US" sz="1000">
                        <a:effectLst/>
                        <a:latin typeface="Calibri"/>
                        <a:ea typeface="Calibri"/>
                        <a:cs typeface="Arial"/>
                      </a:endParaRPr>
                    </a:p>
                  </a:txBody>
                  <a:tcPr marL="33511" marR="33511" marT="0" marB="0"/>
                </a:tc>
              </a:tr>
              <a:tr h="483244">
                <a:tc vMerge="1">
                  <a:txBody>
                    <a:bodyPr/>
                    <a:lstStyle/>
                    <a:p>
                      <a:endParaRPr lang="en-US"/>
                    </a:p>
                  </a:txBody>
                  <a:tcPr/>
                </a:tc>
                <a:tc>
                  <a:txBody>
                    <a:bodyPr/>
                    <a:lstStyle/>
                    <a:p>
                      <a:pPr marL="0" marR="0" algn="ctr">
                        <a:lnSpc>
                          <a:spcPct val="115000"/>
                        </a:lnSpc>
                        <a:spcBef>
                          <a:spcPts val="0"/>
                        </a:spcBef>
                        <a:spcAft>
                          <a:spcPts val="0"/>
                        </a:spcAft>
                      </a:pPr>
                      <a:r>
                        <a:rPr lang="en-US" sz="1000" dirty="0">
                          <a:effectLst/>
                        </a:rPr>
                        <a:t>Complaining to others (relatives- friends…..) negative WOM</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112</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48.1</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dirty="0">
                          <a:effectLst/>
                        </a:rPr>
                        <a:t>149</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59.4</a:t>
                      </a:r>
                      <a:endParaRPr lang="en-US" sz="1000">
                        <a:effectLst/>
                        <a:latin typeface="Calibri"/>
                        <a:ea typeface="Calibri"/>
                        <a:cs typeface="Arial"/>
                      </a:endParaRPr>
                    </a:p>
                  </a:txBody>
                  <a:tcPr marL="33511" marR="33511" marT="0" marB="0"/>
                </a:tc>
              </a:tr>
              <a:tr h="322163">
                <a:tc vMerge="1">
                  <a:txBody>
                    <a:bodyPr/>
                    <a:lstStyle/>
                    <a:p>
                      <a:endParaRPr lang="en-US"/>
                    </a:p>
                  </a:txBody>
                  <a:tcPr/>
                </a:tc>
                <a:tc>
                  <a:txBody>
                    <a:bodyPr/>
                    <a:lstStyle/>
                    <a:p>
                      <a:pPr marL="0" marR="0" algn="ctr">
                        <a:lnSpc>
                          <a:spcPct val="115000"/>
                        </a:lnSpc>
                        <a:spcBef>
                          <a:spcPts val="0"/>
                        </a:spcBef>
                        <a:spcAft>
                          <a:spcPts val="0"/>
                        </a:spcAft>
                      </a:pPr>
                      <a:r>
                        <a:rPr lang="en-US" sz="1000" dirty="0">
                          <a:effectLst/>
                        </a:rPr>
                        <a:t>Switching the travel agency (Exit)</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59</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dirty="0">
                          <a:effectLst/>
                        </a:rPr>
                        <a:t>25.3</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dirty="0">
                          <a:effectLst/>
                        </a:rPr>
                        <a:t>40</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16</a:t>
                      </a:r>
                      <a:endParaRPr lang="en-US" sz="1000">
                        <a:effectLst/>
                        <a:latin typeface="Calibri"/>
                        <a:ea typeface="Calibri"/>
                        <a:cs typeface="Arial"/>
                      </a:endParaRPr>
                    </a:p>
                  </a:txBody>
                  <a:tcPr marL="33511" marR="33511" marT="0" marB="0"/>
                </a:tc>
              </a:tr>
              <a:tr h="164826">
                <a:tc vMerge="1">
                  <a:txBody>
                    <a:bodyPr/>
                    <a:lstStyle/>
                    <a:p>
                      <a:endParaRPr lang="en-US"/>
                    </a:p>
                  </a:txBody>
                  <a:tcPr/>
                </a:tc>
                <a:tc>
                  <a:txBody>
                    <a:bodyPr/>
                    <a:lstStyle/>
                    <a:p>
                      <a:pPr marL="0" marR="0" algn="ctr">
                        <a:lnSpc>
                          <a:spcPct val="115000"/>
                        </a:lnSpc>
                        <a:spcBef>
                          <a:spcPts val="0"/>
                        </a:spcBef>
                        <a:spcAft>
                          <a:spcPts val="0"/>
                        </a:spcAft>
                      </a:pPr>
                      <a:r>
                        <a:rPr lang="en-US" sz="1000" dirty="0">
                          <a:effectLst/>
                        </a:rPr>
                        <a:t>Legal action</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6</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2.6</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dirty="0">
                          <a:effectLst/>
                        </a:rPr>
                        <a:t>13</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5.2</a:t>
                      </a:r>
                      <a:endParaRPr lang="en-US" sz="1000">
                        <a:effectLst/>
                        <a:latin typeface="Calibri"/>
                        <a:ea typeface="Calibri"/>
                        <a:cs typeface="Arial"/>
                      </a:endParaRPr>
                    </a:p>
                  </a:txBody>
                  <a:tcPr marL="33511" marR="33511" marT="0" marB="0"/>
                </a:tc>
              </a:tr>
              <a:tr h="164826">
                <a:tc vMerge="1">
                  <a:txBody>
                    <a:bodyPr/>
                    <a:lstStyle/>
                    <a:p>
                      <a:endParaRPr lang="en-US"/>
                    </a:p>
                  </a:txBody>
                  <a:tcPr/>
                </a:tc>
                <a:tc>
                  <a:txBody>
                    <a:bodyPr/>
                    <a:lstStyle/>
                    <a:p>
                      <a:pPr marL="0" marR="0" algn="ctr">
                        <a:lnSpc>
                          <a:spcPct val="115000"/>
                        </a:lnSpc>
                        <a:spcBef>
                          <a:spcPts val="0"/>
                        </a:spcBef>
                        <a:spcAft>
                          <a:spcPts val="0"/>
                        </a:spcAft>
                      </a:pPr>
                      <a:r>
                        <a:rPr lang="en-US" sz="1000">
                          <a:effectLst/>
                        </a:rPr>
                        <a:t>No action (silence)</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43</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18.5</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dirty="0">
                          <a:effectLst/>
                        </a:rPr>
                        <a:t>66</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26.3</a:t>
                      </a:r>
                      <a:endParaRPr lang="en-US" sz="1000">
                        <a:effectLst/>
                        <a:latin typeface="Calibri"/>
                        <a:ea typeface="Calibri"/>
                        <a:cs typeface="Arial"/>
                      </a:endParaRPr>
                    </a:p>
                  </a:txBody>
                  <a:tcPr marL="33511" marR="33511" marT="0" marB="0"/>
                </a:tc>
              </a:tr>
              <a:tr h="164826">
                <a:tc gridSpan="6">
                  <a:txBody>
                    <a:bodyPr/>
                    <a:lstStyle/>
                    <a:p>
                      <a:pPr marL="0" marR="0" algn="ctr">
                        <a:lnSpc>
                          <a:spcPct val="115000"/>
                        </a:lnSpc>
                        <a:spcBef>
                          <a:spcPts val="0"/>
                        </a:spcBef>
                        <a:spcAft>
                          <a:spcPts val="0"/>
                        </a:spcAft>
                      </a:pPr>
                      <a:r>
                        <a:rPr lang="en-US" sz="1100" dirty="0">
                          <a:effectLst/>
                        </a:rPr>
                        <a:t> </a:t>
                      </a:r>
                      <a:endParaRPr lang="en-US" sz="1100" dirty="0">
                        <a:effectLst/>
                        <a:latin typeface="Calibri"/>
                        <a:ea typeface="Calibri"/>
                        <a:cs typeface="Arial"/>
                      </a:endParaRPr>
                    </a:p>
                  </a:txBody>
                  <a:tcPr marL="33511" marR="33511"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4826">
                <a:tc rowSpan="3">
                  <a:txBody>
                    <a:bodyPr/>
                    <a:lstStyle/>
                    <a:p>
                      <a:pPr marL="0" marR="0" algn="ctr">
                        <a:lnSpc>
                          <a:spcPct val="115000"/>
                        </a:lnSpc>
                        <a:spcBef>
                          <a:spcPts val="0"/>
                        </a:spcBef>
                        <a:spcAft>
                          <a:spcPts val="0"/>
                        </a:spcAft>
                      </a:pPr>
                      <a:r>
                        <a:rPr lang="en-US" sz="1400" b="1" kern="1200" dirty="0">
                          <a:solidFill>
                            <a:schemeClr val="tx1"/>
                          </a:solidFill>
                          <a:effectLst/>
                          <a:latin typeface="+mn-lt"/>
                          <a:ea typeface="+mn-ea"/>
                          <a:cs typeface="+mn-cs"/>
                        </a:rPr>
                        <a:t>In general, my previous experience in complaining was</a:t>
                      </a:r>
                    </a:p>
                  </a:txBody>
                  <a:tcPr marL="33511" marR="33511" marT="0" marB="0"/>
                </a:tc>
                <a:tc>
                  <a:txBody>
                    <a:bodyPr/>
                    <a:lstStyle/>
                    <a:p>
                      <a:pPr marL="0" marR="0" algn="ctr">
                        <a:lnSpc>
                          <a:spcPct val="115000"/>
                        </a:lnSpc>
                        <a:spcBef>
                          <a:spcPts val="0"/>
                        </a:spcBef>
                        <a:spcAft>
                          <a:spcPts val="0"/>
                        </a:spcAft>
                      </a:pPr>
                      <a:r>
                        <a:rPr lang="en-US" sz="1000">
                          <a:effectLst/>
                        </a:rPr>
                        <a:t>Positive</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41</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17.6</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dirty="0">
                          <a:effectLst/>
                        </a:rPr>
                        <a:t>72</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28.7</a:t>
                      </a:r>
                      <a:endParaRPr lang="en-US" sz="1000">
                        <a:effectLst/>
                        <a:latin typeface="Calibri"/>
                        <a:ea typeface="Calibri"/>
                        <a:cs typeface="Arial"/>
                      </a:endParaRPr>
                    </a:p>
                  </a:txBody>
                  <a:tcPr marL="33511" marR="33511" marT="0" marB="0"/>
                </a:tc>
              </a:tr>
              <a:tr h="164826">
                <a:tc vMerge="1">
                  <a:txBody>
                    <a:bodyPr/>
                    <a:lstStyle/>
                    <a:p>
                      <a:endParaRPr lang="en-US"/>
                    </a:p>
                  </a:txBody>
                  <a:tcPr/>
                </a:tc>
                <a:tc>
                  <a:txBody>
                    <a:bodyPr/>
                    <a:lstStyle/>
                    <a:p>
                      <a:pPr marL="0" marR="0" algn="ctr">
                        <a:lnSpc>
                          <a:spcPct val="115000"/>
                        </a:lnSpc>
                        <a:spcBef>
                          <a:spcPts val="0"/>
                        </a:spcBef>
                        <a:spcAft>
                          <a:spcPts val="0"/>
                        </a:spcAft>
                      </a:pPr>
                      <a:r>
                        <a:rPr lang="en-US" sz="1000">
                          <a:effectLst/>
                        </a:rPr>
                        <a:t>Negative</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70</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30</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dirty="0">
                          <a:effectLst/>
                        </a:rPr>
                        <a:t>43</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17.1</a:t>
                      </a:r>
                      <a:endParaRPr lang="en-US" sz="1000">
                        <a:effectLst/>
                        <a:latin typeface="Calibri"/>
                        <a:ea typeface="Calibri"/>
                        <a:cs typeface="Arial"/>
                      </a:endParaRPr>
                    </a:p>
                  </a:txBody>
                  <a:tcPr marL="33511" marR="33511" marT="0" marB="0"/>
                </a:tc>
              </a:tr>
              <a:tr h="164826">
                <a:tc vMerge="1">
                  <a:txBody>
                    <a:bodyPr/>
                    <a:lstStyle/>
                    <a:p>
                      <a:endParaRPr lang="en-US"/>
                    </a:p>
                  </a:txBody>
                  <a:tcPr/>
                </a:tc>
                <a:tc>
                  <a:txBody>
                    <a:bodyPr/>
                    <a:lstStyle/>
                    <a:p>
                      <a:pPr marL="0" marR="0" algn="ctr">
                        <a:lnSpc>
                          <a:spcPct val="115000"/>
                        </a:lnSpc>
                        <a:spcBef>
                          <a:spcPts val="0"/>
                        </a:spcBef>
                        <a:spcAft>
                          <a:spcPts val="0"/>
                        </a:spcAft>
                      </a:pPr>
                      <a:r>
                        <a:rPr lang="en-US" sz="1000">
                          <a:effectLst/>
                        </a:rPr>
                        <a:t>I never complain before</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122</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52.4</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dirty="0">
                          <a:effectLst/>
                        </a:rPr>
                        <a:t>136</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54.2</a:t>
                      </a:r>
                      <a:endParaRPr lang="en-US" sz="1000">
                        <a:effectLst/>
                        <a:latin typeface="Calibri"/>
                        <a:ea typeface="Calibri"/>
                        <a:cs typeface="Arial"/>
                      </a:endParaRPr>
                    </a:p>
                  </a:txBody>
                  <a:tcPr marL="33511" marR="33511" marT="0" marB="0"/>
                </a:tc>
              </a:tr>
              <a:tr h="164826">
                <a:tc gridSpan="6">
                  <a:txBody>
                    <a:bodyPr/>
                    <a:lstStyle/>
                    <a:p>
                      <a:pPr marL="0" marR="0" algn="ctr">
                        <a:lnSpc>
                          <a:spcPct val="115000"/>
                        </a:lnSpc>
                        <a:spcBef>
                          <a:spcPts val="0"/>
                        </a:spcBef>
                        <a:spcAft>
                          <a:spcPts val="0"/>
                        </a:spcAft>
                      </a:pPr>
                      <a:r>
                        <a:rPr lang="en-US" sz="1100" dirty="0">
                          <a:effectLst/>
                        </a:rPr>
                        <a:t> </a:t>
                      </a:r>
                      <a:endParaRPr lang="en-US" sz="1100" dirty="0">
                        <a:effectLst/>
                        <a:latin typeface="Calibri"/>
                        <a:ea typeface="Calibri"/>
                        <a:cs typeface="Arial"/>
                      </a:endParaRPr>
                    </a:p>
                  </a:txBody>
                  <a:tcPr marL="33511" marR="33511"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64826">
                <a:tc rowSpan="3">
                  <a:txBody>
                    <a:bodyPr/>
                    <a:lstStyle/>
                    <a:p>
                      <a:pPr marL="0" marR="0" algn="ctr" defTabSz="914400" rtl="0" eaLnBrk="1" latinLnBrk="0" hangingPunct="1">
                        <a:lnSpc>
                          <a:spcPct val="115000"/>
                        </a:lnSpc>
                        <a:spcBef>
                          <a:spcPts val="0"/>
                        </a:spcBef>
                        <a:spcAft>
                          <a:spcPts val="0"/>
                        </a:spcAft>
                      </a:pPr>
                      <a:r>
                        <a:rPr lang="en-US" sz="1400" b="1" kern="1200" dirty="0">
                          <a:solidFill>
                            <a:schemeClr val="tx1"/>
                          </a:solidFill>
                          <a:effectLst/>
                          <a:latin typeface="+mn-lt"/>
                          <a:ea typeface="+mn-ea"/>
                          <a:cs typeface="+mn-cs"/>
                        </a:rPr>
                        <a:t>In my travel agency, my previous experience in complaining was</a:t>
                      </a:r>
                    </a:p>
                  </a:txBody>
                  <a:tcPr marL="33511" marR="33511" marT="0" marB="0"/>
                </a:tc>
                <a:tc>
                  <a:txBody>
                    <a:bodyPr/>
                    <a:lstStyle/>
                    <a:p>
                      <a:pPr marL="0" marR="0" algn="ctr">
                        <a:lnSpc>
                          <a:spcPct val="115000"/>
                        </a:lnSpc>
                        <a:spcBef>
                          <a:spcPts val="0"/>
                        </a:spcBef>
                        <a:spcAft>
                          <a:spcPts val="0"/>
                        </a:spcAft>
                      </a:pPr>
                      <a:r>
                        <a:rPr lang="en-US" sz="1000" dirty="0">
                          <a:effectLst/>
                        </a:rPr>
                        <a:t>Positive</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43</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18.5</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65</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25.9</a:t>
                      </a:r>
                      <a:endParaRPr lang="en-US" sz="1000">
                        <a:effectLst/>
                        <a:latin typeface="Calibri"/>
                        <a:ea typeface="Calibri"/>
                        <a:cs typeface="Arial"/>
                      </a:endParaRPr>
                    </a:p>
                  </a:txBody>
                  <a:tcPr marL="33511" marR="33511" marT="0" marB="0"/>
                </a:tc>
              </a:tr>
              <a:tr h="164826">
                <a:tc vMerge="1">
                  <a:txBody>
                    <a:bodyPr/>
                    <a:lstStyle/>
                    <a:p>
                      <a:endParaRPr lang="en-US"/>
                    </a:p>
                  </a:txBody>
                  <a:tcPr/>
                </a:tc>
                <a:tc>
                  <a:txBody>
                    <a:bodyPr/>
                    <a:lstStyle/>
                    <a:p>
                      <a:pPr marL="0" marR="0" algn="ctr">
                        <a:lnSpc>
                          <a:spcPct val="115000"/>
                        </a:lnSpc>
                        <a:spcBef>
                          <a:spcPts val="0"/>
                        </a:spcBef>
                        <a:spcAft>
                          <a:spcPts val="0"/>
                        </a:spcAft>
                      </a:pPr>
                      <a:r>
                        <a:rPr lang="en-US" sz="1000" dirty="0">
                          <a:effectLst/>
                        </a:rPr>
                        <a:t>Negative</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36</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15.5</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28</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dirty="0">
                          <a:effectLst/>
                        </a:rPr>
                        <a:t>11.1</a:t>
                      </a:r>
                      <a:endParaRPr lang="en-US" sz="1000" dirty="0">
                        <a:effectLst/>
                        <a:latin typeface="Calibri"/>
                        <a:ea typeface="Calibri"/>
                        <a:cs typeface="Arial"/>
                      </a:endParaRPr>
                    </a:p>
                  </a:txBody>
                  <a:tcPr marL="33511" marR="33511" marT="0" marB="0"/>
                </a:tc>
              </a:tr>
              <a:tr h="164826">
                <a:tc vMerge="1">
                  <a:txBody>
                    <a:bodyPr/>
                    <a:lstStyle/>
                    <a:p>
                      <a:endParaRPr lang="en-US"/>
                    </a:p>
                  </a:txBody>
                  <a:tcPr/>
                </a:tc>
                <a:tc>
                  <a:txBody>
                    <a:bodyPr/>
                    <a:lstStyle/>
                    <a:p>
                      <a:pPr marL="0" marR="0" algn="ctr">
                        <a:lnSpc>
                          <a:spcPct val="115000"/>
                        </a:lnSpc>
                        <a:spcBef>
                          <a:spcPts val="0"/>
                        </a:spcBef>
                        <a:spcAft>
                          <a:spcPts val="0"/>
                        </a:spcAft>
                      </a:pPr>
                      <a:r>
                        <a:rPr lang="en-US" sz="1000" dirty="0">
                          <a:effectLst/>
                        </a:rPr>
                        <a:t>I never complain before</a:t>
                      </a:r>
                      <a:endParaRPr lang="en-US" sz="1000" dirty="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154</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66</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a:effectLst/>
                        </a:rPr>
                        <a:t>158</a:t>
                      </a:r>
                      <a:endParaRPr lang="en-US" sz="1000">
                        <a:effectLst/>
                        <a:latin typeface="Calibri"/>
                        <a:ea typeface="Calibri"/>
                        <a:cs typeface="Arial"/>
                      </a:endParaRPr>
                    </a:p>
                  </a:txBody>
                  <a:tcPr marL="33511" marR="33511" marT="0" marB="0"/>
                </a:tc>
                <a:tc>
                  <a:txBody>
                    <a:bodyPr/>
                    <a:lstStyle/>
                    <a:p>
                      <a:pPr marL="0" marR="0" algn="ctr">
                        <a:lnSpc>
                          <a:spcPct val="115000"/>
                        </a:lnSpc>
                        <a:spcBef>
                          <a:spcPts val="0"/>
                        </a:spcBef>
                        <a:spcAft>
                          <a:spcPts val="0"/>
                        </a:spcAft>
                      </a:pPr>
                      <a:r>
                        <a:rPr lang="en-US" sz="1000" dirty="0">
                          <a:effectLst/>
                        </a:rPr>
                        <a:t>63</a:t>
                      </a:r>
                      <a:endParaRPr lang="en-US" sz="1000" dirty="0">
                        <a:effectLst/>
                        <a:latin typeface="Calibri"/>
                        <a:ea typeface="Calibri"/>
                        <a:cs typeface="Arial"/>
                      </a:endParaRPr>
                    </a:p>
                  </a:txBody>
                  <a:tcPr marL="33511" marR="33511" marT="0" marB="0"/>
                </a:tc>
              </a:tr>
            </a:tbl>
          </a:graphicData>
        </a:graphic>
      </p:graphicFrame>
      <p:sp>
        <p:nvSpPr>
          <p:cNvPr id="5" name="Slide Number Placeholder 4"/>
          <p:cNvSpPr>
            <a:spLocks noGrp="1"/>
          </p:cNvSpPr>
          <p:nvPr>
            <p:ph type="sldNum" sz="quarter" idx="12"/>
          </p:nvPr>
        </p:nvSpPr>
        <p:spPr/>
        <p:txBody>
          <a:bodyPr/>
          <a:lstStyle/>
          <a:p>
            <a:fld id="{0AF3E845-B4E7-4B3A-92F3-DBA29D8E7BD9}" type="slidenum">
              <a:rPr lang="ar-SA" smtClean="0"/>
              <a:pPr/>
              <a:t>31</a:t>
            </a:fld>
            <a:endParaRPr lang="ar-SA"/>
          </a:p>
        </p:txBody>
      </p:sp>
      <p:sp>
        <p:nvSpPr>
          <p:cNvPr id="7" name="Rectangle 6"/>
          <p:cNvSpPr/>
          <p:nvPr/>
        </p:nvSpPr>
        <p:spPr>
          <a:xfrm>
            <a:off x="1691680" y="188640"/>
            <a:ext cx="5761321" cy="646331"/>
          </a:xfrm>
          <a:prstGeom prst="rect">
            <a:avLst/>
          </a:prstGeom>
        </p:spPr>
        <p:txBody>
          <a:bodyPr wrap="none">
            <a:spAutoFit/>
          </a:bodyPr>
          <a:lstStyle/>
          <a:p>
            <a:pPr algn="l"/>
            <a:r>
              <a:rPr lang="en-US" b="1" dirty="0" smtClean="0"/>
              <a:t>Factors for Complaining Behavior in Travel agencies</a:t>
            </a:r>
            <a:endParaRPr lang="en-US" b="1" dirty="0"/>
          </a:p>
          <a:p>
            <a:pPr algn="l"/>
            <a:endParaRPr lang="en-US" b="1" dirty="0"/>
          </a:p>
        </p:txBody>
      </p:sp>
    </p:spTree>
    <p:custDataLst>
      <p:tags r:id="rId2"/>
    </p:custDataLst>
    <p:extLst>
      <p:ext uri="{BB962C8B-B14F-4D97-AF65-F5344CB8AC3E}">
        <p14:creationId xmlns:p14="http://schemas.microsoft.com/office/powerpoint/2010/main" val="379988691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806364275"/>
              </p:ext>
            </p:extLst>
          </p:nvPr>
        </p:nvGraphicFramePr>
        <p:xfrm>
          <a:off x="395536" y="188647"/>
          <a:ext cx="8136903" cy="6293035"/>
        </p:xfrm>
        <a:graphic>
          <a:graphicData uri="http://schemas.openxmlformats.org/drawingml/2006/table">
            <a:tbl>
              <a:tblPr firstRow="1" firstCol="1" bandRow="1">
                <a:tableStyleId>{5C22544A-7EE6-4342-B048-85BDC9FD1C3A}</a:tableStyleId>
              </a:tblPr>
              <a:tblGrid>
                <a:gridCol w="1980195"/>
                <a:gridCol w="2759577"/>
                <a:gridCol w="951578"/>
                <a:gridCol w="856419"/>
                <a:gridCol w="856419"/>
                <a:gridCol w="732715"/>
              </a:tblGrid>
              <a:tr h="322516">
                <a:tc rowSpan="2" gridSpan="2">
                  <a:txBody>
                    <a:bodyPr/>
                    <a:lstStyle/>
                    <a:p>
                      <a:pPr marL="0" marR="0" algn="ctr">
                        <a:lnSpc>
                          <a:spcPct val="115000"/>
                        </a:lnSpc>
                        <a:spcBef>
                          <a:spcPts val="0"/>
                        </a:spcBef>
                        <a:spcAft>
                          <a:spcPts val="0"/>
                        </a:spcAft>
                      </a:pPr>
                      <a:r>
                        <a:rPr lang="en-US" sz="300" dirty="0">
                          <a:effectLst/>
                        </a:rPr>
                        <a:t>	</a:t>
                      </a:r>
                      <a:endParaRPr lang="en-US" sz="400" dirty="0">
                        <a:effectLst/>
                      </a:endParaRPr>
                    </a:p>
                    <a:p>
                      <a:pPr marL="0" marR="0" algn="ctr">
                        <a:lnSpc>
                          <a:spcPct val="115000"/>
                        </a:lnSpc>
                        <a:spcBef>
                          <a:spcPts val="0"/>
                        </a:spcBef>
                        <a:spcAft>
                          <a:spcPts val="0"/>
                        </a:spcAft>
                      </a:pPr>
                      <a:r>
                        <a:rPr lang="en-US" sz="1200" b="1" kern="1200" dirty="0">
                          <a:solidFill>
                            <a:schemeClr val="tx1"/>
                          </a:solidFill>
                          <a:effectLst/>
                          <a:latin typeface="+mn-lt"/>
                          <a:ea typeface="+mn-ea"/>
                          <a:cs typeface="+mn-cs"/>
                        </a:rPr>
                        <a:t>Factors</a:t>
                      </a:r>
                    </a:p>
                  </a:txBody>
                  <a:tcPr marL="35099" marR="35099" marT="0" marB="0"/>
                </a:tc>
                <a:tc rowSpan="2" hMerge="1">
                  <a:txBody>
                    <a:bodyPr/>
                    <a:lstStyle/>
                    <a:p>
                      <a:endParaRPr lang="en-US"/>
                    </a:p>
                  </a:txBody>
                  <a:tcPr/>
                </a:tc>
                <a:tc gridSpan="2">
                  <a:txBody>
                    <a:bodyPr/>
                    <a:lstStyle/>
                    <a:p>
                      <a:pPr marL="0" marR="0" algn="ctr">
                        <a:lnSpc>
                          <a:spcPct val="115000"/>
                        </a:lnSpc>
                        <a:spcBef>
                          <a:spcPts val="0"/>
                        </a:spcBef>
                        <a:spcAft>
                          <a:spcPts val="0"/>
                        </a:spcAft>
                      </a:pPr>
                      <a:r>
                        <a:rPr lang="en-US" sz="1100" b="1" kern="1200" dirty="0">
                          <a:solidFill>
                            <a:schemeClr val="tx1"/>
                          </a:solidFill>
                          <a:effectLst/>
                          <a:latin typeface="+mn-lt"/>
                          <a:ea typeface="+mn-ea"/>
                          <a:cs typeface="+mn-cs"/>
                        </a:rPr>
                        <a:t>Egyptians (N= 233)</a:t>
                      </a:r>
                    </a:p>
                  </a:txBody>
                  <a:tcPr marL="35099" marR="35099" marT="0" marB="0"/>
                </a:tc>
                <a:tc hMerge="1">
                  <a:txBody>
                    <a:bodyPr/>
                    <a:lstStyle/>
                    <a:p>
                      <a:endParaRPr lang="en-US"/>
                    </a:p>
                  </a:txBody>
                  <a:tcPr/>
                </a:tc>
                <a:tc gridSpan="2">
                  <a:txBody>
                    <a:bodyPr/>
                    <a:lstStyle/>
                    <a:p>
                      <a:pPr marL="0" marR="0" algn="ctr">
                        <a:lnSpc>
                          <a:spcPct val="115000"/>
                        </a:lnSpc>
                        <a:spcBef>
                          <a:spcPts val="0"/>
                        </a:spcBef>
                        <a:spcAft>
                          <a:spcPts val="0"/>
                        </a:spcAft>
                      </a:pPr>
                      <a:r>
                        <a:rPr lang="en-US" sz="1100" b="1" kern="1200" dirty="0">
                          <a:solidFill>
                            <a:schemeClr val="tx1"/>
                          </a:solidFill>
                          <a:effectLst/>
                          <a:latin typeface="+mn-lt"/>
                          <a:ea typeface="+mn-ea"/>
                          <a:cs typeface="+mn-cs"/>
                        </a:rPr>
                        <a:t>Saudis (N= 251)</a:t>
                      </a:r>
                    </a:p>
                  </a:txBody>
                  <a:tcPr marL="35099" marR="35099" marT="0" marB="0"/>
                </a:tc>
                <a:tc hMerge="1">
                  <a:txBody>
                    <a:bodyPr/>
                    <a:lstStyle/>
                    <a:p>
                      <a:endParaRPr lang="en-US"/>
                    </a:p>
                  </a:txBody>
                  <a:tcPr/>
                </a:tc>
              </a:tr>
              <a:tr h="161257">
                <a:tc gridSpan="2" vMerge="1">
                  <a:txBody>
                    <a:bodyPr/>
                    <a:lstStyle/>
                    <a:p>
                      <a:endParaRPr lang="en-US"/>
                    </a:p>
                  </a:txBody>
                  <a:tcPr/>
                </a:tc>
                <a:tc hMerge="1" vMerge="1">
                  <a:txBody>
                    <a:bodyPr/>
                    <a:lstStyle/>
                    <a:p>
                      <a:endParaRPr lang="en-US"/>
                    </a:p>
                  </a:txBody>
                  <a:tcPr/>
                </a:tc>
                <a:tc>
                  <a:txBody>
                    <a:bodyPr/>
                    <a:lstStyle/>
                    <a:p>
                      <a:pPr marL="0" marR="0" algn="ctr">
                        <a:lnSpc>
                          <a:spcPct val="115000"/>
                        </a:lnSpc>
                        <a:spcBef>
                          <a:spcPts val="0"/>
                        </a:spcBef>
                        <a:spcAft>
                          <a:spcPts val="0"/>
                        </a:spcAft>
                      </a:pPr>
                      <a:r>
                        <a:rPr lang="en-US" sz="900" dirty="0">
                          <a:effectLst/>
                        </a:rPr>
                        <a:t>N</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N</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a:t>
                      </a:r>
                      <a:endParaRPr lang="en-US" sz="1000">
                        <a:effectLst/>
                        <a:latin typeface="Calibri"/>
                        <a:ea typeface="Calibri"/>
                        <a:cs typeface="Arial"/>
                      </a:endParaRPr>
                    </a:p>
                  </a:txBody>
                  <a:tcPr marL="35099" marR="35099" marT="0" marB="0"/>
                </a:tc>
              </a:tr>
              <a:tr h="161257">
                <a:tc rowSpan="2">
                  <a:txBody>
                    <a:bodyPr/>
                    <a:lstStyle/>
                    <a:p>
                      <a:pPr marL="0" marR="0" algn="ctr">
                        <a:lnSpc>
                          <a:spcPct val="115000"/>
                        </a:lnSpc>
                        <a:spcBef>
                          <a:spcPts val="0"/>
                        </a:spcBef>
                        <a:spcAft>
                          <a:spcPts val="0"/>
                        </a:spcAft>
                      </a:pPr>
                      <a:r>
                        <a:rPr lang="en-US" sz="1100" b="1" kern="1200" dirty="0">
                          <a:solidFill>
                            <a:schemeClr val="tx1"/>
                          </a:solidFill>
                          <a:effectLst/>
                          <a:latin typeface="+mn-lt"/>
                          <a:ea typeface="+mn-ea"/>
                          <a:cs typeface="+mn-cs"/>
                        </a:rPr>
                        <a:t>Previous dealing rate with your travel agency</a:t>
                      </a:r>
                    </a:p>
                  </a:txBody>
                  <a:tcPr marL="35099" marR="35099" marT="0" marB="0"/>
                </a:tc>
                <a:tc>
                  <a:txBody>
                    <a:bodyPr/>
                    <a:lstStyle/>
                    <a:p>
                      <a:pPr marL="0" marR="0" algn="ctr">
                        <a:lnSpc>
                          <a:spcPct val="115000"/>
                        </a:lnSpc>
                        <a:spcBef>
                          <a:spcPts val="0"/>
                        </a:spcBef>
                        <a:spcAft>
                          <a:spcPts val="0"/>
                        </a:spcAft>
                      </a:pPr>
                      <a:r>
                        <a:rPr lang="en-US" sz="900" dirty="0">
                          <a:effectLst/>
                        </a:rPr>
                        <a:t>1 - 3</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dirty="0">
                          <a:effectLst/>
                        </a:rPr>
                        <a:t>129</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55.4</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dirty="0">
                          <a:effectLst/>
                        </a:rPr>
                        <a:t>85</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dirty="0">
                          <a:effectLst/>
                        </a:rPr>
                        <a:t>33.9</a:t>
                      </a:r>
                      <a:endParaRPr lang="en-US" sz="1000" dirty="0">
                        <a:effectLst/>
                        <a:latin typeface="Calibri"/>
                        <a:ea typeface="Calibri"/>
                        <a:cs typeface="Arial"/>
                      </a:endParaRPr>
                    </a:p>
                  </a:txBody>
                  <a:tcPr marL="35099" marR="35099" marT="0" marB="0"/>
                </a:tc>
              </a:tr>
              <a:tr h="614581">
                <a:tc vMerge="1">
                  <a:txBody>
                    <a:bodyPr/>
                    <a:lstStyle/>
                    <a:p>
                      <a:endParaRPr lang="en-US"/>
                    </a:p>
                  </a:txBody>
                  <a:tcPr/>
                </a:tc>
                <a:tc>
                  <a:txBody>
                    <a:bodyPr/>
                    <a:lstStyle/>
                    <a:p>
                      <a:pPr marL="0" marR="0" algn="ctr">
                        <a:lnSpc>
                          <a:spcPct val="115000"/>
                        </a:lnSpc>
                        <a:spcBef>
                          <a:spcPts val="0"/>
                        </a:spcBef>
                        <a:spcAft>
                          <a:spcPts val="0"/>
                        </a:spcAft>
                      </a:pPr>
                      <a:r>
                        <a:rPr lang="en-US" sz="900" dirty="0">
                          <a:effectLst/>
                        </a:rPr>
                        <a:t>4 - 6</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dirty="0">
                          <a:effectLst/>
                        </a:rPr>
                        <a:t>76</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dirty="0">
                          <a:effectLst/>
                        </a:rPr>
                        <a:t>32.6</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dirty="0">
                          <a:effectLst/>
                        </a:rPr>
                        <a:t>140</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dirty="0">
                          <a:effectLst/>
                        </a:rPr>
                        <a:t>55.7</a:t>
                      </a:r>
                      <a:endParaRPr lang="en-US" sz="1000" dirty="0">
                        <a:effectLst/>
                        <a:latin typeface="Calibri"/>
                        <a:ea typeface="Calibri"/>
                        <a:cs typeface="Arial"/>
                      </a:endParaRPr>
                    </a:p>
                  </a:txBody>
                  <a:tcPr marL="35099" marR="35099" marT="0" marB="0"/>
                </a:tc>
              </a:tr>
              <a:tr h="161257">
                <a:tc rowSpan="3">
                  <a:txBody>
                    <a:bodyPr/>
                    <a:lstStyle/>
                    <a:p>
                      <a:pPr marL="0" marR="0" algn="ctr" defTabSz="914400" rtl="0" eaLnBrk="1" latinLnBrk="0" hangingPunct="1">
                        <a:lnSpc>
                          <a:spcPct val="115000"/>
                        </a:lnSpc>
                        <a:spcBef>
                          <a:spcPts val="0"/>
                        </a:spcBef>
                        <a:spcAft>
                          <a:spcPts val="0"/>
                        </a:spcAft>
                      </a:pPr>
                      <a:r>
                        <a:rPr lang="en-US" sz="1100" b="1" kern="1200" dirty="0">
                          <a:solidFill>
                            <a:schemeClr val="tx1"/>
                          </a:solidFill>
                          <a:effectLst/>
                          <a:latin typeface="+mn-lt"/>
                          <a:ea typeface="+mn-ea"/>
                          <a:cs typeface="+mn-cs"/>
                        </a:rPr>
                        <a:t>The complaining procedures in my travel agency are clear for me.</a:t>
                      </a:r>
                    </a:p>
                  </a:txBody>
                  <a:tcPr marL="35099" marR="35099" marT="0" marB="0"/>
                </a:tc>
                <a:tc>
                  <a:txBody>
                    <a:bodyPr/>
                    <a:lstStyle/>
                    <a:p>
                      <a:pPr marL="0" marR="0" algn="ctr">
                        <a:lnSpc>
                          <a:spcPct val="115000"/>
                        </a:lnSpc>
                        <a:spcBef>
                          <a:spcPts val="0"/>
                        </a:spcBef>
                        <a:spcAft>
                          <a:spcPts val="0"/>
                        </a:spcAft>
                      </a:pPr>
                      <a:r>
                        <a:rPr lang="en-US" sz="900">
                          <a:effectLst/>
                        </a:rPr>
                        <a:t>Yes</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dirty="0">
                          <a:effectLst/>
                        </a:rPr>
                        <a:t>60</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25.8</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94</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37.5</a:t>
                      </a:r>
                      <a:endParaRPr lang="en-US" sz="1000">
                        <a:effectLst/>
                        <a:latin typeface="Calibri"/>
                        <a:ea typeface="Calibri"/>
                        <a:cs typeface="Arial"/>
                      </a:endParaRPr>
                    </a:p>
                  </a:txBody>
                  <a:tcPr marL="35099" marR="35099" marT="0" marB="0"/>
                </a:tc>
              </a:tr>
              <a:tr h="161257">
                <a:tc vMerge="1">
                  <a:txBody>
                    <a:bodyPr/>
                    <a:lstStyle/>
                    <a:p>
                      <a:endParaRPr lang="en-US"/>
                    </a:p>
                  </a:txBody>
                  <a:tcPr/>
                </a:tc>
                <a:tc>
                  <a:txBody>
                    <a:bodyPr/>
                    <a:lstStyle/>
                    <a:p>
                      <a:pPr marL="0" marR="0" algn="ctr">
                        <a:lnSpc>
                          <a:spcPct val="115000"/>
                        </a:lnSpc>
                        <a:spcBef>
                          <a:spcPts val="0"/>
                        </a:spcBef>
                        <a:spcAft>
                          <a:spcPts val="0"/>
                        </a:spcAft>
                      </a:pPr>
                      <a:r>
                        <a:rPr lang="en-US" sz="900" dirty="0">
                          <a:effectLst/>
                        </a:rPr>
                        <a:t>Partly</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dirty="0">
                          <a:effectLst/>
                        </a:rPr>
                        <a:t>54</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23.2</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76</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30.3</a:t>
                      </a:r>
                      <a:endParaRPr lang="en-US" sz="1000">
                        <a:effectLst/>
                        <a:latin typeface="Calibri"/>
                        <a:ea typeface="Calibri"/>
                        <a:cs typeface="Arial"/>
                      </a:endParaRPr>
                    </a:p>
                  </a:txBody>
                  <a:tcPr marL="35099" marR="35099" marT="0" marB="0"/>
                </a:tc>
              </a:tr>
              <a:tr h="690319">
                <a:tc vMerge="1">
                  <a:txBody>
                    <a:bodyPr/>
                    <a:lstStyle/>
                    <a:p>
                      <a:endParaRPr lang="en-US"/>
                    </a:p>
                  </a:txBody>
                  <a:tcPr/>
                </a:tc>
                <a:tc>
                  <a:txBody>
                    <a:bodyPr/>
                    <a:lstStyle/>
                    <a:p>
                      <a:pPr marL="0" marR="0" algn="ctr">
                        <a:lnSpc>
                          <a:spcPct val="115000"/>
                        </a:lnSpc>
                        <a:spcBef>
                          <a:spcPts val="0"/>
                        </a:spcBef>
                        <a:spcAft>
                          <a:spcPts val="0"/>
                        </a:spcAft>
                      </a:pPr>
                      <a:r>
                        <a:rPr lang="en-US" sz="900" dirty="0">
                          <a:effectLst/>
                        </a:rPr>
                        <a:t>No</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119</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51</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81</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32.2</a:t>
                      </a:r>
                      <a:endParaRPr lang="en-US" sz="1000">
                        <a:effectLst/>
                        <a:latin typeface="Calibri"/>
                        <a:ea typeface="Calibri"/>
                        <a:cs typeface="Arial"/>
                      </a:endParaRPr>
                    </a:p>
                  </a:txBody>
                  <a:tcPr marL="35099" marR="35099" marT="0" marB="0"/>
                </a:tc>
              </a:tr>
              <a:tr h="161257">
                <a:tc rowSpan="4">
                  <a:txBody>
                    <a:bodyPr/>
                    <a:lstStyle/>
                    <a:p>
                      <a:pPr marL="0" marR="0" algn="ctr">
                        <a:lnSpc>
                          <a:spcPct val="115000"/>
                        </a:lnSpc>
                        <a:spcBef>
                          <a:spcPts val="0"/>
                        </a:spcBef>
                        <a:spcAft>
                          <a:spcPts val="0"/>
                        </a:spcAft>
                      </a:pPr>
                      <a:r>
                        <a:rPr lang="en-US" sz="1100" b="1" kern="1200" dirty="0">
                          <a:solidFill>
                            <a:schemeClr val="tx1"/>
                          </a:solidFill>
                          <a:effectLst/>
                          <a:latin typeface="+mn-lt"/>
                          <a:ea typeface="+mn-ea"/>
                          <a:cs typeface="+mn-cs"/>
                        </a:rPr>
                        <a:t>for whom has a previous complain experience</a:t>
                      </a:r>
                    </a:p>
                    <a:p>
                      <a:pPr marL="0" marR="0" algn="ctr">
                        <a:lnSpc>
                          <a:spcPct val="115000"/>
                        </a:lnSpc>
                        <a:spcBef>
                          <a:spcPts val="0"/>
                        </a:spcBef>
                        <a:spcAft>
                          <a:spcPts val="0"/>
                        </a:spcAft>
                      </a:pPr>
                      <a:r>
                        <a:rPr lang="en-US" sz="1100" b="1" kern="1200" dirty="0">
                          <a:solidFill>
                            <a:schemeClr val="tx1"/>
                          </a:solidFill>
                          <a:effectLst/>
                          <a:latin typeface="+mn-lt"/>
                          <a:ea typeface="+mn-ea"/>
                          <a:cs typeface="+mn-cs"/>
                        </a:rPr>
                        <a:t>I felt satisfied about complaining procedures in my travel agency.</a:t>
                      </a:r>
                    </a:p>
                  </a:txBody>
                  <a:tcPr marL="35099" marR="35099" marT="0" marB="0"/>
                </a:tc>
                <a:tc>
                  <a:txBody>
                    <a:bodyPr/>
                    <a:lstStyle/>
                    <a:p>
                      <a:pPr marL="0" marR="0" algn="ctr">
                        <a:lnSpc>
                          <a:spcPct val="115000"/>
                        </a:lnSpc>
                        <a:spcBef>
                          <a:spcPts val="0"/>
                        </a:spcBef>
                        <a:spcAft>
                          <a:spcPts val="0"/>
                        </a:spcAft>
                      </a:pPr>
                      <a:r>
                        <a:rPr lang="en-US" sz="900">
                          <a:effectLst/>
                        </a:rPr>
                        <a:t>Yes</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38</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16.3</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61</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24.2</a:t>
                      </a:r>
                      <a:endParaRPr lang="en-US" sz="1000">
                        <a:effectLst/>
                        <a:latin typeface="Calibri"/>
                        <a:ea typeface="Calibri"/>
                        <a:cs typeface="Arial"/>
                      </a:endParaRPr>
                    </a:p>
                  </a:txBody>
                  <a:tcPr marL="35099" marR="35099" marT="0" marB="0"/>
                </a:tc>
              </a:tr>
              <a:tr h="161257">
                <a:tc vMerge="1">
                  <a:txBody>
                    <a:bodyPr/>
                    <a:lstStyle/>
                    <a:p>
                      <a:endParaRPr lang="en-US"/>
                    </a:p>
                  </a:txBody>
                  <a:tcPr/>
                </a:tc>
                <a:tc>
                  <a:txBody>
                    <a:bodyPr/>
                    <a:lstStyle/>
                    <a:p>
                      <a:pPr marL="0" marR="0" algn="ctr">
                        <a:lnSpc>
                          <a:spcPct val="115000"/>
                        </a:lnSpc>
                        <a:spcBef>
                          <a:spcPts val="0"/>
                        </a:spcBef>
                        <a:spcAft>
                          <a:spcPts val="0"/>
                        </a:spcAft>
                      </a:pPr>
                      <a:r>
                        <a:rPr lang="en-US" sz="900" dirty="0">
                          <a:effectLst/>
                        </a:rPr>
                        <a:t>Partly</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17</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dirty="0">
                          <a:effectLst/>
                        </a:rPr>
                        <a:t>7.3</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15</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6</a:t>
                      </a:r>
                      <a:endParaRPr lang="en-US" sz="1000">
                        <a:effectLst/>
                        <a:latin typeface="Calibri"/>
                        <a:ea typeface="Calibri"/>
                        <a:cs typeface="Arial"/>
                      </a:endParaRPr>
                    </a:p>
                  </a:txBody>
                  <a:tcPr marL="35099" marR="35099" marT="0" marB="0"/>
                </a:tc>
              </a:tr>
              <a:tr h="161257">
                <a:tc vMerge="1">
                  <a:txBody>
                    <a:bodyPr/>
                    <a:lstStyle/>
                    <a:p>
                      <a:endParaRPr lang="en-US"/>
                    </a:p>
                  </a:txBody>
                  <a:tcPr/>
                </a:tc>
                <a:tc>
                  <a:txBody>
                    <a:bodyPr/>
                    <a:lstStyle/>
                    <a:p>
                      <a:pPr marL="0" marR="0" algn="ctr">
                        <a:lnSpc>
                          <a:spcPct val="115000"/>
                        </a:lnSpc>
                        <a:spcBef>
                          <a:spcPts val="0"/>
                        </a:spcBef>
                        <a:spcAft>
                          <a:spcPts val="0"/>
                        </a:spcAft>
                      </a:pPr>
                      <a:r>
                        <a:rPr lang="en-US" sz="900">
                          <a:effectLst/>
                        </a:rPr>
                        <a:t>No</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24</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10.3</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17</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6.8</a:t>
                      </a:r>
                      <a:endParaRPr lang="en-US" sz="1000">
                        <a:effectLst/>
                        <a:latin typeface="Calibri"/>
                        <a:ea typeface="Calibri"/>
                        <a:cs typeface="Arial"/>
                      </a:endParaRPr>
                    </a:p>
                  </a:txBody>
                  <a:tcPr marL="35099" marR="35099" marT="0" marB="0"/>
                </a:tc>
              </a:tr>
              <a:tr h="322516">
                <a:tc vMerge="1">
                  <a:txBody>
                    <a:bodyPr/>
                    <a:lstStyle/>
                    <a:p>
                      <a:endParaRPr lang="en-US"/>
                    </a:p>
                  </a:txBody>
                  <a:tcPr/>
                </a:tc>
                <a:tc>
                  <a:txBody>
                    <a:bodyPr/>
                    <a:lstStyle/>
                    <a:p>
                      <a:pPr marL="0" marR="0" algn="ctr">
                        <a:lnSpc>
                          <a:spcPct val="115000"/>
                        </a:lnSpc>
                        <a:spcBef>
                          <a:spcPts val="0"/>
                        </a:spcBef>
                        <a:spcAft>
                          <a:spcPts val="0"/>
                        </a:spcAft>
                      </a:pPr>
                      <a:r>
                        <a:rPr lang="en-US" sz="900" dirty="0">
                          <a:effectLst/>
                        </a:rPr>
                        <a:t>Not required</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154</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dirty="0">
                          <a:effectLst/>
                        </a:rPr>
                        <a:t>66.1</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158</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63</a:t>
                      </a:r>
                      <a:endParaRPr lang="en-US" sz="1000">
                        <a:effectLst/>
                      </a:endParaRPr>
                    </a:p>
                    <a:p>
                      <a:pPr marL="0" marR="0" algn="ctr">
                        <a:lnSpc>
                          <a:spcPct val="115000"/>
                        </a:lnSpc>
                        <a:spcBef>
                          <a:spcPts val="0"/>
                        </a:spcBef>
                        <a:spcAft>
                          <a:spcPts val="0"/>
                        </a:spcAft>
                      </a:pPr>
                      <a:r>
                        <a:rPr lang="en-US" sz="900">
                          <a:effectLst/>
                        </a:rPr>
                        <a:t> </a:t>
                      </a:r>
                      <a:endParaRPr lang="en-US" sz="1000">
                        <a:effectLst/>
                        <a:latin typeface="Calibri"/>
                        <a:ea typeface="Calibri"/>
                        <a:cs typeface="Arial"/>
                      </a:endParaRPr>
                    </a:p>
                  </a:txBody>
                  <a:tcPr marL="35099" marR="35099" marT="0" marB="0"/>
                </a:tc>
              </a:tr>
              <a:tr h="322516">
                <a:tc rowSpan="2">
                  <a:txBody>
                    <a:bodyPr/>
                    <a:lstStyle/>
                    <a:p>
                      <a:pPr marL="0" marR="0" algn="ctr">
                        <a:lnSpc>
                          <a:spcPct val="115000"/>
                        </a:lnSpc>
                        <a:spcBef>
                          <a:spcPts val="0"/>
                        </a:spcBef>
                        <a:spcAft>
                          <a:spcPts val="0"/>
                        </a:spcAft>
                      </a:pPr>
                      <a:r>
                        <a:rPr lang="en-US" sz="1100" b="1" kern="1200" dirty="0">
                          <a:solidFill>
                            <a:schemeClr val="tx1"/>
                          </a:solidFill>
                          <a:effectLst/>
                          <a:latin typeface="+mn-lt"/>
                          <a:ea typeface="+mn-ea"/>
                          <a:cs typeface="+mn-cs"/>
                        </a:rPr>
                        <a:t>In general, I prefer dealing with my travel agency…</a:t>
                      </a:r>
                    </a:p>
                  </a:txBody>
                  <a:tcPr marL="35099" marR="35099" marT="0" marB="0"/>
                </a:tc>
                <a:tc>
                  <a:txBody>
                    <a:bodyPr/>
                    <a:lstStyle/>
                    <a:p>
                      <a:pPr marL="0" marR="0" algn="ctr">
                        <a:lnSpc>
                          <a:spcPct val="115000"/>
                        </a:lnSpc>
                        <a:spcBef>
                          <a:spcPts val="0"/>
                        </a:spcBef>
                        <a:spcAft>
                          <a:spcPts val="0"/>
                        </a:spcAft>
                      </a:pPr>
                      <a:r>
                        <a:rPr lang="en-US" sz="900" dirty="0">
                          <a:effectLst/>
                        </a:rPr>
                        <a:t> </a:t>
                      </a:r>
                      <a:endParaRPr lang="en-US" sz="1000" dirty="0">
                        <a:effectLst/>
                      </a:endParaRPr>
                    </a:p>
                    <a:p>
                      <a:pPr marL="0" marR="0" algn="ctr">
                        <a:lnSpc>
                          <a:spcPct val="115000"/>
                        </a:lnSpc>
                        <a:spcBef>
                          <a:spcPts val="0"/>
                        </a:spcBef>
                        <a:spcAft>
                          <a:spcPts val="0"/>
                        </a:spcAft>
                      </a:pPr>
                      <a:r>
                        <a:rPr lang="en-US" sz="900" dirty="0">
                          <a:effectLst/>
                        </a:rPr>
                        <a:t>Online</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 </a:t>
                      </a:r>
                      <a:endParaRPr lang="en-US" sz="1000">
                        <a:effectLst/>
                      </a:endParaRPr>
                    </a:p>
                    <a:p>
                      <a:pPr marL="0" marR="0" algn="ctr">
                        <a:lnSpc>
                          <a:spcPct val="115000"/>
                        </a:lnSpc>
                        <a:spcBef>
                          <a:spcPts val="0"/>
                        </a:spcBef>
                        <a:spcAft>
                          <a:spcPts val="0"/>
                        </a:spcAft>
                      </a:pPr>
                      <a:r>
                        <a:rPr lang="en-US" sz="900">
                          <a:effectLst/>
                        </a:rPr>
                        <a:t>63</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dirty="0">
                          <a:effectLst/>
                        </a:rPr>
                        <a:t> </a:t>
                      </a:r>
                      <a:endParaRPr lang="en-US" sz="1000" dirty="0">
                        <a:effectLst/>
                      </a:endParaRPr>
                    </a:p>
                    <a:p>
                      <a:pPr marL="0" marR="0" algn="ctr">
                        <a:lnSpc>
                          <a:spcPct val="115000"/>
                        </a:lnSpc>
                        <a:spcBef>
                          <a:spcPts val="0"/>
                        </a:spcBef>
                        <a:spcAft>
                          <a:spcPts val="0"/>
                        </a:spcAft>
                      </a:pPr>
                      <a:r>
                        <a:rPr lang="en-US" sz="900" dirty="0">
                          <a:effectLst/>
                        </a:rPr>
                        <a:t>27</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 </a:t>
                      </a:r>
                      <a:endParaRPr lang="en-US" sz="1000">
                        <a:effectLst/>
                      </a:endParaRPr>
                    </a:p>
                    <a:p>
                      <a:pPr marL="0" marR="0" algn="ctr">
                        <a:lnSpc>
                          <a:spcPct val="115000"/>
                        </a:lnSpc>
                        <a:spcBef>
                          <a:spcPts val="0"/>
                        </a:spcBef>
                        <a:spcAft>
                          <a:spcPts val="0"/>
                        </a:spcAft>
                      </a:pPr>
                      <a:r>
                        <a:rPr lang="en-US" sz="900">
                          <a:effectLst/>
                        </a:rPr>
                        <a:t>111</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 </a:t>
                      </a:r>
                      <a:endParaRPr lang="en-US" sz="1000">
                        <a:effectLst/>
                      </a:endParaRPr>
                    </a:p>
                    <a:p>
                      <a:pPr marL="0" marR="0" algn="ctr">
                        <a:lnSpc>
                          <a:spcPct val="115000"/>
                        </a:lnSpc>
                        <a:spcBef>
                          <a:spcPts val="0"/>
                        </a:spcBef>
                        <a:spcAft>
                          <a:spcPts val="0"/>
                        </a:spcAft>
                      </a:pPr>
                      <a:r>
                        <a:rPr lang="en-US" sz="900">
                          <a:effectLst/>
                        </a:rPr>
                        <a:t>44.2</a:t>
                      </a:r>
                      <a:endParaRPr lang="en-US" sz="1000">
                        <a:effectLst/>
                        <a:latin typeface="Calibri"/>
                        <a:ea typeface="Calibri"/>
                        <a:cs typeface="Arial"/>
                      </a:endParaRPr>
                    </a:p>
                  </a:txBody>
                  <a:tcPr marL="35099" marR="35099" marT="0" marB="0"/>
                </a:tc>
              </a:tr>
              <a:tr h="161257">
                <a:tc vMerge="1">
                  <a:txBody>
                    <a:bodyPr/>
                    <a:lstStyle/>
                    <a:p>
                      <a:endParaRPr lang="en-US"/>
                    </a:p>
                  </a:txBody>
                  <a:tcPr/>
                </a:tc>
                <a:tc>
                  <a:txBody>
                    <a:bodyPr/>
                    <a:lstStyle/>
                    <a:p>
                      <a:pPr marL="0" marR="0" algn="ctr">
                        <a:lnSpc>
                          <a:spcPct val="115000"/>
                        </a:lnSpc>
                        <a:spcBef>
                          <a:spcPts val="0"/>
                        </a:spcBef>
                        <a:spcAft>
                          <a:spcPts val="0"/>
                        </a:spcAft>
                      </a:pPr>
                      <a:r>
                        <a:rPr lang="en-US" sz="900">
                          <a:effectLst/>
                        </a:rPr>
                        <a:t>Offline</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170</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dirty="0">
                          <a:effectLst/>
                        </a:rPr>
                        <a:t>73</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140</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55.8</a:t>
                      </a:r>
                      <a:endParaRPr lang="en-US" sz="1000">
                        <a:effectLst/>
                        <a:latin typeface="Calibri"/>
                        <a:ea typeface="Calibri"/>
                        <a:cs typeface="Arial"/>
                      </a:endParaRPr>
                    </a:p>
                  </a:txBody>
                  <a:tcPr marL="35099" marR="35099" marT="0" marB="0"/>
                </a:tc>
              </a:tr>
              <a:tr h="161257">
                <a:tc rowSpan="3">
                  <a:txBody>
                    <a:bodyPr/>
                    <a:lstStyle/>
                    <a:p>
                      <a:pPr marL="0" marR="0" algn="ctr">
                        <a:lnSpc>
                          <a:spcPct val="115000"/>
                        </a:lnSpc>
                        <a:spcBef>
                          <a:spcPts val="0"/>
                        </a:spcBef>
                        <a:spcAft>
                          <a:spcPts val="0"/>
                        </a:spcAft>
                      </a:pPr>
                      <a:r>
                        <a:rPr lang="en-US" sz="1100" b="1" kern="1200" dirty="0">
                          <a:solidFill>
                            <a:schemeClr val="tx1"/>
                          </a:solidFill>
                          <a:effectLst/>
                          <a:latin typeface="+mn-lt"/>
                          <a:ea typeface="+mn-ea"/>
                          <a:cs typeface="+mn-cs"/>
                        </a:rPr>
                        <a:t>for whom has a previous complain experience</a:t>
                      </a:r>
                    </a:p>
                    <a:p>
                      <a:pPr marL="0" marR="0" algn="ctr">
                        <a:lnSpc>
                          <a:spcPct val="115000"/>
                        </a:lnSpc>
                        <a:spcBef>
                          <a:spcPts val="0"/>
                        </a:spcBef>
                        <a:spcAft>
                          <a:spcPts val="0"/>
                        </a:spcAft>
                      </a:pPr>
                      <a:r>
                        <a:rPr lang="en-US" sz="1100" b="1" kern="1200" dirty="0">
                          <a:solidFill>
                            <a:schemeClr val="tx1"/>
                          </a:solidFill>
                          <a:effectLst/>
                          <a:latin typeface="+mn-lt"/>
                          <a:ea typeface="+mn-ea"/>
                          <a:cs typeface="+mn-cs"/>
                        </a:rPr>
                        <a:t>I prefer to forward my complaint to agency</a:t>
                      </a:r>
                    </a:p>
                  </a:txBody>
                  <a:tcPr marL="35099" marR="35099" marT="0" marB="0"/>
                </a:tc>
                <a:tc>
                  <a:txBody>
                    <a:bodyPr/>
                    <a:lstStyle/>
                    <a:p>
                      <a:pPr marL="0" marR="0" algn="ctr">
                        <a:lnSpc>
                          <a:spcPct val="115000"/>
                        </a:lnSpc>
                        <a:spcBef>
                          <a:spcPts val="0"/>
                        </a:spcBef>
                        <a:spcAft>
                          <a:spcPts val="0"/>
                        </a:spcAft>
                      </a:pPr>
                      <a:r>
                        <a:rPr lang="en-US" sz="900">
                          <a:effectLst/>
                        </a:rPr>
                        <a:t>Online</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22</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9.4</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61</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24.3</a:t>
                      </a:r>
                      <a:endParaRPr lang="en-US" sz="1000">
                        <a:effectLst/>
                        <a:latin typeface="Calibri"/>
                        <a:ea typeface="Calibri"/>
                        <a:cs typeface="Arial"/>
                      </a:endParaRPr>
                    </a:p>
                  </a:txBody>
                  <a:tcPr marL="35099" marR="35099" marT="0" marB="0"/>
                </a:tc>
              </a:tr>
              <a:tr h="161257">
                <a:tc vMerge="1">
                  <a:txBody>
                    <a:bodyPr/>
                    <a:lstStyle/>
                    <a:p>
                      <a:endParaRPr lang="en-US"/>
                    </a:p>
                  </a:txBody>
                  <a:tcPr/>
                </a:tc>
                <a:tc>
                  <a:txBody>
                    <a:bodyPr/>
                    <a:lstStyle/>
                    <a:p>
                      <a:pPr marL="0" marR="0" algn="ctr">
                        <a:lnSpc>
                          <a:spcPct val="115000"/>
                        </a:lnSpc>
                        <a:spcBef>
                          <a:spcPts val="0"/>
                        </a:spcBef>
                        <a:spcAft>
                          <a:spcPts val="0"/>
                        </a:spcAft>
                      </a:pPr>
                      <a:r>
                        <a:rPr lang="en-US" sz="900">
                          <a:effectLst/>
                        </a:rPr>
                        <a:t>Offline</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57</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24.5</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32</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12.7</a:t>
                      </a:r>
                      <a:endParaRPr lang="en-US" sz="1000">
                        <a:effectLst/>
                        <a:latin typeface="Calibri"/>
                        <a:ea typeface="Calibri"/>
                        <a:cs typeface="Arial"/>
                      </a:endParaRPr>
                    </a:p>
                  </a:txBody>
                  <a:tcPr marL="35099" marR="35099" marT="0" marB="0"/>
                </a:tc>
              </a:tr>
              <a:tr h="307656">
                <a:tc vMerge="1">
                  <a:txBody>
                    <a:bodyPr/>
                    <a:lstStyle/>
                    <a:p>
                      <a:endParaRPr lang="en-US"/>
                    </a:p>
                  </a:txBody>
                  <a:tcPr/>
                </a:tc>
                <a:tc>
                  <a:txBody>
                    <a:bodyPr/>
                    <a:lstStyle/>
                    <a:p>
                      <a:pPr marL="0" marR="0" algn="ctr">
                        <a:lnSpc>
                          <a:spcPct val="115000"/>
                        </a:lnSpc>
                        <a:spcBef>
                          <a:spcPts val="0"/>
                        </a:spcBef>
                        <a:spcAft>
                          <a:spcPts val="0"/>
                        </a:spcAft>
                      </a:pPr>
                      <a:r>
                        <a:rPr lang="en-US" sz="900">
                          <a:effectLst/>
                        </a:rPr>
                        <a:t>Not required</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154</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66.1</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158</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63</a:t>
                      </a:r>
                      <a:endParaRPr lang="en-US" sz="1000">
                        <a:effectLst/>
                        <a:latin typeface="Calibri"/>
                        <a:ea typeface="Calibri"/>
                        <a:cs typeface="Arial"/>
                      </a:endParaRPr>
                    </a:p>
                  </a:txBody>
                  <a:tcPr marL="35099" marR="35099" marT="0" marB="0"/>
                </a:tc>
              </a:tr>
              <a:tr h="161257">
                <a:tc rowSpan="4">
                  <a:txBody>
                    <a:bodyPr/>
                    <a:lstStyle/>
                    <a:p>
                      <a:pPr marL="0" marR="0" algn="ctr">
                        <a:lnSpc>
                          <a:spcPct val="115000"/>
                        </a:lnSpc>
                        <a:spcBef>
                          <a:spcPts val="0"/>
                        </a:spcBef>
                        <a:spcAft>
                          <a:spcPts val="0"/>
                        </a:spcAft>
                      </a:pPr>
                      <a:r>
                        <a:rPr lang="en-US" sz="1100" b="1" kern="1200" dirty="0">
                          <a:solidFill>
                            <a:schemeClr val="tx1"/>
                          </a:solidFill>
                          <a:effectLst/>
                          <a:latin typeface="+mn-lt"/>
                          <a:ea typeface="+mn-ea"/>
                          <a:cs typeface="+mn-cs"/>
                        </a:rPr>
                        <a:t>for whom has a previous e-complain experience</a:t>
                      </a:r>
                    </a:p>
                    <a:p>
                      <a:pPr marL="0" marR="0" algn="ctr">
                        <a:lnSpc>
                          <a:spcPct val="115000"/>
                        </a:lnSpc>
                        <a:spcBef>
                          <a:spcPts val="0"/>
                        </a:spcBef>
                        <a:spcAft>
                          <a:spcPts val="0"/>
                        </a:spcAft>
                      </a:pPr>
                      <a:r>
                        <a:rPr lang="en-US" sz="1100" b="1" kern="1200" dirty="0">
                          <a:solidFill>
                            <a:schemeClr val="tx1"/>
                          </a:solidFill>
                          <a:effectLst/>
                          <a:latin typeface="+mn-lt"/>
                          <a:ea typeface="+mn-ea"/>
                          <a:cs typeface="+mn-cs"/>
                        </a:rPr>
                        <a:t> </a:t>
                      </a:r>
                    </a:p>
                    <a:p>
                      <a:pPr marL="0" marR="0" algn="ctr">
                        <a:lnSpc>
                          <a:spcPct val="115000"/>
                        </a:lnSpc>
                        <a:spcBef>
                          <a:spcPts val="0"/>
                        </a:spcBef>
                        <a:spcAft>
                          <a:spcPts val="0"/>
                        </a:spcAft>
                      </a:pPr>
                      <a:r>
                        <a:rPr lang="en-US" sz="1100" b="1" kern="1200" dirty="0">
                          <a:solidFill>
                            <a:schemeClr val="tx1"/>
                          </a:solidFill>
                          <a:effectLst/>
                          <a:latin typeface="+mn-lt"/>
                          <a:ea typeface="+mn-ea"/>
                          <a:cs typeface="+mn-cs"/>
                        </a:rPr>
                        <a:t>My previous </a:t>
                      </a:r>
                    </a:p>
                    <a:p>
                      <a:pPr marL="0" marR="0" algn="ctr">
                        <a:lnSpc>
                          <a:spcPct val="115000"/>
                        </a:lnSpc>
                        <a:spcBef>
                          <a:spcPts val="0"/>
                        </a:spcBef>
                        <a:spcAft>
                          <a:spcPts val="0"/>
                        </a:spcAft>
                      </a:pPr>
                      <a:r>
                        <a:rPr lang="en-US" sz="1100" b="1" kern="1200" dirty="0">
                          <a:solidFill>
                            <a:schemeClr val="tx1"/>
                          </a:solidFill>
                          <a:effectLst/>
                          <a:latin typeface="+mn-lt"/>
                          <a:ea typeface="+mn-ea"/>
                          <a:cs typeface="+mn-cs"/>
                        </a:rPr>
                        <a:t>e-complaint process to my travel agency was</a:t>
                      </a:r>
                    </a:p>
                  </a:txBody>
                  <a:tcPr marL="35099" marR="35099" marT="0" marB="0"/>
                </a:tc>
                <a:tc>
                  <a:txBody>
                    <a:bodyPr/>
                    <a:lstStyle/>
                    <a:p>
                      <a:pPr marL="0" marR="0" algn="ctr">
                        <a:lnSpc>
                          <a:spcPct val="115000"/>
                        </a:lnSpc>
                        <a:spcBef>
                          <a:spcPts val="0"/>
                        </a:spcBef>
                        <a:spcAft>
                          <a:spcPts val="0"/>
                        </a:spcAft>
                      </a:pPr>
                      <a:r>
                        <a:rPr lang="en-US" sz="900" dirty="0">
                          <a:effectLst/>
                        </a:rPr>
                        <a:t>Positive</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7</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dirty="0">
                          <a:effectLst/>
                        </a:rPr>
                        <a:t>3</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33</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13.1</a:t>
                      </a:r>
                      <a:endParaRPr lang="en-US" sz="1000">
                        <a:effectLst/>
                        <a:latin typeface="Calibri"/>
                        <a:ea typeface="Calibri"/>
                        <a:cs typeface="Arial"/>
                      </a:endParaRPr>
                    </a:p>
                  </a:txBody>
                  <a:tcPr marL="35099" marR="35099" marT="0" marB="0"/>
                </a:tc>
              </a:tr>
              <a:tr h="161257">
                <a:tc vMerge="1">
                  <a:txBody>
                    <a:bodyPr/>
                    <a:lstStyle/>
                    <a:p>
                      <a:endParaRPr lang="en-US"/>
                    </a:p>
                  </a:txBody>
                  <a:tcPr/>
                </a:tc>
                <a:tc>
                  <a:txBody>
                    <a:bodyPr/>
                    <a:lstStyle/>
                    <a:p>
                      <a:pPr marL="0" marR="0" algn="ctr">
                        <a:lnSpc>
                          <a:spcPct val="115000"/>
                        </a:lnSpc>
                        <a:spcBef>
                          <a:spcPts val="0"/>
                        </a:spcBef>
                        <a:spcAft>
                          <a:spcPts val="0"/>
                        </a:spcAft>
                      </a:pPr>
                      <a:r>
                        <a:rPr lang="en-US" sz="900">
                          <a:effectLst/>
                        </a:rPr>
                        <a:t>Partly</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3</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dirty="0">
                          <a:effectLst/>
                        </a:rPr>
                        <a:t>1.3</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15</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6</a:t>
                      </a:r>
                      <a:endParaRPr lang="en-US" sz="1000">
                        <a:effectLst/>
                        <a:latin typeface="Calibri"/>
                        <a:ea typeface="Calibri"/>
                        <a:cs typeface="Arial"/>
                      </a:endParaRPr>
                    </a:p>
                  </a:txBody>
                  <a:tcPr marL="35099" marR="35099" marT="0" marB="0"/>
                </a:tc>
              </a:tr>
              <a:tr h="161257">
                <a:tc vMerge="1">
                  <a:txBody>
                    <a:bodyPr/>
                    <a:lstStyle/>
                    <a:p>
                      <a:endParaRPr lang="en-US"/>
                    </a:p>
                  </a:txBody>
                  <a:tcPr/>
                </a:tc>
                <a:tc>
                  <a:txBody>
                    <a:bodyPr/>
                    <a:lstStyle/>
                    <a:p>
                      <a:pPr marL="0" marR="0" algn="ctr">
                        <a:lnSpc>
                          <a:spcPct val="115000"/>
                        </a:lnSpc>
                        <a:spcBef>
                          <a:spcPts val="0"/>
                        </a:spcBef>
                        <a:spcAft>
                          <a:spcPts val="0"/>
                        </a:spcAft>
                      </a:pPr>
                      <a:r>
                        <a:rPr lang="en-US" sz="900" dirty="0">
                          <a:effectLst/>
                        </a:rPr>
                        <a:t>Negative</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12</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5.1</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13</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5.2</a:t>
                      </a:r>
                      <a:endParaRPr lang="en-US" sz="1000">
                        <a:effectLst/>
                        <a:latin typeface="Calibri"/>
                        <a:ea typeface="Calibri"/>
                        <a:cs typeface="Arial"/>
                      </a:endParaRPr>
                    </a:p>
                  </a:txBody>
                  <a:tcPr marL="35099" marR="35099" marT="0" marB="0"/>
                </a:tc>
              </a:tr>
              <a:tr h="461485">
                <a:tc vMerge="1">
                  <a:txBody>
                    <a:bodyPr/>
                    <a:lstStyle/>
                    <a:p>
                      <a:endParaRPr lang="en-US"/>
                    </a:p>
                  </a:txBody>
                  <a:tcPr/>
                </a:tc>
                <a:tc>
                  <a:txBody>
                    <a:bodyPr/>
                    <a:lstStyle/>
                    <a:p>
                      <a:pPr marL="0" marR="0" algn="ctr">
                        <a:lnSpc>
                          <a:spcPct val="115000"/>
                        </a:lnSpc>
                        <a:spcBef>
                          <a:spcPts val="0"/>
                        </a:spcBef>
                        <a:spcAft>
                          <a:spcPts val="0"/>
                        </a:spcAft>
                      </a:pPr>
                      <a:r>
                        <a:rPr lang="en-US" sz="900" dirty="0">
                          <a:effectLst/>
                        </a:rPr>
                        <a:t>I didn’t complain electronically before</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211</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90.6</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dirty="0">
                          <a:effectLst/>
                        </a:rPr>
                        <a:t>190</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75.7</a:t>
                      </a:r>
                      <a:endParaRPr lang="en-US" sz="1000">
                        <a:effectLst/>
                        <a:latin typeface="Calibri"/>
                        <a:ea typeface="Calibri"/>
                        <a:cs typeface="Arial"/>
                      </a:endParaRPr>
                    </a:p>
                  </a:txBody>
                  <a:tcPr marL="35099" marR="35099" marT="0" marB="0"/>
                </a:tc>
              </a:tr>
              <a:tr h="161257">
                <a:tc rowSpan="4">
                  <a:txBody>
                    <a:bodyPr/>
                    <a:lstStyle/>
                    <a:p>
                      <a:pPr marL="0" marR="0" algn="ctr">
                        <a:lnSpc>
                          <a:spcPct val="115000"/>
                        </a:lnSpc>
                        <a:spcBef>
                          <a:spcPts val="0"/>
                        </a:spcBef>
                        <a:spcAft>
                          <a:spcPts val="0"/>
                        </a:spcAft>
                      </a:pPr>
                      <a:r>
                        <a:rPr lang="en-US" sz="1100" b="1" kern="1200" dirty="0">
                          <a:solidFill>
                            <a:schemeClr val="tx1"/>
                          </a:solidFill>
                          <a:effectLst/>
                          <a:latin typeface="+mn-lt"/>
                          <a:ea typeface="+mn-ea"/>
                          <a:cs typeface="+mn-cs"/>
                        </a:rPr>
                        <a:t>I see that my agency’s website and it’s interaction possibilities is …</a:t>
                      </a:r>
                    </a:p>
                  </a:txBody>
                  <a:tcPr marL="35099" marR="35099" marT="0" marB="0"/>
                </a:tc>
                <a:tc>
                  <a:txBody>
                    <a:bodyPr/>
                    <a:lstStyle/>
                    <a:p>
                      <a:pPr marL="0" marR="0" algn="ctr">
                        <a:lnSpc>
                          <a:spcPct val="115000"/>
                        </a:lnSpc>
                        <a:spcBef>
                          <a:spcPts val="0"/>
                        </a:spcBef>
                        <a:spcAft>
                          <a:spcPts val="0"/>
                        </a:spcAft>
                      </a:pPr>
                      <a:r>
                        <a:rPr lang="en-US" sz="900">
                          <a:effectLst/>
                        </a:rPr>
                        <a:t>Excellent</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29</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12.4</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90</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35.9</a:t>
                      </a:r>
                      <a:endParaRPr lang="en-US" sz="1000">
                        <a:effectLst/>
                        <a:latin typeface="Calibri"/>
                        <a:ea typeface="Calibri"/>
                        <a:cs typeface="Arial"/>
                      </a:endParaRPr>
                    </a:p>
                  </a:txBody>
                  <a:tcPr marL="35099" marR="35099" marT="0" marB="0"/>
                </a:tc>
              </a:tr>
              <a:tr h="161257">
                <a:tc vMerge="1">
                  <a:txBody>
                    <a:bodyPr/>
                    <a:lstStyle/>
                    <a:p>
                      <a:endParaRPr lang="en-US"/>
                    </a:p>
                  </a:txBody>
                  <a:tcPr/>
                </a:tc>
                <a:tc>
                  <a:txBody>
                    <a:bodyPr/>
                    <a:lstStyle/>
                    <a:p>
                      <a:pPr marL="0" marR="0" algn="ctr">
                        <a:lnSpc>
                          <a:spcPct val="115000"/>
                        </a:lnSpc>
                        <a:spcBef>
                          <a:spcPts val="0"/>
                        </a:spcBef>
                        <a:spcAft>
                          <a:spcPts val="0"/>
                        </a:spcAft>
                      </a:pPr>
                      <a:r>
                        <a:rPr lang="en-US" sz="900">
                          <a:effectLst/>
                        </a:rPr>
                        <a:t>Good</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85</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36.5</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dirty="0">
                          <a:effectLst/>
                        </a:rPr>
                        <a:t>68</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dirty="0">
                          <a:effectLst/>
                        </a:rPr>
                        <a:t>27.1</a:t>
                      </a:r>
                      <a:endParaRPr lang="en-US" sz="1000" dirty="0">
                        <a:effectLst/>
                        <a:latin typeface="Calibri"/>
                        <a:ea typeface="Calibri"/>
                        <a:cs typeface="Arial"/>
                      </a:endParaRPr>
                    </a:p>
                  </a:txBody>
                  <a:tcPr marL="35099" marR="35099" marT="0" marB="0"/>
                </a:tc>
              </a:tr>
              <a:tr h="161257">
                <a:tc vMerge="1">
                  <a:txBody>
                    <a:bodyPr/>
                    <a:lstStyle/>
                    <a:p>
                      <a:endParaRPr lang="en-US"/>
                    </a:p>
                  </a:txBody>
                  <a:tcPr/>
                </a:tc>
                <a:tc>
                  <a:txBody>
                    <a:bodyPr/>
                    <a:lstStyle/>
                    <a:p>
                      <a:pPr marL="0" marR="0" algn="ctr">
                        <a:lnSpc>
                          <a:spcPct val="115000"/>
                        </a:lnSpc>
                        <a:spcBef>
                          <a:spcPts val="0"/>
                        </a:spcBef>
                        <a:spcAft>
                          <a:spcPts val="0"/>
                        </a:spcAft>
                      </a:pPr>
                      <a:r>
                        <a:rPr lang="en-US" sz="900">
                          <a:effectLst/>
                        </a:rPr>
                        <a:t>Acceptable</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73</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31.4</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80</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dirty="0">
                          <a:effectLst/>
                        </a:rPr>
                        <a:t>31.9</a:t>
                      </a:r>
                      <a:endParaRPr lang="en-US" sz="1000" dirty="0">
                        <a:effectLst/>
                        <a:latin typeface="Calibri"/>
                        <a:ea typeface="Calibri"/>
                        <a:cs typeface="Arial"/>
                      </a:endParaRPr>
                    </a:p>
                  </a:txBody>
                  <a:tcPr marL="35099" marR="35099" marT="0" marB="0"/>
                </a:tc>
              </a:tr>
              <a:tr h="161257">
                <a:tc vMerge="1">
                  <a:txBody>
                    <a:bodyPr/>
                    <a:lstStyle/>
                    <a:p>
                      <a:endParaRPr lang="en-US"/>
                    </a:p>
                  </a:txBody>
                  <a:tcPr/>
                </a:tc>
                <a:tc>
                  <a:txBody>
                    <a:bodyPr/>
                    <a:lstStyle/>
                    <a:p>
                      <a:pPr marL="0" marR="0" algn="ctr">
                        <a:lnSpc>
                          <a:spcPct val="115000"/>
                        </a:lnSpc>
                        <a:spcBef>
                          <a:spcPts val="0"/>
                        </a:spcBef>
                        <a:spcAft>
                          <a:spcPts val="0"/>
                        </a:spcAft>
                      </a:pPr>
                      <a:r>
                        <a:rPr lang="en-US" sz="900" dirty="0">
                          <a:effectLst/>
                        </a:rPr>
                        <a:t>Bad</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46</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dirty="0">
                          <a:effectLst/>
                        </a:rPr>
                        <a:t>19.7</a:t>
                      </a:r>
                      <a:endParaRPr lang="en-US" sz="1000" dirty="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a:effectLst/>
                        </a:rPr>
                        <a:t>13</a:t>
                      </a:r>
                      <a:endParaRPr lang="en-US" sz="1000">
                        <a:effectLst/>
                        <a:latin typeface="Calibri"/>
                        <a:ea typeface="Calibri"/>
                        <a:cs typeface="Arial"/>
                      </a:endParaRPr>
                    </a:p>
                  </a:txBody>
                  <a:tcPr marL="35099" marR="35099" marT="0" marB="0"/>
                </a:tc>
                <a:tc>
                  <a:txBody>
                    <a:bodyPr/>
                    <a:lstStyle/>
                    <a:p>
                      <a:pPr marL="0" marR="0" algn="ctr">
                        <a:lnSpc>
                          <a:spcPct val="115000"/>
                        </a:lnSpc>
                        <a:spcBef>
                          <a:spcPts val="0"/>
                        </a:spcBef>
                        <a:spcAft>
                          <a:spcPts val="0"/>
                        </a:spcAft>
                      </a:pPr>
                      <a:r>
                        <a:rPr lang="en-US" sz="900" dirty="0">
                          <a:effectLst/>
                        </a:rPr>
                        <a:t>5.1</a:t>
                      </a:r>
                      <a:endParaRPr lang="en-US" sz="1000" dirty="0">
                        <a:effectLst/>
                        <a:latin typeface="Calibri"/>
                        <a:ea typeface="Calibri"/>
                        <a:cs typeface="Arial"/>
                      </a:endParaRPr>
                    </a:p>
                  </a:txBody>
                  <a:tcPr marL="35099" marR="35099" marT="0" marB="0"/>
                </a:tc>
              </a:tr>
            </a:tbl>
          </a:graphicData>
        </a:graphic>
      </p:graphicFrame>
      <p:sp>
        <p:nvSpPr>
          <p:cNvPr id="5" name="Slide Number Placeholder 4"/>
          <p:cNvSpPr>
            <a:spLocks noGrp="1"/>
          </p:cNvSpPr>
          <p:nvPr>
            <p:ph type="sldNum" sz="quarter" idx="12"/>
          </p:nvPr>
        </p:nvSpPr>
        <p:spPr/>
        <p:txBody>
          <a:bodyPr/>
          <a:lstStyle/>
          <a:p>
            <a:fld id="{0AF3E845-B4E7-4B3A-92F3-DBA29D8E7BD9}" type="slidenum">
              <a:rPr lang="ar-SA" smtClean="0"/>
              <a:pPr/>
              <a:t>32</a:t>
            </a:fld>
            <a:endParaRPr lang="ar-SA"/>
          </a:p>
        </p:txBody>
      </p:sp>
    </p:spTree>
    <p:custDataLst>
      <p:tags r:id="rId1"/>
    </p:custDataLst>
    <p:extLst>
      <p:ext uri="{BB962C8B-B14F-4D97-AF65-F5344CB8AC3E}">
        <p14:creationId xmlns:p14="http://schemas.microsoft.com/office/powerpoint/2010/main" val="310015376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3968" y="332656"/>
            <a:ext cx="4680519" cy="6192688"/>
          </a:xfrm>
        </p:spPr>
        <p:txBody>
          <a:bodyPr>
            <a:normAutofit fontScale="70000" lnSpcReduction="20000"/>
          </a:bodyPr>
          <a:lstStyle/>
          <a:p>
            <a:pPr marL="45720" indent="0" algn="r" rtl="1">
              <a:buNone/>
            </a:pPr>
            <a:endParaRPr lang="ar-SA" b="1" dirty="0" smtClean="0"/>
          </a:p>
          <a:p>
            <a:pPr marL="45720" indent="0" algn="r" rtl="1">
              <a:buNone/>
            </a:pPr>
            <a:endParaRPr lang="ar-SA" b="1" dirty="0"/>
          </a:p>
          <a:p>
            <a:pPr marL="45720" indent="0" algn="r" rtl="1">
              <a:buNone/>
            </a:pPr>
            <a:endParaRPr lang="ar-SA" b="1" dirty="0" smtClean="0"/>
          </a:p>
          <a:p>
            <a:pPr marL="45720" indent="0" algn="r" rtl="1">
              <a:buNone/>
            </a:pPr>
            <a:r>
              <a:rPr lang="ar-SA" sz="2900" b="1" dirty="0" smtClean="0"/>
              <a:t>وكانت </a:t>
            </a:r>
            <a:r>
              <a:rPr lang="ar-SA" sz="2900" b="1" dirty="0"/>
              <a:t>أهم النتائج </a:t>
            </a:r>
            <a:r>
              <a:rPr lang="ar-SA" sz="2900" b="1" dirty="0" smtClean="0"/>
              <a:t>كالتالى</a:t>
            </a:r>
          </a:p>
          <a:p>
            <a:pPr marL="45720" indent="0" algn="just" rtl="1">
              <a:buNone/>
            </a:pPr>
            <a:endParaRPr lang="ar-SA" dirty="0" smtClean="0"/>
          </a:p>
          <a:p>
            <a:pPr marL="45720" indent="0" algn="just" rtl="1">
              <a:buNone/>
            </a:pPr>
            <a:endParaRPr lang="ar-SA" dirty="0"/>
          </a:p>
          <a:p>
            <a:pPr marL="45720" indent="0" algn="just" rtl="1">
              <a:buNone/>
            </a:pPr>
            <a:endParaRPr lang="ar-SA" dirty="0" smtClean="0"/>
          </a:p>
          <a:p>
            <a:pPr marL="45720" indent="0" algn="just" rtl="1">
              <a:buNone/>
            </a:pPr>
            <a:endParaRPr lang="ar-SA" dirty="0"/>
          </a:p>
          <a:p>
            <a:pPr marL="45720" indent="0" algn="just" rtl="1">
              <a:buNone/>
            </a:pPr>
            <a:endParaRPr lang="ar-SA" dirty="0" smtClean="0"/>
          </a:p>
          <a:p>
            <a:pPr marL="45720" indent="0" algn="just" rtl="1">
              <a:buNone/>
            </a:pPr>
            <a:endParaRPr lang="ar-SA" dirty="0"/>
          </a:p>
          <a:p>
            <a:pPr marL="45720" indent="0" algn="just" rtl="1">
              <a:buNone/>
            </a:pPr>
            <a:r>
              <a:rPr lang="ar-SA" sz="2600" dirty="0" smtClean="0"/>
              <a:t>	</a:t>
            </a:r>
          </a:p>
          <a:p>
            <a:pPr marL="45720" indent="0" algn="just" rtl="1">
              <a:buNone/>
            </a:pPr>
            <a:endParaRPr lang="ar-SA" sz="3100" dirty="0" smtClean="0"/>
          </a:p>
          <a:p>
            <a:pPr marL="45720" indent="0" algn="just" rtl="1">
              <a:buNone/>
            </a:pPr>
            <a:r>
              <a:rPr lang="ar-SA" sz="3100" dirty="0" smtClean="0"/>
              <a:t>لا </a:t>
            </a:r>
            <a:r>
              <a:rPr lang="ar-SA" sz="3100" dirty="0"/>
              <a:t>توجد فروق جوهرية أو ذات دلالة إحصائية بين السعوديين والمصريين فى معدلات الميل نحو الشكوى بصفة عامة فى حالة حدوث فشل أو سوء للخدمة، فكان المعدل (47.6%) للمصريين، وكان (45.8%) للسعوديين. وكذلك للشكوى تحديداً مع خدمات شركات ووكالات السياحة والسفر، كانت معدلاتها (34% للمصريين) و (37% للسعوديين</a:t>
            </a:r>
            <a:r>
              <a:rPr lang="ar-SA" sz="3100" dirty="0" smtClean="0"/>
              <a:t>).</a:t>
            </a:r>
          </a:p>
          <a:p>
            <a:pPr marL="45720" indent="0" algn="just" rtl="1">
              <a:buNone/>
            </a:pPr>
            <a:endParaRPr lang="ar-SA" dirty="0"/>
          </a:p>
          <a:p>
            <a:pPr marL="45720" indent="0" algn="just" rtl="1">
              <a:buNone/>
            </a:pPr>
            <a:endParaRPr lang="ar-SA" dirty="0" smtClean="0"/>
          </a:p>
          <a:p>
            <a:pPr marL="45720" indent="0" algn="just" rtl="1">
              <a:buNone/>
            </a:pPr>
            <a:endParaRPr lang="ar-SA" dirty="0"/>
          </a:p>
          <a:p>
            <a:pPr marL="45720" indent="0" algn="just" rtl="1">
              <a:buNone/>
            </a:pPr>
            <a:endParaRPr lang="ar-SA" dirty="0" smtClean="0"/>
          </a:p>
          <a:p>
            <a:pPr marL="45720" indent="0" algn="just" rtl="1">
              <a:buNone/>
            </a:pPr>
            <a:endParaRPr lang="en-US" dirty="0"/>
          </a:p>
        </p:txBody>
      </p:sp>
      <p:sp>
        <p:nvSpPr>
          <p:cNvPr id="5" name="Slide Number Placeholder 4"/>
          <p:cNvSpPr>
            <a:spLocks noGrp="1"/>
          </p:cNvSpPr>
          <p:nvPr>
            <p:ph type="sldNum" sz="quarter" idx="12"/>
          </p:nvPr>
        </p:nvSpPr>
        <p:spPr/>
        <p:txBody>
          <a:bodyPr/>
          <a:lstStyle/>
          <a:p>
            <a:fld id="{0AF3E845-B4E7-4B3A-92F3-DBA29D8E7BD9}" type="slidenum">
              <a:rPr lang="ar-SA" smtClean="0"/>
              <a:pPr/>
              <a:t>33</a:t>
            </a:fld>
            <a:endParaRPr lang="ar-SA"/>
          </a:p>
        </p:txBody>
      </p:sp>
      <p:pic>
        <p:nvPicPr>
          <p:cNvPr id="286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104" y="1412776"/>
            <a:ext cx="2664296" cy="143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224" y="1136764"/>
            <a:ext cx="4245744" cy="4812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extLst>
      <p:ext uri="{BB962C8B-B14F-4D97-AF65-F5344CB8AC3E}">
        <p14:creationId xmlns:p14="http://schemas.microsoft.com/office/powerpoint/2010/main" val="151685735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heel(1)">
                                      <p:cBhvr>
                                        <p:cTn id="7" dur="20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8674"/>
                                        </p:tgtEl>
                                        <p:attrNameLst>
                                          <p:attrName>style.visibility</p:attrName>
                                        </p:attrNameLst>
                                      </p:cBhvr>
                                      <p:to>
                                        <p:strVal val="visible"/>
                                      </p:to>
                                    </p:set>
                                    <p:animEffect transition="in" filter="wheel(1)">
                                      <p:cBhvr>
                                        <p:cTn id="12" dur="2000"/>
                                        <p:tgtEl>
                                          <p:spTgt spid="28674"/>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
                                            <p:txEl>
                                              <p:pRg st="12" end="12"/>
                                            </p:txEl>
                                          </p:spTgt>
                                        </p:tgtEl>
                                        <p:attrNameLst>
                                          <p:attrName>style.visibility</p:attrName>
                                        </p:attrNameLst>
                                      </p:cBhvr>
                                      <p:to>
                                        <p:strVal val="visible"/>
                                      </p:to>
                                    </p:set>
                                    <p:animEffect transition="in" filter="wheel(1)">
                                      <p:cBhvr>
                                        <p:cTn id="17" dur="2000"/>
                                        <p:tgtEl>
                                          <p:spTgt spid="3">
                                            <p:txEl>
                                              <p:pRg st="12" end="1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8675"/>
                                        </p:tgtEl>
                                        <p:attrNameLst>
                                          <p:attrName>style.visibility</p:attrName>
                                        </p:attrNameLst>
                                      </p:cBhvr>
                                      <p:to>
                                        <p:strVal val="visible"/>
                                      </p:to>
                                    </p:set>
                                    <p:animEffect transition="in" filter="wheel(1)">
                                      <p:cBhvr>
                                        <p:cTn id="22" dur="20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7" y="404664"/>
            <a:ext cx="8215064" cy="6048672"/>
          </a:xfrm>
        </p:spPr>
        <p:txBody>
          <a:bodyPr>
            <a:normAutofit/>
          </a:bodyPr>
          <a:lstStyle/>
          <a:p>
            <a:pPr marL="45720" indent="0" algn="just" rtl="1">
              <a:buNone/>
            </a:pPr>
            <a:r>
              <a:rPr lang="ar-SA" dirty="0"/>
              <a:t>- نتائج الدراسة أتفقت مع الدراسات السابقة التى أشارت إلى أن </a:t>
            </a:r>
            <a:r>
              <a:rPr lang="ar-SA" dirty="0" smtClean="0"/>
              <a:t>(ثلث) </a:t>
            </a:r>
            <a:r>
              <a:rPr lang="ar-SA" dirty="0"/>
              <a:t>الذين يتعرضون لسوء الخدمات يقومون بالشكوى، بينما يمتنع عن الشكوى نسبة (الثلثين). وأختلفت تماماً مع الدراسات القائلة بأن نسبة الذين يشتكون لا تتعدى 5%.</a:t>
            </a:r>
          </a:p>
          <a:p>
            <a:pPr marL="45720" indent="0" algn="just" rtl="1">
              <a:buNone/>
            </a:pPr>
            <a:endParaRPr lang="ar-SA" dirty="0" smtClean="0"/>
          </a:p>
          <a:p>
            <a:pPr marL="45720" indent="0" algn="just" rtl="1">
              <a:buNone/>
            </a:pPr>
            <a:endParaRPr lang="ar-SA" dirty="0"/>
          </a:p>
          <a:p>
            <a:pPr marL="45720" indent="0" algn="just" rtl="1">
              <a:buNone/>
            </a:pPr>
            <a:endParaRPr lang="ar-SA" dirty="0" smtClean="0"/>
          </a:p>
          <a:p>
            <a:pPr marL="45720" indent="0" algn="just" rtl="1">
              <a:buNone/>
            </a:pPr>
            <a:endParaRPr lang="ar-SA" dirty="0"/>
          </a:p>
          <a:p>
            <a:pPr marL="45720" indent="0" algn="just" rtl="1">
              <a:buNone/>
            </a:pPr>
            <a:endParaRPr lang="ar-SA" dirty="0"/>
          </a:p>
          <a:p>
            <a:pPr marL="45720" indent="0" algn="just" rtl="1">
              <a:buNone/>
            </a:pPr>
            <a:r>
              <a:rPr lang="ar-SA" dirty="0"/>
              <a:t>- دراسة المقارنة أظهرت بعض عناصر التشابة </a:t>
            </a:r>
            <a:r>
              <a:rPr lang="en-US" dirty="0"/>
              <a:t>Similarities  </a:t>
            </a:r>
            <a:r>
              <a:rPr lang="ar-SA" dirty="0" smtClean="0"/>
              <a:t>بين </a:t>
            </a:r>
            <a:r>
              <a:rPr lang="ar-SA" dirty="0"/>
              <a:t>العينتين (السعودية) و (المصرية) وهى أن الاستجابات المتقاربة لها علاقة إحصائية بالعوامل الديموغرافية والاجتماعية والثقافية مثل السن والنوع ومفهومهم عن فشل الخدمة وطريقة التعبير عن عدم الرضا. </a:t>
            </a:r>
          </a:p>
          <a:p>
            <a:pPr marL="45720" indent="0" algn="just" rtl="1">
              <a:buNone/>
            </a:pPr>
            <a:endParaRPr lang="en-US" dirty="0"/>
          </a:p>
        </p:txBody>
      </p:sp>
      <p:sp>
        <p:nvSpPr>
          <p:cNvPr id="5" name="Slide Number Placeholder 4"/>
          <p:cNvSpPr>
            <a:spLocks noGrp="1"/>
          </p:cNvSpPr>
          <p:nvPr>
            <p:ph type="sldNum" sz="quarter" idx="12"/>
          </p:nvPr>
        </p:nvSpPr>
        <p:spPr/>
        <p:txBody>
          <a:bodyPr/>
          <a:lstStyle/>
          <a:p>
            <a:fld id="{0AF3E845-B4E7-4B3A-92F3-DBA29D8E7BD9}" type="slidenum">
              <a:rPr lang="ar-SA" smtClean="0"/>
              <a:pPr/>
              <a:t>34</a:t>
            </a:fld>
            <a:endParaRPr lang="ar-SA"/>
          </a:p>
        </p:txBody>
      </p:sp>
      <p:pic>
        <p:nvPicPr>
          <p:cNvPr id="296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7664" y="2276872"/>
            <a:ext cx="3702099" cy="1884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extLst>
      <p:ext uri="{BB962C8B-B14F-4D97-AF65-F5344CB8AC3E}">
        <p14:creationId xmlns:p14="http://schemas.microsoft.com/office/powerpoint/2010/main" val="74325428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9698"/>
                                        </p:tgtEl>
                                        <p:attrNameLst>
                                          <p:attrName>style.visibility</p:attrName>
                                        </p:attrNameLst>
                                      </p:cBhvr>
                                      <p:to>
                                        <p:strVal val="visible"/>
                                      </p:to>
                                    </p:set>
                                    <p:animEffect transition="in" filter="circle(in)">
                                      <p:cBhvr>
                                        <p:cTn id="12" dur="2000"/>
                                        <p:tgtEl>
                                          <p:spTgt spid="2969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circle(in)">
                                      <p:cBhvr>
                                        <p:cTn id="1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411760" y="404664"/>
            <a:ext cx="6336703" cy="6192688"/>
          </a:xfrm>
        </p:spPr>
        <p:txBody>
          <a:bodyPr>
            <a:normAutofit fontScale="92500"/>
          </a:bodyPr>
          <a:lstStyle/>
          <a:p>
            <a:pPr marL="45720" indent="0" algn="just" rtl="1">
              <a:buNone/>
            </a:pPr>
            <a:r>
              <a:rPr lang="ar-SA" dirty="0" smtClean="0"/>
              <a:t>	</a:t>
            </a:r>
          </a:p>
          <a:p>
            <a:pPr marL="45720" indent="0" algn="just" rtl="1">
              <a:buNone/>
            </a:pPr>
            <a:endParaRPr lang="ar-SA" dirty="0"/>
          </a:p>
          <a:p>
            <a:pPr marL="45720" indent="0" algn="just" rtl="1">
              <a:buNone/>
            </a:pPr>
            <a:endParaRPr lang="ar-SA" dirty="0" smtClean="0"/>
          </a:p>
          <a:p>
            <a:pPr marL="45720" indent="0" algn="just" rtl="1">
              <a:buNone/>
            </a:pPr>
            <a:r>
              <a:rPr lang="ar-SA" dirty="0"/>
              <a:t>	</a:t>
            </a:r>
            <a:r>
              <a:rPr lang="ar-SA" dirty="0" smtClean="0"/>
              <a:t>أوضحت </a:t>
            </a:r>
            <a:r>
              <a:rPr lang="ar-SA" dirty="0"/>
              <a:t>الدراسة الميدانية بعض الإختلافات بين العينتين والتى اشارت الدلالات الإحصائية غلى إرتباطها بالفارق بين المجتمعين السعودى والمصرى فى معدل الدخل الفردى، وسياحياً ظهرت فروق فى شكل السفر الفردى والجماعى أو العائلى وفى المقاصد السياحية داخلية أو دولية. أيضاً ظهرت فروق مرتبطة بتطور البيئة التكنولوجية التى جاءت لصالح المجتمع السعودى وظهرت فى استجابات التعامل الإلكترونى مع شركات السياحة عامة أو فى موضوع الشكاوى، ومدى التفاعل فى المواقع الإلكترونية للشركات السياحية</a:t>
            </a:r>
            <a:r>
              <a:rPr lang="ar-SA" dirty="0" smtClean="0"/>
              <a:t>.</a:t>
            </a:r>
          </a:p>
          <a:p>
            <a:pPr marL="45720" indent="0" algn="just" rtl="1">
              <a:buNone/>
            </a:pPr>
            <a:endParaRPr lang="ar-SA" dirty="0"/>
          </a:p>
          <a:p>
            <a:pPr marL="45720" indent="0" algn="just" rtl="1">
              <a:buNone/>
            </a:pPr>
            <a:r>
              <a:rPr lang="ar-SA" dirty="0"/>
              <a:t>يمكن القول أنه لا توجد حقائق جازمة </a:t>
            </a:r>
            <a:r>
              <a:rPr lang="en-US" dirty="0"/>
              <a:t>No hard facts </a:t>
            </a:r>
            <a:r>
              <a:rPr lang="ar-SA" dirty="0"/>
              <a:t>بشأن العوامل المؤثرة على سلوك العملاء فى الشكوى، فأتفقت الدراسة مع بعض الدراسات الأخرى وأختلفت مع البعض الآخر. خاصة تلك التى أجريت فى مجال الضيافة أو الفندقة.</a:t>
            </a:r>
            <a:endParaRPr lang="ar-SA" dirty="0" smtClean="0"/>
          </a:p>
          <a:p>
            <a:pPr marL="45720" indent="0" algn="ctr" rtl="1">
              <a:buNone/>
            </a:pPr>
            <a:endParaRPr lang="ar-SA" dirty="0"/>
          </a:p>
          <a:p>
            <a:pPr marL="45720" indent="0" algn="r" rtl="1">
              <a:buNone/>
            </a:pPr>
            <a:endParaRPr lang="ar-SA" dirty="0" smtClean="0"/>
          </a:p>
          <a:p>
            <a:pPr marL="45720" indent="0" algn="r" rtl="1">
              <a:buNone/>
            </a:pPr>
            <a:endParaRPr lang="ar-SA" dirty="0"/>
          </a:p>
          <a:p>
            <a:pPr marL="45720" indent="0" algn="r" rtl="1">
              <a:buNone/>
            </a:pPr>
            <a:endParaRPr lang="ar-SA" dirty="0" smtClean="0"/>
          </a:p>
          <a:p>
            <a:pPr marL="45720" indent="0" algn="r" rtl="1">
              <a:buNone/>
            </a:pPr>
            <a:endParaRPr lang="ar-SA" dirty="0"/>
          </a:p>
          <a:p>
            <a:pPr marL="45720" indent="0" algn="r" rtl="1">
              <a:buNone/>
            </a:pPr>
            <a:endParaRPr lang="en-US" dirty="0"/>
          </a:p>
        </p:txBody>
      </p:sp>
      <p:sp>
        <p:nvSpPr>
          <p:cNvPr id="5" name="Slide Number Placeholder 4"/>
          <p:cNvSpPr>
            <a:spLocks noGrp="1"/>
          </p:cNvSpPr>
          <p:nvPr>
            <p:ph type="sldNum" sz="quarter" idx="12"/>
          </p:nvPr>
        </p:nvSpPr>
        <p:spPr/>
        <p:txBody>
          <a:bodyPr/>
          <a:lstStyle/>
          <a:p>
            <a:fld id="{0AF3E845-B4E7-4B3A-92F3-DBA29D8E7BD9}" type="slidenum">
              <a:rPr lang="ar-SA" smtClean="0"/>
              <a:pPr/>
              <a:t>35</a:t>
            </a:fld>
            <a:endParaRPr lang="ar-SA"/>
          </a:p>
        </p:txBody>
      </p:sp>
      <p:pic>
        <p:nvPicPr>
          <p:cNvPr id="307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692696"/>
            <a:ext cx="2016223" cy="2081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521" y="3861048"/>
            <a:ext cx="2016222" cy="1858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extLst>
      <p:ext uri="{BB962C8B-B14F-4D97-AF65-F5344CB8AC3E}">
        <p14:creationId xmlns:p14="http://schemas.microsoft.com/office/powerpoint/2010/main" val="67832641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0722"/>
                                        </p:tgtEl>
                                        <p:attrNameLst>
                                          <p:attrName>style.visibility</p:attrName>
                                        </p:attrNameLst>
                                      </p:cBhvr>
                                      <p:to>
                                        <p:strVal val="visible"/>
                                      </p:to>
                                    </p:set>
                                    <p:animEffect transition="in" filter="wipe(down)">
                                      <p:cBhvr>
                                        <p:cTn id="12" dur="500"/>
                                        <p:tgtEl>
                                          <p:spTgt spid="307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0723"/>
                                        </p:tgtEl>
                                        <p:attrNameLst>
                                          <p:attrName>style.visibility</p:attrName>
                                        </p:attrNameLst>
                                      </p:cBhvr>
                                      <p:to>
                                        <p:strVal val="visible"/>
                                      </p:to>
                                    </p:set>
                                    <p:animEffect transition="in" filter="wipe(down)">
                                      <p:cBhvr>
                                        <p:cTn id="22" dur="500"/>
                                        <p:tgtEl>
                                          <p:spTgt spid="30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051720" y="332656"/>
            <a:ext cx="6840760" cy="6120680"/>
          </a:xfrm>
        </p:spPr>
        <p:txBody>
          <a:bodyPr>
            <a:normAutofit fontScale="77500" lnSpcReduction="20000"/>
          </a:bodyPr>
          <a:lstStyle/>
          <a:p>
            <a:pPr marL="45720" indent="0" algn="r" rtl="1">
              <a:buNone/>
            </a:pPr>
            <a:endParaRPr lang="ar-SA" dirty="0" smtClean="0"/>
          </a:p>
          <a:p>
            <a:pPr marL="45720" indent="0" algn="r" rtl="1">
              <a:buNone/>
            </a:pPr>
            <a:r>
              <a:rPr lang="ar-SA" b="1" dirty="0" smtClean="0"/>
              <a:t>فى </a:t>
            </a:r>
            <a:r>
              <a:rPr lang="ar-SA" b="1" dirty="0"/>
              <a:t>النهاية كانت التوصيات الأساسية </a:t>
            </a:r>
            <a:endParaRPr lang="ar-SA" b="1" dirty="0" smtClean="0"/>
          </a:p>
          <a:p>
            <a:pPr marL="45720" indent="0" algn="r" rtl="1">
              <a:buNone/>
            </a:pPr>
            <a:endParaRPr lang="ar-SA" dirty="0"/>
          </a:p>
          <a:p>
            <a:pPr marL="45720" indent="0" algn="just" rtl="1">
              <a:buNone/>
            </a:pPr>
            <a:r>
              <a:rPr lang="ar-SA" sz="2600" dirty="0"/>
              <a:t>-  أن تركز شركات السياحة على تشجيع عملائها على إبداء شكواهم والتعبير عن عدم رضائهم </a:t>
            </a:r>
            <a:r>
              <a:rPr lang="ar-SA" sz="2600" dirty="0" smtClean="0"/>
              <a:t>إذا </a:t>
            </a:r>
            <a:r>
              <a:rPr lang="ar-SA" sz="2600" dirty="0"/>
              <a:t>ما حدث بكل الطرق المباشرة والممكنة سواء مباشرة بإجراءات ونظام شفاف وواضح لعملائها. أو إلكترونياً من خلال مواقع تفاعلية على مدار الساعة تسمح بإستقبال الآراء والتعليقات والشكاوى والرد الفورى عليها. وهو ما يعكس ثقة الإدارة بشركات السياحة بجودة خدماتها.</a:t>
            </a:r>
          </a:p>
          <a:p>
            <a:pPr marL="45720" indent="0" algn="just" rtl="1">
              <a:buNone/>
            </a:pPr>
            <a:endParaRPr lang="ar-SA" sz="2600" dirty="0"/>
          </a:p>
          <a:p>
            <a:pPr algn="just" rtl="1">
              <a:buFontTx/>
              <a:buChar char="-"/>
            </a:pPr>
            <a:r>
              <a:rPr lang="ar-SA" sz="2600" dirty="0" smtClean="0"/>
              <a:t>يحتاج </a:t>
            </a:r>
            <a:r>
              <a:rPr lang="ar-SA" sz="2600" dirty="0"/>
              <a:t>مجال شركات السياحة فى العالم ككل إلى مواقع وسيطة </a:t>
            </a:r>
            <a:r>
              <a:rPr lang="en-US" sz="2600" dirty="0"/>
              <a:t>Intermediaries </a:t>
            </a:r>
            <a:r>
              <a:rPr lang="ar-SA" sz="2600" dirty="0"/>
              <a:t>مثل </a:t>
            </a:r>
            <a:r>
              <a:rPr lang="en-US" sz="2600" dirty="0"/>
              <a:t>Booking , TripAdvisor </a:t>
            </a:r>
            <a:r>
              <a:rPr lang="ar-SA" sz="2600" dirty="0"/>
              <a:t>حيث تركز هذه المواقع على جانب إختيار المقاصد السياحية وأماكن الاقامة الفندقية.. فوجود مثل هذه المواقع لشركات السياحة سيزيد من درجة اهتمام شركات السياحة بسمعتها وجودة خدماتها وستكون أكثر حرصاً على أن تكون تعليقات عملائها عبر العالم أكثر إيجابية</a:t>
            </a:r>
            <a:r>
              <a:rPr lang="ar-SA" sz="2600" dirty="0" smtClean="0"/>
              <a:t>.</a:t>
            </a:r>
          </a:p>
          <a:p>
            <a:pPr algn="just" rtl="1">
              <a:buFontTx/>
              <a:buChar char="-"/>
            </a:pPr>
            <a:endParaRPr lang="ar-SA" sz="2600" dirty="0" smtClean="0"/>
          </a:p>
          <a:p>
            <a:pPr algn="just" rtl="1">
              <a:buFontTx/>
              <a:buChar char="-"/>
            </a:pPr>
            <a:r>
              <a:rPr lang="ar-SA" sz="2600" dirty="0"/>
              <a:t>أن يكون هناك توسع فى إجراء بحوث ميدانية عن هذا الموضوع بشركات السياحة وعلى دول وشعوب مختلفة. </a:t>
            </a:r>
          </a:p>
          <a:p>
            <a:pPr marL="45720" indent="0" algn="just" rtl="1">
              <a:buNone/>
            </a:pPr>
            <a:endParaRPr lang="ar-SA" sz="2600" dirty="0"/>
          </a:p>
          <a:p>
            <a:pPr marL="45720" indent="0" algn="r" rtl="1">
              <a:buNone/>
            </a:pPr>
            <a:endParaRPr lang="ar-SA" dirty="0"/>
          </a:p>
          <a:p>
            <a:pPr marL="45720" indent="0" algn="r" rtl="1">
              <a:buNone/>
            </a:pPr>
            <a:endParaRPr lang="en-US" dirty="0"/>
          </a:p>
        </p:txBody>
      </p:sp>
      <p:sp>
        <p:nvSpPr>
          <p:cNvPr id="5" name="Slide Number Placeholder 4"/>
          <p:cNvSpPr>
            <a:spLocks noGrp="1"/>
          </p:cNvSpPr>
          <p:nvPr>
            <p:ph type="sldNum" sz="quarter" idx="12"/>
          </p:nvPr>
        </p:nvSpPr>
        <p:spPr/>
        <p:txBody>
          <a:bodyPr/>
          <a:lstStyle/>
          <a:p>
            <a:fld id="{0AF3E845-B4E7-4B3A-92F3-DBA29D8E7BD9}" type="slidenum">
              <a:rPr lang="ar-SA" smtClean="0"/>
              <a:pPr/>
              <a:t>36</a:t>
            </a:fld>
            <a:endParaRPr lang="ar-SA"/>
          </a:p>
        </p:txBody>
      </p:sp>
      <p:pic>
        <p:nvPicPr>
          <p:cNvPr id="317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139" y="507047"/>
            <a:ext cx="1872209" cy="2633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4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4139" y="3933056"/>
            <a:ext cx="1872209"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extLst>
      <p:ext uri="{BB962C8B-B14F-4D97-AF65-F5344CB8AC3E}">
        <p14:creationId xmlns:p14="http://schemas.microsoft.com/office/powerpoint/2010/main" val="288739887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1746"/>
                                        </p:tgtEl>
                                        <p:attrNameLst>
                                          <p:attrName>style.visibility</p:attrName>
                                        </p:attrNameLst>
                                      </p:cBhvr>
                                      <p:to>
                                        <p:strVal val="visible"/>
                                      </p:to>
                                    </p:set>
                                    <p:animEffect transition="in" filter="fade">
                                      <p:cBhvr>
                                        <p:cTn id="14" dur="1000"/>
                                        <p:tgtEl>
                                          <p:spTgt spid="31746"/>
                                        </p:tgtEl>
                                      </p:cBhvr>
                                    </p:animEffect>
                                    <p:anim calcmode="lin" valueType="num">
                                      <p:cBhvr>
                                        <p:cTn id="15" dur="1000" fill="hold"/>
                                        <p:tgtEl>
                                          <p:spTgt spid="31746"/>
                                        </p:tgtEl>
                                        <p:attrNameLst>
                                          <p:attrName>ppt_x</p:attrName>
                                        </p:attrNameLst>
                                      </p:cBhvr>
                                      <p:tavLst>
                                        <p:tav tm="0">
                                          <p:val>
                                            <p:strVal val="#ppt_x"/>
                                          </p:val>
                                        </p:tav>
                                        <p:tav tm="100000">
                                          <p:val>
                                            <p:strVal val="#ppt_x"/>
                                          </p:val>
                                        </p:tav>
                                      </p:tavLst>
                                    </p:anim>
                                    <p:anim calcmode="lin" valueType="num">
                                      <p:cBhvr>
                                        <p:cTn id="16" dur="1000" fill="hold"/>
                                        <p:tgtEl>
                                          <p:spTgt spid="3174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1747"/>
                                        </p:tgtEl>
                                        <p:attrNameLst>
                                          <p:attrName>style.visibility</p:attrName>
                                        </p:attrNameLst>
                                      </p:cBhvr>
                                      <p:to>
                                        <p:strVal val="visible"/>
                                      </p:to>
                                    </p:set>
                                    <p:animEffect transition="in" filter="fade">
                                      <p:cBhvr>
                                        <p:cTn id="35" dur="1000"/>
                                        <p:tgtEl>
                                          <p:spTgt spid="31747"/>
                                        </p:tgtEl>
                                      </p:cBhvr>
                                    </p:animEffect>
                                    <p:anim calcmode="lin" valueType="num">
                                      <p:cBhvr>
                                        <p:cTn id="36" dur="1000" fill="hold"/>
                                        <p:tgtEl>
                                          <p:spTgt spid="31747"/>
                                        </p:tgtEl>
                                        <p:attrNameLst>
                                          <p:attrName>ppt_x</p:attrName>
                                        </p:attrNameLst>
                                      </p:cBhvr>
                                      <p:tavLst>
                                        <p:tav tm="0">
                                          <p:val>
                                            <p:strVal val="#ppt_x"/>
                                          </p:val>
                                        </p:tav>
                                        <p:tav tm="100000">
                                          <p:val>
                                            <p:strVal val="#ppt_x"/>
                                          </p:val>
                                        </p:tav>
                                      </p:tavLst>
                                    </p:anim>
                                    <p:anim calcmode="lin" valueType="num">
                                      <p:cBhvr>
                                        <p:cTn id="37" dur="1000" fill="hold"/>
                                        <p:tgtEl>
                                          <p:spTgt spid="3174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anim calcmode="lin" valueType="num">
                                      <p:cBhvr>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683568" y="2204864"/>
            <a:ext cx="3964724" cy="2139518"/>
          </a:xfrm>
        </p:spPr>
        <p:txBody>
          <a:bodyPr/>
          <a:lstStyle/>
          <a:p>
            <a:pPr algn="ctr"/>
            <a:r>
              <a:rPr lang="ar-SA" sz="3200" b="1" dirty="0"/>
              <a:t>خالص الشكر لحسن الإستماع والفرصة الطيبة للقاء</a:t>
            </a:r>
          </a:p>
          <a:p>
            <a:pPr algn="ctr"/>
            <a:endParaRPr lang="ar-SA" sz="3200" b="1" dirty="0"/>
          </a:p>
          <a:p>
            <a:endParaRPr lang="en-US" dirty="0"/>
          </a:p>
        </p:txBody>
      </p:sp>
      <p:sp>
        <p:nvSpPr>
          <p:cNvPr id="5" name="Slide Number Placeholder 4"/>
          <p:cNvSpPr>
            <a:spLocks noGrp="1"/>
          </p:cNvSpPr>
          <p:nvPr>
            <p:ph type="sldNum" sz="quarter" idx="12"/>
          </p:nvPr>
        </p:nvSpPr>
        <p:spPr/>
        <p:txBody>
          <a:bodyPr/>
          <a:lstStyle/>
          <a:p>
            <a:fld id="{0AF3E845-B4E7-4B3A-92F3-DBA29D8E7BD9}" type="slidenum">
              <a:rPr lang="ar-SA" smtClean="0"/>
              <a:pPr/>
              <a:t>37</a:t>
            </a:fld>
            <a:endParaRPr lang="ar-SA"/>
          </a:p>
        </p:txBody>
      </p:sp>
      <p:pic>
        <p:nvPicPr>
          <p:cNvPr id="32770"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788024" y="1196752"/>
            <a:ext cx="3312368" cy="4248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228600"/>
            <a:ext cx="9753600" cy="731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extLst>
      <p:ext uri="{BB962C8B-B14F-4D97-AF65-F5344CB8AC3E}">
        <p14:creationId xmlns:p14="http://schemas.microsoft.com/office/powerpoint/2010/main" val="178023654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wheel(1)">
                                      <p:cBhvr>
                                        <p:cTn id="7" dur="2000"/>
                                        <p:tgtEl>
                                          <p:spTgt spid="3277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heel(1)">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027"/>
                                        </p:tgtEl>
                                        <p:attrNameLst>
                                          <p:attrName>style.visibility</p:attrName>
                                        </p:attrNameLst>
                                      </p:cBhvr>
                                      <p:to>
                                        <p:strVal val="visible"/>
                                      </p:to>
                                    </p:set>
                                    <p:animEffect transition="in" filter="wheel(1)">
                                      <p:cBhvr>
                                        <p:cTn id="17"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27985" y="188640"/>
            <a:ext cx="4536504" cy="6408712"/>
          </a:xfrm>
        </p:spPr>
        <p:txBody>
          <a:bodyPr>
            <a:normAutofit/>
          </a:bodyPr>
          <a:lstStyle/>
          <a:p>
            <a:pPr marL="45720" indent="0" algn="ctr" rtl="1">
              <a:buNone/>
            </a:pPr>
            <a:r>
              <a:rPr lang="ar-SA" sz="3200" b="1" dirty="0" smtClean="0"/>
              <a:t>مجال للإستفسارات والتعليقات أو عرض التجارب الشخصية فى مجال الشكوى فى القطاعات الخدمية</a:t>
            </a:r>
            <a:endParaRPr lang="en-US" sz="3200" dirty="0"/>
          </a:p>
        </p:txBody>
      </p:sp>
      <p:sp>
        <p:nvSpPr>
          <p:cNvPr id="5" name="Slide Number Placeholder 4"/>
          <p:cNvSpPr>
            <a:spLocks noGrp="1"/>
          </p:cNvSpPr>
          <p:nvPr>
            <p:ph type="sldNum" sz="quarter" idx="12"/>
          </p:nvPr>
        </p:nvSpPr>
        <p:spPr/>
        <p:txBody>
          <a:bodyPr/>
          <a:lstStyle/>
          <a:p>
            <a:fld id="{0AF3E845-B4E7-4B3A-92F3-DBA29D8E7BD9}" type="slidenum">
              <a:rPr lang="ar-SA" smtClean="0"/>
              <a:pPr/>
              <a:t>38</a:t>
            </a:fld>
            <a:endParaRPr lang="ar-SA"/>
          </a:p>
        </p:txBody>
      </p:sp>
      <p:pic>
        <p:nvPicPr>
          <p:cNvPr id="1027" name="Picture 3" descr="C:\Users\COMPUTER SKY\Desktop\3028861-poster-p-1-3028861the-managers-one-minute-guide-to-brainstorming-app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6526" y="4797152"/>
            <a:ext cx="3491377" cy="187220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1044" y="476672"/>
            <a:ext cx="3366859" cy="22084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519" y="2685164"/>
            <a:ext cx="3456385" cy="21625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3921080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wipe(down)">
                                      <p:cBhvr>
                                        <p:cTn id="12" dur="500"/>
                                        <p:tgtEl>
                                          <p:spTgt spid="10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wipe(down)">
                                      <p:cBhvr>
                                        <p:cTn id="17" dur="500"/>
                                        <p:tgtEl>
                                          <p:spTgt spid="10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4</a:t>
            </a:fld>
            <a:endParaRPr lang="ar-SA"/>
          </a:p>
        </p:txBody>
      </p:sp>
      <p:sp>
        <p:nvSpPr>
          <p:cNvPr id="4" name="Content Placeholder 3"/>
          <p:cNvSpPr>
            <a:spLocks noGrp="1"/>
          </p:cNvSpPr>
          <p:nvPr>
            <p:ph sz="quarter" idx="13"/>
          </p:nvPr>
        </p:nvSpPr>
        <p:spPr>
          <a:xfrm>
            <a:off x="1143000" y="731520"/>
            <a:ext cx="7461448" cy="5433784"/>
          </a:xfrm>
        </p:spPr>
        <p:txBody>
          <a:bodyPr/>
          <a:lstStyle/>
          <a:p>
            <a:pPr marL="45720" indent="0" algn="r" rtl="1">
              <a:buNone/>
            </a:pPr>
            <a:endParaRPr lang="ar-SA" dirty="0"/>
          </a:p>
          <a:p>
            <a:pPr marL="45720" indent="0" algn="ctr" rtl="1">
              <a:buNone/>
            </a:pPr>
            <a:r>
              <a:rPr lang="ar-SA" b="1" dirty="0"/>
              <a:t>أهلاً ... وسهلاً .....</a:t>
            </a:r>
          </a:p>
          <a:p>
            <a:pPr marL="45720" indent="0" algn="just" rtl="1">
              <a:buNone/>
            </a:pPr>
            <a:r>
              <a:rPr lang="ar-SA" dirty="0" smtClean="0"/>
              <a:t>	أرحب </a:t>
            </a:r>
            <a:r>
              <a:rPr lang="ar-SA" dirty="0"/>
              <a:t>بالحضور وشكرى وتقديرى للهيئة العامة للسياحة والتراث الوطنى وكلية السياحة والآثار بجامعة الملك سعود على إتاحة الفرصة لعقد هذا اللقاء العلمى فى إطار فعاليات ملتقى السفر والإستثمار السياحى السعودى لعام 2016</a:t>
            </a:r>
          </a:p>
          <a:p>
            <a:pPr marL="45720" indent="0" algn="just" rtl="1">
              <a:buNone/>
            </a:pPr>
            <a:r>
              <a:rPr lang="ar-SA" dirty="0" smtClean="0"/>
              <a:t>	أتمني </a:t>
            </a:r>
            <a:r>
              <a:rPr lang="ar-SA" dirty="0"/>
              <a:t>دوام التقدم والازدهار للجميع وللمملكة العربية السعودية فى خطاها نحو تطوير وتنمية قطاع </a:t>
            </a:r>
            <a:r>
              <a:rPr lang="ar-SA" dirty="0" smtClean="0"/>
              <a:t>السياحة</a:t>
            </a:r>
          </a:p>
          <a:p>
            <a:pPr marL="45720" indent="0" algn="just" rtl="1">
              <a:buNone/>
            </a:pPr>
            <a:endParaRPr lang="ar-SA" dirty="0"/>
          </a:p>
          <a:p>
            <a:pPr marL="45720" indent="0" algn="just" rtl="1">
              <a:buNone/>
            </a:pPr>
            <a:endParaRPr lang="ar-SA" dirty="0"/>
          </a:p>
          <a:p>
            <a:pPr marL="45720" indent="0" algn="r" rtl="1">
              <a:buNone/>
            </a:pP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5816" y="4293096"/>
            <a:ext cx="3170237" cy="145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447769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down)">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down)">
                                      <p:cBhvr>
                                        <p:cTn id="15" dur="500"/>
                                        <p:tgtEl>
                                          <p:spTgt spid="4">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wipe(down)">
                                      <p:cBhvr>
                                        <p:cTn id="18"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5</a:t>
            </a:fld>
            <a:endParaRPr lang="ar-SA"/>
          </a:p>
        </p:txBody>
      </p:sp>
      <p:sp>
        <p:nvSpPr>
          <p:cNvPr id="4" name="Content Placeholder 3"/>
          <p:cNvSpPr>
            <a:spLocks noGrp="1"/>
          </p:cNvSpPr>
          <p:nvPr>
            <p:ph sz="quarter" idx="13"/>
          </p:nvPr>
        </p:nvSpPr>
        <p:spPr>
          <a:xfrm>
            <a:off x="971600" y="731520"/>
            <a:ext cx="7272808" cy="5289768"/>
          </a:xfrm>
        </p:spPr>
        <p:txBody>
          <a:bodyPr/>
          <a:lstStyle/>
          <a:p>
            <a:pPr marL="45720" indent="0" algn="r" rtl="1">
              <a:buNone/>
            </a:pPr>
            <a:r>
              <a:rPr lang="ar-SA" b="1" dirty="0"/>
              <a:t>هدف اللقاء</a:t>
            </a:r>
          </a:p>
          <a:p>
            <a:pPr marL="45720" indent="0" algn="just" rtl="1">
              <a:buNone/>
            </a:pPr>
            <a:r>
              <a:rPr lang="ar-SA" dirty="0"/>
              <a:t>أن نوسع مداركنا السياحية ونتشارك المعارف والمهارات والخبرات</a:t>
            </a:r>
          </a:p>
          <a:p>
            <a:pPr marL="45720" indent="0" algn="r" rtl="1">
              <a:buNone/>
            </a:pPr>
            <a:endParaRPr lang="en-US" dirty="0"/>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2591480"/>
            <a:ext cx="2833935" cy="2565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944" y="2567207"/>
            <a:ext cx="2880320" cy="2589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017177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100"/>
                                        </p:tgtEl>
                                        <p:attrNameLst>
                                          <p:attrName>style.visibility</p:attrName>
                                        </p:attrNameLst>
                                      </p:cBhvr>
                                      <p:to>
                                        <p:strVal val="visible"/>
                                      </p:to>
                                    </p:set>
                                    <p:anim calcmode="lin" valueType="num">
                                      <p:cBhvr additive="base">
                                        <p:cTn id="14" dur="500" fill="hold"/>
                                        <p:tgtEl>
                                          <p:spTgt spid="4100"/>
                                        </p:tgtEl>
                                        <p:attrNameLst>
                                          <p:attrName>ppt_x</p:attrName>
                                        </p:attrNameLst>
                                      </p:cBhvr>
                                      <p:tavLst>
                                        <p:tav tm="0">
                                          <p:val>
                                            <p:strVal val="#ppt_x"/>
                                          </p:val>
                                        </p:tav>
                                        <p:tav tm="100000">
                                          <p:val>
                                            <p:strVal val="#ppt_x"/>
                                          </p:val>
                                        </p:tav>
                                      </p:tavLst>
                                    </p:anim>
                                    <p:anim calcmode="lin" valueType="num">
                                      <p:cBhvr additive="base">
                                        <p:cTn id="15"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 calcmode="lin" valueType="num">
                                      <p:cBhvr additive="base">
                                        <p:cTn id="20"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4099"/>
                                        </p:tgtEl>
                                        <p:attrNameLst>
                                          <p:attrName>style.visibility</p:attrName>
                                        </p:attrNameLst>
                                      </p:cBhvr>
                                      <p:to>
                                        <p:strVal val="visible"/>
                                      </p:to>
                                    </p:set>
                                    <p:anim calcmode="lin" valueType="num">
                                      <p:cBhvr additive="base">
                                        <p:cTn id="26" dur="500" fill="hold"/>
                                        <p:tgtEl>
                                          <p:spTgt spid="4099"/>
                                        </p:tgtEl>
                                        <p:attrNameLst>
                                          <p:attrName>ppt_x</p:attrName>
                                        </p:attrNameLst>
                                      </p:cBhvr>
                                      <p:tavLst>
                                        <p:tav tm="0">
                                          <p:val>
                                            <p:strVal val="#ppt_x"/>
                                          </p:val>
                                        </p:tav>
                                        <p:tav tm="100000">
                                          <p:val>
                                            <p:strVal val="#ppt_x"/>
                                          </p:val>
                                        </p:tav>
                                      </p:tavLst>
                                    </p:anim>
                                    <p:anim calcmode="lin" valueType="num">
                                      <p:cBhvr additive="base">
                                        <p:cTn id="27"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6</a:t>
            </a:fld>
            <a:endParaRPr lang="ar-SA"/>
          </a:p>
        </p:txBody>
      </p:sp>
      <p:sp>
        <p:nvSpPr>
          <p:cNvPr id="4" name="Content Placeholder 3"/>
          <p:cNvSpPr>
            <a:spLocks noGrp="1"/>
          </p:cNvSpPr>
          <p:nvPr>
            <p:ph sz="quarter" idx="13"/>
          </p:nvPr>
        </p:nvSpPr>
        <p:spPr>
          <a:xfrm>
            <a:off x="899592" y="731520"/>
            <a:ext cx="7560840" cy="5289768"/>
          </a:xfrm>
        </p:spPr>
        <p:txBody>
          <a:bodyPr/>
          <a:lstStyle/>
          <a:p>
            <a:pPr marL="45720" indent="0" algn="just" rtl="1">
              <a:buNone/>
            </a:pPr>
            <a:r>
              <a:rPr lang="ar-SA" b="1" dirty="0"/>
              <a:t>نشرت الدراسة فى المؤتمر الدولى </a:t>
            </a:r>
            <a:endParaRPr lang="ar-SA" b="1" dirty="0" smtClean="0"/>
          </a:p>
          <a:p>
            <a:pPr marL="45720" indent="0" algn="ctr" rtl="1">
              <a:buNone/>
            </a:pPr>
            <a:r>
              <a:rPr lang="ar-SA" dirty="0" smtClean="0"/>
              <a:t>"</a:t>
            </a:r>
            <a:r>
              <a:rPr lang="ar-SA" dirty="0"/>
              <a:t>السياحة والنقل والتكنولوجيا"</a:t>
            </a:r>
          </a:p>
          <a:p>
            <a:pPr marL="45720" indent="0" algn="ctr" rtl="1">
              <a:buNone/>
            </a:pPr>
            <a:r>
              <a:rPr lang="en-US" dirty="0"/>
              <a:t>International Conference on Tourism Transport &amp; Technology </a:t>
            </a:r>
            <a:r>
              <a:rPr lang="en-US" dirty="0" smtClean="0"/>
              <a:t>(ICTTT 2015)</a:t>
            </a:r>
            <a:endParaRPr lang="en-US" dirty="0"/>
          </a:p>
          <a:p>
            <a:pPr marL="45720" indent="0" algn="r" rtl="1">
              <a:buNone/>
            </a:pPr>
            <a:r>
              <a:rPr lang="ar-SA" dirty="0"/>
              <a:t>الذى </a:t>
            </a:r>
            <a:r>
              <a:rPr lang="ar-SA" dirty="0" smtClean="0"/>
              <a:t>نظمته...</a:t>
            </a:r>
            <a:endParaRPr lang="ar-SA" dirty="0"/>
          </a:p>
          <a:p>
            <a:pPr marL="45720" indent="0" algn="ctr" rtl="1">
              <a:buNone/>
            </a:pPr>
            <a:r>
              <a:rPr lang="en-US" dirty="0"/>
              <a:t>Institute (ICBTS) International Conference of Business Tourism and Applied Sciences</a:t>
            </a:r>
          </a:p>
          <a:p>
            <a:pPr marL="45720" indent="0" algn="ctr" rtl="1">
              <a:buNone/>
            </a:pPr>
            <a:r>
              <a:rPr lang="ar-SA" dirty="0" smtClean="0"/>
              <a:t>(جامعة </a:t>
            </a:r>
            <a:r>
              <a:rPr lang="ar-SA" dirty="0"/>
              <a:t>لندن) خلال الفترة من </a:t>
            </a:r>
            <a:r>
              <a:rPr lang="ar-SA" dirty="0" smtClean="0"/>
              <a:t>8/3/ </a:t>
            </a:r>
            <a:r>
              <a:rPr lang="ar-SA" dirty="0"/>
              <a:t>2015م إلى </a:t>
            </a:r>
            <a:r>
              <a:rPr lang="ar-SA" dirty="0" smtClean="0"/>
              <a:t>2015/8/6</a:t>
            </a:r>
            <a:endParaRPr lang="ar-SA" dirty="0"/>
          </a:p>
          <a:p>
            <a:pPr marL="45720" indent="0" algn="ctr" rtl="1">
              <a:buNone/>
            </a:pP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4437112"/>
            <a:ext cx="3387824"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889055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arn(inVertical)">
                                      <p:cBhvr>
                                        <p:cTn id="10" dur="500"/>
                                        <p:tgtEl>
                                          <p:spTgt spid="4">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barn(inVertical)">
                                      <p:cBhvr>
                                        <p:cTn id="13" dur="500"/>
                                        <p:tgtEl>
                                          <p:spTgt spid="4">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barn(inVertical)">
                                      <p:cBhvr>
                                        <p:cTn id="16" dur="500"/>
                                        <p:tgtEl>
                                          <p:spTgt spid="4">
                                            <p:txEl>
                                              <p:pRg st="3" end="3"/>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barn(inVertical)">
                                      <p:cBhvr>
                                        <p:cTn id="19" dur="500"/>
                                        <p:tgtEl>
                                          <p:spTgt spid="4">
                                            <p:txEl>
                                              <p:pRg st="4" end="4"/>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barn(inVertical)">
                                      <p:cBhvr>
                                        <p:cTn id="22" dur="500"/>
                                        <p:tgtEl>
                                          <p:spTgt spid="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122"/>
                                        </p:tgtEl>
                                        <p:attrNameLst>
                                          <p:attrName>style.visibility</p:attrName>
                                        </p:attrNameLst>
                                      </p:cBhvr>
                                      <p:to>
                                        <p:strVal val="visible"/>
                                      </p:to>
                                    </p:set>
                                    <p:animEffect transition="in" filter="barn(inVertical)">
                                      <p:cBhvr>
                                        <p:cTn id="2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7</a:t>
            </a:fld>
            <a:endParaRPr lang="ar-SA"/>
          </a:p>
        </p:txBody>
      </p:sp>
      <p:sp>
        <p:nvSpPr>
          <p:cNvPr id="4" name="Content Placeholder 3"/>
          <p:cNvSpPr>
            <a:spLocks noGrp="1"/>
          </p:cNvSpPr>
          <p:nvPr>
            <p:ph sz="quarter" idx="13"/>
          </p:nvPr>
        </p:nvSpPr>
        <p:spPr>
          <a:xfrm>
            <a:off x="755576" y="731519"/>
            <a:ext cx="7560840" cy="5947327"/>
          </a:xfrm>
        </p:spPr>
        <p:txBody>
          <a:bodyPr>
            <a:normAutofit/>
          </a:bodyPr>
          <a:lstStyle/>
          <a:p>
            <a:pPr marL="45720" indent="0" algn="ctr" rtl="1">
              <a:buNone/>
            </a:pPr>
            <a:r>
              <a:rPr lang="ar-SA" b="1" dirty="0"/>
              <a:t>تقديم</a:t>
            </a:r>
          </a:p>
          <a:p>
            <a:pPr marL="45720" indent="0" algn="just" rtl="1">
              <a:buNone/>
            </a:pPr>
            <a:r>
              <a:rPr lang="ar-SA" sz="2400" dirty="0"/>
              <a:t>سلوك شكوى العملاء هو موضوع وقضية حيوية فى قطاعات الخدمات عامة، وموضوع يتعرض له جميعنا بالتجربة. بإعتبار أن شكاوى العملاء هى مؤشر على مدى نجاح تقديم وجودة الخدمات المقدمة. وخاصة فى الصناعة الخدمية الأولى فى العالم وهى صناعة السياحة والفندقة. هذه الصناعة التى تتميز بكثافة العمالة والطبيعة المعقدة أو المركبة للخدمة السياحية والفندقية بإعتبارها سلسلة خدمات متصلة تمثل التجربة السياحية فى النهاية..لاشك هذه الملامح فى الخدمة السياحية تجعل "فشل الخدمة </a:t>
            </a:r>
            <a:r>
              <a:rPr lang="en-US" sz="2400" dirty="0"/>
              <a:t>Service Failures" Poor service </a:t>
            </a:r>
            <a:r>
              <a:rPr lang="ar-SA" sz="2400" dirty="0" smtClean="0"/>
              <a:t> أمر </a:t>
            </a:r>
            <a:r>
              <a:rPr lang="ar-SA" sz="2400" dirty="0"/>
              <a:t>متكرر أو معتاد الحدوث. </a:t>
            </a:r>
            <a:endParaRPr lang="ar-SA" sz="2400" dirty="0" smtClean="0"/>
          </a:p>
          <a:p>
            <a:pPr marL="45720" indent="0" algn="just" rtl="1">
              <a:buNone/>
            </a:pPr>
            <a:endParaRPr lang="en-US" dirty="0"/>
          </a:p>
          <a:p>
            <a:pPr marL="45720" indent="0" algn="r" rtl="1">
              <a:buNone/>
            </a:pPr>
            <a:endParaRPr lang="en-U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4647073"/>
            <a:ext cx="2743200" cy="1944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756871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146"/>
                                        </p:tgtEl>
                                        <p:attrNameLst>
                                          <p:attrName>style.visibility</p:attrName>
                                        </p:attrNameLst>
                                      </p:cBhvr>
                                      <p:to>
                                        <p:strVal val="visible"/>
                                      </p:to>
                                    </p:set>
                                    <p:anim calcmode="lin" valueType="num">
                                      <p:cBhvr additive="base">
                                        <p:cTn id="17" dur="500" fill="hold"/>
                                        <p:tgtEl>
                                          <p:spTgt spid="6146"/>
                                        </p:tgtEl>
                                        <p:attrNameLst>
                                          <p:attrName>ppt_x</p:attrName>
                                        </p:attrNameLst>
                                      </p:cBhvr>
                                      <p:tavLst>
                                        <p:tav tm="0">
                                          <p:val>
                                            <p:strVal val="#ppt_x"/>
                                          </p:val>
                                        </p:tav>
                                        <p:tav tm="100000">
                                          <p:val>
                                            <p:strVal val="#ppt_x"/>
                                          </p:val>
                                        </p:tav>
                                      </p:tavLst>
                                    </p:anim>
                                    <p:anim calcmode="lin" valueType="num">
                                      <p:cBhvr additive="base">
                                        <p:cTn id="1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8</a:t>
            </a:fld>
            <a:endParaRPr lang="ar-SA"/>
          </a:p>
        </p:txBody>
      </p:sp>
      <p:sp>
        <p:nvSpPr>
          <p:cNvPr id="4" name="Content Placeholder 3"/>
          <p:cNvSpPr>
            <a:spLocks noGrp="1"/>
          </p:cNvSpPr>
          <p:nvPr>
            <p:ph sz="quarter" idx="13"/>
          </p:nvPr>
        </p:nvSpPr>
        <p:spPr>
          <a:xfrm>
            <a:off x="899592" y="731520"/>
            <a:ext cx="7416824" cy="5289768"/>
          </a:xfrm>
        </p:spPr>
        <p:txBody>
          <a:bodyPr>
            <a:normAutofit/>
          </a:bodyPr>
          <a:lstStyle/>
          <a:p>
            <a:pPr marL="45720" indent="0" algn="just" rtl="1">
              <a:buNone/>
            </a:pPr>
            <a:r>
              <a:rPr lang="ar-SA" dirty="0"/>
              <a:t>	وهو ما يؤثر كثيراُ بالسلب على درجة الرضا لدى السائحين  </a:t>
            </a:r>
            <a:r>
              <a:rPr lang="en-US" dirty="0"/>
              <a:t>Satisfaction  </a:t>
            </a:r>
            <a:r>
              <a:rPr lang="ar-SA" dirty="0"/>
              <a:t>وتقييمهم للجودة السياحية. خاصة إذا ما اقترن فشل الخدمات بسوء إدارة للشكاوى وسوء إدارة لمرحلة غضب العميل أو السائح </a:t>
            </a:r>
            <a:r>
              <a:rPr lang="en-US" dirty="0"/>
              <a:t>Service Recovery </a:t>
            </a:r>
            <a:r>
              <a:rPr lang="ar-SA" dirty="0" smtClean="0"/>
              <a:t>نتيجة </a:t>
            </a:r>
            <a:r>
              <a:rPr lang="ar-SA" dirty="0"/>
              <a:t>للحقائق السابقة، هناك حاجة حقيقية ومستمرة لفهم طبيعة، أبعاد، تغيرات والعوامل المختلفة التى تؤثر على سلوك شكوى العملاء. وذلك تجنباً لخسارتهم أو للكلمة المنطوقة السلبية لهم  </a:t>
            </a:r>
            <a:r>
              <a:rPr lang="en-US" dirty="0" smtClean="0"/>
              <a:t>Word </a:t>
            </a:r>
            <a:r>
              <a:rPr lang="en-US" dirty="0"/>
              <a:t>of Mouth (WOM</a:t>
            </a:r>
            <a:r>
              <a:rPr lang="en-US" dirty="0" smtClean="0"/>
              <a:t>)</a:t>
            </a:r>
            <a:endParaRPr lang="ar-SA" dirty="0" smtClean="0"/>
          </a:p>
          <a:p>
            <a:pPr marL="45720" indent="0" algn="just" rtl="1">
              <a:buNone/>
            </a:pPr>
            <a:endParaRPr lang="ar-SA" dirty="0"/>
          </a:p>
          <a:p>
            <a:pPr marL="45720" indent="0" algn="ctr" rtl="1">
              <a:buNone/>
            </a:pPr>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3717032"/>
            <a:ext cx="2866305"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614945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barn(inVertical)">
                                      <p:cBhvr>
                                        <p:cTn id="12"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AF3E845-B4E7-4B3A-92F3-DBA29D8E7BD9}" type="slidenum">
              <a:rPr lang="ar-SA" smtClean="0"/>
              <a:pPr/>
              <a:t>9</a:t>
            </a:fld>
            <a:endParaRPr lang="ar-SA"/>
          </a:p>
        </p:txBody>
      </p:sp>
      <p:sp>
        <p:nvSpPr>
          <p:cNvPr id="4" name="Content Placeholder 3"/>
          <p:cNvSpPr>
            <a:spLocks noGrp="1"/>
          </p:cNvSpPr>
          <p:nvPr>
            <p:ph sz="quarter" idx="13"/>
          </p:nvPr>
        </p:nvSpPr>
        <p:spPr>
          <a:xfrm>
            <a:off x="683568" y="731520"/>
            <a:ext cx="7560840" cy="5145752"/>
          </a:xfrm>
        </p:spPr>
        <p:txBody>
          <a:bodyPr/>
          <a:lstStyle/>
          <a:p>
            <a:pPr marL="45720" indent="0" algn="just" rtl="1">
              <a:buNone/>
            </a:pPr>
            <a:endParaRPr lang="ar-SA" dirty="0" smtClean="0"/>
          </a:p>
          <a:p>
            <a:pPr marL="45720" indent="0" algn="just" rtl="1">
              <a:buNone/>
            </a:pPr>
            <a:r>
              <a:rPr lang="ar-SA" dirty="0" smtClean="0"/>
              <a:t>	</a:t>
            </a:r>
          </a:p>
          <a:p>
            <a:pPr marL="45720" indent="0" algn="just" rtl="1">
              <a:buNone/>
            </a:pPr>
            <a:r>
              <a:rPr lang="ar-SA" dirty="0"/>
              <a:t>	</a:t>
            </a:r>
            <a:r>
              <a:rPr lang="ar-SA" dirty="0" smtClean="0"/>
              <a:t>خاصة </a:t>
            </a:r>
            <a:r>
              <a:rPr lang="ar-SA" dirty="0"/>
              <a:t>مع الإتساع الغير محدود للإنترنت وشبكات التواصل الاجتماعى والسياحة الإلكترونية </a:t>
            </a:r>
            <a:r>
              <a:rPr lang="en-US" dirty="0"/>
              <a:t>E-Tourism  </a:t>
            </a:r>
            <a:r>
              <a:rPr lang="ar-SA" dirty="0"/>
              <a:t>والتى أنتجت مفهوم </a:t>
            </a:r>
            <a:r>
              <a:rPr lang="en-US" dirty="0"/>
              <a:t>E (WOM) </a:t>
            </a:r>
            <a:r>
              <a:rPr lang="ar-SA" dirty="0"/>
              <a:t>الكلمة المنطوقة الإلكترونية من خلال التعليقات والتقييمات للمنشأت السياحية والفندقية </a:t>
            </a:r>
            <a:r>
              <a:rPr lang="en-US" dirty="0"/>
              <a:t>Reviews </a:t>
            </a:r>
            <a:r>
              <a:rPr lang="ar-SA" dirty="0"/>
              <a:t>مثلما نشاهد ونشارك جميعاً فى المواقع السياحية والفندقية مثل </a:t>
            </a:r>
            <a:r>
              <a:rPr lang="en-US" dirty="0"/>
              <a:t>Booking- Trip Advisor- </a:t>
            </a:r>
            <a:r>
              <a:rPr lang="en-US" dirty="0" err="1"/>
              <a:t>Trivago</a:t>
            </a:r>
            <a:r>
              <a:rPr lang="en-US" dirty="0"/>
              <a:t>- Kayak- Expedia </a:t>
            </a:r>
            <a:r>
              <a:rPr lang="ar-SA" dirty="0"/>
              <a:t>وهى منصات شديدة الخطورة فى التسويق الإلكترونى سلباً أو إيجاباً من خلال التعليقات الإلكترونية وتقييم جودة الخدمات المقدمة. حيث تشير الإحصاءات العالمية إلى نحو 39 – 40% من السائحين بالعالم يستخدمون ويتفاعلون إلكترونياً فى مراحل (قبل وأثناء وبعد) الرحلة السياحية. </a:t>
            </a:r>
            <a:endParaRPr lang="en-US" dirty="0"/>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5211305"/>
            <a:ext cx="252028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2240" y="188640"/>
            <a:ext cx="2267744"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extLst>
      <p:ext uri="{BB962C8B-B14F-4D97-AF65-F5344CB8AC3E}">
        <p14:creationId xmlns:p14="http://schemas.microsoft.com/office/powerpoint/2010/main" val="122658143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wipe(down)">
                                      <p:cBhvr>
                                        <p:cTn id="12" dur="500"/>
                                        <p:tgtEl>
                                          <p:spTgt spid="819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194"/>
                                        </p:tgtEl>
                                        <p:attrNameLst>
                                          <p:attrName>style.visibility</p:attrName>
                                        </p:attrNameLst>
                                      </p:cBhvr>
                                      <p:to>
                                        <p:strVal val="visible"/>
                                      </p:to>
                                    </p:set>
                                    <p:animEffect transition="in" filter="wipe(down)">
                                      <p:cBhvr>
                                        <p:cTn id="1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SLIDE_COUNT" val="3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10.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11.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12.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13.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14.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15.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16.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17.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18.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19.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2.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20.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21.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22.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23.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24.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25.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3.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4.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5.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6.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7.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8.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9.xml><?xml version="1.0" encoding="utf-8"?>
<a:themeOverride xmlns:a="http://schemas.openxmlformats.org/drawingml/2006/main">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docProps/app.xml><?xml version="1.0" encoding="utf-8"?>
<Properties xmlns="http://schemas.openxmlformats.org/officeDocument/2006/extended-properties" xmlns:vt="http://schemas.openxmlformats.org/officeDocument/2006/docPropsVTypes">
  <Template/>
  <TotalTime>2023</TotalTime>
  <Words>1558</Words>
  <Application>Microsoft Office PowerPoint</Application>
  <PresentationFormat>On-screen Show (4:3)</PresentationFormat>
  <Paragraphs>756</Paragraphs>
  <Slides>38</Slides>
  <Notes>3</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Slipstream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1st  International Conference of Cultural and Digital Tourism</dc:title>
  <dc:creator>DELL</dc:creator>
  <cp:lastModifiedBy>COMPUTER SKY</cp:lastModifiedBy>
  <cp:revision>454</cp:revision>
  <cp:lastPrinted>2015-05-21T18:36:33Z</cp:lastPrinted>
  <dcterms:created xsi:type="dcterms:W3CDTF">2014-05-10T18:46:08Z</dcterms:created>
  <dcterms:modified xsi:type="dcterms:W3CDTF">2016-03-28T17:32:48Z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A3A80874-6257-46BA-8658-F93C37BE0E4C</vt:lpwstr>
  </property>
  <property fmtid="{D5CDD505-2E9C-101B-9397-08002B2CF9AE}" pid="3" name="ArticulatePath">
    <vt:lpwstr>Paper Presentation (Athens Conference)</vt:lpwstr>
  </property>
</Properties>
</file>