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sldIdLst>
    <p:sldId id="256" r:id="rId2"/>
    <p:sldId id="257" r:id="rId3"/>
    <p:sldId id="258" r:id="rId4"/>
    <p:sldId id="269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70" r:id="rId14"/>
    <p:sldId id="267" r:id="rId15"/>
    <p:sldId id="268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</p:sldIdLst>
  <p:sldSz cx="9144000" cy="6858000" type="screen4x3"/>
  <p:notesSz cx="6858000" cy="9144000"/>
  <p:defaultTextStyle>
    <a:defPPr>
      <a:defRPr lang="ar-SA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00CC"/>
    <a:srgbClr val="339966"/>
    <a:srgbClr val="FF3399"/>
    <a:srgbClr val="FF0000"/>
    <a:srgbClr val="9966FF"/>
    <a:srgbClr val="CC3300"/>
    <a:srgbClr val="FFFFCC"/>
    <a:srgbClr val="3333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4380"/>
    <p:restoredTop sz="94660"/>
  </p:normalViewPr>
  <p:slideViewPr>
    <p:cSldViewPr>
      <p:cViewPr varScale="1">
        <p:scale>
          <a:sx n="60" d="100"/>
          <a:sy n="60" d="100"/>
        </p:scale>
        <p:origin x="-1656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ar-S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F08089-7F35-4D85-B89F-291731B9891A}" type="datetimeFigureOut">
              <a:rPr lang="ar-SA" smtClean="0"/>
              <a:pPr/>
              <a:t>20/04/1434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8DC5C5-0EF1-4E03-808A-47122857C3F7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F08089-7F35-4D85-B89F-291731B9891A}" type="datetimeFigureOut">
              <a:rPr lang="ar-SA" smtClean="0"/>
              <a:pPr/>
              <a:t>20/04/1434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8DC5C5-0EF1-4E03-808A-47122857C3F7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F08089-7F35-4D85-B89F-291731B9891A}" type="datetimeFigureOut">
              <a:rPr lang="ar-SA" smtClean="0"/>
              <a:pPr/>
              <a:t>20/04/1434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8DC5C5-0EF1-4E03-808A-47122857C3F7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F08089-7F35-4D85-B89F-291731B9891A}" type="datetimeFigureOut">
              <a:rPr lang="ar-SA" smtClean="0"/>
              <a:pPr/>
              <a:t>20/04/1434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8DC5C5-0EF1-4E03-808A-47122857C3F7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F08089-7F35-4D85-B89F-291731B9891A}" type="datetimeFigureOut">
              <a:rPr lang="ar-SA" smtClean="0"/>
              <a:pPr/>
              <a:t>20/04/1434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8DC5C5-0EF1-4E03-808A-47122857C3F7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F08089-7F35-4D85-B89F-291731B9891A}" type="datetimeFigureOut">
              <a:rPr lang="ar-SA" smtClean="0"/>
              <a:pPr/>
              <a:t>20/04/1434</a:t>
            </a:fld>
            <a:endParaRPr lang="ar-S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8DC5C5-0EF1-4E03-808A-47122857C3F7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F08089-7F35-4D85-B89F-291731B9891A}" type="datetimeFigureOut">
              <a:rPr lang="ar-SA" smtClean="0"/>
              <a:pPr/>
              <a:t>20/04/1434</a:t>
            </a:fld>
            <a:endParaRPr lang="ar-S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8DC5C5-0EF1-4E03-808A-47122857C3F7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F08089-7F35-4D85-B89F-291731B9891A}" type="datetimeFigureOut">
              <a:rPr lang="ar-SA" smtClean="0"/>
              <a:pPr/>
              <a:t>20/04/1434</a:t>
            </a:fld>
            <a:endParaRPr lang="ar-S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8DC5C5-0EF1-4E03-808A-47122857C3F7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F08089-7F35-4D85-B89F-291731B9891A}" type="datetimeFigureOut">
              <a:rPr lang="ar-SA" smtClean="0"/>
              <a:pPr/>
              <a:t>20/04/1434</a:t>
            </a:fld>
            <a:endParaRPr lang="ar-S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8DC5C5-0EF1-4E03-808A-47122857C3F7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F08089-7F35-4D85-B89F-291731B9891A}" type="datetimeFigureOut">
              <a:rPr lang="ar-SA" smtClean="0"/>
              <a:pPr/>
              <a:t>20/04/1434</a:t>
            </a:fld>
            <a:endParaRPr lang="ar-S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8DC5C5-0EF1-4E03-808A-47122857C3F7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S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F08089-7F35-4D85-B89F-291731B9891A}" type="datetimeFigureOut">
              <a:rPr lang="ar-SA" smtClean="0"/>
              <a:pPr/>
              <a:t>20/04/1434</a:t>
            </a:fld>
            <a:endParaRPr lang="ar-S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8DC5C5-0EF1-4E03-808A-47122857C3F7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F08089-7F35-4D85-B89F-291731B9891A}" type="datetimeFigureOut">
              <a:rPr lang="ar-SA" smtClean="0"/>
              <a:pPr/>
              <a:t>20/04/1434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18DC5C5-0EF1-4E03-808A-47122857C3F7}" type="slidenum">
              <a:rPr lang="ar-SA" smtClean="0"/>
              <a:pPr/>
              <a:t>‹#›</a:t>
            </a:fld>
            <a:endParaRPr lang="ar-S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SA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http://www.2classnotes.com/images/12/science/Zoology/Trypanosoma_gambiense.gif" TargetMode="Externa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http://1.bp.blogspot.com/_JgQn1SKn4Q4/TOLOsYiNc4I/AAAAAAAAAFM/22BYg78vuBI/s1600/Amoeba+trop+and+cysts.JPG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PARASITOLOGY</a:t>
            </a:r>
            <a:endParaRPr lang="ar-SA" dirty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Prepared by : Reem Aldossari</a:t>
            </a:r>
            <a:endParaRPr lang="ar-SA" dirty="0"/>
          </a:p>
        </p:txBody>
      </p:sp>
      <p:sp>
        <p:nvSpPr>
          <p:cNvPr id="6" name="Rectangle 5"/>
          <p:cNvSpPr/>
          <p:nvPr/>
        </p:nvSpPr>
        <p:spPr>
          <a:xfrm>
            <a:off x="1979712" y="2132856"/>
            <a:ext cx="5472608" cy="1440160"/>
          </a:xfrm>
          <a:prstGeom prst="rect">
            <a:avLst/>
          </a:prstGeom>
          <a:solidFill>
            <a:schemeClr val="accent1">
              <a:alpha val="1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7" name="Rectangle 6"/>
          <p:cNvSpPr/>
          <p:nvPr/>
        </p:nvSpPr>
        <p:spPr>
          <a:xfrm>
            <a:off x="1331640" y="3789040"/>
            <a:ext cx="6624736" cy="1440160"/>
          </a:xfrm>
          <a:prstGeom prst="rect">
            <a:avLst/>
          </a:prstGeom>
          <a:solidFill>
            <a:schemeClr val="accent1">
              <a:alpha val="1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323528" y="764704"/>
            <a:ext cx="4968552" cy="5904656"/>
          </a:xfrm>
          <a:prstGeom prst="rect">
            <a:avLst/>
          </a:prstGeom>
          <a:solidFill>
            <a:schemeClr val="accent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12290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ar-SA"/>
          </a:p>
        </p:txBody>
      </p:sp>
      <p:sp>
        <p:nvSpPr>
          <p:cNvPr id="12289" name="AutoShape 1"/>
          <p:cNvSpPr>
            <a:spLocks noChangeArrowheads="1"/>
          </p:cNvSpPr>
          <p:nvPr/>
        </p:nvSpPr>
        <p:spPr bwMode="auto">
          <a:xfrm>
            <a:off x="5508104" y="548680"/>
            <a:ext cx="3635896" cy="3168352"/>
          </a:xfrm>
          <a:prstGeom prst="bracePair">
            <a:avLst>
              <a:gd name="adj" fmla="val 8333"/>
            </a:avLst>
          </a:prstGeom>
          <a:noFill/>
          <a:ln w="15875">
            <a:solidFill>
              <a:srgbClr val="82ACD0"/>
            </a:solidFill>
            <a:round/>
            <a:headEnd/>
            <a:tailEnd/>
          </a:ln>
          <a:effectLst/>
        </p:spPr>
        <p:txBody>
          <a:bodyPr vert="horz" wrap="square" lIns="274320" tIns="45720" rIns="27432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ja-JP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Kingdom : Protista </a:t>
            </a:r>
            <a:endParaRPr kumimoji="0" lang="en-GB" altLang="ja-JP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ja-JP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Phylum: Sarcomastigophora</a:t>
            </a:r>
            <a:endParaRPr kumimoji="0" lang="en-GB" altLang="ja-JP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ja-JP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Subphylum: Mastigophora</a:t>
            </a:r>
            <a:endParaRPr kumimoji="0" lang="en-GB" altLang="ja-JP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ja-JP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Class: Zoomastigophora</a:t>
            </a:r>
            <a:endParaRPr kumimoji="0" lang="en-GB" altLang="ja-JP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ja-JP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Genus: Trypanosoma</a:t>
            </a:r>
            <a:endParaRPr kumimoji="0" lang="en-GB" altLang="ja-JP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ja-JP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Species: gambiense</a:t>
            </a:r>
            <a:endParaRPr kumimoji="0" lang="en-GB" altLang="ja-JP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ja-JP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 Trypanosoma gambiense  </a:t>
            </a:r>
            <a:endParaRPr kumimoji="0" lang="en-GB" altLang="ja-JP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altLang="ja-JP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2292" name="Rectangle 4"/>
          <p:cNvSpPr>
            <a:spLocks noChangeArrowheads="1"/>
          </p:cNvSpPr>
          <p:nvPr/>
        </p:nvSpPr>
        <p:spPr bwMode="auto">
          <a:xfrm>
            <a:off x="323528" y="692115"/>
            <a:ext cx="5040560" cy="61324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ja-JP" sz="105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ja-JP" sz="2800" b="1" i="0" u="sng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dobe Arabic" pitchFamily="18" charset="-78"/>
                <a:ea typeface="MS Mincho" pitchFamily="49" charset="-128"/>
                <a:cs typeface="Adobe Arabic" pitchFamily="18" charset="-78"/>
              </a:rPr>
              <a:t>Intermediate host:</a:t>
            </a:r>
            <a:r>
              <a:rPr kumimoji="0" lang="en-GB" altLang="ja-JP" sz="2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dobe Arabic" pitchFamily="18" charset="-78"/>
                <a:ea typeface="MS Mincho" pitchFamily="49" charset="-128"/>
                <a:cs typeface="Adobe Arabic" pitchFamily="18" charset="-78"/>
              </a:rPr>
              <a:t> </a:t>
            </a:r>
            <a:r>
              <a:rPr kumimoji="0" lang="en-GB" altLang="ja-JP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dobe Arabic" pitchFamily="18" charset="-78"/>
                <a:ea typeface="MS Mincho" pitchFamily="49" charset="-128"/>
                <a:cs typeface="Adobe Arabic" pitchFamily="18" charset="-78"/>
              </a:rPr>
              <a:t>insect or leech      </a:t>
            </a:r>
            <a:endParaRPr kumimoji="0" lang="en-US" altLang="ja-JP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dobe Arabic" pitchFamily="18" charset="-78"/>
              <a:cs typeface="Adobe Arabic" pitchFamily="18" charset="-78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ja-JP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dobe Arabic" pitchFamily="18" charset="-78"/>
                <a:ea typeface="MS Mincho" pitchFamily="49" charset="-128"/>
                <a:cs typeface="Adobe Arabic" pitchFamily="18" charset="-78"/>
              </a:rPr>
              <a:t> </a:t>
            </a:r>
            <a:r>
              <a:rPr kumimoji="0" lang="en-GB" altLang="ja-JP" sz="2800" b="1" i="0" u="sng" strike="noStrike" cap="none" normalizeH="0" baseline="0" dirty="0" smtClean="0">
                <a:ln>
                  <a:noFill/>
                </a:ln>
                <a:solidFill>
                  <a:srgbClr val="CC00CC"/>
                </a:solidFill>
                <a:effectLst/>
                <a:latin typeface="Adobe Arabic" pitchFamily="18" charset="-78"/>
                <a:ea typeface="MS Mincho" pitchFamily="49" charset="-128"/>
                <a:cs typeface="Adobe Arabic" pitchFamily="18" charset="-78"/>
              </a:rPr>
              <a:t>Habitat in intermediate host:</a:t>
            </a:r>
            <a:r>
              <a:rPr kumimoji="0" lang="en-GB" altLang="ja-JP" sz="2800" b="0" i="0" u="none" strike="noStrike" cap="none" normalizeH="0" baseline="0" dirty="0" smtClean="0">
                <a:ln>
                  <a:noFill/>
                </a:ln>
                <a:solidFill>
                  <a:srgbClr val="CC00CC"/>
                </a:solidFill>
                <a:effectLst/>
                <a:latin typeface="Adobe Arabic" pitchFamily="18" charset="-78"/>
                <a:ea typeface="MS Mincho" pitchFamily="49" charset="-128"/>
                <a:cs typeface="Adobe Arabic" pitchFamily="18" charset="-78"/>
              </a:rPr>
              <a:t> </a:t>
            </a:r>
            <a:r>
              <a:rPr kumimoji="0" lang="en-GB" altLang="ja-JP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dobe Arabic" pitchFamily="18" charset="-78"/>
                <a:ea typeface="MS Mincho" pitchFamily="49" charset="-128"/>
                <a:cs typeface="Adobe Arabic" pitchFamily="18" charset="-78"/>
              </a:rPr>
              <a:t>alimentary canal</a:t>
            </a:r>
            <a:endParaRPr kumimoji="0" lang="en-US" altLang="ja-JP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dobe Arabic" pitchFamily="18" charset="-78"/>
              <a:cs typeface="Adobe Arabic" pitchFamily="18" charset="-78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ja-JP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dobe Arabic" pitchFamily="18" charset="-78"/>
                <a:ea typeface="MS Mincho" pitchFamily="49" charset="-128"/>
                <a:cs typeface="Adobe Arabic" pitchFamily="18" charset="-78"/>
              </a:rPr>
              <a:t> </a:t>
            </a:r>
            <a:r>
              <a:rPr kumimoji="0" lang="en-GB" altLang="ja-JP" sz="2800" b="1" i="0" u="sng" strike="noStrike" cap="none" normalizeH="0" baseline="0" dirty="0" smtClean="0">
                <a:ln>
                  <a:noFill/>
                </a:ln>
                <a:solidFill>
                  <a:srgbClr val="3333FF"/>
                </a:solidFill>
                <a:effectLst/>
                <a:latin typeface="Adobe Arabic" pitchFamily="18" charset="-78"/>
                <a:ea typeface="MS Mincho" pitchFamily="49" charset="-128"/>
                <a:cs typeface="Adobe Arabic" pitchFamily="18" charset="-78"/>
              </a:rPr>
              <a:t>Definite host:</a:t>
            </a:r>
            <a:r>
              <a:rPr kumimoji="0" lang="en-GB" altLang="ja-JP" sz="2800" b="0" i="0" u="none" strike="noStrike" cap="none" normalizeH="0" baseline="0" dirty="0" smtClean="0">
                <a:ln>
                  <a:noFill/>
                </a:ln>
                <a:solidFill>
                  <a:srgbClr val="3333FF"/>
                </a:solidFill>
                <a:effectLst/>
                <a:latin typeface="Adobe Arabic" pitchFamily="18" charset="-78"/>
                <a:ea typeface="MS Mincho" pitchFamily="49" charset="-128"/>
                <a:cs typeface="Adobe Arabic" pitchFamily="18" charset="-78"/>
              </a:rPr>
              <a:t> </a:t>
            </a:r>
            <a:r>
              <a:rPr kumimoji="0" lang="en-GB" altLang="ja-JP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dobe Arabic" pitchFamily="18" charset="-78"/>
                <a:ea typeface="MS Mincho" pitchFamily="49" charset="-128"/>
                <a:cs typeface="Adobe Arabic" pitchFamily="18" charset="-78"/>
              </a:rPr>
              <a:t>human.</a:t>
            </a:r>
            <a:endParaRPr kumimoji="0" lang="en-US" altLang="ja-JP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dobe Arabic" pitchFamily="18" charset="-78"/>
              <a:cs typeface="Adobe Arabic" pitchFamily="18" charset="-78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ja-JP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dobe Arabic" pitchFamily="18" charset="-78"/>
                <a:ea typeface="MS Mincho" pitchFamily="49" charset="-128"/>
                <a:cs typeface="Adobe Arabic" pitchFamily="18" charset="-78"/>
              </a:rPr>
              <a:t> </a:t>
            </a:r>
            <a:r>
              <a:rPr kumimoji="0" lang="en-GB" altLang="ja-JP" sz="2800" b="1" i="0" u="sng" strike="noStrike" cap="none" normalizeH="0" baseline="0" dirty="0" smtClean="0">
                <a:ln>
                  <a:noFill/>
                </a:ln>
                <a:solidFill>
                  <a:srgbClr val="FFFFCC"/>
                </a:solidFill>
                <a:effectLst/>
                <a:latin typeface="Adobe Arabic" pitchFamily="18" charset="-78"/>
                <a:ea typeface="MS Mincho" pitchFamily="49" charset="-128"/>
                <a:cs typeface="Adobe Arabic" pitchFamily="18" charset="-78"/>
              </a:rPr>
              <a:t>Habitat in definite host:</a:t>
            </a:r>
            <a:r>
              <a:rPr kumimoji="0" lang="en-GB" altLang="ja-JP" sz="2800" b="0" i="0" u="none" strike="noStrike" cap="none" normalizeH="0" baseline="0" dirty="0" smtClean="0">
                <a:ln>
                  <a:noFill/>
                </a:ln>
                <a:solidFill>
                  <a:srgbClr val="FFFFCC"/>
                </a:solidFill>
                <a:effectLst/>
                <a:latin typeface="Adobe Arabic" pitchFamily="18" charset="-78"/>
                <a:ea typeface="MS Mincho" pitchFamily="49" charset="-128"/>
                <a:cs typeface="Adobe Arabic" pitchFamily="18" charset="-78"/>
              </a:rPr>
              <a:t> </a:t>
            </a:r>
            <a:r>
              <a:rPr kumimoji="0" lang="en-GB" altLang="ja-JP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dobe Arabic" pitchFamily="18" charset="-78"/>
                <a:ea typeface="MS Mincho" pitchFamily="49" charset="-128"/>
                <a:cs typeface="Adobe Arabic" pitchFamily="18" charset="-78"/>
              </a:rPr>
              <a:t>blood of  man</a:t>
            </a:r>
            <a:endParaRPr kumimoji="0" lang="en-US" altLang="ja-JP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dobe Arabic" pitchFamily="18" charset="-78"/>
              <a:cs typeface="Adobe Arabic" pitchFamily="18" charset="-78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ja-JP" sz="2800" b="1" i="0" u="sng" strike="noStrike" cap="none" normalizeH="0" baseline="0" dirty="0" smtClean="0">
                <a:ln>
                  <a:noFill/>
                </a:ln>
                <a:solidFill>
                  <a:srgbClr val="CC3300"/>
                </a:solidFill>
                <a:effectLst/>
                <a:latin typeface="Adobe Arabic" pitchFamily="18" charset="-78"/>
                <a:ea typeface="MS Mincho" pitchFamily="49" charset="-128"/>
                <a:cs typeface="Adobe Arabic" pitchFamily="18" charset="-78"/>
              </a:rPr>
              <a:t>Causes the disease:</a:t>
            </a:r>
            <a:r>
              <a:rPr kumimoji="0" lang="en-GB" altLang="ja-JP" sz="2800" b="0" i="0" u="none" strike="noStrike" cap="none" normalizeH="0" baseline="0" dirty="0" smtClean="0">
                <a:ln>
                  <a:noFill/>
                </a:ln>
                <a:solidFill>
                  <a:srgbClr val="CC3300"/>
                </a:solidFill>
                <a:effectLst/>
                <a:latin typeface="Adobe Arabic" pitchFamily="18" charset="-78"/>
                <a:ea typeface="MS Mincho" pitchFamily="49" charset="-128"/>
                <a:cs typeface="Adobe Arabic" pitchFamily="18" charset="-78"/>
              </a:rPr>
              <a:t> </a:t>
            </a:r>
            <a:r>
              <a:rPr kumimoji="0" lang="en-GB" altLang="ja-JP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dobe Arabic" pitchFamily="18" charset="-78"/>
                <a:ea typeface="MS Mincho" pitchFamily="49" charset="-128"/>
                <a:cs typeface="Adobe Arabic" pitchFamily="18" charset="-78"/>
              </a:rPr>
              <a:t>sleeping sickness.</a:t>
            </a:r>
            <a:endParaRPr kumimoji="0" lang="en-US" altLang="ja-JP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dobe Arabic" pitchFamily="18" charset="-78"/>
              <a:cs typeface="Adobe Arabic" pitchFamily="18" charset="-78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ja-JP" sz="2800" b="1" i="0" u="sng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dobe Arabic" pitchFamily="18" charset="-78"/>
                <a:ea typeface="MS Mincho" pitchFamily="49" charset="-128"/>
                <a:cs typeface="Adobe Arabic" pitchFamily="18" charset="-78"/>
              </a:rPr>
              <a:t>Means of locomotion:</a:t>
            </a:r>
            <a:r>
              <a:rPr kumimoji="0" lang="en-GB" altLang="ja-JP" sz="28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dobe Arabic" pitchFamily="18" charset="-78"/>
                <a:ea typeface="MS Mincho" pitchFamily="49" charset="-128"/>
                <a:cs typeface="Adobe Arabic" pitchFamily="18" charset="-78"/>
              </a:rPr>
              <a:t> </a:t>
            </a:r>
            <a:r>
              <a:rPr kumimoji="0" lang="en-GB" altLang="ja-JP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dobe Arabic" pitchFamily="18" charset="-78"/>
                <a:ea typeface="MS Mincho" pitchFamily="49" charset="-128"/>
                <a:cs typeface="Adobe Arabic" pitchFamily="18" charset="-78"/>
              </a:rPr>
              <a:t>flagellum.</a:t>
            </a:r>
            <a:endParaRPr kumimoji="0" lang="en-US" altLang="ja-JP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dobe Arabic" pitchFamily="18" charset="-78"/>
              <a:cs typeface="Adobe Arabic" pitchFamily="18" charset="-78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ja-JP" sz="2800" b="1" i="0" u="sng" strike="noStrike" cap="none" normalizeH="0" baseline="0" dirty="0" smtClean="0">
                <a:ln>
                  <a:noFill/>
                </a:ln>
                <a:solidFill>
                  <a:srgbClr val="FF3399"/>
                </a:solidFill>
                <a:effectLst/>
                <a:latin typeface="Adobe Arabic" pitchFamily="18" charset="-78"/>
                <a:ea typeface="MS Mincho" pitchFamily="49" charset="-128"/>
                <a:cs typeface="Adobe Arabic" pitchFamily="18" charset="-78"/>
              </a:rPr>
              <a:t>Feeding habits:</a:t>
            </a:r>
            <a:r>
              <a:rPr kumimoji="0" lang="en-GB" altLang="ja-JP" sz="2800" b="0" i="0" u="none" strike="noStrike" cap="none" normalizeH="0" baseline="0" dirty="0" smtClean="0">
                <a:ln>
                  <a:noFill/>
                </a:ln>
                <a:solidFill>
                  <a:srgbClr val="FF3399"/>
                </a:solidFill>
                <a:effectLst/>
                <a:latin typeface="Adobe Arabic" pitchFamily="18" charset="-78"/>
                <a:ea typeface="MS Mincho" pitchFamily="49" charset="-128"/>
                <a:cs typeface="Adobe Arabic" pitchFamily="18" charset="-78"/>
              </a:rPr>
              <a:t> </a:t>
            </a:r>
            <a:r>
              <a:rPr kumimoji="0" lang="en-GB" altLang="ja-JP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dobe Arabic" pitchFamily="18" charset="-78"/>
                <a:ea typeface="MS Mincho" pitchFamily="49" charset="-128"/>
                <a:cs typeface="Adobe Arabic" pitchFamily="18" charset="-78"/>
              </a:rPr>
              <a:t>absorbing the nutrient subs­tances from the host.</a:t>
            </a:r>
            <a:endParaRPr kumimoji="0" lang="en-US" altLang="ja-JP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dobe Arabic" pitchFamily="18" charset="-78"/>
              <a:cs typeface="Adobe Arabic" pitchFamily="18" charset="-78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ja-JP" sz="2800" b="1" i="0" u="sng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dobe Arabic" pitchFamily="18" charset="-78"/>
                <a:ea typeface="MS Mincho" pitchFamily="49" charset="-128"/>
                <a:cs typeface="Adobe Arabic" pitchFamily="18" charset="-78"/>
              </a:rPr>
              <a:t>Reproduction:</a:t>
            </a:r>
            <a:r>
              <a:rPr kumimoji="0" lang="en-GB" altLang="ja-JP" sz="28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dobe Arabic" pitchFamily="18" charset="-78"/>
                <a:ea typeface="MS Mincho" pitchFamily="49" charset="-128"/>
                <a:cs typeface="Adobe Arabic" pitchFamily="18" charset="-78"/>
              </a:rPr>
              <a:t>  </a:t>
            </a:r>
            <a:r>
              <a:rPr kumimoji="0" lang="en-GB" altLang="ja-JP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dobe Arabic" pitchFamily="18" charset="-78"/>
                <a:ea typeface="MS Mincho" pitchFamily="49" charset="-128"/>
                <a:cs typeface="Adobe Arabic" pitchFamily="18" charset="-78"/>
              </a:rPr>
              <a:t>reproduce asexually by longitudinal binary fission. </a:t>
            </a:r>
            <a:endParaRPr kumimoji="0" lang="en-US" altLang="ja-JP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dobe Arabic" pitchFamily="18" charset="-78"/>
              <a:cs typeface="Adobe Arabic" pitchFamily="18" charset="-78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ja-JP" sz="2800" b="1" i="0" u="sng" strike="noStrike" cap="none" normalizeH="0" baseline="0" dirty="0" smtClean="0">
                <a:ln>
                  <a:noFill/>
                </a:ln>
                <a:solidFill>
                  <a:srgbClr val="9966FF"/>
                </a:solidFill>
                <a:effectLst/>
                <a:latin typeface="Adobe Arabic" pitchFamily="18" charset="-78"/>
                <a:ea typeface="MS Mincho" pitchFamily="49" charset="-128"/>
                <a:cs typeface="Adobe Arabic" pitchFamily="18" charset="-78"/>
              </a:rPr>
              <a:t>Major characteristics</a:t>
            </a:r>
            <a:r>
              <a:rPr kumimoji="0" lang="en-GB" altLang="ja-JP" sz="2800" b="0" i="0" u="none" strike="noStrike" cap="none" normalizeH="0" baseline="0" dirty="0" smtClean="0">
                <a:ln>
                  <a:noFill/>
                </a:ln>
                <a:solidFill>
                  <a:srgbClr val="9966FF"/>
                </a:solidFill>
                <a:effectLst/>
                <a:latin typeface="Adobe Arabic" pitchFamily="18" charset="-78"/>
                <a:ea typeface="MS Mincho" pitchFamily="49" charset="-128"/>
                <a:cs typeface="Adobe Arabic" pitchFamily="18" charset="-78"/>
              </a:rPr>
              <a:t>: </a:t>
            </a:r>
            <a:r>
              <a:rPr kumimoji="0" lang="en-GB" altLang="ja-JP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dobe Arabic" pitchFamily="18" charset="-78"/>
                <a:ea typeface="MS Mincho" pitchFamily="49" charset="-128"/>
                <a:cs typeface="Adobe Arabic" pitchFamily="18" charset="-78"/>
              </a:rPr>
              <a:t>long slender, undulating a whip-like flagellum</a:t>
            </a:r>
            <a:r>
              <a:rPr kumimoji="0" lang="en-GB" altLang="ja-JP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. </a:t>
            </a:r>
            <a:endParaRPr kumimoji="0" lang="en-US" altLang="ja-JP" sz="105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ja-JP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971600" y="188640"/>
            <a:ext cx="229319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ja-JP" sz="2800" b="1" dirty="0" smtClean="0"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Trypanosoma</a:t>
            </a:r>
            <a:endParaRPr lang="ar-SA" dirty="0"/>
          </a:p>
        </p:txBody>
      </p:sp>
      <p:sp>
        <p:nvSpPr>
          <p:cNvPr id="7" name="Rectangle 6"/>
          <p:cNvSpPr/>
          <p:nvPr/>
        </p:nvSpPr>
        <p:spPr>
          <a:xfrm>
            <a:off x="323528" y="188640"/>
            <a:ext cx="4968552" cy="504056"/>
          </a:xfrm>
          <a:prstGeom prst="rect">
            <a:avLst/>
          </a:prstGeom>
          <a:solidFill>
            <a:schemeClr val="accent1">
              <a:alpha val="1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l_fi" descr="http://www.2classnotes.com/images/12/science/Zoology/Trypanosoma_gambiense.gif"/>
          <p:cNvPicPr>
            <a:picLocks noChangeAspect="1" noChangeArrowheads="1"/>
          </p:cNvPicPr>
          <p:nvPr/>
        </p:nvPicPr>
        <p:blipFill>
          <a:blip r:embed="rId2" r:link="rId3" cstate="print"/>
          <a:srcRect/>
          <a:stretch>
            <a:fillRect/>
          </a:stretch>
        </p:blipFill>
        <p:spPr bwMode="auto">
          <a:xfrm>
            <a:off x="899592" y="1772816"/>
            <a:ext cx="7200800" cy="33843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2"/>
          <p:cNvSpPr/>
          <p:nvPr/>
        </p:nvSpPr>
        <p:spPr>
          <a:xfrm>
            <a:off x="395536" y="1196752"/>
            <a:ext cx="8352928" cy="4680520"/>
          </a:xfrm>
          <a:prstGeom prst="rect">
            <a:avLst/>
          </a:prstGeom>
          <a:solidFill>
            <a:schemeClr val="accent1">
              <a:alpha val="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539552" y="1340768"/>
            <a:ext cx="4680520" cy="4176464"/>
          </a:xfrm>
          <a:prstGeom prst="rect">
            <a:avLst/>
          </a:prstGeom>
          <a:solidFill>
            <a:schemeClr val="accent1">
              <a:alpha val="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7" name="Rectangle 6"/>
          <p:cNvSpPr/>
          <p:nvPr/>
        </p:nvSpPr>
        <p:spPr>
          <a:xfrm>
            <a:off x="539552" y="692696"/>
            <a:ext cx="4680520" cy="504056"/>
          </a:xfrm>
          <a:prstGeom prst="rect">
            <a:avLst/>
          </a:prstGeom>
          <a:solidFill>
            <a:schemeClr val="accent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14348" name="AutoShape 12"/>
          <p:cNvSpPr>
            <a:spLocks noChangeArrowheads="1"/>
          </p:cNvSpPr>
          <p:nvPr/>
        </p:nvSpPr>
        <p:spPr bwMode="auto">
          <a:xfrm>
            <a:off x="5436096" y="1484784"/>
            <a:ext cx="3419872" cy="2574925"/>
          </a:xfrm>
          <a:prstGeom prst="bracePair">
            <a:avLst>
              <a:gd name="adj" fmla="val 8333"/>
            </a:avLst>
          </a:prstGeom>
          <a:noFill/>
          <a:ln w="15875">
            <a:solidFill>
              <a:srgbClr val="82ACD0"/>
            </a:solidFill>
            <a:round/>
            <a:headEnd/>
            <a:tailEnd/>
          </a:ln>
          <a:effectLst/>
        </p:spPr>
        <p:txBody>
          <a:bodyPr vert="horz" wrap="square" lIns="274320" tIns="45720" rIns="27432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ja-JP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Kingdom: Protista </a:t>
            </a:r>
            <a:endParaRPr kumimoji="0" lang="en-GB" altLang="ja-JP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ja-JP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Phylum: Apicomplexa </a:t>
            </a:r>
            <a:endParaRPr kumimoji="0" lang="en-GB" altLang="ja-JP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ja-JP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Class: Sporozoa</a:t>
            </a:r>
            <a:endParaRPr kumimoji="0" lang="en-GB" altLang="ja-JP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ja-JP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Genus: plasmodium</a:t>
            </a:r>
            <a:endParaRPr kumimoji="0" lang="en-GB" altLang="ja-JP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ja-JP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Species: Plasmodium malaria</a:t>
            </a:r>
            <a:endParaRPr kumimoji="0" lang="en-GB" altLang="ja-JP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ja-JP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 </a:t>
            </a:r>
            <a:endParaRPr kumimoji="0" lang="en-GB" altLang="ja-JP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altLang="ja-JP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4349" name="Rectangle 1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ar-SA"/>
          </a:p>
        </p:txBody>
      </p:sp>
      <p:sp>
        <p:nvSpPr>
          <p:cNvPr id="14351" name="Rectangle 15"/>
          <p:cNvSpPr>
            <a:spLocks noChangeArrowheads="1"/>
          </p:cNvSpPr>
          <p:nvPr/>
        </p:nvSpPr>
        <p:spPr bwMode="auto">
          <a:xfrm>
            <a:off x="539552" y="1772816"/>
            <a:ext cx="4644008" cy="36933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ja-JP" sz="2400" b="1" i="0" u="sng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Trophozoite:</a:t>
            </a:r>
            <a:endParaRPr kumimoji="0" lang="en-US" altLang="ja-JP" sz="11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ja-JP" sz="24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 </a:t>
            </a:r>
            <a:r>
              <a:rPr kumimoji="0" lang="en-GB" altLang="ja-JP" sz="2400" b="1" i="0" u="sng" strike="noStrike" cap="none" normalizeH="0" baseline="0" dirty="0" smtClean="0">
                <a:ln>
                  <a:noFill/>
                </a:ln>
                <a:solidFill>
                  <a:srgbClr val="FF3399"/>
                </a:solidFill>
                <a:effectLst/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habitat:</a:t>
            </a:r>
            <a:r>
              <a:rPr kumimoji="0" lang="en-GB" altLang="ja-JP" sz="2400" b="0" i="0" u="none" strike="noStrike" cap="none" normalizeH="0" baseline="0" dirty="0" smtClean="0">
                <a:ln>
                  <a:noFill/>
                </a:ln>
                <a:solidFill>
                  <a:srgbClr val="FF3399"/>
                </a:solidFill>
                <a:effectLst/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 </a:t>
            </a:r>
            <a:r>
              <a:rPr kumimoji="0" lang="en-GB" altLang="ja-JP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live </a:t>
            </a:r>
            <a:r>
              <a:rPr kumimoji="0" lang="en-GB" altLang="ja-JP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intracellu­larly</a:t>
            </a:r>
            <a:r>
              <a:rPr kumimoji="0" lang="en-GB" altLang="ja-JP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 in the blood corpuscles of its vertebrate host. </a:t>
            </a:r>
            <a:endParaRPr kumimoji="0" lang="en-US" altLang="ja-JP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ja-JP" sz="2400" b="1" i="0" u="sng" strike="noStrike" cap="none" normalizeH="0" baseline="0" dirty="0" smtClean="0">
                <a:ln>
                  <a:noFill/>
                </a:ln>
                <a:solidFill>
                  <a:srgbClr val="339966"/>
                </a:solidFill>
                <a:effectLst/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Causes the disease:</a:t>
            </a:r>
            <a:r>
              <a:rPr kumimoji="0" lang="en-GB" altLang="ja-JP" sz="2400" b="0" i="0" u="none" strike="noStrike" cap="none" normalizeH="0" baseline="0" dirty="0" smtClean="0">
                <a:ln>
                  <a:noFill/>
                </a:ln>
                <a:solidFill>
                  <a:srgbClr val="339966"/>
                </a:solidFill>
                <a:effectLst/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 </a:t>
            </a:r>
            <a:r>
              <a:rPr kumimoji="0" lang="en-GB" altLang="ja-JP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malaria fever to man. </a:t>
            </a:r>
            <a:endParaRPr kumimoji="0" lang="en-US" altLang="ja-JP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ja-JP" sz="2400" b="1" i="0" u="sng" strike="noStrike" cap="none" normalizeH="0" baseline="0" dirty="0" smtClean="0">
                <a:ln>
                  <a:noFill/>
                </a:ln>
                <a:solidFill>
                  <a:srgbClr val="CC00CC"/>
                </a:solidFill>
                <a:effectLst/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Vector:</a:t>
            </a:r>
            <a:r>
              <a:rPr kumimoji="0" lang="en-GB" altLang="ja-JP" sz="2400" b="0" i="0" u="none" strike="noStrike" cap="none" normalizeH="0" baseline="0" dirty="0" smtClean="0">
                <a:ln>
                  <a:noFill/>
                </a:ln>
                <a:solidFill>
                  <a:srgbClr val="CC00CC"/>
                </a:solidFill>
                <a:effectLst/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 </a:t>
            </a:r>
            <a:r>
              <a:rPr kumimoji="0" lang="en-GB" altLang="ja-JP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a mosquito belonging to the genus Anopheles.</a:t>
            </a:r>
            <a:endParaRPr kumimoji="0" lang="en-US" altLang="ja-JP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ja-JP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 </a:t>
            </a:r>
            <a:endParaRPr kumimoji="0" lang="en-US" altLang="ja-JP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ja-JP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115616" y="764704"/>
            <a:ext cx="306365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l" fontAlgn="base">
              <a:spcBef>
                <a:spcPct val="0"/>
              </a:spcBef>
              <a:spcAft>
                <a:spcPct val="0"/>
              </a:spcAft>
            </a:pPr>
            <a:r>
              <a:rPr lang="en-GB" altLang="ja-JP" sz="2400" b="1" dirty="0" smtClean="0"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Plasmodium malariae</a:t>
            </a:r>
            <a:endParaRPr lang="en-US" altLang="ja-JP" sz="1000" dirty="0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323528" y="908720"/>
            <a:ext cx="5400600" cy="4968552"/>
            <a:chOff x="323528" y="908720"/>
            <a:chExt cx="3456384" cy="2736304"/>
          </a:xfrm>
        </p:grpSpPr>
        <p:grpSp>
          <p:nvGrpSpPr>
            <p:cNvPr id="5" name="Group 81"/>
            <p:cNvGrpSpPr/>
            <p:nvPr/>
          </p:nvGrpSpPr>
          <p:grpSpPr>
            <a:xfrm>
              <a:off x="323528" y="908720"/>
              <a:ext cx="3024336" cy="2736304"/>
              <a:chOff x="323528" y="908720"/>
              <a:chExt cx="3024336" cy="2736304"/>
            </a:xfrm>
          </p:grpSpPr>
          <p:sp>
            <p:nvSpPr>
              <p:cNvPr id="8" name="Rectangle 7"/>
              <p:cNvSpPr/>
              <p:nvPr/>
            </p:nvSpPr>
            <p:spPr>
              <a:xfrm>
                <a:off x="323528" y="1556792"/>
                <a:ext cx="3024336" cy="2088232"/>
              </a:xfrm>
              <a:prstGeom prst="rect">
                <a:avLst/>
              </a:prstGeom>
              <a:solidFill>
                <a:schemeClr val="accent1">
                  <a:alpha val="8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1" anchor="ctr"/>
              <a:lstStyle/>
              <a:p>
                <a:pPr algn="ctr"/>
                <a:endParaRPr lang="ar-SA"/>
              </a:p>
            </p:txBody>
          </p:sp>
          <p:sp>
            <p:nvSpPr>
              <p:cNvPr id="9" name="Rectangle 8"/>
              <p:cNvSpPr/>
              <p:nvPr/>
            </p:nvSpPr>
            <p:spPr>
              <a:xfrm>
                <a:off x="323528" y="908720"/>
                <a:ext cx="3024336" cy="567680"/>
              </a:xfrm>
              <a:prstGeom prst="rect">
                <a:avLst/>
              </a:prstGeom>
              <a:solidFill>
                <a:schemeClr val="accent1">
                  <a:alpha val="8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1" anchor="ctr"/>
              <a:lstStyle/>
              <a:p>
                <a:pPr algn="ctr"/>
                <a:endParaRPr lang="ar-SA"/>
              </a:p>
            </p:txBody>
          </p:sp>
        </p:grpSp>
        <p:sp>
          <p:nvSpPr>
            <p:cNvPr id="6" name="Rectangle 5"/>
            <p:cNvSpPr/>
            <p:nvPr/>
          </p:nvSpPr>
          <p:spPr>
            <a:xfrm>
              <a:off x="323528" y="1628800"/>
              <a:ext cx="3456384" cy="15081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l" rtl="0" eaLnBrk="0" fontAlgn="base" hangingPunct="0">
                <a:spcBef>
                  <a:spcPct val="0"/>
                </a:spcBef>
                <a:spcAft>
                  <a:spcPct val="0"/>
                </a:spcAft>
                <a:buFontTx/>
                <a:buChar char="•"/>
              </a:pPr>
              <a:r>
                <a:rPr kumimoji="0" lang="en-GB" altLang="ja-JP" sz="24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MS Mincho" pitchFamily="49" charset="-128"/>
                  <a:cs typeface="Times New Roman" pitchFamily="18" charset="0"/>
                </a:rPr>
                <a:t>Ring stage</a:t>
              </a:r>
              <a:endParaRPr kumimoji="0" lang="en-US" altLang="ja-JP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  <a:p>
              <a:pPr lvl="0" algn="l" rtl="0" eaLnBrk="0" fontAlgn="base" hangingPunct="0">
                <a:spcBef>
                  <a:spcPct val="0"/>
                </a:spcBef>
                <a:spcAft>
                  <a:spcPct val="0"/>
                </a:spcAft>
                <a:buFontTx/>
                <a:buChar char="•"/>
              </a:pPr>
              <a:r>
                <a:rPr kumimoji="0" lang="en-GB" altLang="ja-JP" sz="24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MS Mincho" pitchFamily="49" charset="-128"/>
                  <a:cs typeface="Times New Roman" pitchFamily="18" charset="0"/>
                </a:rPr>
                <a:t>Trophozoite</a:t>
              </a:r>
              <a:endParaRPr kumimoji="0" lang="en-US" altLang="ja-JP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  <a:p>
              <a:pPr lvl="0" algn="l" rtl="0" eaLnBrk="0" fontAlgn="base" hangingPunct="0">
                <a:spcBef>
                  <a:spcPct val="0"/>
                </a:spcBef>
                <a:spcAft>
                  <a:spcPct val="0"/>
                </a:spcAft>
                <a:buFontTx/>
                <a:buChar char="•"/>
              </a:pPr>
              <a:r>
                <a:rPr kumimoji="0" lang="en-GB" altLang="ja-JP" sz="2400" b="0" i="0" u="none" strike="noStrike" cap="none" normalizeH="0" baseline="0" dirty="0" err="1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MS Mincho" pitchFamily="49" charset="-128"/>
                  <a:cs typeface="Times New Roman" pitchFamily="18" charset="0"/>
                </a:rPr>
                <a:t>Merzoites</a:t>
              </a:r>
              <a:r>
                <a:rPr kumimoji="0" lang="en-GB" altLang="ja-JP" sz="24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MS Mincho" pitchFamily="49" charset="-128"/>
                  <a:cs typeface="Times New Roman" pitchFamily="18" charset="0"/>
                </a:rPr>
                <a:t> stage</a:t>
              </a:r>
              <a:endParaRPr kumimoji="0" lang="en-GB" altLang="ja-JP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S Mincho" pitchFamily="49" charset="-128"/>
                <a:cs typeface="Times New Roman" pitchFamily="18" charset="0"/>
              </a:endParaRPr>
            </a:p>
            <a:p>
              <a:pPr lvl="0" algn="l" rtl="0" eaLnBrk="0" fontAlgn="base" hangingPunct="0">
                <a:spcBef>
                  <a:spcPct val="0"/>
                </a:spcBef>
                <a:spcAft>
                  <a:spcPct val="0"/>
                </a:spcAft>
                <a:buFontTx/>
                <a:buChar char="•"/>
              </a:pPr>
              <a:r>
                <a:rPr kumimoji="0" lang="en-GB" sz="20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rPr>
                <a:t>Release of </a:t>
              </a:r>
              <a:r>
                <a:rPr kumimoji="0" lang="en-GB" sz="2000" b="0" i="0" u="none" strike="noStrike" cap="none" normalizeH="0" baseline="0" dirty="0" err="1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rPr>
                <a:t>merozoites</a:t>
              </a:r>
              <a:endParaRPr kumimoji="0" lang="en-US" altLang="ja-JP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7" name="Rectangle 6"/>
            <p:cNvSpPr/>
            <p:nvPr/>
          </p:nvSpPr>
          <p:spPr>
            <a:xfrm>
              <a:off x="611560" y="980728"/>
              <a:ext cx="1344163" cy="32205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l" rtl="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GB" altLang="ja-JP" sz="3200" b="1" u="sng" dirty="0" smtClean="0">
                  <a:solidFill>
                    <a:srgbClr val="FF0000"/>
                  </a:solidFill>
                  <a:latin typeface="Times New Roman" pitchFamily="18" charset="0"/>
                  <a:ea typeface="MS Mincho" pitchFamily="49" charset="-128"/>
                  <a:cs typeface="Times New Roman" pitchFamily="18" charset="0"/>
                </a:rPr>
                <a:t>Life cycle: </a:t>
              </a:r>
              <a:endParaRPr lang="en-US" altLang="ja-JP" sz="14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4" name="Group 83"/>
          <p:cNvGrpSpPr/>
          <p:nvPr/>
        </p:nvGrpSpPr>
        <p:grpSpPr>
          <a:xfrm>
            <a:off x="1475656" y="1052736"/>
            <a:ext cx="6108531" cy="4393330"/>
            <a:chOff x="2699792" y="2060848"/>
            <a:chExt cx="6108531" cy="4393330"/>
          </a:xfrm>
        </p:grpSpPr>
        <p:sp>
          <p:nvSpPr>
            <p:cNvPr id="15373" name="Text Box 13"/>
            <p:cNvSpPr txBox="1">
              <a:spLocks noChangeArrowheads="1"/>
            </p:cNvSpPr>
            <p:nvPr/>
          </p:nvSpPr>
          <p:spPr bwMode="auto">
            <a:xfrm>
              <a:off x="4011227" y="6023291"/>
              <a:ext cx="1084134" cy="430887"/>
            </a:xfrm>
            <a:prstGeom prst="rect">
              <a:avLst/>
            </a:prstGeom>
            <a:solidFill>
              <a:srgbClr val="FFFFFF"/>
            </a:solidFill>
            <a:ln w="31750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rtl="1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en-US" sz="1100" b="0" i="0" u="none" strike="noStrike" cap="none" normalizeH="0" baseline="0" dirty="0" err="1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Arial" pitchFamily="34" charset="0"/>
                  <a:cs typeface="Arial" pitchFamily="34" charset="0"/>
                </a:rPr>
                <a:t>Trophzoite</a:t>
              </a:r>
              <a:r>
                <a:rPr kumimoji="0" lang="en-US" sz="11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Arial" pitchFamily="34" charset="0"/>
                  <a:cs typeface="Arial" pitchFamily="34" charset="0"/>
                </a:rPr>
                <a:t> stage</a:t>
              </a:r>
              <a:endParaRPr kumimoji="0" lang="ar-SA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5374" name="Text Box 14"/>
            <p:cNvSpPr txBox="1">
              <a:spLocks noChangeArrowheads="1"/>
            </p:cNvSpPr>
            <p:nvPr/>
          </p:nvSpPr>
          <p:spPr bwMode="auto">
            <a:xfrm>
              <a:off x="4254126" y="2324362"/>
              <a:ext cx="1549877" cy="286031"/>
            </a:xfrm>
            <a:prstGeom prst="rect">
              <a:avLst/>
            </a:prstGeom>
            <a:solidFill>
              <a:srgbClr val="FFFFFF"/>
            </a:solidFill>
            <a:ln w="31750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rtl="1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en-US" sz="11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Arial" pitchFamily="34" charset="0"/>
                  <a:cs typeface="Arial" pitchFamily="34" charset="0"/>
                </a:rPr>
                <a:t>Release of merozoites</a:t>
              </a:r>
              <a:endParaRPr kumimoji="0" lang="ar-SA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5375" name="Text Box 15"/>
            <p:cNvSpPr txBox="1">
              <a:spLocks noChangeArrowheads="1"/>
            </p:cNvSpPr>
            <p:nvPr/>
          </p:nvSpPr>
          <p:spPr bwMode="auto">
            <a:xfrm>
              <a:off x="7017386" y="5597896"/>
              <a:ext cx="1084134" cy="286031"/>
            </a:xfrm>
            <a:prstGeom prst="rect">
              <a:avLst/>
            </a:prstGeom>
            <a:solidFill>
              <a:srgbClr val="FFFFFF"/>
            </a:solidFill>
            <a:ln w="31750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rtl="1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en-US" sz="11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Arial" pitchFamily="34" charset="0"/>
                  <a:cs typeface="Arial" pitchFamily="34" charset="0"/>
                </a:rPr>
                <a:t>Ring stage</a:t>
              </a:r>
              <a:endParaRPr kumimoji="0" lang="ar-SA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5376" name="Text Box 16"/>
            <p:cNvSpPr txBox="1">
              <a:spLocks noChangeArrowheads="1"/>
            </p:cNvSpPr>
            <p:nvPr/>
          </p:nvSpPr>
          <p:spPr bwMode="auto">
            <a:xfrm>
              <a:off x="7047470" y="2060848"/>
              <a:ext cx="1356003" cy="286031"/>
            </a:xfrm>
            <a:prstGeom prst="rect">
              <a:avLst/>
            </a:prstGeom>
            <a:solidFill>
              <a:srgbClr val="FFFFFF"/>
            </a:solidFill>
            <a:ln w="31750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rtl="1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en-US" sz="11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Arial" pitchFamily="34" charset="0"/>
                  <a:cs typeface="Arial" pitchFamily="34" charset="0"/>
                </a:rPr>
                <a:t>Macrogametocyte</a:t>
              </a:r>
              <a:endParaRPr kumimoji="0" lang="ar-SA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5377" name="Text Box 17"/>
            <p:cNvSpPr txBox="1">
              <a:spLocks noChangeArrowheads="1"/>
            </p:cNvSpPr>
            <p:nvPr/>
          </p:nvSpPr>
          <p:spPr bwMode="auto">
            <a:xfrm>
              <a:off x="7452320" y="4365104"/>
              <a:ext cx="1356003" cy="286031"/>
            </a:xfrm>
            <a:prstGeom prst="rect">
              <a:avLst/>
            </a:prstGeom>
            <a:solidFill>
              <a:srgbClr val="FFFFFF"/>
            </a:solidFill>
            <a:ln w="31750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rtl="1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en-US" sz="11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Arial" pitchFamily="34" charset="0"/>
                  <a:cs typeface="Arial" pitchFamily="34" charset="0"/>
                </a:rPr>
                <a:t>Microgametocyte</a:t>
              </a:r>
              <a:endParaRPr kumimoji="0" lang="ar-SA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5378" name="Text Box 18"/>
            <p:cNvSpPr txBox="1">
              <a:spLocks noChangeArrowheads="1"/>
            </p:cNvSpPr>
            <p:nvPr/>
          </p:nvSpPr>
          <p:spPr bwMode="auto">
            <a:xfrm>
              <a:off x="2699792" y="3783120"/>
              <a:ext cx="1104190" cy="453998"/>
            </a:xfrm>
            <a:prstGeom prst="rect">
              <a:avLst/>
            </a:prstGeom>
            <a:solidFill>
              <a:srgbClr val="FFFFFF"/>
            </a:solidFill>
            <a:ln w="31750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rtl="1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en-US" sz="11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Arial" pitchFamily="34" charset="0"/>
                  <a:cs typeface="Arial" pitchFamily="34" charset="0"/>
                </a:rPr>
                <a:t>Formation of Merozoites</a:t>
              </a:r>
              <a:endParaRPr kumimoji="0" lang="ar-SA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grpSp>
          <p:nvGrpSpPr>
            <p:cNvPr id="1045" name="Group 3"/>
            <p:cNvGrpSpPr>
              <a:grpSpLocks/>
            </p:cNvGrpSpPr>
            <p:nvPr/>
          </p:nvGrpSpPr>
          <p:grpSpPr bwMode="auto">
            <a:xfrm>
              <a:off x="3923928" y="2924944"/>
              <a:ext cx="4232275" cy="2555875"/>
              <a:chOff x="35488" y="22349"/>
              <a:chExt cx="87" cy="66"/>
            </a:xfrm>
          </p:grpSpPr>
          <p:pic>
            <p:nvPicPr>
              <p:cNvPr id="2" name="Object 19"/>
              <p:cNvPicPr>
                <a:picLocks noChangeArrowheads="1"/>
              </p:cNvPicPr>
              <p:nvPr/>
            </p:nvPicPr>
            <p:blipFill>
              <a:blip r:embed="rId2" cstate="print"/>
              <a:srcRect t="-253" b="-267"/>
              <a:stretch>
                <a:fillRect/>
              </a:stretch>
            </p:blipFill>
            <p:spPr bwMode="auto">
              <a:xfrm>
                <a:off x="35488" y="22349"/>
                <a:ext cx="84" cy="66"/>
              </a:xfrm>
              <a:prstGeom prst="rect">
                <a:avLst/>
              </a:prstGeom>
              <a:noFill/>
            </p:spPr>
          </p:pic>
          <p:sp>
            <p:nvSpPr>
              <p:cNvPr id="3" name="Rectangle 42"/>
              <p:cNvSpPr>
                <a:spLocks noChangeArrowheads="1"/>
              </p:cNvSpPr>
              <p:nvPr/>
            </p:nvSpPr>
            <p:spPr bwMode="auto">
              <a:xfrm>
                <a:off x="35488" y="22349"/>
                <a:ext cx="52" cy="9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r" defTabSz="914400" rtl="1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ar-SA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" name="Rectangle 43"/>
              <p:cNvSpPr>
                <a:spLocks noChangeArrowheads="1"/>
              </p:cNvSpPr>
              <p:nvPr/>
            </p:nvSpPr>
            <p:spPr bwMode="auto">
              <a:xfrm>
                <a:off x="35534" y="22382"/>
                <a:ext cx="20" cy="8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r" defTabSz="914400" rtl="1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ar-SA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6" name="Rectangle 44"/>
              <p:cNvSpPr>
                <a:spLocks noChangeArrowheads="1"/>
              </p:cNvSpPr>
              <p:nvPr/>
            </p:nvSpPr>
            <p:spPr bwMode="auto">
              <a:xfrm>
                <a:off x="35554" y="22377"/>
                <a:ext cx="21" cy="7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r" defTabSz="914400" rtl="1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ar-SA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7" name="Rectangle 45"/>
              <p:cNvSpPr>
                <a:spLocks noChangeArrowheads="1"/>
              </p:cNvSpPr>
              <p:nvPr/>
            </p:nvSpPr>
            <p:spPr bwMode="auto">
              <a:xfrm>
                <a:off x="35534" y="22408"/>
                <a:ext cx="21" cy="7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r" defTabSz="914400" rtl="1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ar-SA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8" name="Rectangle 46"/>
              <p:cNvSpPr>
                <a:spLocks noChangeArrowheads="1"/>
              </p:cNvSpPr>
              <p:nvPr/>
            </p:nvSpPr>
            <p:spPr bwMode="auto">
              <a:xfrm>
                <a:off x="35488" y="22408"/>
                <a:ext cx="24" cy="7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r" defTabSz="914400" rtl="1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ar-SA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9" name="Rectangle 47"/>
              <p:cNvSpPr>
                <a:spLocks noChangeArrowheads="1"/>
              </p:cNvSpPr>
              <p:nvPr/>
            </p:nvSpPr>
            <p:spPr bwMode="auto">
              <a:xfrm>
                <a:off x="35488" y="22358"/>
                <a:ext cx="19" cy="10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r" defTabSz="914400" rtl="1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ar-SA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0" name="Rectangle 48"/>
              <p:cNvSpPr>
                <a:spLocks noChangeArrowheads="1"/>
              </p:cNvSpPr>
              <p:nvPr/>
            </p:nvSpPr>
            <p:spPr bwMode="auto">
              <a:xfrm>
                <a:off x="35508" y="22381"/>
                <a:ext cx="29" cy="20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r" defTabSz="914400" rtl="1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ar-SA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1" name="Rectangle 49"/>
              <p:cNvSpPr>
                <a:spLocks noChangeArrowheads="1"/>
              </p:cNvSpPr>
              <p:nvPr/>
            </p:nvSpPr>
            <p:spPr bwMode="auto">
              <a:xfrm>
                <a:off x="35506" y="22379"/>
                <a:ext cx="29" cy="16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r" defTabSz="914400" rtl="1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ar-SA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</p:grpSp>
        <p:cxnSp>
          <p:nvCxnSpPr>
            <p:cNvPr id="59" name="Straight Arrow Connector 58"/>
            <p:cNvCxnSpPr/>
            <p:nvPr/>
          </p:nvCxnSpPr>
          <p:spPr>
            <a:xfrm flipH="1">
              <a:off x="7236296" y="2348880"/>
              <a:ext cx="288032" cy="720080"/>
            </a:xfrm>
            <a:prstGeom prst="straightConnector1">
              <a:avLst/>
            </a:prstGeom>
            <a:ln w="381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Straight Arrow Connector 66"/>
            <p:cNvCxnSpPr>
              <a:stCxn id="15374" idx="2"/>
              <a:endCxn id="3" idx="2"/>
            </p:cNvCxnSpPr>
            <p:nvPr/>
          </p:nvCxnSpPr>
          <p:spPr>
            <a:xfrm>
              <a:off x="5029065" y="2610393"/>
              <a:ext cx="159681" cy="663079"/>
            </a:xfrm>
            <a:prstGeom prst="straightConnector1">
              <a:avLst/>
            </a:prstGeom>
            <a:ln w="381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Straight Arrow Connector 69"/>
            <p:cNvCxnSpPr>
              <a:stCxn id="15378" idx="3"/>
            </p:cNvCxnSpPr>
            <p:nvPr/>
          </p:nvCxnSpPr>
          <p:spPr>
            <a:xfrm flipV="1">
              <a:off x="3803982" y="4005064"/>
              <a:ext cx="479986" cy="5055"/>
            </a:xfrm>
            <a:prstGeom prst="straightConnector1">
              <a:avLst/>
            </a:prstGeom>
            <a:ln w="381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Straight Arrow Connector 73"/>
            <p:cNvCxnSpPr>
              <a:stCxn id="15373" idx="0"/>
            </p:cNvCxnSpPr>
            <p:nvPr/>
          </p:nvCxnSpPr>
          <p:spPr>
            <a:xfrm flipV="1">
              <a:off x="4553294" y="5301208"/>
              <a:ext cx="810794" cy="722083"/>
            </a:xfrm>
            <a:prstGeom prst="straightConnector1">
              <a:avLst/>
            </a:prstGeom>
            <a:ln w="381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Straight Arrow Connector 77"/>
            <p:cNvCxnSpPr/>
            <p:nvPr/>
          </p:nvCxnSpPr>
          <p:spPr>
            <a:xfrm flipH="1" flipV="1">
              <a:off x="6804248" y="5157192"/>
              <a:ext cx="454990" cy="435176"/>
            </a:xfrm>
            <a:prstGeom prst="straightConnector1">
              <a:avLst/>
            </a:prstGeom>
            <a:ln w="381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Straight Arrow Connector 80"/>
            <p:cNvCxnSpPr/>
            <p:nvPr/>
          </p:nvCxnSpPr>
          <p:spPr>
            <a:xfrm flipH="1" flipV="1">
              <a:off x="7668344" y="3933056"/>
              <a:ext cx="454990" cy="435176"/>
            </a:xfrm>
            <a:prstGeom prst="straightConnector1">
              <a:avLst/>
            </a:prstGeom>
            <a:ln w="381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5" name="Rectangle 84"/>
          <p:cNvSpPr/>
          <p:nvPr/>
        </p:nvSpPr>
        <p:spPr>
          <a:xfrm>
            <a:off x="755576" y="548680"/>
            <a:ext cx="7488832" cy="5472608"/>
          </a:xfrm>
          <a:prstGeom prst="rect">
            <a:avLst/>
          </a:prstGeom>
          <a:solidFill>
            <a:schemeClr val="accent1">
              <a:alpha val="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71600" y="2708920"/>
            <a:ext cx="7238328" cy="1015663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en-US" sz="600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Under The microscope</a:t>
            </a:r>
            <a:endParaRPr lang="ar-SA" sz="6000" dirty="0">
              <a:ln w="10160">
                <a:solidFill>
                  <a:schemeClr val="accent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 noChangeArrowheads="1"/>
          </p:cNvPicPr>
          <p:nvPr/>
        </p:nvPicPr>
        <p:blipFill>
          <a:blip r:embed="rId2" cstate="print">
            <a:lum bright="-18000" contrast="16000"/>
          </a:blip>
          <a:srcRect/>
          <a:stretch>
            <a:fillRect/>
          </a:stretch>
        </p:blipFill>
        <p:spPr bwMode="auto">
          <a:xfrm>
            <a:off x="1355725" y="80963"/>
            <a:ext cx="6096000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1" name="Text Box 5"/>
          <p:cNvSpPr txBox="1">
            <a:spLocks noChangeArrowheads="1"/>
          </p:cNvSpPr>
          <p:nvPr/>
        </p:nvSpPr>
        <p:spPr bwMode="auto">
          <a:xfrm>
            <a:off x="1403350" y="4941888"/>
            <a:ext cx="5832475" cy="1604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ar-SA"/>
              <a:t> الأميبا </a:t>
            </a:r>
            <a:r>
              <a:rPr lang="en-US"/>
              <a:t>(Amoeba)</a:t>
            </a:r>
            <a:r>
              <a:rPr lang="ar-SA"/>
              <a:t> </a:t>
            </a:r>
          </a:p>
          <a:p>
            <a:pPr>
              <a:spcBef>
                <a:spcPct val="50000"/>
              </a:spcBef>
            </a:pPr>
            <a:r>
              <a:rPr lang="ar-SA"/>
              <a:t>1- نواة                                     </a:t>
            </a:r>
            <a:r>
              <a:rPr lang="en-US"/>
              <a:t>Nucleus</a:t>
            </a:r>
            <a:r>
              <a:rPr lang="ar-SA"/>
              <a:t> </a:t>
            </a:r>
          </a:p>
          <a:p>
            <a:pPr>
              <a:spcBef>
                <a:spcPct val="50000"/>
              </a:spcBef>
            </a:pPr>
            <a:r>
              <a:rPr lang="ar-SA"/>
              <a:t>2- أرجل كاذبة                     </a:t>
            </a:r>
            <a:r>
              <a:rPr lang="en-US"/>
              <a:t>Pseudopodia</a:t>
            </a:r>
            <a:r>
              <a:rPr lang="ar-SA"/>
              <a:t> </a:t>
            </a:r>
          </a:p>
          <a:p>
            <a:pPr>
              <a:spcBef>
                <a:spcPct val="50000"/>
              </a:spcBef>
            </a:pPr>
            <a:r>
              <a:rPr lang="ar-SA"/>
              <a:t>3- فجوة غذائية                    </a:t>
            </a:r>
            <a:r>
              <a:rPr lang="en-US"/>
              <a:t>Food vacuole</a:t>
            </a:r>
          </a:p>
        </p:txBody>
      </p:sp>
      <p:sp>
        <p:nvSpPr>
          <p:cNvPr id="2052" name="Line 6"/>
          <p:cNvSpPr>
            <a:spLocks noChangeShapeType="1"/>
          </p:cNvSpPr>
          <p:nvPr/>
        </p:nvSpPr>
        <p:spPr bwMode="auto">
          <a:xfrm>
            <a:off x="3635375" y="1557338"/>
            <a:ext cx="1152525" cy="71437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ar-SA"/>
          </a:p>
        </p:txBody>
      </p:sp>
      <p:sp>
        <p:nvSpPr>
          <p:cNvPr id="2053" name="Line 7"/>
          <p:cNvSpPr>
            <a:spLocks noChangeShapeType="1"/>
          </p:cNvSpPr>
          <p:nvPr/>
        </p:nvSpPr>
        <p:spPr bwMode="auto">
          <a:xfrm flipV="1">
            <a:off x="2484438" y="2276475"/>
            <a:ext cx="1439862" cy="71438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ar-SA"/>
          </a:p>
        </p:txBody>
      </p:sp>
      <p:sp>
        <p:nvSpPr>
          <p:cNvPr id="2054" name="Line 8"/>
          <p:cNvSpPr>
            <a:spLocks noChangeShapeType="1"/>
          </p:cNvSpPr>
          <p:nvPr/>
        </p:nvSpPr>
        <p:spPr bwMode="auto">
          <a:xfrm flipH="1" flipV="1">
            <a:off x="4211638" y="549275"/>
            <a:ext cx="2520950" cy="4318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ar-SA"/>
          </a:p>
        </p:txBody>
      </p:sp>
      <p:sp>
        <p:nvSpPr>
          <p:cNvPr id="2055" name="Line 9"/>
          <p:cNvSpPr>
            <a:spLocks noChangeShapeType="1"/>
          </p:cNvSpPr>
          <p:nvPr/>
        </p:nvSpPr>
        <p:spPr bwMode="auto">
          <a:xfrm flipH="1">
            <a:off x="6659563" y="981075"/>
            <a:ext cx="73025" cy="1871663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ar-SA"/>
          </a:p>
        </p:txBody>
      </p:sp>
      <p:sp>
        <p:nvSpPr>
          <p:cNvPr id="2056" name="Text Box 11"/>
          <p:cNvSpPr txBox="1">
            <a:spLocks noChangeArrowheads="1"/>
          </p:cNvSpPr>
          <p:nvPr/>
        </p:nvSpPr>
        <p:spPr bwMode="auto">
          <a:xfrm>
            <a:off x="3130550" y="1341438"/>
            <a:ext cx="504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b="1">
                <a:solidFill>
                  <a:srgbClr val="FF3300"/>
                </a:solidFill>
              </a:rPr>
              <a:t>3</a:t>
            </a:r>
          </a:p>
        </p:txBody>
      </p:sp>
      <p:sp>
        <p:nvSpPr>
          <p:cNvPr id="2057" name="Text Box 12"/>
          <p:cNvSpPr txBox="1">
            <a:spLocks noChangeArrowheads="1"/>
          </p:cNvSpPr>
          <p:nvPr/>
        </p:nvSpPr>
        <p:spPr bwMode="auto">
          <a:xfrm>
            <a:off x="2124075" y="2133600"/>
            <a:ext cx="50482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b="1">
                <a:solidFill>
                  <a:srgbClr val="FF3300"/>
                </a:solidFill>
              </a:rPr>
              <a:t>1</a:t>
            </a:r>
          </a:p>
        </p:txBody>
      </p:sp>
      <p:sp>
        <p:nvSpPr>
          <p:cNvPr id="2058" name="Text Box 13"/>
          <p:cNvSpPr txBox="1">
            <a:spLocks noChangeArrowheads="1"/>
          </p:cNvSpPr>
          <p:nvPr/>
        </p:nvSpPr>
        <p:spPr bwMode="auto">
          <a:xfrm>
            <a:off x="6588125" y="765175"/>
            <a:ext cx="50482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b="1">
                <a:solidFill>
                  <a:srgbClr val="FF3300"/>
                </a:solidFill>
              </a:rPr>
              <a:t>2</a:t>
            </a:r>
          </a:p>
        </p:txBody>
      </p:sp>
      <p:sp>
        <p:nvSpPr>
          <p:cNvPr id="2059" name="Line 14"/>
          <p:cNvSpPr>
            <a:spLocks noChangeShapeType="1"/>
          </p:cNvSpPr>
          <p:nvPr/>
        </p:nvSpPr>
        <p:spPr bwMode="auto">
          <a:xfrm flipV="1">
            <a:off x="3563938" y="1484313"/>
            <a:ext cx="1439862" cy="71437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ar-SA"/>
          </a:p>
        </p:txBody>
      </p:sp>
    </p:spTree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6"/>
          <p:cNvPicPr>
            <a:picLocks noChangeAspect="1" noChangeArrowheads="1"/>
          </p:cNvPicPr>
          <p:nvPr/>
        </p:nvPicPr>
        <p:blipFill>
          <a:blip r:embed="rId2" cstate="print">
            <a:lum bright="-12000" contrast="18000"/>
          </a:blip>
          <a:srcRect l="15338" r="5522"/>
          <a:stretch>
            <a:fillRect/>
          </a:stretch>
        </p:blipFill>
        <p:spPr bwMode="auto">
          <a:xfrm>
            <a:off x="2124075" y="44450"/>
            <a:ext cx="4824413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5" name="Line 7"/>
          <p:cNvSpPr>
            <a:spLocks noChangeShapeType="1"/>
          </p:cNvSpPr>
          <p:nvPr/>
        </p:nvSpPr>
        <p:spPr bwMode="auto">
          <a:xfrm flipH="1">
            <a:off x="4427538" y="2060575"/>
            <a:ext cx="936625" cy="287338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ar-SA"/>
          </a:p>
        </p:txBody>
      </p:sp>
      <p:sp>
        <p:nvSpPr>
          <p:cNvPr id="3076" name="Line 9"/>
          <p:cNvSpPr>
            <a:spLocks noChangeShapeType="1"/>
          </p:cNvSpPr>
          <p:nvPr/>
        </p:nvSpPr>
        <p:spPr bwMode="auto">
          <a:xfrm flipH="1">
            <a:off x="4427538" y="2349500"/>
            <a:ext cx="1081087" cy="287338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ar-SA"/>
          </a:p>
        </p:txBody>
      </p:sp>
      <p:sp>
        <p:nvSpPr>
          <p:cNvPr id="3077" name="Line 10"/>
          <p:cNvSpPr>
            <a:spLocks noChangeShapeType="1"/>
          </p:cNvSpPr>
          <p:nvPr/>
        </p:nvSpPr>
        <p:spPr bwMode="auto">
          <a:xfrm flipV="1">
            <a:off x="3275013" y="2997200"/>
            <a:ext cx="792162" cy="288925"/>
          </a:xfrm>
          <a:prstGeom prst="line">
            <a:avLst/>
          </a:prstGeom>
          <a:noFill/>
          <a:ln w="3175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ar-SA"/>
          </a:p>
        </p:txBody>
      </p:sp>
      <p:sp>
        <p:nvSpPr>
          <p:cNvPr id="3078" name="Text Box 11"/>
          <p:cNvSpPr txBox="1">
            <a:spLocks noChangeArrowheads="1"/>
          </p:cNvSpPr>
          <p:nvPr/>
        </p:nvSpPr>
        <p:spPr bwMode="auto">
          <a:xfrm>
            <a:off x="2771775" y="3141663"/>
            <a:ext cx="504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b="1">
                <a:solidFill>
                  <a:srgbClr val="FF3300"/>
                </a:solidFill>
              </a:rPr>
              <a:t>3</a:t>
            </a:r>
          </a:p>
        </p:txBody>
      </p:sp>
      <p:sp>
        <p:nvSpPr>
          <p:cNvPr id="3079" name="Text Box 12"/>
          <p:cNvSpPr txBox="1">
            <a:spLocks noChangeArrowheads="1"/>
          </p:cNvSpPr>
          <p:nvPr/>
        </p:nvSpPr>
        <p:spPr bwMode="auto">
          <a:xfrm>
            <a:off x="5364163" y="2133600"/>
            <a:ext cx="50482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b="1">
                <a:solidFill>
                  <a:srgbClr val="FF3300"/>
                </a:solidFill>
              </a:rPr>
              <a:t>2</a:t>
            </a:r>
          </a:p>
        </p:txBody>
      </p:sp>
      <p:sp>
        <p:nvSpPr>
          <p:cNvPr id="3080" name="Text Box 13"/>
          <p:cNvSpPr txBox="1">
            <a:spLocks noChangeArrowheads="1"/>
          </p:cNvSpPr>
          <p:nvPr/>
        </p:nvSpPr>
        <p:spPr bwMode="auto">
          <a:xfrm>
            <a:off x="5219700" y="1844675"/>
            <a:ext cx="50482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b="1">
                <a:solidFill>
                  <a:srgbClr val="FF3300"/>
                </a:solidFill>
              </a:rPr>
              <a:t>1</a:t>
            </a:r>
          </a:p>
        </p:txBody>
      </p:sp>
      <p:sp>
        <p:nvSpPr>
          <p:cNvPr id="3081" name="Text Box 15"/>
          <p:cNvSpPr txBox="1">
            <a:spLocks noChangeArrowheads="1"/>
          </p:cNvSpPr>
          <p:nvPr/>
        </p:nvSpPr>
        <p:spPr bwMode="auto">
          <a:xfrm>
            <a:off x="1403350" y="4797425"/>
            <a:ext cx="5832475" cy="1604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ar-SA" b="1"/>
              <a:t>حوصلة انتاميبا كولاي</a:t>
            </a:r>
            <a:r>
              <a:rPr lang="ar-SA"/>
              <a:t>  </a:t>
            </a:r>
            <a:r>
              <a:rPr lang="en-US" b="1"/>
              <a:t>Entamoeba coli</a:t>
            </a:r>
            <a:r>
              <a:rPr lang="ar-SA"/>
              <a:t> </a:t>
            </a:r>
          </a:p>
          <a:p>
            <a:pPr>
              <a:spcBef>
                <a:spcPct val="50000"/>
              </a:spcBef>
            </a:pPr>
            <a:r>
              <a:rPr lang="ar-SA"/>
              <a:t>1- جدار الحويصلة            </a:t>
            </a:r>
            <a:r>
              <a:rPr lang="en-US"/>
              <a:t>Cyst Wall</a:t>
            </a:r>
            <a:endParaRPr lang="ar-SA"/>
          </a:p>
          <a:p>
            <a:pPr>
              <a:spcBef>
                <a:spcPct val="50000"/>
              </a:spcBef>
            </a:pPr>
            <a:r>
              <a:rPr lang="ar-SA"/>
              <a:t>2- (4-8) أنوية              </a:t>
            </a:r>
            <a:r>
              <a:rPr lang="en-US"/>
              <a:t>4-8 Nuclei</a:t>
            </a:r>
            <a:endParaRPr lang="ar-SA"/>
          </a:p>
          <a:p>
            <a:pPr>
              <a:spcBef>
                <a:spcPct val="50000"/>
              </a:spcBef>
            </a:pPr>
            <a:r>
              <a:rPr lang="ar-SA"/>
              <a:t>3- سيتوبلازم                </a:t>
            </a:r>
            <a:r>
              <a:rPr lang="en-US"/>
              <a:t>Cytoplasm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5"/>
          <p:cNvPicPr>
            <a:picLocks noChangeAspect="1" noChangeArrowheads="1"/>
          </p:cNvPicPr>
          <p:nvPr/>
        </p:nvPicPr>
        <p:blipFill>
          <a:blip r:embed="rId2" cstate="print">
            <a:lum contrast="18000"/>
          </a:blip>
          <a:srcRect l="6302" r="19270" b="7083"/>
          <a:stretch>
            <a:fillRect/>
          </a:stretch>
        </p:blipFill>
        <p:spPr bwMode="auto">
          <a:xfrm>
            <a:off x="2627313" y="404813"/>
            <a:ext cx="4537075" cy="424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9" name="Line 6"/>
          <p:cNvSpPr>
            <a:spLocks noChangeShapeType="1"/>
          </p:cNvSpPr>
          <p:nvPr/>
        </p:nvSpPr>
        <p:spPr bwMode="auto">
          <a:xfrm flipH="1">
            <a:off x="5291138" y="2205038"/>
            <a:ext cx="217487" cy="43180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ar-SA"/>
          </a:p>
        </p:txBody>
      </p:sp>
      <p:sp>
        <p:nvSpPr>
          <p:cNvPr id="4100" name="Line 7"/>
          <p:cNvSpPr>
            <a:spLocks noChangeShapeType="1"/>
          </p:cNvSpPr>
          <p:nvPr/>
        </p:nvSpPr>
        <p:spPr bwMode="auto">
          <a:xfrm flipV="1">
            <a:off x="4211638" y="2708275"/>
            <a:ext cx="865187" cy="144463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ar-SA"/>
          </a:p>
        </p:txBody>
      </p:sp>
      <p:sp>
        <p:nvSpPr>
          <p:cNvPr id="4101" name="Line 8"/>
          <p:cNvSpPr>
            <a:spLocks noChangeShapeType="1"/>
          </p:cNvSpPr>
          <p:nvPr/>
        </p:nvSpPr>
        <p:spPr bwMode="auto">
          <a:xfrm flipV="1">
            <a:off x="4284663" y="2924175"/>
            <a:ext cx="792162" cy="288925"/>
          </a:xfrm>
          <a:prstGeom prst="line">
            <a:avLst/>
          </a:prstGeom>
          <a:noFill/>
          <a:ln w="3175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ar-SA"/>
          </a:p>
        </p:txBody>
      </p:sp>
      <p:sp>
        <p:nvSpPr>
          <p:cNvPr id="4102" name="Text Box 9"/>
          <p:cNvSpPr txBox="1">
            <a:spLocks noChangeArrowheads="1"/>
          </p:cNvSpPr>
          <p:nvPr/>
        </p:nvSpPr>
        <p:spPr bwMode="auto">
          <a:xfrm>
            <a:off x="3851275" y="3062288"/>
            <a:ext cx="504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b="1">
                <a:solidFill>
                  <a:srgbClr val="FF3300"/>
                </a:solidFill>
              </a:rPr>
              <a:t>3</a:t>
            </a:r>
          </a:p>
        </p:txBody>
      </p:sp>
      <p:sp>
        <p:nvSpPr>
          <p:cNvPr id="4103" name="Text Box 10"/>
          <p:cNvSpPr txBox="1">
            <a:spLocks noChangeArrowheads="1"/>
          </p:cNvSpPr>
          <p:nvPr/>
        </p:nvSpPr>
        <p:spPr bwMode="auto">
          <a:xfrm>
            <a:off x="3779838" y="2636838"/>
            <a:ext cx="504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b="1">
                <a:solidFill>
                  <a:srgbClr val="FF3300"/>
                </a:solidFill>
              </a:rPr>
              <a:t>2</a:t>
            </a:r>
          </a:p>
        </p:txBody>
      </p:sp>
      <p:sp>
        <p:nvSpPr>
          <p:cNvPr id="4104" name="Text Box 11"/>
          <p:cNvSpPr txBox="1">
            <a:spLocks noChangeArrowheads="1"/>
          </p:cNvSpPr>
          <p:nvPr/>
        </p:nvSpPr>
        <p:spPr bwMode="auto">
          <a:xfrm>
            <a:off x="5292725" y="1916113"/>
            <a:ext cx="504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b="1">
                <a:solidFill>
                  <a:srgbClr val="FF3300"/>
                </a:solidFill>
              </a:rPr>
              <a:t>1</a:t>
            </a:r>
          </a:p>
        </p:txBody>
      </p:sp>
      <p:sp>
        <p:nvSpPr>
          <p:cNvPr id="4105" name="Text Box 12"/>
          <p:cNvSpPr txBox="1">
            <a:spLocks noChangeArrowheads="1"/>
          </p:cNvSpPr>
          <p:nvPr/>
        </p:nvSpPr>
        <p:spPr bwMode="auto">
          <a:xfrm>
            <a:off x="1692275" y="4919663"/>
            <a:ext cx="5832475" cy="1604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ar-SA" b="1"/>
              <a:t>حوصلة انتاميبا هستوليتكا</a:t>
            </a:r>
            <a:r>
              <a:rPr lang="ar-SA"/>
              <a:t>  </a:t>
            </a:r>
            <a:r>
              <a:rPr lang="en-US" b="1"/>
              <a:t>Entamoeba histolytica</a:t>
            </a:r>
            <a:r>
              <a:rPr lang="ar-SA"/>
              <a:t> </a:t>
            </a:r>
          </a:p>
          <a:p>
            <a:pPr>
              <a:spcBef>
                <a:spcPct val="50000"/>
              </a:spcBef>
            </a:pPr>
            <a:r>
              <a:rPr lang="ar-SA"/>
              <a:t>1- جدار الحويصلة             </a:t>
            </a:r>
            <a:r>
              <a:rPr lang="en-US"/>
              <a:t>Cyst Wall</a:t>
            </a:r>
            <a:endParaRPr lang="ar-SA"/>
          </a:p>
          <a:p>
            <a:pPr>
              <a:spcBef>
                <a:spcPct val="50000"/>
              </a:spcBef>
            </a:pPr>
            <a:r>
              <a:rPr lang="ar-SA"/>
              <a:t>2- (1-4) أنوية                  </a:t>
            </a:r>
            <a:r>
              <a:rPr lang="en-US"/>
              <a:t>1-4 Nuclei</a:t>
            </a:r>
            <a:endParaRPr lang="ar-SA"/>
          </a:p>
          <a:p>
            <a:pPr>
              <a:spcBef>
                <a:spcPct val="50000"/>
              </a:spcBef>
            </a:pPr>
            <a:r>
              <a:rPr lang="ar-SA"/>
              <a:t>3- سيتوبلازم                    </a:t>
            </a:r>
            <a:r>
              <a:rPr lang="en-US"/>
              <a:t>Cytoplasm</a:t>
            </a:r>
          </a:p>
        </p:txBody>
      </p:sp>
      <p:sp>
        <p:nvSpPr>
          <p:cNvPr id="4106" name="عنصر نائب للتذييل 13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ar-SA"/>
              <a:t>اعداد الأستاذة/ أفراح الخريجي</a:t>
            </a:r>
            <a:endParaRPr lang="en-US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5"/>
          <p:cNvPicPr>
            <a:picLocks noChangeAspect="1" noChangeArrowheads="1"/>
          </p:cNvPicPr>
          <p:nvPr/>
        </p:nvPicPr>
        <p:blipFill>
          <a:blip r:embed="rId2" cstate="print">
            <a:lum bright="-30000" contrast="20000"/>
          </a:blip>
          <a:srcRect l="32484" r="32484"/>
          <a:stretch>
            <a:fillRect/>
          </a:stretch>
        </p:blipFill>
        <p:spPr bwMode="auto">
          <a:xfrm>
            <a:off x="6756400" y="9525"/>
            <a:ext cx="2136775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3" name="Picture 4"/>
          <p:cNvPicPr>
            <a:picLocks noChangeAspect="1" noChangeArrowheads="1"/>
          </p:cNvPicPr>
          <p:nvPr/>
        </p:nvPicPr>
        <p:blipFill>
          <a:blip r:embed="rId3" cstate="print">
            <a:lum bright="-30000" contrast="16000"/>
          </a:blip>
          <a:srcRect/>
          <a:stretch>
            <a:fillRect/>
          </a:stretch>
        </p:blipFill>
        <p:spPr bwMode="auto">
          <a:xfrm>
            <a:off x="179388" y="9525"/>
            <a:ext cx="6096000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4" name="Text Box 6"/>
          <p:cNvSpPr txBox="1">
            <a:spLocks noChangeArrowheads="1"/>
          </p:cNvSpPr>
          <p:nvPr/>
        </p:nvSpPr>
        <p:spPr bwMode="auto">
          <a:xfrm>
            <a:off x="1403350" y="4941888"/>
            <a:ext cx="5832475" cy="1604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ar-SA"/>
              <a:t> اليوجلينا </a:t>
            </a:r>
            <a:r>
              <a:rPr lang="en-US"/>
              <a:t>(Euglena)</a:t>
            </a:r>
            <a:r>
              <a:rPr lang="ar-SA"/>
              <a:t> </a:t>
            </a:r>
          </a:p>
          <a:p>
            <a:pPr>
              <a:spcBef>
                <a:spcPct val="50000"/>
              </a:spcBef>
            </a:pPr>
            <a:r>
              <a:rPr lang="ar-SA"/>
              <a:t>1- السوط                                              </a:t>
            </a:r>
            <a:r>
              <a:rPr lang="en-US"/>
              <a:t>Flagellum</a:t>
            </a:r>
            <a:endParaRPr lang="ar-SA"/>
          </a:p>
          <a:p>
            <a:pPr>
              <a:spcBef>
                <a:spcPct val="50000"/>
              </a:spcBef>
            </a:pPr>
            <a:r>
              <a:rPr lang="ar-SA"/>
              <a:t>2- فجوة متقبضة                        </a:t>
            </a:r>
            <a:r>
              <a:rPr lang="en-US"/>
              <a:t>Contractile vacuole</a:t>
            </a:r>
            <a:endParaRPr lang="ar-SA"/>
          </a:p>
          <a:p>
            <a:pPr>
              <a:spcBef>
                <a:spcPct val="50000"/>
              </a:spcBef>
            </a:pPr>
            <a:r>
              <a:rPr lang="ar-SA"/>
              <a:t>3- نواة                                                    </a:t>
            </a:r>
            <a:r>
              <a:rPr lang="en-US"/>
              <a:t>Nucleus</a:t>
            </a:r>
            <a:r>
              <a:rPr lang="ar-SA"/>
              <a:t> </a:t>
            </a:r>
            <a:endParaRPr lang="en-US"/>
          </a:p>
        </p:txBody>
      </p:sp>
      <p:sp>
        <p:nvSpPr>
          <p:cNvPr id="5125" name="Line 7"/>
          <p:cNvSpPr>
            <a:spLocks noChangeShapeType="1"/>
          </p:cNvSpPr>
          <p:nvPr/>
        </p:nvSpPr>
        <p:spPr bwMode="auto">
          <a:xfrm flipH="1" flipV="1">
            <a:off x="4716463" y="260350"/>
            <a:ext cx="1728787" cy="144463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ar-SA"/>
          </a:p>
        </p:txBody>
      </p:sp>
      <p:sp>
        <p:nvSpPr>
          <p:cNvPr id="5126" name="Line 8"/>
          <p:cNvSpPr>
            <a:spLocks noChangeShapeType="1"/>
          </p:cNvSpPr>
          <p:nvPr/>
        </p:nvSpPr>
        <p:spPr bwMode="auto">
          <a:xfrm flipH="1">
            <a:off x="7848600" y="2514600"/>
            <a:ext cx="838200" cy="533400"/>
          </a:xfrm>
          <a:prstGeom prst="line">
            <a:avLst/>
          </a:prstGeom>
          <a:noFill/>
          <a:ln w="1270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ar-SA"/>
          </a:p>
        </p:txBody>
      </p:sp>
      <p:sp>
        <p:nvSpPr>
          <p:cNvPr id="5127" name="Line 9"/>
          <p:cNvSpPr>
            <a:spLocks noChangeShapeType="1"/>
          </p:cNvSpPr>
          <p:nvPr/>
        </p:nvSpPr>
        <p:spPr bwMode="auto">
          <a:xfrm>
            <a:off x="6443663" y="404813"/>
            <a:ext cx="863600" cy="1152525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ar-SA"/>
          </a:p>
        </p:txBody>
      </p:sp>
      <p:sp>
        <p:nvSpPr>
          <p:cNvPr id="5128" name="Line 10"/>
          <p:cNvSpPr>
            <a:spLocks noChangeShapeType="1"/>
          </p:cNvSpPr>
          <p:nvPr/>
        </p:nvSpPr>
        <p:spPr bwMode="auto">
          <a:xfrm>
            <a:off x="6372225" y="1989138"/>
            <a:ext cx="1223963" cy="719137"/>
          </a:xfrm>
          <a:prstGeom prst="line">
            <a:avLst/>
          </a:prstGeom>
          <a:noFill/>
          <a:ln w="1270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ar-SA"/>
          </a:p>
        </p:txBody>
      </p:sp>
      <p:sp>
        <p:nvSpPr>
          <p:cNvPr id="5129" name="Text Box 11"/>
          <p:cNvSpPr txBox="1">
            <a:spLocks noChangeArrowheads="1"/>
          </p:cNvSpPr>
          <p:nvPr/>
        </p:nvSpPr>
        <p:spPr bwMode="auto">
          <a:xfrm>
            <a:off x="6300788" y="188913"/>
            <a:ext cx="504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b="1">
                <a:solidFill>
                  <a:srgbClr val="FF3300"/>
                </a:solidFill>
              </a:rPr>
              <a:t>1</a:t>
            </a:r>
          </a:p>
        </p:txBody>
      </p:sp>
      <p:sp>
        <p:nvSpPr>
          <p:cNvPr id="5130" name="Text Box 12"/>
          <p:cNvSpPr txBox="1">
            <a:spLocks noChangeArrowheads="1"/>
          </p:cNvSpPr>
          <p:nvPr/>
        </p:nvSpPr>
        <p:spPr bwMode="auto">
          <a:xfrm>
            <a:off x="8305800" y="2209800"/>
            <a:ext cx="50482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b="1">
                <a:solidFill>
                  <a:srgbClr val="FF3300"/>
                </a:solidFill>
              </a:rPr>
              <a:t>2</a:t>
            </a:r>
          </a:p>
        </p:txBody>
      </p:sp>
      <p:sp>
        <p:nvSpPr>
          <p:cNvPr id="5131" name="Line 13"/>
          <p:cNvSpPr>
            <a:spLocks noChangeShapeType="1"/>
          </p:cNvSpPr>
          <p:nvPr/>
        </p:nvSpPr>
        <p:spPr bwMode="auto">
          <a:xfrm flipH="1">
            <a:off x="5795963" y="1989138"/>
            <a:ext cx="576262" cy="576262"/>
          </a:xfrm>
          <a:prstGeom prst="line">
            <a:avLst/>
          </a:prstGeom>
          <a:noFill/>
          <a:ln w="1270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ar-SA"/>
          </a:p>
        </p:txBody>
      </p:sp>
      <p:sp>
        <p:nvSpPr>
          <p:cNvPr id="5132" name="Text Box 14"/>
          <p:cNvSpPr txBox="1">
            <a:spLocks noChangeArrowheads="1"/>
          </p:cNvSpPr>
          <p:nvPr/>
        </p:nvSpPr>
        <p:spPr bwMode="auto">
          <a:xfrm>
            <a:off x="6084888" y="1700213"/>
            <a:ext cx="504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b="1">
                <a:solidFill>
                  <a:srgbClr val="FF3300"/>
                </a:solidFill>
              </a:rPr>
              <a:t>3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755576" y="1844824"/>
            <a:ext cx="7344816" cy="4248472"/>
          </a:xfrm>
          <a:prstGeom prst="rect">
            <a:avLst/>
          </a:prstGeom>
          <a:solidFill>
            <a:schemeClr val="accent1">
              <a:alpha val="1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971600" y="2276872"/>
            <a:ext cx="6912768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v"/>
              <a:tabLst/>
            </a:pPr>
            <a:r>
              <a:rPr kumimoji="0" lang="en-US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dobe Arabic" pitchFamily="18" charset="-78"/>
                <a:ea typeface="Times New Roman" pitchFamily="18" charset="0"/>
                <a:cs typeface="Adobe Arabic" pitchFamily="18" charset="-78"/>
              </a:rPr>
              <a:t>The Protozoa are the simplest and most primitive animals.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v"/>
              <a:tabLst/>
            </a:pPr>
            <a:r>
              <a:rPr kumimoji="0" lang="en-US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dobe Arabic" pitchFamily="18" charset="-78"/>
                <a:ea typeface="Times New Roman" pitchFamily="18" charset="0"/>
                <a:cs typeface="Adobe Arabic" pitchFamily="18" charset="-78"/>
              </a:rPr>
              <a:t> They live either singly or in colonies. Some are parasitic.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v"/>
              <a:tabLst/>
            </a:pPr>
            <a:r>
              <a:rPr kumimoji="0" lang="en-US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dobe Arabic" pitchFamily="18" charset="-78"/>
                <a:ea typeface="Times New Roman" pitchFamily="18" charset="0"/>
                <a:cs typeface="Adobe Arabic" pitchFamily="18" charset="-78"/>
              </a:rPr>
              <a:t>They are usually defined as "unicell­ular" animals.</a:t>
            </a:r>
            <a:endParaRPr kumimoji="0" lang="en-US" sz="4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dobe Arabic" pitchFamily="18" charset="-78"/>
              <a:cs typeface="Adobe Arabic" pitchFamily="18" charset="-78"/>
            </a:endParaRPr>
          </a:p>
        </p:txBody>
      </p:sp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ar-SA"/>
          </a:p>
        </p:txBody>
      </p:sp>
      <p:sp>
        <p:nvSpPr>
          <p:cNvPr id="4" name="Rectangle 3"/>
          <p:cNvSpPr/>
          <p:nvPr/>
        </p:nvSpPr>
        <p:spPr>
          <a:xfrm>
            <a:off x="1403648" y="476672"/>
            <a:ext cx="6048672" cy="1224136"/>
          </a:xfrm>
          <a:prstGeom prst="rect">
            <a:avLst/>
          </a:prstGeom>
          <a:solidFill>
            <a:schemeClr val="accent1">
              <a:alpha val="3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4800" b="1" dirty="0" smtClean="0">
                <a:solidFill>
                  <a:schemeClr val="accent3">
                    <a:lumMod val="75000"/>
                  </a:schemeClr>
                </a:solidFill>
                <a:latin typeface="Adobe Arabic" pitchFamily="18" charset="-78"/>
                <a:cs typeface="Adobe Arabic" pitchFamily="18" charset="-78"/>
              </a:rPr>
              <a:t>General characteristics</a:t>
            </a:r>
            <a:endParaRPr lang="ar-SA" sz="4800" b="1" dirty="0">
              <a:solidFill>
                <a:schemeClr val="accent3">
                  <a:lumMod val="75000"/>
                </a:schemeClr>
              </a:solidFill>
              <a:latin typeface="Adobe Arabic" pitchFamily="18" charset="-78"/>
              <a:cs typeface="Adobe Arabic" pitchFamily="18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4"/>
          <p:cNvPicPr>
            <a:picLocks noChangeAspect="1" noChangeArrowheads="1"/>
          </p:cNvPicPr>
          <p:nvPr/>
        </p:nvPicPr>
        <p:blipFill>
          <a:blip r:embed="rId2" cstate="print">
            <a:lum bright="-20000" contrast="14000"/>
          </a:blip>
          <a:srcRect l="20673" r="20673"/>
          <a:stretch>
            <a:fillRect/>
          </a:stretch>
        </p:blipFill>
        <p:spPr bwMode="auto">
          <a:xfrm>
            <a:off x="5389563" y="115888"/>
            <a:ext cx="3575050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7" name="Picture 5"/>
          <p:cNvPicPr>
            <a:picLocks noChangeAspect="1" noChangeArrowheads="1"/>
          </p:cNvPicPr>
          <p:nvPr/>
        </p:nvPicPr>
        <p:blipFill>
          <a:blip r:embed="rId3" cstate="print">
            <a:lum bright="-40000" contrast="14000"/>
          </a:blip>
          <a:srcRect l="8859" r="8859"/>
          <a:stretch>
            <a:fillRect/>
          </a:stretch>
        </p:blipFill>
        <p:spPr bwMode="auto">
          <a:xfrm>
            <a:off x="179388" y="115888"/>
            <a:ext cx="5016500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8" name="Line 6"/>
          <p:cNvSpPr>
            <a:spLocks noChangeShapeType="1"/>
          </p:cNvSpPr>
          <p:nvPr/>
        </p:nvSpPr>
        <p:spPr bwMode="auto">
          <a:xfrm>
            <a:off x="4932363" y="908050"/>
            <a:ext cx="935037" cy="504825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ar-SA"/>
          </a:p>
        </p:txBody>
      </p:sp>
      <p:sp>
        <p:nvSpPr>
          <p:cNvPr id="6149" name="Line 7"/>
          <p:cNvSpPr>
            <a:spLocks noChangeShapeType="1"/>
          </p:cNvSpPr>
          <p:nvPr/>
        </p:nvSpPr>
        <p:spPr bwMode="auto">
          <a:xfrm flipH="1">
            <a:off x="3995738" y="908050"/>
            <a:ext cx="936625" cy="649288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ar-SA"/>
          </a:p>
        </p:txBody>
      </p:sp>
      <p:sp>
        <p:nvSpPr>
          <p:cNvPr id="6150" name="Line 8"/>
          <p:cNvSpPr>
            <a:spLocks noChangeShapeType="1"/>
          </p:cNvSpPr>
          <p:nvPr/>
        </p:nvSpPr>
        <p:spPr bwMode="auto">
          <a:xfrm flipH="1" flipV="1">
            <a:off x="2484438" y="2997200"/>
            <a:ext cx="863600" cy="576263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ar-SA"/>
          </a:p>
        </p:txBody>
      </p:sp>
      <p:sp>
        <p:nvSpPr>
          <p:cNvPr id="6151" name="Line 9"/>
          <p:cNvSpPr>
            <a:spLocks noChangeShapeType="1"/>
          </p:cNvSpPr>
          <p:nvPr/>
        </p:nvSpPr>
        <p:spPr bwMode="auto">
          <a:xfrm flipV="1">
            <a:off x="1403350" y="3068638"/>
            <a:ext cx="936625" cy="431800"/>
          </a:xfrm>
          <a:prstGeom prst="line">
            <a:avLst/>
          </a:prstGeom>
          <a:noFill/>
          <a:ln w="3175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ar-SA"/>
          </a:p>
        </p:txBody>
      </p:sp>
      <p:sp>
        <p:nvSpPr>
          <p:cNvPr id="6152" name="Line 10"/>
          <p:cNvSpPr>
            <a:spLocks noChangeShapeType="1"/>
          </p:cNvSpPr>
          <p:nvPr/>
        </p:nvSpPr>
        <p:spPr bwMode="auto">
          <a:xfrm flipV="1">
            <a:off x="1187450" y="2781300"/>
            <a:ext cx="936625" cy="431800"/>
          </a:xfrm>
          <a:prstGeom prst="line">
            <a:avLst/>
          </a:prstGeom>
          <a:noFill/>
          <a:ln w="3175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ar-SA"/>
          </a:p>
        </p:txBody>
      </p:sp>
      <p:sp>
        <p:nvSpPr>
          <p:cNvPr id="6153" name="Text Box 11"/>
          <p:cNvSpPr txBox="1">
            <a:spLocks noChangeArrowheads="1"/>
          </p:cNvSpPr>
          <p:nvPr/>
        </p:nvSpPr>
        <p:spPr bwMode="auto">
          <a:xfrm>
            <a:off x="1476375" y="4724400"/>
            <a:ext cx="5832475" cy="2017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ar-SA"/>
              <a:t> </a:t>
            </a:r>
            <a:r>
              <a:rPr lang="ar-SA" b="1"/>
              <a:t>التريبانوسوما </a:t>
            </a:r>
            <a:r>
              <a:rPr lang="en-US" b="1"/>
              <a:t>(Trypanosoma)</a:t>
            </a:r>
            <a:r>
              <a:rPr lang="ar-SA"/>
              <a:t> </a:t>
            </a:r>
          </a:p>
          <a:p>
            <a:pPr>
              <a:spcBef>
                <a:spcPct val="50000"/>
              </a:spcBef>
            </a:pPr>
            <a:r>
              <a:rPr lang="ar-SA"/>
              <a:t>1- كريات دم حمراء                           </a:t>
            </a:r>
            <a:r>
              <a:rPr lang="en-US"/>
              <a:t>Red blood cell</a:t>
            </a:r>
            <a:endParaRPr lang="ar-SA"/>
          </a:p>
          <a:p>
            <a:pPr>
              <a:spcBef>
                <a:spcPct val="50000"/>
              </a:spcBef>
            </a:pPr>
            <a:r>
              <a:rPr lang="ar-SA"/>
              <a:t>2- السوط                                              </a:t>
            </a:r>
            <a:r>
              <a:rPr lang="en-US"/>
              <a:t>Flagellum</a:t>
            </a:r>
            <a:endParaRPr lang="ar-SA"/>
          </a:p>
          <a:p>
            <a:pPr>
              <a:spcBef>
                <a:spcPct val="50000"/>
              </a:spcBef>
            </a:pPr>
            <a:r>
              <a:rPr lang="ar-SA"/>
              <a:t>3-  غشاء متموج                   </a:t>
            </a:r>
            <a:r>
              <a:rPr lang="en-US"/>
              <a:t>Undulating membrane</a:t>
            </a:r>
            <a:endParaRPr lang="ar-SA"/>
          </a:p>
          <a:p>
            <a:pPr>
              <a:spcBef>
                <a:spcPct val="50000"/>
              </a:spcBef>
            </a:pPr>
            <a:r>
              <a:rPr lang="ar-SA"/>
              <a:t>4- نواة                                                    </a:t>
            </a:r>
            <a:r>
              <a:rPr lang="en-US"/>
              <a:t>Nucleus</a:t>
            </a:r>
            <a:r>
              <a:rPr lang="ar-SA"/>
              <a:t> </a:t>
            </a:r>
            <a:endParaRPr lang="en-US"/>
          </a:p>
        </p:txBody>
      </p:sp>
      <p:sp>
        <p:nvSpPr>
          <p:cNvPr id="6154" name="Text Box 12"/>
          <p:cNvSpPr txBox="1">
            <a:spLocks noChangeArrowheads="1"/>
          </p:cNvSpPr>
          <p:nvPr/>
        </p:nvSpPr>
        <p:spPr bwMode="auto">
          <a:xfrm>
            <a:off x="3276600" y="3429000"/>
            <a:ext cx="50482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b="1">
                <a:solidFill>
                  <a:srgbClr val="FF3300"/>
                </a:solidFill>
              </a:rPr>
              <a:t>4</a:t>
            </a:r>
          </a:p>
        </p:txBody>
      </p:sp>
      <p:sp>
        <p:nvSpPr>
          <p:cNvPr id="6155" name="Text Box 13"/>
          <p:cNvSpPr txBox="1">
            <a:spLocks noChangeArrowheads="1"/>
          </p:cNvSpPr>
          <p:nvPr/>
        </p:nvSpPr>
        <p:spPr bwMode="auto">
          <a:xfrm>
            <a:off x="1116013" y="3429000"/>
            <a:ext cx="50482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b="1">
                <a:solidFill>
                  <a:srgbClr val="FF3300"/>
                </a:solidFill>
              </a:rPr>
              <a:t>3</a:t>
            </a:r>
          </a:p>
        </p:txBody>
      </p:sp>
      <p:sp>
        <p:nvSpPr>
          <p:cNvPr id="6156" name="Text Box 14"/>
          <p:cNvSpPr txBox="1">
            <a:spLocks noChangeArrowheads="1"/>
          </p:cNvSpPr>
          <p:nvPr/>
        </p:nvSpPr>
        <p:spPr bwMode="auto">
          <a:xfrm>
            <a:off x="755650" y="2997200"/>
            <a:ext cx="50482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b="1">
                <a:solidFill>
                  <a:srgbClr val="FF3300"/>
                </a:solidFill>
              </a:rPr>
              <a:t>2</a:t>
            </a:r>
          </a:p>
        </p:txBody>
      </p:sp>
      <p:sp>
        <p:nvSpPr>
          <p:cNvPr id="6157" name="Text Box 15"/>
          <p:cNvSpPr txBox="1">
            <a:spLocks noChangeArrowheads="1"/>
          </p:cNvSpPr>
          <p:nvPr/>
        </p:nvSpPr>
        <p:spPr bwMode="auto">
          <a:xfrm>
            <a:off x="4643438" y="620713"/>
            <a:ext cx="504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b="1">
                <a:solidFill>
                  <a:srgbClr val="FF3300"/>
                </a:solidFill>
              </a:rPr>
              <a:t>1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5"/>
          <p:cNvPicPr>
            <a:picLocks noChangeAspect="1" noChangeArrowheads="1"/>
          </p:cNvPicPr>
          <p:nvPr/>
        </p:nvPicPr>
        <p:blipFill>
          <a:blip r:embed="rId2" cstate="print"/>
          <a:srcRect r="38594"/>
          <a:stretch>
            <a:fillRect/>
          </a:stretch>
        </p:blipFill>
        <p:spPr bwMode="auto">
          <a:xfrm>
            <a:off x="684213" y="260350"/>
            <a:ext cx="3743325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1" name="Picture 6"/>
          <p:cNvPicPr>
            <a:picLocks noChangeAspect="1" noChangeArrowheads="1"/>
          </p:cNvPicPr>
          <p:nvPr/>
        </p:nvPicPr>
        <p:blipFill>
          <a:blip r:embed="rId3" cstate="print">
            <a:lum bright="-6000"/>
          </a:blip>
          <a:srcRect r="42108"/>
          <a:stretch>
            <a:fillRect/>
          </a:stretch>
        </p:blipFill>
        <p:spPr bwMode="auto">
          <a:xfrm>
            <a:off x="5003800" y="260350"/>
            <a:ext cx="3529013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2" name="Text Box 7"/>
          <p:cNvSpPr txBox="1">
            <a:spLocks noChangeArrowheads="1"/>
          </p:cNvSpPr>
          <p:nvPr/>
        </p:nvSpPr>
        <p:spPr bwMode="auto">
          <a:xfrm>
            <a:off x="1692275" y="4973638"/>
            <a:ext cx="5832475" cy="1192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ar-SA" b="1"/>
              <a:t>البلازموديوم </a:t>
            </a:r>
            <a:r>
              <a:rPr lang="en-US" b="1"/>
              <a:t>Plasmodium </a:t>
            </a:r>
            <a:r>
              <a:rPr lang="ar-SA"/>
              <a:t> </a:t>
            </a:r>
          </a:p>
          <a:p>
            <a:pPr>
              <a:spcBef>
                <a:spcPct val="50000"/>
              </a:spcBef>
            </a:pPr>
            <a:r>
              <a:rPr lang="ar-SA"/>
              <a:t>1- الطور الحلقي </a:t>
            </a:r>
            <a:r>
              <a:rPr lang="en-US"/>
              <a:t>Ring Stage                                   </a:t>
            </a:r>
            <a:endParaRPr lang="ar-SA"/>
          </a:p>
          <a:p>
            <a:pPr>
              <a:spcBef>
                <a:spcPct val="50000"/>
              </a:spcBef>
            </a:pPr>
            <a:r>
              <a:rPr lang="ar-SA"/>
              <a:t>2- كريات دم حمراء                           </a:t>
            </a:r>
            <a:r>
              <a:rPr lang="en-US"/>
              <a:t>Red blood cell</a:t>
            </a:r>
          </a:p>
        </p:txBody>
      </p:sp>
      <p:sp>
        <p:nvSpPr>
          <p:cNvPr id="7173" name="Line 9"/>
          <p:cNvSpPr>
            <a:spLocks noChangeShapeType="1"/>
          </p:cNvSpPr>
          <p:nvPr/>
        </p:nvSpPr>
        <p:spPr bwMode="auto">
          <a:xfrm>
            <a:off x="4859338" y="1341438"/>
            <a:ext cx="1944687" cy="360362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ar-SA"/>
          </a:p>
        </p:txBody>
      </p:sp>
      <p:sp>
        <p:nvSpPr>
          <p:cNvPr id="7174" name="Line 10"/>
          <p:cNvSpPr>
            <a:spLocks noChangeShapeType="1"/>
          </p:cNvSpPr>
          <p:nvPr/>
        </p:nvSpPr>
        <p:spPr bwMode="auto">
          <a:xfrm flipH="1">
            <a:off x="2700338" y="1341438"/>
            <a:ext cx="1871662" cy="1008062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ar-SA"/>
          </a:p>
        </p:txBody>
      </p:sp>
      <p:sp>
        <p:nvSpPr>
          <p:cNvPr id="7175" name="Text Box 13"/>
          <p:cNvSpPr txBox="1">
            <a:spLocks noChangeArrowheads="1"/>
          </p:cNvSpPr>
          <p:nvPr/>
        </p:nvSpPr>
        <p:spPr bwMode="auto">
          <a:xfrm>
            <a:off x="4500563" y="1844675"/>
            <a:ext cx="50482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b="1">
                <a:solidFill>
                  <a:srgbClr val="FF3300"/>
                </a:solidFill>
              </a:rPr>
              <a:t>2</a:t>
            </a:r>
          </a:p>
        </p:txBody>
      </p:sp>
      <p:sp>
        <p:nvSpPr>
          <p:cNvPr id="7176" name="Text Box 14"/>
          <p:cNvSpPr txBox="1">
            <a:spLocks noChangeArrowheads="1"/>
          </p:cNvSpPr>
          <p:nvPr/>
        </p:nvSpPr>
        <p:spPr bwMode="auto">
          <a:xfrm>
            <a:off x="4427538" y="1052513"/>
            <a:ext cx="504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b="1">
                <a:solidFill>
                  <a:srgbClr val="FF3300"/>
                </a:solidFill>
              </a:rPr>
              <a:t>1</a:t>
            </a:r>
          </a:p>
        </p:txBody>
      </p:sp>
      <p:sp>
        <p:nvSpPr>
          <p:cNvPr id="7177" name="Line 15"/>
          <p:cNvSpPr>
            <a:spLocks noChangeShapeType="1"/>
          </p:cNvSpPr>
          <p:nvPr/>
        </p:nvSpPr>
        <p:spPr bwMode="auto">
          <a:xfrm>
            <a:off x="5003800" y="2060575"/>
            <a:ext cx="2160588" cy="719138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ar-SA"/>
          </a:p>
        </p:txBody>
      </p:sp>
      <p:sp>
        <p:nvSpPr>
          <p:cNvPr id="7178" name="Line 16"/>
          <p:cNvSpPr>
            <a:spLocks noChangeShapeType="1"/>
          </p:cNvSpPr>
          <p:nvPr/>
        </p:nvSpPr>
        <p:spPr bwMode="auto">
          <a:xfrm flipH="1">
            <a:off x="2987675" y="2060575"/>
            <a:ext cx="1584325" cy="935038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ar-SA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5"/>
          <p:cNvPicPr>
            <a:picLocks noChangeAspect="1" noChangeArrowheads="1"/>
          </p:cNvPicPr>
          <p:nvPr/>
        </p:nvPicPr>
        <p:blipFill>
          <a:blip r:embed="rId2" cstate="print">
            <a:lum bright="6000"/>
          </a:blip>
          <a:srcRect l="12578" r="30730"/>
          <a:stretch>
            <a:fillRect/>
          </a:stretch>
        </p:blipFill>
        <p:spPr bwMode="auto">
          <a:xfrm>
            <a:off x="755650" y="188913"/>
            <a:ext cx="3455988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5" name="Text Box 6"/>
          <p:cNvSpPr txBox="1">
            <a:spLocks noChangeArrowheads="1"/>
          </p:cNvSpPr>
          <p:nvPr/>
        </p:nvSpPr>
        <p:spPr bwMode="auto">
          <a:xfrm>
            <a:off x="1692275" y="4797425"/>
            <a:ext cx="5832475" cy="1604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ar-SA" b="1"/>
              <a:t>البلازموديوم </a:t>
            </a:r>
            <a:r>
              <a:rPr lang="en-US" b="1"/>
              <a:t>Plasmodium </a:t>
            </a:r>
            <a:r>
              <a:rPr lang="ar-SA"/>
              <a:t> </a:t>
            </a:r>
          </a:p>
          <a:p>
            <a:pPr>
              <a:spcBef>
                <a:spcPct val="50000"/>
              </a:spcBef>
            </a:pPr>
            <a:r>
              <a:rPr lang="ar-SA"/>
              <a:t> 1- الطور الأميبي </a:t>
            </a:r>
            <a:r>
              <a:rPr lang="en-US"/>
              <a:t>Amoeboid stage                          </a:t>
            </a:r>
            <a:endParaRPr lang="ar-SA"/>
          </a:p>
          <a:p>
            <a:pPr>
              <a:spcBef>
                <a:spcPct val="50000"/>
              </a:spcBef>
            </a:pPr>
            <a:r>
              <a:rPr lang="ar-SA"/>
              <a:t>2- كريات دم حمراء                           </a:t>
            </a:r>
            <a:r>
              <a:rPr lang="en-US"/>
              <a:t>Red blood cell </a:t>
            </a:r>
            <a:endParaRPr lang="ar-SA"/>
          </a:p>
          <a:p>
            <a:pPr>
              <a:spcBef>
                <a:spcPct val="50000"/>
              </a:spcBef>
            </a:pPr>
            <a:endParaRPr lang="en-US"/>
          </a:p>
        </p:txBody>
      </p:sp>
      <p:pic>
        <p:nvPicPr>
          <p:cNvPr id="8196" name="Picture 11"/>
          <p:cNvPicPr>
            <a:picLocks noChangeAspect="1" noChangeArrowheads="1"/>
          </p:cNvPicPr>
          <p:nvPr/>
        </p:nvPicPr>
        <p:blipFill>
          <a:blip r:embed="rId3" cstate="print">
            <a:lum bright="-6000"/>
          </a:blip>
          <a:srcRect l="21642" r="21640"/>
          <a:stretch>
            <a:fillRect/>
          </a:stretch>
        </p:blipFill>
        <p:spPr bwMode="auto">
          <a:xfrm>
            <a:off x="5148263" y="188913"/>
            <a:ext cx="3457575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7" name="Line 12"/>
          <p:cNvSpPr>
            <a:spLocks noChangeShapeType="1"/>
          </p:cNvSpPr>
          <p:nvPr/>
        </p:nvSpPr>
        <p:spPr bwMode="auto">
          <a:xfrm>
            <a:off x="4427538" y="981075"/>
            <a:ext cx="2016125" cy="129540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ar-SA"/>
          </a:p>
        </p:txBody>
      </p:sp>
      <p:sp>
        <p:nvSpPr>
          <p:cNvPr id="8198" name="Line 13"/>
          <p:cNvSpPr>
            <a:spLocks noChangeShapeType="1"/>
          </p:cNvSpPr>
          <p:nvPr/>
        </p:nvSpPr>
        <p:spPr bwMode="auto">
          <a:xfrm flipH="1">
            <a:off x="2195513" y="981075"/>
            <a:ext cx="1944687" cy="360363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ar-SA"/>
          </a:p>
        </p:txBody>
      </p:sp>
      <p:sp>
        <p:nvSpPr>
          <p:cNvPr id="8199" name="Text Box 14"/>
          <p:cNvSpPr txBox="1">
            <a:spLocks noChangeArrowheads="1"/>
          </p:cNvSpPr>
          <p:nvPr/>
        </p:nvSpPr>
        <p:spPr bwMode="auto">
          <a:xfrm>
            <a:off x="4068763" y="2133600"/>
            <a:ext cx="50482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b="1">
                <a:solidFill>
                  <a:srgbClr val="FF3300"/>
                </a:solidFill>
              </a:rPr>
              <a:t>2</a:t>
            </a:r>
          </a:p>
        </p:txBody>
      </p:sp>
      <p:sp>
        <p:nvSpPr>
          <p:cNvPr id="8200" name="Text Box 15"/>
          <p:cNvSpPr txBox="1">
            <a:spLocks noChangeArrowheads="1"/>
          </p:cNvSpPr>
          <p:nvPr/>
        </p:nvSpPr>
        <p:spPr bwMode="auto">
          <a:xfrm>
            <a:off x="4067175" y="692150"/>
            <a:ext cx="50482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b="1">
                <a:solidFill>
                  <a:srgbClr val="FF3300"/>
                </a:solidFill>
              </a:rPr>
              <a:t>1</a:t>
            </a:r>
          </a:p>
        </p:txBody>
      </p:sp>
      <p:sp>
        <p:nvSpPr>
          <p:cNvPr id="8201" name="Line 16"/>
          <p:cNvSpPr>
            <a:spLocks noChangeShapeType="1"/>
          </p:cNvSpPr>
          <p:nvPr/>
        </p:nvSpPr>
        <p:spPr bwMode="auto">
          <a:xfrm>
            <a:off x="4572000" y="2349500"/>
            <a:ext cx="1655763" cy="64770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ar-SA"/>
          </a:p>
        </p:txBody>
      </p:sp>
      <p:sp>
        <p:nvSpPr>
          <p:cNvPr id="8202" name="Line 17"/>
          <p:cNvSpPr>
            <a:spLocks noChangeShapeType="1"/>
          </p:cNvSpPr>
          <p:nvPr/>
        </p:nvSpPr>
        <p:spPr bwMode="auto">
          <a:xfrm flipH="1">
            <a:off x="2484438" y="2349500"/>
            <a:ext cx="1655762" cy="719138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ar-SA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5"/>
          <p:cNvPicPr>
            <a:picLocks noChangeAspect="1" noChangeArrowheads="1"/>
          </p:cNvPicPr>
          <p:nvPr/>
        </p:nvPicPr>
        <p:blipFill>
          <a:blip r:embed="rId2" cstate="print">
            <a:lum bright="-6000" contrast="-6000"/>
          </a:blip>
          <a:srcRect l="16536" r="25572"/>
          <a:stretch>
            <a:fillRect/>
          </a:stretch>
        </p:blipFill>
        <p:spPr bwMode="auto">
          <a:xfrm>
            <a:off x="611188" y="333375"/>
            <a:ext cx="3529012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19" name="Picture 6"/>
          <p:cNvPicPr>
            <a:picLocks noChangeAspect="1" noChangeArrowheads="1"/>
          </p:cNvPicPr>
          <p:nvPr/>
        </p:nvPicPr>
        <p:blipFill>
          <a:blip r:embed="rId3" cstate="print">
            <a:lum bright="-12000" contrast="12000"/>
          </a:blip>
          <a:srcRect l="15729" r="24010"/>
          <a:stretch>
            <a:fillRect/>
          </a:stretch>
        </p:blipFill>
        <p:spPr bwMode="auto">
          <a:xfrm>
            <a:off x="5219700" y="333375"/>
            <a:ext cx="3673475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20" name="Line 7"/>
          <p:cNvSpPr>
            <a:spLocks noChangeShapeType="1"/>
          </p:cNvSpPr>
          <p:nvPr/>
        </p:nvSpPr>
        <p:spPr bwMode="auto">
          <a:xfrm>
            <a:off x="4859338" y="1703388"/>
            <a:ext cx="2160587" cy="50165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ar-SA"/>
          </a:p>
        </p:txBody>
      </p:sp>
      <p:sp>
        <p:nvSpPr>
          <p:cNvPr id="9221" name="Line 8"/>
          <p:cNvSpPr>
            <a:spLocks noChangeShapeType="1"/>
          </p:cNvSpPr>
          <p:nvPr/>
        </p:nvSpPr>
        <p:spPr bwMode="auto">
          <a:xfrm flipH="1">
            <a:off x="2771775" y="1703388"/>
            <a:ext cx="1800225" cy="935037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ar-SA"/>
          </a:p>
        </p:txBody>
      </p:sp>
      <p:sp>
        <p:nvSpPr>
          <p:cNvPr id="9222" name="Text Box 9"/>
          <p:cNvSpPr txBox="1">
            <a:spLocks noChangeArrowheads="1"/>
          </p:cNvSpPr>
          <p:nvPr/>
        </p:nvSpPr>
        <p:spPr bwMode="auto">
          <a:xfrm>
            <a:off x="4500563" y="2206625"/>
            <a:ext cx="50482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b="1">
                <a:solidFill>
                  <a:srgbClr val="FF3300"/>
                </a:solidFill>
              </a:rPr>
              <a:t>2</a:t>
            </a:r>
          </a:p>
        </p:txBody>
      </p:sp>
      <p:sp>
        <p:nvSpPr>
          <p:cNvPr id="9223" name="Text Box 10"/>
          <p:cNvSpPr txBox="1">
            <a:spLocks noChangeArrowheads="1"/>
          </p:cNvSpPr>
          <p:nvPr/>
        </p:nvSpPr>
        <p:spPr bwMode="auto">
          <a:xfrm>
            <a:off x="4427538" y="1414463"/>
            <a:ext cx="504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b="1">
                <a:solidFill>
                  <a:srgbClr val="FF3300"/>
                </a:solidFill>
              </a:rPr>
              <a:t>1</a:t>
            </a:r>
          </a:p>
        </p:txBody>
      </p:sp>
      <p:sp>
        <p:nvSpPr>
          <p:cNvPr id="9224" name="Line 11"/>
          <p:cNvSpPr>
            <a:spLocks noChangeShapeType="1"/>
          </p:cNvSpPr>
          <p:nvPr/>
        </p:nvSpPr>
        <p:spPr bwMode="auto">
          <a:xfrm>
            <a:off x="5003800" y="2422525"/>
            <a:ext cx="2160588" cy="719138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ar-SA"/>
          </a:p>
        </p:txBody>
      </p:sp>
      <p:sp>
        <p:nvSpPr>
          <p:cNvPr id="9225" name="Line 12"/>
          <p:cNvSpPr>
            <a:spLocks noChangeShapeType="1"/>
          </p:cNvSpPr>
          <p:nvPr/>
        </p:nvSpPr>
        <p:spPr bwMode="auto">
          <a:xfrm flipH="1">
            <a:off x="2771775" y="2422525"/>
            <a:ext cx="1800225" cy="935038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ar-SA"/>
          </a:p>
        </p:txBody>
      </p:sp>
      <p:sp>
        <p:nvSpPr>
          <p:cNvPr id="9226" name="Text Box 13"/>
          <p:cNvSpPr txBox="1">
            <a:spLocks noChangeArrowheads="1"/>
          </p:cNvSpPr>
          <p:nvPr/>
        </p:nvSpPr>
        <p:spPr bwMode="auto">
          <a:xfrm>
            <a:off x="1143000" y="5116513"/>
            <a:ext cx="7086600" cy="1604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ar-SA" b="1"/>
              <a:t>البلازموديوم </a:t>
            </a:r>
            <a:r>
              <a:rPr lang="en-US" b="1"/>
              <a:t>Plasmodium </a:t>
            </a:r>
            <a:r>
              <a:rPr lang="ar-SA"/>
              <a:t> </a:t>
            </a:r>
          </a:p>
          <a:p>
            <a:pPr>
              <a:spcBef>
                <a:spcPct val="50000"/>
              </a:spcBef>
            </a:pPr>
            <a:r>
              <a:rPr lang="ar-SA"/>
              <a:t>1- الشيزونت( تكوين الميروزيتات )         </a:t>
            </a:r>
            <a:r>
              <a:rPr lang="en-US"/>
              <a:t>Schizonte(formation of merozoites)</a:t>
            </a:r>
            <a:endParaRPr lang="ar-SA"/>
          </a:p>
          <a:p>
            <a:pPr>
              <a:spcBef>
                <a:spcPct val="50000"/>
              </a:spcBef>
            </a:pPr>
            <a:r>
              <a:rPr lang="ar-SA"/>
              <a:t>2- كريات دم حمراء                           </a:t>
            </a:r>
            <a:r>
              <a:rPr lang="en-US"/>
              <a:t>Red blood cell </a:t>
            </a:r>
            <a:endParaRPr lang="ar-SA"/>
          </a:p>
          <a:p>
            <a:pPr>
              <a:spcBef>
                <a:spcPct val="50000"/>
              </a:spcBef>
            </a:pPr>
            <a:endParaRPr lang="en-US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5"/>
          <p:cNvPicPr>
            <a:picLocks noChangeAspect="1" noChangeArrowheads="1"/>
          </p:cNvPicPr>
          <p:nvPr/>
        </p:nvPicPr>
        <p:blipFill>
          <a:blip r:embed="rId2" cstate="print"/>
          <a:srcRect l="16536" r="22058"/>
          <a:stretch>
            <a:fillRect/>
          </a:stretch>
        </p:blipFill>
        <p:spPr bwMode="auto">
          <a:xfrm>
            <a:off x="395288" y="188913"/>
            <a:ext cx="3743325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3" name="Picture 6"/>
          <p:cNvPicPr>
            <a:picLocks noChangeAspect="1" noChangeArrowheads="1"/>
          </p:cNvPicPr>
          <p:nvPr/>
        </p:nvPicPr>
        <p:blipFill>
          <a:blip r:embed="rId3" cstate="print">
            <a:lum bright="-6000"/>
          </a:blip>
          <a:srcRect l="15364" r="24402"/>
          <a:stretch>
            <a:fillRect/>
          </a:stretch>
        </p:blipFill>
        <p:spPr bwMode="auto">
          <a:xfrm>
            <a:off x="5148263" y="188913"/>
            <a:ext cx="3671887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4" name="Line 7"/>
          <p:cNvSpPr>
            <a:spLocks noChangeShapeType="1"/>
          </p:cNvSpPr>
          <p:nvPr/>
        </p:nvSpPr>
        <p:spPr bwMode="auto">
          <a:xfrm>
            <a:off x="4787900" y="2279650"/>
            <a:ext cx="1871663" cy="428625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ar-SA"/>
          </a:p>
        </p:txBody>
      </p:sp>
      <p:sp>
        <p:nvSpPr>
          <p:cNvPr id="10245" name="Line 8"/>
          <p:cNvSpPr>
            <a:spLocks noChangeShapeType="1"/>
          </p:cNvSpPr>
          <p:nvPr/>
        </p:nvSpPr>
        <p:spPr bwMode="auto">
          <a:xfrm flipH="1">
            <a:off x="3059113" y="2279650"/>
            <a:ext cx="1441450" cy="644525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ar-SA"/>
          </a:p>
        </p:txBody>
      </p:sp>
      <p:sp>
        <p:nvSpPr>
          <p:cNvPr id="10246" name="Text Box 9"/>
          <p:cNvSpPr txBox="1">
            <a:spLocks noChangeArrowheads="1"/>
          </p:cNvSpPr>
          <p:nvPr/>
        </p:nvSpPr>
        <p:spPr bwMode="auto">
          <a:xfrm>
            <a:off x="4429125" y="2782888"/>
            <a:ext cx="504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b="1">
                <a:solidFill>
                  <a:srgbClr val="FF3300"/>
                </a:solidFill>
              </a:rPr>
              <a:t>2</a:t>
            </a:r>
          </a:p>
        </p:txBody>
      </p:sp>
      <p:sp>
        <p:nvSpPr>
          <p:cNvPr id="10247" name="Text Box 10"/>
          <p:cNvSpPr txBox="1">
            <a:spLocks noChangeArrowheads="1"/>
          </p:cNvSpPr>
          <p:nvPr/>
        </p:nvSpPr>
        <p:spPr bwMode="auto">
          <a:xfrm>
            <a:off x="4356100" y="1990725"/>
            <a:ext cx="50482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b="1">
                <a:solidFill>
                  <a:srgbClr val="FF3300"/>
                </a:solidFill>
              </a:rPr>
              <a:t>1</a:t>
            </a:r>
          </a:p>
        </p:txBody>
      </p:sp>
      <p:sp>
        <p:nvSpPr>
          <p:cNvPr id="10248" name="Line 11"/>
          <p:cNvSpPr>
            <a:spLocks noChangeShapeType="1"/>
          </p:cNvSpPr>
          <p:nvPr/>
        </p:nvSpPr>
        <p:spPr bwMode="auto">
          <a:xfrm>
            <a:off x="4932363" y="2998788"/>
            <a:ext cx="1800225" cy="646112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ar-SA"/>
          </a:p>
        </p:txBody>
      </p:sp>
      <p:sp>
        <p:nvSpPr>
          <p:cNvPr id="10249" name="Line 12"/>
          <p:cNvSpPr>
            <a:spLocks noChangeShapeType="1"/>
          </p:cNvSpPr>
          <p:nvPr/>
        </p:nvSpPr>
        <p:spPr bwMode="auto">
          <a:xfrm flipH="1">
            <a:off x="2700338" y="2998788"/>
            <a:ext cx="1800225" cy="1150937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ar-SA"/>
          </a:p>
        </p:txBody>
      </p:sp>
      <p:sp>
        <p:nvSpPr>
          <p:cNvPr id="10250" name="Text Box 13"/>
          <p:cNvSpPr txBox="1">
            <a:spLocks noChangeArrowheads="1"/>
          </p:cNvSpPr>
          <p:nvPr/>
        </p:nvSpPr>
        <p:spPr bwMode="auto">
          <a:xfrm>
            <a:off x="1692275" y="5116513"/>
            <a:ext cx="5832475" cy="1604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ar-SA" b="1"/>
              <a:t>البلازموديوم </a:t>
            </a:r>
            <a:r>
              <a:rPr lang="en-US" b="1"/>
              <a:t>Plasmodium </a:t>
            </a:r>
            <a:r>
              <a:rPr lang="ar-SA"/>
              <a:t> </a:t>
            </a:r>
          </a:p>
          <a:p>
            <a:pPr>
              <a:spcBef>
                <a:spcPct val="50000"/>
              </a:spcBef>
            </a:pPr>
            <a:r>
              <a:rPr lang="ar-SA"/>
              <a:t>1-  إنطلاق الميروزيتات          </a:t>
            </a:r>
            <a:r>
              <a:rPr lang="en-US"/>
              <a:t>Release of merozoites</a:t>
            </a:r>
            <a:r>
              <a:rPr lang="ar-SA"/>
              <a:t>         </a:t>
            </a:r>
          </a:p>
          <a:p>
            <a:pPr>
              <a:spcBef>
                <a:spcPct val="50000"/>
              </a:spcBef>
            </a:pPr>
            <a:r>
              <a:rPr lang="ar-SA"/>
              <a:t>2- كريات دم حمراء                           </a:t>
            </a:r>
            <a:r>
              <a:rPr lang="en-US"/>
              <a:t>Red blood cell </a:t>
            </a:r>
            <a:endParaRPr lang="ar-SA"/>
          </a:p>
          <a:p>
            <a:pPr>
              <a:spcBef>
                <a:spcPct val="50000"/>
              </a:spcBef>
            </a:pPr>
            <a:endParaRPr lang="en-US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5"/>
          <p:cNvPicPr>
            <a:picLocks noChangeAspect="1" noChangeArrowheads="1"/>
          </p:cNvPicPr>
          <p:nvPr/>
        </p:nvPicPr>
        <p:blipFill>
          <a:blip r:embed="rId2" cstate="print"/>
          <a:srcRect l="17110" r="19089"/>
          <a:stretch>
            <a:fillRect/>
          </a:stretch>
        </p:blipFill>
        <p:spPr bwMode="auto">
          <a:xfrm>
            <a:off x="468313" y="44450"/>
            <a:ext cx="3889375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7" name="Picture 6"/>
          <p:cNvPicPr>
            <a:picLocks noChangeAspect="1" noChangeArrowheads="1"/>
          </p:cNvPicPr>
          <p:nvPr/>
        </p:nvPicPr>
        <p:blipFill>
          <a:blip r:embed="rId3" cstate="print">
            <a:lum bright="-12000"/>
          </a:blip>
          <a:srcRect l="28751" r="9843"/>
          <a:stretch>
            <a:fillRect/>
          </a:stretch>
        </p:blipFill>
        <p:spPr bwMode="auto">
          <a:xfrm>
            <a:off x="5149850" y="44450"/>
            <a:ext cx="3743325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68" name="Line 7"/>
          <p:cNvSpPr>
            <a:spLocks noChangeShapeType="1"/>
          </p:cNvSpPr>
          <p:nvPr/>
        </p:nvSpPr>
        <p:spPr bwMode="auto">
          <a:xfrm flipH="1" flipV="1">
            <a:off x="7164388" y="1989138"/>
            <a:ext cx="1079500" cy="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ar-SA"/>
          </a:p>
        </p:txBody>
      </p:sp>
      <p:sp>
        <p:nvSpPr>
          <p:cNvPr id="11269" name="Line 8"/>
          <p:cNvSpPr>
            <a:spLocks noChangeShapeType="1"/>
          </p:cNvSpPr>
          <p:nvPr/>
        </p:nvSpPr>
        <p:spPr bwMode="auto">
          <a:xfrm>
            <a:off x="5435600" y="2205038"/>
            <a:ext cx="1223963" cy="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ar-SA"/>
          </a:p>
        </p:txBody>
      </p:sp>
      <p:sp>
        <p:nvSpPr>
          <p:cNvPr id="11270" name="Text Box 9"/>
          <p:cNvSpPr txBox="1">
            <a:spLocks noChangeArrowheads="1"/>
          </p:cNvSpPr>
          <p:nvPr/>
        </p:nvSpPr>
        <p:spPr bwMode="auto">
          <a:xfrm>
            <a:off x="8101013" y="1773238"/>
            <a:ext cx="504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b="1">
                <a:solidFill>
                  <a:srgbClr val="FF3300"/>
                </a:solidFill>
              </a:rPr>
              <a:t>2</a:t>
            </a:r>
          </a:p>
        </p:txBody>
      </p:sp>
      <p:sp>
        <p:nvSpPr>
          <p:cNvPr id="11271" name="Text Box 10"/>
          <p:cNvSpPr txBox="1">
            <a:spLocks noChangeArrowheads="1"/>
          </p:cNvSpPr>
          <p:nvPr/>
        </p:nvSpPr>
        <p:spPr bwMode="auto">
          <a:xfrm>
            <a:off x="5219700" y="260350"/>
            <a:ext cx="50482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b="1">
                <a:solidFill>
                  <a:srgbClr val="FF3300"/>
                </a:solidFill>
              </a:rPr>
              <a:t>1</a:t>
            </a:r>
          </a:p>
        </p:txBody>
      </p:sp>
      <p:sp>
        <p:nvSpPr>
          <p:cNvPr id="11272" name="Line 11"/>
          <p:cNvSpPr>
            <a:spLocks noChangeShapeType="1"/>
          </p:cNvSpPr>
          <p:nvPr/>
        </p:nvSpPr>
        <p:spPr bwMode="auto">
          <a:xfrm>
            <a:off x="5651500" y="476250"/>
            <a:ext cx="576263" cy="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ar-SA"/>
          </a:p>
        </p:txBody>
      </p:sp>
      <p:sp>
        <p:nvSpPr>
          <p:cNvPr id="11273" name="Text Box 12"/>
          <p:cNvSpPr txBox="1">
            <a:spLocks noChangeArrowheads="1"/>
          </p:cNvSpPr>
          <p:nvPr/>
        </p:nvSpPr>
        <p:spPr bwMode="auto">
          <a:xfrm>
            <a:off x="5076825" y="1989138"/>
            <a:ext cx="504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b="1">
                <a:solidFill>
                  <a:srgbClr val="FF3300"/>
                </a:solidFill>
              </a:rPr>
              <a:t>3</a:t>
            </a:r>
          </a:p>
        </p:txBody>
      </p:sp>
      <p:sp>
        <p:nvSpPr>
          <p:cNvPr id="11274" name="Line 13"/>
          <p:cNvSpPr>
            <a:spLocks noChangeShapeType="1"/>
          </p:cNvSpPr>
          <p:nvPr/>
        </p:nvSpPr>
        <p:spPr bwMode="auto">
          <a:xfrm>
            <a:off x="5940425" y="3644900"/>
            <a:ext cx="1223963" cy="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ar-SA"/>
          </a:p>
        </p:txBody>
      </p:sp>
      <p:sp>
        <p:nvSpPr>
          <p:cNvPr id="11275" name="Text Box 14"/>
          <p:cNvSpPr txBox="1">
            <a:spLocks noChangeArrowheads="1"/>
          </p:cNvSpPr>
          <p:nvPr/>
        </p:nvSpPr>
        <p:spPr bwMode="auto">
          <a:xfrm>
            <a:off x="5435600" y="3429000"/>
            <a:ext cx="50482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b="1">
                <a:solidFill>
                  <a:srgbClr val="FF3300"/>
                </a:solidFill>
              </a:rPr>
              <a:t>4</a:t>
            </a:r>
          </a:p>
        </p:txBody>
      </p:sp>
      <p:sp>
        <p:nvSpPr>
          <p:cNvPr id="11276" name="Text Box 15"/>
          <p:cNvSpPr txBox="1">
            <a:spLocks noChangeArrowheads="1"/>
          </p:cNvSpPr>
          <p:nvPr/>
        </p:nvSpPr>
        <p:spPr bwMode="auto">
          <a:xfrm>
            <a:off x="1476375" y="4724400"/>
            <a:ext cx="5832475" cy="2017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ar-SA"/>
              <a:t> </a:t>
            </a:r>
            <a:r>
              <a:rPr lang="ar-SA" b="1"/>
              <a:t>البراميسيوم </a:t>
            </a:r>
            <a:r>
              <a:rPr lang="en-US" b="1"/>
              <a:t>(Paramecium)</a:t>
            </a:r>
            <a:r>
              <a:rPr lang="ar-SA"/>
              <a:t> </a:t>
            </a:r>
          </a:p>
          <a:p>
            <a:pPr>
              <a:spcBef>
                <a:spcPct val="50000"/>
              </a:spcBef>
            </a:pPr>
            <a:r>
              <a:rPr lang="ar-SA"/>
              <a:t>1-  أهداب                                                   </a:t>
            </a:r>
            <a:r>
              <a:rPr lang="en-US"/>
              <a:t>Cilia</a:t>
            </a:r>
            <a:endParaRPr lang="ar-SA"/>
          </a:p>
          <a:p>
            <a:pPr>
              <a:spcBef>
                <a:spcPct val="50000"/>
              </a:spcBef>
            </a:pPr>
            <a:r>
              <a:rPr lang="ar-SA"/>
              <a:t> 2- نواة كبيرة                               </a:t>
            </a:r>
            <a:r>
              <a:rPr lang="en-US"/>
              <a:t>macronucleus</a:t>
            </a:r>
            <a:endParaRPr lang="ar-SA"/>
          </a:p>
          <a:p>
            <a:pPr>
              <a:spcBef>
                <a:spcPct val="50000"/>
              </a:spcBef>
            </a:pPr>
            <a:r>
              <a:rPr lang="ar-SA"/>
              <a:t> 3- نواة صغيرة                               </a:t>
            </a:r>
            <a:r>
              <a:rPr lang="en-US"/>
              <a:t>micronucleus</a:t>
            </a:r>
            <a:endParaRPr lang="ar-SA"/>
          </a:p>
          <a:p>
            <a:pPr>
              <a:spcBef>
                <a:spcPct val="50000"/>
              </a:spcBef>
            </a:pPr>
            <a:r>
              <a:rPr lang="ar-SA"/>
              <a:t>4- فجوة متقبضة                       </a:t>
            </a:r>
            <a:r>
              <a:rPr lang="en-US"/>
              <a:t>Contractile vacuole</a:t>
            </a:r>
            <a:r>
              <a:rPr lang="ar-SA"/>
              <a:t> </a:t>
            </a:r>
            <a:endParaRPr lang="en-US"/>
          </a:p>
        </p:txBody>
      </p:sp>
      <p:sp>
        <p:nvSpPr>
          <p:cNvPr id="11277" name="Line 16"/>
          <p:cNvSpPr>
            <a:spLocks noChangeShapeType="1"/>
          </p:cNvSpPr>
          <p:nvPr/>
        </p:nvSpPr>
        <p:spPr bwMode="auto">
          <a:xfrm flipV="1">
            <a:off x="1143000" y="685800"/>
            <a:ext cx="457200" cy="22860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ar-SA"/>
          </a:p>
        </p:txBody>
      </p:sp>
      <p:sp>
        <p:nvSpPr>
          <p:cNvPr id="11278" name="Text Box 17"/>
          <p:cNvSpPr txBox="1">
            <a:spLocks noChangeArrowheads="1"/>
          </p:cNvSpPr>
          <p:nvPr/>
        </p:nvSpPr>
        <p:spPr bwMode="auto">
          <a:xfrm>
            <a:off x="762000" y="762000"/>
            <a:ext cx="50482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000" b="1">
                <a:solidFill>
                  <a:srgbClr val="FF3300"/>
                </a:solidFill>
              </a:rPr>
              <a:t>4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1331640" y="2060848"/>
            <a:ext cx="6264696" cy="1512168"/>
          </a:xfrm>
          <a:prstGeom prst="rect">
            <a:avLst/>
          </a:prstGeom>
          <a:solidFill>
            <a:schemeClr val="accent1">
              <a:alpha val="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4000" dirty="0" smtClean="0">
                <a:solidFill>
                  <a:schemeClr val="tx1"/>
                </a:solidFill>
              </a:rPr>
              <a:t>Thank you for attention</a:t>
            </a:r>
            <a:endParaRPr lang="ar-SA" sz="4000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467544" y="548680"/>
            <a:ext cx="4032448" cy="55630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28600" algn="l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ja-JP" sz="3200" b="1" u="sng" dirty="0" smtClean="0">
              <a:solidFill>
                <a:srgbClr val="00B050"/>
              </a:solidFill>
              <a:latin typeface="Times New Roman" pitchFamily="18" charset="0"/>
              <a:ea typeface="MS Mincho" pitchFamily="49" charset="-128"/>
              <a:cs typeface="Times New Roman" pitchFamily="18" charset="0"/>
            </a:endParaRPr>
          </a:p>
          <a:p>
            <a:pPr marL="0" marR="0" lvl="0" indent="228600" algn="l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ja-JP" sz="3200" b="1" u="sng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Amoeba</a:t>
            </a:r>
            <a:endParaRPr kumimoji="0" lang="en-US" altLang="ja-JP" sz="1100" b="0" u="sng" strike="noStrike" cap="none" normalizeH="0" baseline="0" dirty="0" smtClean="0">
              <a:ln>
                <a:noFill/>
              </a:ln>
              <a:solidFill>
                <a:srgbClr val="00B05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GB" altLang="ja-JP" sz="2000" b="1" u="sng" dirty="0" smtClean="0">
              <a:latin typeface="Times New Roman" pitchFamily="18" charset="0"/>
              <a:ea typeface="MS Mincho" pitchFamily="49" charset="-128"/>
              <a:cs typeface="Times New Roman" pitchFamily="18" charset="0"/>
            </a:endParaRP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kumimoji="0" lang="en-GB" altLang="ja-JP" sz="2000" b="1" i="0" u="sng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Habitat:</a:t>
            </a:r>
            <a:r>
              <a:rPr kumimoji="0" lang="en-GB" altLang="ja-JP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 </a:t>
            </a:r>
            <a:r>
              <a:rPr kumimoji="0" lang="en-GB" altLang="ja-JP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freshwater ponds. </a:t>
            </a: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en-US" altLang="ja-JP" sz="105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kumimoji="0" lang="en-GB" altLang="ja-JP" sz="2000" b="1" i="0" u="sng" strike="noStrike" cap="none" normalizeH="0" baseline="0" dirty="0" smtClean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Means of locomotion: </a:t>
            </a:r>
            <a:r>
              <a:rPr kumimoji="0" lang="en-GB" altLang="ja-JP" sz="2000" b="0" i="0" u="none" strike="noStrike" cap="none" normalizeH="0" baseline="0" dirty="0" smtClean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 </a:t>
            </a:r>
            <a:r>
              <a:rPr kumimoji="0" lang="en-GB" altLang="ja-JP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pseudopodia. </a:t>
            </a: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en-US" altLang="ja-JP" sz="105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kumimoji="0" lang="en-GB" altLang="ja-JP" sz="2000" b="1" i="0" u="sng" strike="noStrike" cap="none" normalizeH="0" baseline="0" dirty="0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Reproduction mechanism:</a:t>
            </a:r>
            <a:r>
              <a:rPr kumimoji="0" lang="en-GB" altLang="ja-JP" sz="2000" b="0" i="0" u="none" strike="noStrike" cap="none" normalizeH="0" baseline="0" dirty="0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 </a:t>
            </a:r>
            <a:r>
              <a:rPr kumimoji="0" lang="en-GB" altLang="ja-JP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asexually by binary fission, and under unfavourable conditions it </a:t>
            </a:r>
            <a:r>
              <a:rPr kumimoji="0" lang="en-GB" altLang="ja-JP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encysts</a:t>
            </a:r>
            <a:r>
              <a:rPr kumimoji="0" lang="en-GB" altLang="ja-JP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.</a:t>
            </a: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en-US" altLang="ja-JP" sz="105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kumimoji="0" lang="en-GB" altLang="ja-JP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    </a:t>
            </a:r>
            <a:r>
              <a:rPr kumimoji="0" lang="en-GB" altLang="ja-JP" sz="2000" b="0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 </a:t>
            </a:r>
            <a:r>
              <a:rPr kumimoji="0" lang="en-GB" altLang="ja-JP" sz="2000" b="1" i="0" u="sng" strike="noStrike" cap="none" normalizeH="0" baseline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Shape and characteristics:</a:t>
            </a:r>
            <a:r>
              <a:rPr kumimoji="0" lang="en-GB" altLang="ja-JP" sz="2000" b="0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 </a:t>
            </a:r>
            <a:r>
              <a:rPr kumimoji="0" lang="en-GB" altLang="ja-JP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quite irregular in shape; the body changes its shape constantly with the formation and withdrawal of the pseudopodia.</a:t>
            </a:r>
            <a:endParaRPr kumimoji="0" lang="en-GB" altLang="ja-JP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AutoShape 2"/>
          <p:cNvSpPr>
            <a:spLocks noChangeArrowheads="1"/>
          </p:cNvSpPr>
          <p:nvPr/>
        </p:nvSpPr>
        <p:spPr bwMode="auto">
          <a:xfrm>
            <a:off x="4860032" y="2420888"/>
            <a:ext cx="3339777" cy="2448272"/>
          </a:xfrm>
          <a:prstGeom prst="bracePair">
            <a:avLst>
              <a:gd name="adj" fmla="val 8333"/>
            </a:avLst>
          </a:prstGeom>
          <a:noFill/>
          <a:ln w="15875">
            <a:solidFill>
              <a:srgbClr val="82ACD0"/>
            </a:solidFill>
            <a:round/>
            <a:headEnd/>
            <a:tailEnd/>
          </a:ln>
          <a:effectLst/>
        </p:spPr>
        <p:txBody>
          <a:bodyPr vert="horz" wrap="square" lIns="274320" tIns="45720" rIns="27432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ja-JP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Kingdom :Protista</a:t>
            </a:r>
            <a:endParaRPr kumimoji="0" lang="en-GB" altLang="ja-JP" sz="105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ja-JP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Phylum: Sarcomastigophora</a:t>
            </a:r>
            <a:endParaRPr kumimoji="0" lang="en-GB" altLang="ja-JP" sz="105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ja-JP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Subphylum: Sarcodina</a:t>
            </a:r>
            <a:endParaRPr kumimoji="0" lang="en-GB" altLang="ja-JP" sz="105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ja-JP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Genus : Amoeba</a:t>
            </a:r>
            <a:endParaRPr kumimoji="0" lang="en-GB" altLang="ja-JP" sz="105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ja-JP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Species :Amoeba</a:t>
            </a:r>
            <a:endParaRPr kumimoji="0" lang="en-GB" altLang="ja-JP" sz="105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altLang="ja-JP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251520" y="1772816"/>
            <a:ext cx="4248472" cy="4464496"/>
          </a:xfrm>
          <a:prstGeom prst="rect">
            <a:avLst/>
          </a:prstGeom>
          <a:solidFill>
            <a:schemeClr val="accent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1" name="Rectangle 20"/>
          <p:cNvSpPr/>
          <p:nvPr/>
        </p:nvSpPr>
        <p:spPr>
          <a:xfrm>
            <a:off x="251520" y="1052736"/>
            <a:ext cx="4176464" cy="576064"/>
          </a:xfrm>
          <a:prstGeom prst="rect">
            <a:avLst/>
          </a:prstGeom>
          <a:solidFill>
            <a:schemeClr val="accent1">
              <a:alpha val="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4" name="Group 2"/>
          <p:cNvGrpSpPr>
            <a:grpSpLocks/>
          </p:cNvGrpSpPr>
          <p:nvPr/>
        </p:nvGrpSpPr>
        <p:grpSpPr bwMode="auto">
          <a:xfrm>
            <a:off x="1619672" y="1700808"/>
            <a:ext cx="6132513" cy="3281362"/>
            <a:chOff x="1796" y="9826"/>
            <a:chExt cx="9659" cy="5167"/>
          </a:xfrm>
        </p:grpSpPr>
        <p:pic>
          <p:nvPicPr>
            <p:cNvPr id="3075" name="Object 17"/>
            <p:cNvPicPr>
              <a:picLocks noChangeArrowheads="1"/>
            </p:cNvPicPr>
            <p:nvPr/>
          </p:nvPicPr>
          <p:blipFill>
            <a:blip r:embed="rId2" cstate="print">
              <a:lum bright="-60000" contrast="60000"/>
            </a:blip>
            <a:srcRect l="5077" t="4688" r="3230" b="-313"/>
            <a:stretch>
              <a:fillRect/>
            </a:stretch>
          </p:blipFill>
          <p:spPr bwMode="auto">
            <a:xfrm>
              <a:off x="1910" y="10104"/>
              <a:ext cx="8792" cy="4792"/>
            </a:xfrm>
            <a:prstGeom prst="rect">
              <a:avLst/>
            </a:prstGeom>
            <a:noFill/>
          </p:spPr>
        </p:pic>
        <p:sp>
          <p:nvSpPr>
            <p:cNvPr id="3076" name="AutoShape 4"/>
            <p:cNvSpPr>
              <a:spLocks noChangeArrowheads="1"/>
            </p:cNvSpPr>
            <p:nvPr/>
          </p:nvSpPr>
          <p:spPr bwMode="auto">
            <a:xfrm>
              <a:off x="1796" y="10232"/>
              <a:ext cx="1101" cy="2491"/>
            </a:xfrm>
            <a:prstGeom prst="roundRect">
              <a:avLst>
                <a:gd name="adj" fmla="val 16667"/>
              </a:avLst>
            </a:prstGeom>
            <a:solidFill>
              <a:schemeClr val="bg1">
                <a:lumMod val="8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/>
            </a:p>
          </p:txBody>
        </p:sp>
        <p:sp>
          <p:nvSpPr>
            <p:cNvPr id="3077" name="AutoShape 5"/>
            <p:cNvSpPr>
              <a:spLocks noChangeArrowheads="1"/>
            </p:cNvSpPr>
            <p:nvPr/>
          </p:nvSpPr>
          <p:spPr bwMode="auto">
            <a:xfrm>
              <a:off x="4981" y="13993"/>
              <a:ext cx="3405" cy="1000"/>
            </a:xfrm>
            <a:prstGeom prst="roundRect">
              <a:avLst>
                <a:gd name="adj" fmla="val 16667"/>
              </a:avLst>
            </a:prstGeom>
            <a:solidFill>
              <a:schemeClr val="bg1">
                <a:lumMod val="8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/>
            </a:p>
          </p:txBody>
        </p:sp>
        <p:sp>
          <p:nvSpPr>
            <p:cNvPr id="3078" name="AutoShape 6"/>
            <p:cNvSpPr>
              <a:spLocks noChangeArrowheads="1"/>
            </p:cNvSpPr>
            <p:nvPr/>
          </p:nvSpPr>
          <p:spPr bwMode="auto">
            <a:xfrm>
              <a:off x="10354" y="10404"/>
              <a:ext cx="1101" cy="2491"/>
            </a:xfrm>
            <a:prstGeom prst="roundRect">
              <a:avLst>
                <a:gd name="adj" fmla="val 16667"/>
              </a:avLst>
            </a:prstGeom>
            <a:solidFill>
              <a:schemeClr val="bg1">
                <a:lumMod val="8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/>
            </a:p>
          </p:txBody>
        </p:sp>
        <p:sp>
          <p:nvSpPr>
            <p:cNvPr id="3079" name="AutoShape 7"/>
            <p:cNvSpPr>
              <a:spLocks noChangeArrowheads="1"/>
            </p:cNvSpPr>
            <p:nvPr/>
          </p:nvSpPr>
          <p:spPr bwMode="auto">
            <a:xfrm>
              <a:off x="6610" y="9826"/>
              <a:ext cx="4177" cy="949"/>
            </a:xfrm>
            <a:prstGeom prst="roundRect">
              <a:avLst>
                <a:gd name="adj" fmla="val 16667"/>
              </a:avLst>
            </a:prstGeom>
            <a:solidFill>
              <a:schemeClr val="bg1">
                <a:lumMod val="8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/>
            </a:p>
          </p:txBody>
        </p:sp>
      </p:grpSp>
      <p:sp>
        <p:nvSpPr>
          <p:cNvPr id="10" name="Rectangle 9"/>
          <p:cNvSpPr/>
          <p:nvPr/>
        </p:nvSpPr>
        <p:spPr>
          <a:xfrm>
            <a:off x="2699792" y="620688"/>
            <a:ext cx="2016224" cy="5040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dirty="0" smtClean="0"/>
              <a:t>nucleus</a:t>
            </a:r>
            <a:endParaRPr lang="ar-SA" dirty="0"/>
          </a:p>
        </p:txBody>
      </p:sp>
      <p:sp>
        <p:nvSpPr>
          <p:cNvPr id="11" name="Rectangle 10"/>
          <p:cNvSpPr/>
          <p:nvPr/>
        </p:nvSpPr>
        <p:spPr>
          <a:xfrm>
            <a:off x="6084168" y="1700808"/>
            <a:ext cx="2016224" cy="5040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dirty="0" smtClean="0"/>
              <a:t>Contractile vacuole</a:t>
            </a:r>
            <a:endParaRPr lang="ar-SA" dirty="0"/>
          </a:p>
        </p:txBody>
      </p:sp>
      <p:sp>
        <p:nvSpPr>
          <p:cNvPr id="12" name="Rectangle 11"/>
          <p:cNvSpPr/>
          <p:nvPr/>
        </p:nvSpPr>
        <p:spPr>
          <a:xfrm>
            <a:off x="611560" y="2060848"/>
            <a:ext cx="1656184" cy="5040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dirty="0" smtClean="0"/>
              <a:t>Food vacuoles</a:t>
            </a:r>
            <a:endParaRPr lang="ar-SA" dirty="0" smtClean="0"/>
          </a:p>
          <a:p>
            <a:pPr algn="ctr"/>
            <a:endParaRPr lang="ar-SA" dirty="0"/>
          </a:p>
        </p:txBody>
      </p:sp>
      <p:sp>
        <p:nvSpPr>
          <p:cNvPr id="13" name="Rectangle 12"/>
          <p:cNvSpPr/>
          <p:nvPr/>
        </p:nvSpPr>
        <p:spPr>
          <a:xfrm>
            <a:off x="5508104" y="4653136"/>
            <a:ext cx="1728192" cy="5040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dirty="0" smtClean="0"/>
              <a:t>Ectoplasm</a:t>
            </a:r>
            <a:endParaRPr lang="ar-SA" dirty="0"/>
          </a:p>
        </p:txBody>
      </p:sp>
      <p:sp>
        <p:nvSpPr>
          <p:cNvPr id="15" name="Rectangle 14"/>
          <p:cNvSpPr/>
          <p:nvPr/>
        </p:nvSpPr>
        <p:spPr>
          <a:xfrm>
            <a:off x="755576" y="5229200"/>
            <a:ext cx="1800200" cy="5040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dirty="0" smtClean="0"/>
              <a:t>pseudopodia</a:t>
            </a:r>
            <a:endParaRPr lang="ar-SA" dirty="0"/>
          </a:p>
        </p:txBody>
      </p:sp>
      <p:cxnSp>
        <p:nvCxnSpPr>
          <p:cNvPr id="17" name="Straight Arrow Connector 16"/>
          <p:cNvCxnSpPr/>
          <p:nvPr/>
        </p:nvCxnSpPr>
        <p:spPr>
          <a:xfrm>
            <a:off x="3347864" y="1196752"/>
            <a:ext cx="1008112" cy="2016224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/>
          <p:cNvCxnSpPr/>
          <p:nvPr/>
        </p:nvCxnSpPr>
        <p:spPr>
          <a:xfrm flipH="1">
            <a:off x="5724128" y="2204864"/>
            <a:ext cx="720080" cy="1008112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/>
          <p:nvPr/>
        </p:nvCxnSpPr>
        <p:spPr>
          <a:xfrm>
            <a:off x="2339752" y="2348880"/>
            <a:ext cx="1512168" cy="720080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/>
          <p:cNvCxnSpPr>
            <a:stCxn id="12" idx="3"/>
          </p:cNvCxnSpPr>
          <p:nvPr/>
        </p:nvCxnSpPr>
        <p:spPr>
          <a:xfrm>
            <a:off x="2267744" y="2312876"/>
            <a:ext cx="1296144" cy="1260140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Arrow Connector 31"/>
          <p:cNvCxnSpPr/>
          <p:nvPr/>
        </p:nvCxnSpPr>
        <p:spPr>
          <a:xfrm flipH="1" flipV="1">
            <a:off x="6012160" y="4365104"/>
            <a:ext cx="432048" cy="288032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Rectangle 34"/>
          <p:cNvSpPr/>
          <p:nvPr/>
        </p:nvSpPr>
        <p:spPr>
          <a:xfrm>
            <a:off x="3347864" y="5157192"/>
            <a:ext cx="2016224" cy="5040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dirty="0" smtClean="0"/>
              <a:t>Endoplasm</a:t>
            </a:r>
            <a:endParaRPr lang="ar-SA" dirty="0"/>
          </a:p>
        </p:txBody>
      </p:sp>
      <p:cxnSp>
        <p:nvCxnSpPr>
          <p:cNvPr id="36" name="Straight Arrow Connector 35"/>
          <p:cNvCxnSpPr>
            <a:stCxn id="35" idx="0"/>
          </p:cNvCxnSpPr>
          <p:nvPr/>
        </p:nvCxnSpPr>
        <p:spPr>
          <a:xfrm flipH="1" flipV="1">
            <a:off x="4283968" y="3789040"/>
            <a:ext cx="72008" cy="1368152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Arrow Connector 38"/>
          <p:cNvCxnSpPr>
            <a:stCxn id="15" idx="0"/>
          </p:cNvCxnSpPr>
          <p:nvPr/>
        </p:nvCxnSpPr>
        <p:spPr>
          <a:xfrm flipV="1">
            <a:off x="1655676" y="4509120"/>
            <a:ext cx="468052" cy="720080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Arrow Connector 41"/>
          <p:cNvCxnSpPr>
            <a:stCxn id="15" idx="0"/>
          </p:cNvCxnSpPr>
          <p:nvPr/>
        </p:nvCxnSpPr>
        <p:spPr>
          <a:xfrm flipV="1">
            <a:off x="1655676" y="4797152"/>
            <a:ext cx="1476164" cy="432048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Rectangle 49"/>
          <p:cNvSpPr/>
          <p:nvPr/>
        </p:nvSpPr>
        <p:spPr>
          <a:xfrm>
            <a:off x="323528" y="332656"/>
            <a:ext cx="8352928" cy="5688632"/>
          </a:xfrm>
          <a:prstGeom prst="rect">
            <a:avLst/>
          </a:prstGeom>
          <a:solidFill>
            <a:schemeClr val="accent1"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Rectangle 1"/>
          <p:cNvSpPr>
            <a:spLocks noChangeArrowheads="1"/>
          </p:cNvSpPr>
          <p:nvPr/>
        </p:nvSpPr>
        <p:spPr bwMode="auto">
          <a:xfrm>
            <a:off x="539552" y="1238273"/>
            <a:ext cx="4464496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GB" altLang="ja-JP" sz="2800" b="1" u="none" strike="noStrike" cap="none" normalizeH="0" baseline="0" dirty="0" smtClean="0">
                <a:ln>
                  <a:noFill/>
                </a:ln>
                <a:solidFill>
                  <a:srgbClr val="FF3399"/>
                </a:solidFill>
                <a:effectLst/>
                <a:latin typeface="Adobe Arabic" pitchFamily="18" charset="-78"/>
                <a:ea typeface="MS Mincho" pitchFamily="49" charset="-128"/>
                <a:cs typeface="Adobe Arabic" pitchFamily="18" charset="-78"/>
              </a:rPr>
              <a:t>Entamoeba histolytica</a:t>
            </a:r>
            <a:r>
              <a:rPr kumimoji="0" lang="en-GB" altLang="ja-JP" sz="2800" b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dobe Arabic" pitchFamily="18" charset="-78"/>
                <a:ea typeface="MS Mincho" pitchFamily="49" charset="-128"/>
                <a:cs typeface="Adobe Arabic" pitchFamily="18" charset="-78"/>
              </a:rPr>
              <a:t>:</a:t>
            </a:r>
            <a:r>
              <a:rPr kumimoji="0" lang="en-GB" altLang="ja-JP" sz="2800" b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dobe Arabic" pitchFamily="18" charset="-78"/>
                <a:ea typeface="MS Mincho" pitchFamily="49" charset="-128"/>
                <a:cs typeface="Adobe Arabic" pitchFamily="18" charset="-78"/>
              </a:rPr>
              <a:t> causes </a:t>
            </a:r>
            <a:r>
              <a:rPr kumimoji="0" lang="en-US" altLang="ja-JP" sz="28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dobe Arabic" pitchFamily="18" charset="-78"/>
                <a:ea typeface="Times New Roman" pitchFamily="18" charset="0"/>
                <a:cs typeface="Adobe Arabic" pitchFamily="18" charset="-78"/>
              </a:rPr>
              <a:t>amoebic dysentery</a:t>
            </a:r>
            <a:r>
              <a:rPr kumimoji="0" lang="en-GB" altLang="ja-JP" sz="2800" b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dobe Arabic" pitchFamily="18" charset="-78"/>
                <a:ea typeface="MS Mincho" pitchFamily="49" charset="-128"/>
                <a:cs typeface="Adobe Arabic" pitchFamily="18" charset="-78"/>
              </a:rPr>
              <a:t>.</a:t>
            </a:r>
            <a:endParaRPr kumimoji="0" lang="en-US" altLang="ja-JP" sz="2800" b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dobe Arabic" pitchFamily="18" charset="-78"/>
              <a:ea typeface="Times New Roman" pitchFamily="18" charset="0"/>
              <a:cs typeface="Adobe Arabic" pitchFamily="18" charset="-78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ja-JP" sz="2800" b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dobe Arabic" pitchFamily="18" charset="-78"/>
                <a:ea typeface="Times New Roman" pitchFamily="18" charset="0"/>
                <a:cs typeface="Adobe Arabic" pitchFamily="18" charset="-78"/>
              </a:rPr>
              <a:t> </a:t>
            </a:r>
            <a:r>
              <a:rPr kumimoji="0" lang="ar-SA" altLang="ja-JP" sz="2800" b="1" u="sng" strike="noStrike" cap="none" normalizeH="0" baseline="0" dirty="0" smtClean="0">
                <a:ln>
                  <a:noFill/>
                </a:ln>
                <a:solidFill>
                  <a:srgbClr val="CC00CC"/>
                </a:solidFill>
                <a:effectLst/>
                <a:latin typeface="Adobe Arabic" pitchFamily="18" charset="-78"/>
                <a:ea typeface="Times New Roman" pitchFamily="18" charset="0"/>
                <a:cs typeface="Adobe Arabic" pitchFamily="18" charset="-78"/>
              </a:rPr>
              <a:t>Life cycle: </a:t>
            </a:r>
            <a:endParaRPr kumimoji="0" lang="en-US" altLang="ja-JP" sz="2800" b="0" u="none" strike="noStrike" cap="none" normalizeH="0" baseline="0" dirty="0" smtClean="0">
              <a:ln>
                <a:noFill/>
              </a:ln>
              <a:solidFill>
                <a:srgbClr val="CC00CC"/>
              </a:solidFill>
              <a:effectLst/>
              <a:latin typeface="Adobe Arabic" pitchFamily="18" charset="-78"/>
              <a:ea typeface="Times New Roman" pitchFamily="18" charset="0"/>
              <a:cs typeface="Adobe Arabic" pitchFamily="18" charset="-78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ar-SA" altLang="ja-JP" sz="2800" b="1" u="sng" strike="noStrike" cap="none" normalizeH="0" baseline="0" dirty="0" smtClean="0">
                <a:ln>
                  <a:noFill/>
                </a:ln>
                <a:solidFill>
                  <a:srgbClr val="339966"/>
                </a:solidFill>
                <a:effectLst/>
                <a:latin typeface="Adobe Arabic" pitchFamily="18" charset="-78"/>
                <a:ea typeface="Times New Roman" pitchFamily="18" charset="0"/>
                <a:cs typeface="Adobe Arabic" pitchFamily="18" charset="-78"/>
              </a:rPr>
              <a:t>The trophozoite</a:t>
            </a:r>
            <a:r>
              <a:rPr kumimoji="0" lang="ar-SA" altLang="ja-JP" sz="2800" b="1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dobe Arabic" pitchFamily="18" charset="-78"/>
                <a:ea typeface="Times New Roman" pitchFamily="18" charset="0"/>
                <a:cs typeface="Adobe Arabic" pitchFamily="18" charset="-78"/>
              </a:rPr>
              <a:t>:</a:t>
            </a:r>
            <a:r>
              <a:rPr kumimoji="0" lang="ar-SA" altLang="ja-JP" sz="2800" b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dobe Arabic" pitchFamily="18" charset="-78"/>
                <a:ea typeface="Times New Roman" pitchFamily="18" charset="0"/>
                <a:cs typeface="Adobe Arabic" pitchFamily="18" charset="-78"/>
              </a:rPr>
              <a:t> </a:t>
            </a:r>
            <a:r>
              <a:rPr kumimoji="0" lang="ar-SA" altLang="ja-JP" sz="2800" b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dobe Arabic" pitchFamily="18" charset="-78"/>
                <a:ea typeface="Times New Roman" pitchFamily="18" charset="0"/>
                <a:cs typeface="Adobe Arabic" pitchFamily="18" charset="-78"/>
              </a:rPr>
              <a:t>feeding-dividing form)</a:t>
            </a:r>
            <a:r>
              <a:rPr kumimoji="0" lang="en-GB" altLang="ja-JP" sz="2800" b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dobe Arabic" pitchFamily="18" charset="-78"/>
                <a:ea typeface="Times New Roman" pitchFamily="18" charset="0"/>
                <a:cs typeface="Adobe Arabic" pitchFamily="18" charset="-78"/>
              </a:rPr>
              <a:t> </a:t>
            </a:r>
            <a:r>
              <a:rPr kumimoji="0" lang="ar-SA" altLang="ja-JP" sz="2800" b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dobe Arabic" pitchFamily="18" charset="-78"/>
                <a:ea typeface="Times New Roman" pitchFamily="18" charset="0"/>
                <a:cs typeface="Adobe Arabic" pitchFamily="18" charset="-78"/>
              </a:rPr>
              <a:t>It has one </a:t>
            </a:r>
            <a:r>
              <a:rPr kumimoji="0" lang="en-US" altLang="ja-JP" sz="2800" b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dobe Arabic" pitchFamily="18" charset="-78"/>
                <a:ea typeface="Times New Roman" pitchFamily="18" charset="0"/>
                <a:cs typeface="Adobe Arabic" pitchFamily="18" charset="-78"/>
              </a:rPr>
              <a:t>pseudopodia).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ar-SA" altLang="ja-JP" sz="2800" b="1" u="sng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dobe Arabic" pitchFamily="18" charset="-78"/>
                <a:ea typeface="Times New Roman" pitchFamily="18" charset="0"/>
                <a:cs typeface="Adobe Arabic" pitchFamily="18" charset="-78"/>
              </a:rPr>
              <a:t>Cyst:</a:t>
            </a:r>
            <a:r>
              <a:rPr kumimoji="0" lang="ar-SA" altLang="ja-JP" sz="2800" b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dobe Arabic" pitchFamily="18" charset="-78"/>
                <a:ea typeface="Times New Roman" pitchFamily="18" charset="0"/>
                <a:cs typeface="Adobe Arabic" pitchFamily="18" charset="-78"/>
              </a:rPr>
              <a:t>  </a:t>
            </a:r>
            <a:r>
              <a:rPr kumimoji="0" lang="ar-SA" altLang="ja-JP" sz="2800" b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dobe Arabic" pitchFamily="18" charset="-78"/>
                <a:ea typeface="Times New Roman" pitchFamily="18" charset="0"/>
                <a:cs typeface="Adobe Arabic" pitchFamily="18" charset="-78"/>
              </a:rPr>
              <a:t>have </a:t>
            </a:r>
            <a:r>
              <a:rPr kumimoji="0" lang="en-US" altLang="ja-JP" sz="2800" b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dobe Arabic" pitchFamily="18" charset="-78"/>
                <a:ea typeface="Times New Roman" pitchFamily="18" charset="0"/>
                <a:cs typeface="Adobe Arabic" pitchFamily="18" charset="-78"/>
              </a:rPr>
              <a:t>4</a:t>
            </a:r>
            <a:r>
              <a:rPr kumimoji="0" lang="ar-SA" altLang="ja-JP" sz="2800" b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dobe Arabic" pitchFamily="18" charset="-78"/>
                <a:ea typeface="Times New Roman" pitchFamily="18" charset="0"/>
                <a:cs typeface="Adobe Arabic" pitchFamily="18" charset="-78"/>
              </a:rPr>
              <a:t> nuclei (infective stages(</a:t>
            </a:r>
            <a:endParaRPr kumimoji="0" lang="en-US" altLang="ja-JP" sz="2800" b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dobe Arabic" pitchFamily="18" charset="-78"/>
              <a:ea typeface="Times New Roman" pitchFamily="18" charset="0"/>
              <a:cs typeface="Adobe Arabic" pitchFamily="18" charset="-78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GB" altLang="ja-JP" sz="2800" b="1" u="sng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dobe Arabic" pitchFamily="18" charset="-78"/>
                <a:ea typeface="MS Mincho" pitchFamily="49" charset="-128"/>
                <a:cs typeface="Adobe Arabic" pitchFamily="18" charset="-78"/>
              </a:rPr>
              <a:t>Infective stage:</a:t>
            </a:r>
            <a:r>
              <a:rPr kumimoji="0" lang="en-GB" altLang="ja-JP" sz="2800" b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dobe Arabic" pitchFamily="18" charset="-78"/>
                <a:ea typeface="MS Mincho" pitchFamily="49" charset="-128"/>
                <a:cs typeface="Adobe Arabic" pitchFamily="18" charset="-78"/>
              </a:rPr>
              <a:t> </a:t>
            </a:r>
            <a:r>
              <a:rPr kumimoji="0" lang="en-GB" altLang="ja-JP" sz="2800" b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dobe Arabic" pitchFamily="18" charset="-78"/>
                <a:ea typeface="MS Mincho" pitchFamily="49" charset="-128"/>
                <a:cs typeface="Adobe Arabic" pitchFamily="18" charset="-78"/>
              </a:rPr>
              <a:t>Cyst. </a:t>
            </a:r>
            <a:endParaRPr kumimoji="0" lang="en-US" altLang="ja-JP" sz="2800" b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dobe Arabic" pitchFamily="18" charset="-78"/>
              <a:ea typeface="Times New Roman" pitchFamily="18" charset="0"/>
              <a:cs typeface="Adobe Arabic" pitchFamily="18" charset="-78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GB" altLang="ja-JP" sz="2800" b="1" u="sng" strike="noStrike" cap="none" normalizeH="0" baseline="0" dirty="0" smtClean="0">
                <a:ln>
                  <a:noFill/>
                </a:ln>
                <a:solidFill>
                  <a:srgbClr val="3333FF"/>
                </a:solidFill>
                <a:effectLst/>
                <a:latin typeface="Adobe Arabic" pitchFamily="18" charset="-78"/>
                <a:ea typeface="MS Mincho" pitchFamily="49" charset="-128"/>
                <a:cs typeface="Adobe Arabic" pitchFamily="18" charset="-78"/>
              </a:rPr>
              <a:t>Mode of infection:</a:t>
            </a:r>
            <a:r>
              <a:rPr kumimoji="0" lang="en-GB" altLang="ja-JP" sz="2800" b="0" u="none" strike="noStrike" cap="none" normalizeH="0" baseline="0" dirty="0" smtClean="0">
                <a:ln>
                  <a:noFill/>
                </a:ln>
                <a:solidFill>
                  <a:srgbClr val="3333FF"/>
                </a:solidFill>
                <a:effectLst/>
                <a:latin typeface="Adobe Arabic" pitchFamily="18" charset="-78"/>
                <a:ea typeface="MS Mincho" pitchFamily="49" charset="-128"/>
                <a:cs typeface="Adobe Arabic" pitchFamily="18" charset="-78"/>
              </a:rPr>
              <a:t> </a:t>
            </a:r>
            <a:r>
              <a:rPr kumimoji="0" lang="en-GB" altLang="ja-JP" sz="2800" b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dobe Arabic" pitchFamily="18" charset="-78"/>
                <a:ea typeface="MS Mincho" pitchFamily="49" charset="-128"/>
                <a:cs typeface="Adobe Arabic" pitchFamily="18" charset="-78"/>
              </a:rPr>
              <a:t>contamination of food and water with cyst.</a:t>
            </a:r>
            <a:endParaRPr kumimoji="0" lang="en-US" altLang="ja-JP" sz="2800" b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dobe Arabic" pitchFamily="18" charset="-78"/>
              <a:ea typeface="Times New Roman" pitchFamily="18" charset="0"/>
              <a:cs typeface="Adobe Arabic" pitchFamily="18" charset="-78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GB" altLang="ja-JP" sz="2800" b="1" u="sng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dobe Arabic" pitchFamily="18" charset="-78"/>
                <a:ea typeface="MS Mincho" pitchFamily="49" charset="-128"/>
                <a:cs typeface="Adobe Arabic" pitchFamily="18" charset="-78"/>
              </a:rPr>
              <a:t>Characteristic features:</a:t>
            </a:r>
            <a:r>
              <a:rPr kumimoji="0" lang="en-GB" altLang="ja-JP" sz="2800" b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dobe Arabic" pitchFamily="18" charset="-78"/>
                <a:ea typeface="MS Mincho" pitchFamily="49" charset="-128"/>
                <a:cs typeface="Adobe Arabic" pitchFamily="18" charset="-78"/>
              </a:rPr>
              <a:t> </a:t>
            </a:r>
            <a:r>
              <a:rPr kumimoji="0" lang="en-GB" altLang="ja-JP" sz="2800" b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dobe Arabic" pitchFamily="18" charset="-78"/>
                <a:ea typeface="MS Mincho" pitchFamily="49" charset="-128"/>
                <a:cs typeface="Adobe Arabic" pitchFamily="18" charset="-78"/>
              </a:rPr>
              <a:t>Cyst have 4 nuclei. Trophozoite have RBCs in their vacuoles.</a:t>
            </a:r>
            <a:endParaRPr kumimoji="0" lang="en-GB" altLang="ja-JP" sz="4000" b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dobe Arabic" pitchFamily="18" charset="-78"/>
              <a:cs typeface="Adobe Arabic" pitchFamily="18" charset="-78"/>
            </a:endParaRPr>
          </a:p>
        </p:txBody>
      </p:sp>
      <p:sp>
        <p:nvSpPr>
          <p:cNvPr id="7171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ar-SA"/>
          </a:p>
        </p:txBody>
      </p:sp>
      <p:sp>
        <p:nvSpPr>
          <p:cNvPr id="7170" name="AutoShape 2"/>
          <p:cNvSpPr>
            <a:spLocks noChangeArrowheads="1"/>
          </p:cNvSpPr>
          <p:nvPr/>
        </p:nvSpPr>
        <p:spPr bwMode="auto">
          <a:xfrm>
            <a:off x="5364088" y="836712"/>
            <a:ext cx="3240360" cy="2736304"/>
          </a:xfrm>
          <a:prstGeom prst="bracePair">
            <a:avLst>
              <a:gd name="adj" fmla="val 8333"/>
            </a:avLst>
          </a:prstGeom>
          <a:noFill/>
          <a:ln w="15875">
            <a:solidFill>
              <a:srgbClr val="82ACD0"/>
            </a:solidFill>
            <a:round/>
            <a:headEnd/>
            <a:tailEnd/>
          </a:ln>
          <a:effectLst/>
        </p:spPr>
        <p:txBody>
          <a:bodyPr vert="horz" wrap="square" lIns="274320" tIns="45720" rIns="27432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ja-JP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Kingdom :Protista</a:t>
            </a:r>
            <a:r>
              <a:rPr kumimoji="0" lang="en-GB" altLang="ja-JP" sz="1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en-GB" altLang="ja-JP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ja-JP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Phylum: Sarcomastigophora</a:t>
            </a:r>
            <a:endParaRPr kumimoji="0" lang="en-GB" altLang="ja-JP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ja-JP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Subphylum: Sarcodina</a:t>
            </a:r>
            <a:r>
              <a:rPr kumimoji="0" lang="en-GB" altLang="ja-JP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 </a:t>
            </a:r>
            <a:endParaRPr kumimoji="0" lang="en-GB" altLang="ja-JP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ja-JP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Genus: Endamoeba </a:t>
            </a:r>
            <a:endParaRPr kumimoji="0" lang="en-GB" altLang="ja-JP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ja-JP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Species: Endamoeba histolytica</a:t>
            </a:r>
            <a:endParaRPr kumimoji="0" lang="en-GB" altLang="ja-JP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altLang="ja-JP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173" name="Rectangle 5"/>
          <p:cNvSpPr>
            <a:spLocks noChangeArrowheads="1"/>
          </p:cNvSpPr>
          <p:nvPr/>
        </p:nvSpPr>
        <p:spPr bwMode="auto">
          <a:xfrm>
            <a:off x="467544" y="404664"/>
            <a:ext cx="331236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443413" algn="l"/>
              </a:tabLst>
            </a:pPr>
            <a:r>
              <a:rPr kumimoji="0" lang="en-GB" altLang="ja-JP" sz="2400" b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Entamoeba histolytica </a:t>
            </a:r>
            <a:endParaRPr kumimoji="0" lang="en-GB" altLang="ja-JP" sz="2400" b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7174" name="Picture 6" descr="http://1.bp.blogspot.com/_JgQn1SKn4Q4/TOLOsYiNc4I/AAAAAAAAAFM/22BYg78vuBI/s1600/Amoeba+trop+and+cysts.JPG"/>
          <p:cNvPicPr>
            <a:picLocks noChangeAspect="1" noChangeArrowheads="1"/>
          </p:cNvPicPr>
          <p:nvPr/>
        </p:nvPicPr>
        <p:blipFill>
          <a:blip r:embed="rId2" r:link="rId3" cstate="print"/>
          <a:srcRect l="61908" t="16068" b="30278"/>
          <a:stretch>
            <a:fillRect/>
          </a:stretch>
        </p:blipFill>
        <p:spPr bwMode="auto">
          <a:xfrm>
            <a:off x="6012160" y="3933056"/>
            <a:ext cx="2143745" cy="216024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7" name="Rectangle 6"/>
          <p:cNvSpPr/>
          <p:nvPr/>
        </p:nvSpPr>
        <p:spPr>
          <a:xfrm>
            <a:off x="323528" y="1052736"/>
            <a:ext cx="4464496" cy="5400600"/>
          </a:xfrm>
          <a:prstGeom prst="rect">
            <a:avLst/>
          </a:prstGeom>
          <a:solidFill>
            <a:schemeClr val="accent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8" name="Rectangle 7"/>
          <p:cNvSpPr/>
          <p:nvPr/>
        </p:nvSpPr>
        <p:spPr>
          <a:xfrm>
            <a:off x="323528" y="332656"/>
            <a:ext cx="4464496" cy="576064"/>
          </a:xfrm>
          <a:prstGeom prst="rect">
            <a:avLst/>
          </a:prstGeom>
          <a:solidFill>
            <a:schemeClr val="accent1">
              <a:alpha val="1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251520" y="1124744"/>
            <a:ext cx="4248472" cy="648072"/>
          </a:xfrm>
          <a:prstGeom prst="rect">
            <a:avLst/>
          </a:prstGeom>
          <a:solidFill>
            <a:schemeClr val="accent1">
              <a:alpha val="1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pic>
        <p:nvPicPr>
          <p:cNvPr id="8193" name="Picture 19"/>
          <p:cNvPicPr>
            <a:picLocks noChangeAspect="1" noChangeArrowheads="1"/>
          </p:cNvPicPr>
          <p:nvPr/>
        </p:nvPicPr>
        <p:blipFill>
          <a:blip r:embed="rId2" cstate="print"/>
          <a:srcRect l="68169" t="60541" r="9705" b="16786"/>
          <a:stretch>
            <a:fillRect/>
          </a:stretch>
        </p:blipFill>
        <p:spPr bwMode="auto">
          <a:xfrm>
            <a:off x="5868144" y="3933056"/>
            <a:ext cx="2520280" cy="2363837"/>
          </a:xfrm>
          <a:prstGeom prst="rect">
            <a:avLst/>
          </a:prstGeom>
          <a:noFill/>
        </p:spPr>
      </p:pic>
      <p:sp>
        <p:nvSpPr>
          <p:cNvPr id="8199" name="Rectangle 7"/>
          <p:cNvSpPr>
            <a:spLocks noChangeArrowheads="1"/>
          </p:cNvSpPr>
          <p:nvPr/>
        </p:nvSpPr>
        <p:spPr bwMode="auto">
          <a:xfrm>
            <a:off x="251520" y="1844824"/>
            <a:ext cx="4320480" cy="3323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GB" altLang="ja-JP" sz="3200" b="1" u="none" strike="noStrike" cap="none" normalizeH="0" baseline="0" dirty="0" smtClean="0">
                <a:ln>
                  <a:noFill/>
                </a:ln>
                <a:solidFill>
                  <a:srgbClr val="FF3399"/>
                </a:solidFill>
                <a:effectLst/>
                <a:latin typeface="Adobe Arabic" pitchFamily="18" charset="-78"/>
                <a:ea typeface="MS Mincho" pitchFamily="49" charset="-128"/>
                <a:cs typeface="Adobe Arabic" pitchFamily="18" charset="-78"/>
              </a:rPr>
              <a:t>Endamoeba coli:</a:t>
            </a:r>
            <a:r>
              <a:rPr kumimoji="0" lang="en-GB" altLang="ja-JP" sz="3200" b="0" u="none" strike="noStrike" cap="none" normalizeH="0" baseline="0" dirty="0" smtClean="0">
                <a:ln>
                  <a:noFill/>
                </a:ln>
                <a:solidFill>
                  <a:srgbClr val="FF3399"/>
                </a:solidFill>
                <a:effectLst/>
                <a:latin typeface="Adobe Arabic" pitchFamily="18" charset="-78"/>
                <a:ea typeface="MS Mincho" pitchFamily="49" charset="-128"/>
                <a:cs typeface="Adobe Arabic" pitchFamily="18" charset="-78"/>
              </a:rPr>
              <a:t> </a:t>
            </a:r>
            <a:r>
              <a:rPr kumimoji="0" lang="en-GB" altLang="ja-JP" sz="3200" b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dobe Arabic" pitchFamily="18" charset="-78"/>
                <a:ea typeface="MS Mincho" pitchFamily="49" charset="-128"/>
                <a:cs typeface="Adobe Arabic" pitchFamily="18" charset="-78"/>
              </a:rPr>
              <a:t>does not cause any known disease</a:t>
            </a:r>
            <a:endParaRPr kumimoji="0" lang="en-US" altLang="ja-JP" sz="3200" b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dobe Arabic" pitchFamily="18" charset="-78"/>
              <a:ea typeface="MS Mincho" pitchFamily="49" charset="-128"/>
              <a:cs typeface="Adobe Arabic" pitchFamily="18" charset="-78"/>
            </a:endParaRPr>
          </a:p>
          <a:p>
            <a:pPr lvl="0" algn="l" rtl="0" fontAlgn="base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kumimoji="0" lang="en-GB" altLang="ja-JP" sz="3200" b="1" u="sng" strike="noStrike" cap="none" normalizeH="0" baseline="0" dirty="0" smtClean="0">
                <a:ln>
                  <a:noFill/>
                </a:ln>
                <a:solidFill>
                  <a:srgbClr val="CC00CC"/>
                </a:solidFill>
                <a:effectLst/>
                <a:latin typeface="Adobe Arabic" pitchFamily="18" charset="-78"/>
                <a:ea typeface="MS Mincho" pitchFamily="49" charset="-128"/>
                <a:cs typeface="Adobe Arabic" pitchFamily="18" charset="-78"/>
              </a:rPr>
              <a:t>Habitat:</a:t>
            </a:r>
            <a:r>
              <a:rPr kumimoji="0" lang="en-GB" altLang="ja-JP" sz="3200" b="0" u="none" strike="noStrike" cap="none" normalizeH="0" baseline="0" dirty="0" smtClean="0">
                <a:ln>
                  <a:noFill/>
                </a:ln>
                <a:solidFill>
                  <a:srgbClr val="CC00CC"/>
                </a:solidFill>
                <a:effectLst/>
                <a:latin typeface="Adobe Arabic" pitchFamily="18" charset="-78"/>
                <a:ea typeface="MS Mincho" pitchFamily="49" charset="-128"/>
                <a:cs typeface="Adobe Arabic" pitchFamily="18" charset="-78"/>
              </a:rPr>
              <a:t> </a:t>
            </a:r>
            <a:r>
              <a:rPr kumimoji="0" lang="en-GB" altLang="ja-JP" sz="3200" b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dobe Arabic" pitchFamily="18" charset="-78"/>
                <a:ea typeface="MS Mincho" pitchFamily="49" charset="-128"/>
                <a:cs typeface="Adobe Arabic" pitchFamily="18" charset="-78"/>
              </a:rPr>
              <a:t>large intestine of human .</a:t>
            </a:r>
          </a:p>
          <a:p>
            <a:pPr algn="l" rtl="0" fontAlgn="base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kumimoji="0" lang="en-GB" altLang="ja-JP" sz="3200" b="1" u="sng" strike="noStrike" cap="none" normalizeH="0" baseline="0" dirty="0" smtClean="0">
                <a:ln>
                  <a:noFill/>
                </a:ln>
                <a:solidFill>
                  <a:schemeClr val="accent3">
                    <a:lumMod val="75000"/>
                  </a:schemeClr>
                </a:solidFill>
                <a:effectLst/>
                <a:latin typeface="Adobe Arabic" pitchFamily="18" charset="-78"/>
                <a:ea typeface="MS Mincho" pitchFamily="49" charset="-128"/>
                <a:cs typeface="Adobe Arabic" pitchFamily="18" charset="-78"/>
              </a:rPr>
              <a:t>Characteristics:</a:t>
            </a:r>
            <a:r>
              <a:rPr kumimoji="0" lang="en-GB" altLang="ja-JP" sz="3200" b="1" u="none" strike="noStrike" cap="none" normalizeH="0" baseline="0" dirty="0" smtClean="0">
                <a:ln>
                  <a:noFill/>
                </a:ln>
                <a:solidFill>
                  <a:schemeClr val="accent3">
                    <a:lumMod val="75000"/>
                  </a:schemeClr>
                </a:solidFill>
                <a:effectLst/>
                <a:latin typeface="Adobe Arabic" pitchFamily="18" charset="-78"/>
                <a:ea typeface="MS Mincho" pitchFamily="49" charset="-128"/>
                <a:cs typeface="Adobe Arabic" pitchFamily="18" charset="-78"/>
              </a:rPr>
              <a:t> </a:t>
            </a:r>
            <a:r>
              <a:rPr kumimoji="0" lang="ar-SA" altLang="ja-JP" sz="3200" b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dobe Arabic" pitchFamily="18" charset="-78"/>
                <a:ea typeface="Times New Roman" pitchFamily="18" charset="0"/>
                <a:cs typeface="Adobe Arabic" pitchFamily="18" charset="-78"/>
              </a:rPr>
              <a:t>mature cysts have </a:t>
            </a:r>
            <a:r>
              <a:rPr kumimoji="0" lang="en-US" altLang="ja-JP" sz="3200" b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dobe Arabic" pitchFamily="18" charset="-78"/>
                <a:ea typeface="Times New Roman" pitchFamily="18" charset="0"/>
                <a:cs typeface="Adobe Arabic" pitchFamily="18" charset="-78"/>
              </a:rPr>
              <a:t>8</a:t>
            </a:r>
            <a:r>
              <a:rPr kumimoji="0" lang="ar-SA" altLang="ja-JP" sz="3200" b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dobe Arabic" pitchFamily="18" charset="-78"/>
                <a:ea typeface="Times New Roman" pitchFamily="18" charset="0"/>
                <a:cs typeface="Adobe Arabic" pitchFamily="18" charset="-78"/>
              </a:rPr>
              <a:t> nuclei</a:t>
            </a:r>
            <a:endParaRPr kumimoji="0" lang="ar-SA" altLang="ja-JP" sz="4400" b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dobe Arabic" pitchFamily="18" charset="-78"/>
              <a:cs typeface="Adobe Arabic" pitchFamily="18" charset="-78"/>
            </a:endParaRPr>
          </a:p>
          <a:p>
            <a:pPr lvl="0" algn="l" rtl="0" fontAlgn="base">
              <a:spcBef>
                <a:spcPct val="0"/>
              </a:spcBef>
              <a:spcAft>
                <a:spcPct val="0"/>
              </a:spcAft>
              <a:buFontTx/>
              <a:buChar char="•"/>
            </a:pPr>
            <a:endParaRPr kumimoji="0" lang="en-GB" altLang="ja-JP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204" name="Rectangle 1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ar-SA"/>
          </a:p>
        </p:txBody>
      </p:sp>
      <p:sp>
        <p:nvSpPr>
          <p:cNvPr id="5" name="Rectangle 4"/>
          <p:cNvSpPr/>
          <p:nvPr/>
        </p:nvSpPr>
        <p:spPr>
          <a:xfrm>
            <a:off x="611560" y="1196752"/>
            <a:ext cx="256833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ja-JP" sz="2800" b="1" dirty="0" smtClean="0"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Entamoeba coli</a:t>
            </a:r>
            <a:endParaRPr lang="ar-SA" sz="2800" dirty="0"/>
          </a:p>
        </p:txBody>
      </p:sp>
      <p:sp>
        <p:nvSpPr>
          <p:cNvPr id="6" name="AutoShape 2"/>
          <p:cNvSpPr>
            <a:spLocks noChangeArrowheads="1"/>
          </p:cNvSpPr>
          <p:nvPr/>
        </p:nvSpPr>
        <p:spPr bwMode="auto">
          <a:xfrm>
            <a:off x="5364088" y="836712"/>
            <a:ext cx="3240360" cy="2736304"/>
          </a:xfrm>
          <a:prstGeom prst="bracePair">
            <a:avLst>
              <a:gd name="adj" fmla="val 8333"/>
            </a:avLst>
          </a:prstGeom>
          <a:noFill/>
          <a:ln w="15875">
            <a:solidFill>
              <a:srgbClr val="82ACD0"/>
            </a:solidFill>
            <a:round/>
            <a:headEnd/>
            <a:tailEnd/>
          </a:ln>
          <a:effectLst/>
        </p:spPr>
        <p:txBody>
          <a:bodyPr vert="horz" wrap="square" lIns="274320" tIns="45720" rIns="27432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ja-JP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Kingdom :Protista</a:t>
            </a:r>
            <a:r>
              <a:rPr kumimoji="0" lang="en-GB" altLang="ja-JP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en-GB" altLang="ja-JP" sz="105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ja-JP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Phylum: Sarcomastigophora</a:t>
            </a:r>
            <a:endParaRPr kumimoji="0" lang="en-GB" altLang="ja-JP" sz="105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ja-JP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Subphylum: Sarcodina</a:t>
            </a:r>
            <a:r>
              <a:rPr kumimoji="0" lang="en-GB" altLang="ja-JP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 </a:t>
            </a:r>
            <a:endParaRPr kumimoji="0" lang="en-GB" altLang="ja-JP" sz="105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ja-JP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Genus: Endamoeba </a:t>
            </a:r>
            <a:endParaRPr kumimoji="0" lang="en-GB" altLang="ja-JP" sz="105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ja-JP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Species: Endamoeba coli</a:t>
            </a:r>
            <a:endParaRPr kumimoji="0" lang="en-GB" altLang="ja-JP" sz="105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altLang="ja-JP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251520" y="1916832"/>
            <a:ext cx="4248472" cy="3168352"/>
          </a:xfrm>
          <a:prstGeom prst="rect">
            <a:avLst/>
          </a:prstGeom>
          <a:solidFill>
            <a:schemeClr val="accent1">
              <a:alpha val="1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23528" y="764704"/>
            <a:ext cx="4248472" cy="648072"/>
          </a:xfrm>
          <a:prstGeom prst="rect">
            <a:avLst/>
          </a:prstGeom>
          <a:solidFill>
            <a:schemeClr val="accent1">
              <a:alpha val="1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921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ar-SA"/>
          </a:p>
        </p:txBody>
      </p:sp>
      <p:sp>
        <p:nvSpPr>
          <p:cNvPr id="9217" name="AutoShape 1"/>
          <p:cNvSpPr>
            <a:spLocks noChangeArrowheads="1"/>
          </p:cNvSpPr>
          <p:nvPr/>
        </p:nvSpPr>
        <p:spPr bwMode="auto">
          <a:xfrm>
            <a:off x="5580112" y="764704"/>
            <a:ext cx="3133650" cy="2808312"/>
          </a:xfrm>
          <a:prstGeom prst="bracePair">
            <a:avLst>
              <a:gd name="adj" fmla="val 8333"/>
            </a:avLst>
          </a:prstGeom>
          <a:noFill/>
          <a:ln w="15875">
            <a:solidFill>
              <a:srgbClr val="82ACD0"/>
            </a:solidFill>
            <a:round/>
            <a:headEnd/>
            <a:tailEnd/>
          </a:ln>
          <a:effectLst/>
        </p:spPr>
        <p:txBody>
          <a:bodyPr vert="horz" wrap="square" lIns="274320" tIns="45720" rIns="27432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ja-JP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Kingdom :Protista                   </a:t>
            </a:r>
            <a:r>
              <a:rPr kumimoji="0" lang="en-GB" altLang="ja-JP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en-GB" altLang="ja-JP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ja-JP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Phylum : Sarcomastigophora</a:t>
            </a:r>
            <a:endParaRPr kumimoji="0" lang="en-GB" altLang="ja-JP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ja-JP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Subphylum : Mastigophora</a:t>
            </a:r>
            <a:endParaRPr kumimoji="0" lang="en-GB" altLang="ja-JP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ja-JP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Class : Phytomastigophora</a:t>
            </a:r>
            <a:endParaRPr kumimoji="0" lang="en-GB" altLang="ja-JP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ja-JP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Genus : Euglena</a:t>
            </a:r>
            <a:endParaRPr kumimoji="0" lang="en-GB" altLang="ja-JP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altLang="ja-JP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9220" name="Rectangle 4"/>
          <p:cNvSpPr>
            <a:spLocks noChangeArrowheads="1"/>
          </p:cNvSpPr>
          <p:nvPr/>
        </p:nvSpPr>
        <p:spPr bwMode="auto">
          <a:xfrm>
            <a:off x="395536" y="1629963"/>
            <a:ext cx="4176464" cy="3539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kumimoji="0" lang="en-GB" altLang="ja-JP" sz="2800" b="1" i="0" u="sng" strike="noStrike" cap="none" normalizeH="0" baseline="0" dirty="0" smtClean="0">
                <a:ln>
                  <a:noFill/>
                </a:ln>
                <a:solidFill>
                  <a:schemeClr val="accent2"/>
                </a:solidFill>
                <a:effectLst/>
                <a:latin typeface="Adobe Arabic" pitchFamily="18" charset="-78"/>
                <a:ea typeface="MS Mincho" pitchFamily="49" charset="-128"/>
                <a:cs typeface="Adobe Arabic" pitchFamily="18" charset="-78"/>
              </a:rPr>
              <a:t>Habitat:</a:t>
            </a:r>
            <a:r>
              <a:rPr kumimoji="0" lang="en-GB" altLang="ja-JP" sz="2800" b="1" i="0" u="none" strike="noStrike" cap="none" normalizeH="0" baseline="0" dirty="0" smtClean="0">
                <a:ln>
                  <a:noFill/>
                </a:ln>
                <a:solidFill>
                  <a:schemeClr val="accent2"/>
                </a:solidFill>
                <a:effectLst/>
                <a:latin typeface="Adobe Arabic" pitchFamily="18" charset="-78"/>
                <a:ea typeface="MS Mincho" pitchFamily="49" charset="-128"/>
                <a:cs typeface="Adobe Arabic" pitchFamily="18" charset="-78"/>
              </a:rPr>
              <a:t> </a:t>
            </a:r>
            <a:r>
              <a:rPr kumimoji="0" lang="en-GB" altLang="ja-JP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dobe Arabic" pitchFamily="18" charset="-78"/>
                <a:ea typeface="MS Mincho" pitchFamily="49" charset="-128"/>
                <a:cs typeface="Adobe Arabic" pitchFamily="18" charset="-78"/>
              </a:rPr>
              <a:t>ponds and stagnant water.</a:t>
            </a:r>
            <a:endParaRPr kumimoji="0" lang="en-US" altLang="ja-JP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dobe Arabic" pitchFamily="18" charset="-78"/>
              <a:cs typeface="Adobe Arabic" pitchFamily="18" charset="-78"/>
            </a:endParaRPr>
          </a:p>
          <a:p>
            <a:pPr marL="0" marR="0" lvl="0" indent="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kumimoji="0" lang="en-GB" altLang="ja-JP" sz="2800" b="1" i="0" u="sng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dobe Arabic" pitchFamily="18" charset="-78"/>
                <a:ea typeface="MS Mincho" pitchFamily="49" charset="-128"/>
                <a:cs typeface="Adobe Arabic" pitchFamily="18" charset="-78"/>
              </a:rPr>
              <a:t>Characteristics:</a:t>
            </a:r>
            <a:r>
              <a:rPr kumimoji="0" lang="en-GB" altLang="ja-JP" sz="2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dobe Arabic" pitchFamily="18" charset="-78"/>
                <a:ea typeface="MS Mincho" pitchFamily="49" charset="-128"/>
                <a:cs typeface="Adobe Arabic" pitchFamily="18" charset="-78"/>
              </a:rPr>
              <a:t> </a:t>
            </a:r>
            <a:r>
              <a:rPr kumimoji="0" lang="en-GB" altLang="ja-JP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dobe Arabic" pitchFamily="18" charset="-78"/>
                <a:ea typeface="MS Mincho" pitchFamily="49" charset="-128"/>
                <a:cs typeface="Adobe Arabic" pitchFamily="18" charset="-78"/>
              </a:rPr>
              <a:t>Green in colour (have chloroplasts) </a:t>
            </a:r>
            <a:endParaRPr kumimoji="0" lang="en-US" altLang="ja-JP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dobe Arabic" pitchFamily="18" charset="-78"/>
              <a:cs typeface="Adobe Arabic" pitchFamily="18" charset="-78"/>
            </a:endParaRPr>
          </a:p>
          <a:p>
            <a:pPr marL="0" marR="0" lvl="0" indent="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kumimoji="0" lang="en-GB" altLang="ja-JP" sz="2800" b="1" i="0" u="sng" strike="noStrike" cap="none" normalizeH="0" baseline="0" dirty="0" smtClean="0">
                <a:ln>
                  <a:noFill/>
                </a:ln>
                <a:solidFill>
                  <a:srgbClr val="FF3399"/>
                </a:solidFill>
                <a:effectLst/>
                <a:latin typeface="Adobe Arabic" pitchFamily="18" charset="-78"/>
                <a:ea typeface="MS Mincho" pitchFamily="49" charset="-128"/>
                <a:cs typeface="Adobe Arabic" pitchFamily="18" charset="-78"/>
              </a:rPr>
              <a:t>Means of locomotion:</a:t>
            </a:r>
            <a:r>
              <a:rPr kumimoji="0" lang="en-GB" altLang="ja-JP" sz="2800" b="0" i="0" u="none" strike="noStrike" cap="none" normalizeH="0" baseline="0" dirty="0" smtClean="0">
                <a:ln>
                  <a:noFill/>
                </a:ln>
                <a:solidFill>
                  <a:srgbClr val="FF3399"/>
                </a:solidFill>
                <a:effectLst/>
                <a:latin typeface="Adobe Arabic" pitchFamily="18" charset="-78"/>
                <a:ea typeface="MS Mincho" pitchFamily="49" charset="-128"/>
                <a:cs typeface="Adobe Arabic" pitchFamily="18" charset="-78"/>
              </a:rPr>
              <a:t> </a:t>
            </a:r>
            <a:r>
              <a:rPr kumimoji="0" lang="en-GB" altLang="ja-JP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dobe Arabic" pitchFamily="18" charset="-78"/>
                <a:ea typeface="MS Mincho" pitchFamily="49" charset="-128"/>
                <a:cs typeface="Adobe Arabic" pitchFamily="18" charset="-78"/>
              </a:rPr>
              <a:t>flagellum</a:t>
            </a:r>
            <a:endParaRPr lang="en-US" altLang="ja-JP" sz="1200" dirty="0" smtClean="0">
              <a:latin typeface="Adobe Arabic" pitchFamily="18" charset="-78"/>
              <a:cs typeface="Adobe Arabic" pitchFamily="18" charset="-78"/>
            </a:endParaRPr>
          </a:p>
          <a:p>
            <a:pPr marL="0" marR="0" lvl="0" indent="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kumimoji="0" lang="en-GB" altLang="ja-JP" sz="2800" b="1" i="0" u="sng" strike="noStrike" cap="none" normalizeH="0" baseline="0" dirty="0" smtClean="0">
                <a:ln>
                  <a:noFill/>
                </a:ln>
                <a:solidFill>
                  <a:srgbClr val="3333FF"/>
                </a:solidFill>
                <a:effectLst/>
                <a:latin typeface="Adobe Arabic" pitchFamily="18" charset="-78"/>
                <a:ea typeface="MS Mincho" pitchFamily="49" charset="-128"/>
                <a:cs typeface="Adobe Arabic" pitchFamily="18" charset="-78"/>
              </a:rPr>
              <a:t>Repro­duction:</a:t>
            </a:r>
            <a:r>
              <a:rPr kumimoji="0" lang="en-GB" altLang="ja-JP" sz="2800" b="0" i="0" u="none" strike="noStrike" cap="none" normalizeH="0" baseline="0" dirty="0" smtClean="0">
                <a:ln>
                  <a:noFill/>
                </a:ln>
                <a:solidFill>
                  <a:srgbClr val="3333FF"/>
                </a:solidFill>
                <a:effectLst/>
                <a:latin typeface="Adobe Arabic" pitchFamily="18" charset="-78"/>
                <a:ea typeface="MS Mincho" pitchFamily="49" charset="-128"/>
                <a:cs typeface="Adobe Arabic" pitchFamily="18" charset="-78"/>
              </a:rPr>
              <a:t> </a:t>
            </a:r>
            <a:r>
              <a:rPr kumimoji="0" lang="en-GB" altLang="ja-JP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dobe Arabic" pitchFamily="18" charset="-78"/>
                <a:ea typeface="MS Mincho" pitchFamily="49" charset="-128"/>
                <a:cs typeface="Adobe Arabic" pitchFamily="18" charset="-78"/>
              </a:rPr>
              <a:t>asexually by long­itudinal binary fission and is able to form a cyst.</a:t>
            </a:r>
            <a:endParaRPr kumimoji="0" lang="en-GB" altLang="ja-JP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dobe Arabic" pitchFamily="18" charset="-78"/>
              <a:cs typeface="Adobe Arabic" pitchFamily="18" charset="-78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043608" y="764704"/>
            <a:ext cx="208262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indent="457200" algn="l" fontAlgn="base">
              <a:spcBef>
                <a:spcPct val="0"/>
              </a:spcBef>
              <a:spcAft>
                <a:spcPct val="0"/>
              </a:spcAft>
            </a:pPr>
            <a:r>
              <a:rPr lang="en-GB" altLang="ja-JP" sz="3200" b="1" dirty="0" smtClean="0"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Euglena</a:t>
            </a:r>
            <a:endParaRPr lang="en-US" altLang="ja-JP" sz="1100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323528" y="1556792"/>
            <a:ext cx="4248472" cy="3888432"/>
          </a:xfrm>
          <a:prstGeom prst="rect">
            <a:avLst/>
          </a:prstGeom>
          <a:solidFill>
            <a:schemeClr val="accent1">
              <a:alpha val="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42" name="Group 2"/>
          <p:cNvGrpSpPr>
            <a:grpSpLocks/>
          </p:cNvGrpSpPr>
          <p:nvPr/>
        </p:nvGrpSpPr>
        <p:grpSpPr bwMode="auto">
          <a:xfrm>
            <a:off x="2051720" y="1196752"/>
            <a:ext cx="3785504" cy="3651029"/>
            <a:chOff x="3065" y="5474"/>
            <a:chExt cx="5962" cy="5750"/>
          </a:xfrm>
        </p:grpSpPr>
        <p:sp>
          <p:nvSpPr>
            <p:cNvPr id="10247" name="Text Box 7"/>
            <p:cNvSpPr txBox="1">
              <a:spLocks noChangeArrowheads="1"/>
            </p:cNvSpPr>
            <p:nvPr/>
          </p:nvSpPr>
          <p:spPr bwMode="auto">
            <a:xfrm>
              <a:off x="3065" y="5474"/>
              <a:ext cx="1573" cy="420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rtl="1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en-US" sz="11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Arial" pitchFamily="34" charset="0"/>
                  <a:cs typeface="Arial" pitchFamily="34" charset="0"/>
                </a:rPr>
                <a:t>Flagellum</a:t>
              </a:r>
              <a:endParaRPr kumimoji="0" lang="ar-SA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0248" name="Text Box 8"/>
            <p:cNvSpPr txBox="1">
              <a:spLocks noChangeArrowheads="1"/>
            </p:cNvSpPr>
            <p:nvPr/>
          </p:nvSpPr>
          <p:spPr bwMode="auto">
            <a:xfrm>
              <a:off x="7129" y="6186"/>
              <a:ext cx="1573" cy="420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rtl="1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en-US" sz="11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Arial" pitchFamily="34" charset="0"/>
                  <a:cs typeface="Arial" pitchFamily="34" charset="0"/>
                </a:rPr>
                <a:t>Eyespot</a:t>
              </a:r>
              <a:endParaRPr kumimoji="0" lang="ar-SA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0249" name="Text Box 9"/>
            <p:cNvSpPr txBox="1">
              <a:spLocks noChangeArrowheads="1"/>
            </p:cNvSpPr>
            <p:nvPr/>
          </p:nvSpPr>
          <p:spPr bwMode="auto">
            <a:xfrm>
              <a:off x="7454" y="9808"/>
              <a:ext cx="1573" cy="420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rtl="1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en-US" sz="11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Arial" pitchFamily="34" charset="0"/>
                  <a:cs typeface="Arial" pitchFamily="34" charset="0"/>
                </a:rPr>
                <a:t>Nucleus</a:t>
              </a:r>
              <a:endParaRPr kumimoji="0" lang="ar-SA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0250" name="Text Box 10"/>
            <p:cNvSpPr txBox="1">
              <a:spLocks noChangeArrowheads="1"/>
            </p:cNvSpPr>
            <p:nvPr/>
          </p:nvSpPr>
          <p:spPr bwMode="auto">
            <a:xfrm>
              <a:off x="3292" y="10804"/>
              <a:ext cx="1573" cy="420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rtl="1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en-US" sz="11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Arial" pitchFamily="34" charset="0"/>
                  <a:cs typeface="Arial" pitchFamily="34" charset="0"/>
                </a:rPr>
                <a:t>Chloroplast</a:t>
              </a:r>
              <a:endParaRPr kumimoji="0" lang="ar-SA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0251" name="Text Box 11"/>
            <p:cNvSpPr txBox="1">
              <a:spLocks noChangeArrowheads="1"/>
            </p:cNvSpPr>
            <p:nvPr/>
          </p:nvSpPr>
          <p:spPr bwMode="auto">
            <a:xfrm>
              <a:off x="3179" y="6835"/>
              <a:ext cx="1573" cy="696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rtl="1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en-US" sz="11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Arial" pitchFamily="34" charset="0"/>
                  <a:cs typeface="Arial" pitchFamily="34" charset="0"/>
                </a:rPr>
                <a:t>Second flagellum</a:t>
              </a:r>
              <a:endParaRPr kumimoji="0" lang="ar-SA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cxnSp>
          <p:nvCxnSpPr>
            <p:cNvPr id="10252" name="AutoShape 12"/>
            <p:cNvCxnSpPr>
              <a:cxnSpLocks noChangeShapeType="1"/>
            </p:cNvCxnSpPr>
            <p:nvPr/>
          </p:nvCxnSpPr>
          <p:spPr bwMode="auto">
            <a:xfrm flipV="1">
              <a:off x="6522" y="6475"/>
              <a:ext cx="932" cy="876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</p:cxnSp>
        <p:cxnSp>
          <p:nvCxnSpPr>
            <p:cNvPr id="10253" name="AutoShape 13"/>
            <p:cNvCxnSpPr>
              <a:cxnSpLocks noChangeShapeType="1"/>
            </p:cNvCxnSpPr>
            <p:nvPr/>
          </p:nvCxnSpPr>
          <p:spPr bwMode="auto">
            <a:xfrm flipV="1">
              <a:off x="6522" y="10011"/>
              <a:ext cx="1254" cy="105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</p:cxnSp>
        <p:cxnSp>
          <p:nvCxnSpPr>
            <p:cNvPr id="10254" name="AutoShape 14"/>
            <p:cNvCxnSpPr>
              <a:cxnSpLocks noChangeShapeType="1"/>
            </p:cNvCxnSpPr>
            <p:nvPr/>
          </p:nvCxnSpPr>
          <p:spPr bwMode="auto">
            <a:xfrm flipH="1">
              <a:off x="5320" y="10992"/>
              <a:ext cx="900" cy="87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</p:cxnSp>
        <p:cxnSp>
          <p:nvCxnSpPr>
            <p:cNvPr id="10255" name="AutoShape 15"/>
            <p:cNvCxnSpPr>
              <a:cxnSpLocks noChangeShapeType="1"/>
            </p:cNvCxnSpPr>
            <p:nvPr/>
          </p:nvCxnSpPr>
          <p:spPr bwMode="auto">
            <a:xfrm flipH="1" flipV="1">
              <a:off x="5364" y="7114"/>
              <a:ext cx="788" cy="410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</p:cxnSp>
      </p:grpSp>
      <p:grpSp>
        <p:nvGrpSpPr>
          <p:cNvPr id="2050" name="Group 2"/>
          <p:cNvGrpSpPr>
            <a:grpSpLocks/>
          </p:cNvGrpSpPr>
          <p:nvPr/>
        </p:nvGrpSpPr>
        <p:grpSpPr bwMode="auto">
          <a:xfrm>
            <a:off x="3131840" y="764704"/>
            <a:ext cx="1720850" cy="5249862"/>
            <a:chOff x="5184" y="6370"/>
            <a:chExt cx="2711" cy="7556"/>
          </a:xfrm>
          <a:solidFill>
            <a:schemeClr val="bg1">
              <a:lumMod val="85000"/>
            </a:schemeClr>
          </a:solidFill>
        </p:grpSpPr>
        <p:pic>
          <p:nvPicPr>
            <p:cNvPr id="2051" name="Object 18"/>
            <p:cNvPicPr>
              <a:picLocks noChangeArrowheads="1"/>
            </p:cNvPicPr>
            <p:nvPr/>
          </p:nvPicPr>
          <p:blipFill>
            <a:blip r:embed="rId2" cstate="print"/>
            <a:srcRect l="39990" t="-1952" b="-1643"/>
            <a:stretch>
              <a:fillRect/>
            </a:stretch>
          </p:blipFill>
          <p:spPr bwMode="auto">
            <a:xfrm>
              <a:off x="5455" y="6505"/>
              <a:ext cx="2440" cy="7331"/>
            </a:xfrm>
            <a:prstGeom prst="rect">
              <a:avLst/>
            </a:prstGeom>
            <a:grpFill/>
          </p:spPr>
        </p:pic>
        <p:sp>
          <p:nvSpPr>
            <p:cNvPr id="2052" name="AutoShape 4"/>
            <p:cNvSpPr>
              <a:spLocks noChangeArrowheads="1"/>
            </p:cNvSpPr>
            <p:nvPr/>
          </p:nvSpPr>
          <p:spPr bwMode="auto">
            <a:xfrm>
              <a:off x="5184" y="6370"/>
              <a:ext cx="1000" cy="694"/>
            </a:xfrm>
            <a:prstGeom prst="roundRect">
              <a:avLst>
                <a:gd name="adj" fmla="val 16667"/>
              </a:avLst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/>
            </a:p>
          </p:txBody>
        </p:sp>
        <p:sp>
          <p:nvSpPr>
            <p:cNvPr id="2053" name="AutoShape 5"/>
            <p:cNvSpPr>
              <a:spLocks noChangeArrowheads="1"/>
            </p:cNvSpPr>
            <p:nvPr/>
          </p:nvSpPr>
          <p:spPr bwMode="auto">
            <a:xfrm>
              <a:off x="5411" y="11895"/>
              <a:ext cx="861" cy="2031"/>
            </a:xfrm>
            <a:prstGeom prst="roundRect">
              <a:avLst>
                <a:gd name="adj" fmla="val 16667"/>
              </a:avLst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/>
            </a:p>
          </p:txBody>
        </p:sp>
      </p:grpSp>
      <p:cxnSp>
        <p:nvCxnSpPr>
          <p:cNvPr id="17" name="Straight Arrow Connector 16"/>
          <p:cNvCxnSpPr>
            <a:stCxn id="10247" idx="3"/>
          </p:cNvCxnSpPr>
          <p:nvPr/>
        </p:nvCxnSpPr>
        <p:spPr>
          <a:xfrm>
            <a:off x="3050478" y="1330094"/>
            <a:ext cx="657426" cy="10674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/>
          <p:cNvCxnSpPr>
            <a:stCxn id="10251" idx="3"/>
          </p:cNvCxnSpPr>
          <p:nvPr/>
        </p:nvCxnSpPr>
        <p:spPr>
          <a:xfrm>
            <a:off x="3122861" y="2281902"/>
            <a:ext cx="1098452" cy="138986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/>
          <p:cNvCxnSpPr>
            <a:stCxn id="10250" idx="3"/>
          </p:cNvCxnSpPr>
          <p:nvPr/>
        </p:nvCxnSpPr>
        <p:spPr>
          <a:xfrm flipV="1">
            <a:off x="3194609" y="4581128"/>
            <a:ext cx="1017351" cy="133311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/>
          <p:cNvCxnSpPr>
            <a:stCxn id="10248" idx="2"/>
          </p:cNvCxnSpPr>
          <p:nvPr/>
        </p:nvCxnSpPr>
        <p:spPr>
          <a:xfrm flipH="1">
            <a:off x="4283968" y="1915529"/>
            <a:ext cx="847522" cy="433351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Rectangle 27"/>
          <p:cNvSpPr/>
          <p:nvPr/>
        </p:nvSpPr>
        <p:spPr>
          <a:xfrm>
            <a:off x="1835696" y="332656"/>
            <a:ext cx="4608512" cy="5832648"/>
          </a:xfrm>
          <a:prstGeom prst="rect">
            <a:avLst/>
          </a:prstGeom>
          <a:solidFill>
            <a:schemeClr val="accent1">
              <a:alpha val="1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395536" y="1124744"/>
            <a:ext cx="4968552" cy="5400600"/>
          </a:xfrm>
          <a:prstGeom prst="rect">
            <a:avLst/>
          </a:prstGeom>
          <a:solidFill>
            <a:schemeClr val="accent1">
              <a:alpha val="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1126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ar-SA"/>
          </a:p>
        </p:txBody>
      </p:sp>
      <p:sp>
        <p:nvSpPr>
          <p:cNvPr id="11265" name="AutoShape 1"/>
          <p:cNvSpPr>
            <a:spLocks noChangeArrowheads="1"/>
          </p:cNvSpPr>
          <p:nvPr/>
        </p:nvSpPr>
        <p:spPr bwMode="auto">
          <a:xfrm>
            <a:off x="5652120" y="836712"/>
            <a:ext cx="3491880" cy="2304255"/>
          </a:xfrm>
          <a:prstGeom prst="bracePair">
            <a:avLst>
              <a:gd name="adj" fmla="val 8333"/>
            </a:avLst>
          </a:prstGeom>
          <a:noFill/>
          <a:ln w="15875">
            <a:solidFill>
              <a:srgbClr val="82ACD0"/>
            </a:solidFill>
            <a:round/>
            <a:headEnd/>
            <a:tailEnd/>
          </a:ln>
          <a:effectLst/>
        </p:spPr>
        <p:txBody>
          <a:bodyPr vert="horz" wrap="square" lIns="274320" tIns="45720" rIns="27432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ja-JP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Kingdom : Protista</a:t>
            </a:r>
            <a:endParaRPr kumimoji="0" lang="en-GB" altLang="ja-JP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ja-JP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Phylum: Ciliophora</a:t>
            </a:r>
            <a:endParaRPr kumimoji="0" lang="en-GB" altLang="ja-JP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ja-JP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Genus: Paramecium</a:t>
            </a:r>
            <a:endParaRPr kumimoji="0" lang="en-GB" altLang="ja-JP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altLang="ja-JP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1268" name="Rectangle 4"/>
          <p:cNvSpPr>
            <a:spLocks noChangeArrowheads="1"/>
          </p:cNvSpPr>
          <p:nvPr/>
        </p:nvSpPr>
        <p:spPr bwMode="auto">
          <a:xfrm>
            <a:off x="395536" y="1178169"/>
            <a:ext cx="4968552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ja-JP" sz="2800" b="1" i="0" u="sng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dobe Arabic" pitchFamily="18" charset="-78"/>
                <a:ea typeface="MS Mincho" pitchFamily="49" charset="-128"/>
                <a:cs typeface="Adobe Arabic" pitchFamily="18" charset="-78"/>
              </a:rPr>
              <a:t>Means of locomotion:</a:t>
            </a:r>
            <a:r>
              <a:rPr kumimoji="0" lang="en-GB" altLang="ja-JP" sz="2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dobe Arabic" pitchFamily="18" charset="-78"/>
                <a:ea typeface="MS Mincho" pitchFamily="49" charset="-128"/>
                <a:cs typeface="Adobe Arabic" pitchFamily="18" charset="-78"/>
              </a:rPr>
              <a:t>  </a:t>
            </a:r>
            <a:r>
              <a:rPr kumimoji="0" lang="en-GB" altLang="ja-JP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dobe Arabic" pitchFamily="18" charset="-78"/>
                <a:ea typeface="MS Mincho" pitchFamily="49" charset="-128"/>
                <a:cs typeface="Adobe Arabic" pitchFamily="18" charset="-78"/>
              </a:rPr>
              <a:t>cilia </a:t>
            </a:r>
            <a:endParaRPr kumimoji="0" lang="en-US" altLang="ja-JP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dobe Arabic" pitchFamily="18" charset="-78"/>
              <a:cs typeface="Adobe Arabic" pitchFamily="18" charset="-78"/>
            </a:endParaRP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ja-JP" sz="2800" b="1" i="0" u="sng" strike="noStrike" cap="none" normalizeH="0" baseline="0" dirty="0" smtClean="0">
                <a:ln>
                  <a:noFill/>
                </a:ln>
                <a:solidFill>
                  <a:srgbClr val="CC00CC"/>
                </a:solidFill>
                <a:effectLst/>
                <a:latin typeface="Adobe Arabic" pitchFamily="18" charset="-78"/>
                <a:ea typeface="MS Mincho" pitchFamily="49" charset="-128"/>
                <a:cs typeface="Adobe Arabic" pitchFamily="18" charset="-78"/>
              </a:rPr>
              <a:t>Habitat:</a:t>
            </a:r>
            <a:r>
              <a:rPr kumimoji="0" lang="en-GB" altLang="ja-JP" sz="2800" b="0" i="0" u="none" strike="noStrike" cap="none" normalizeH="0" baseline="0" dirty="0" smtClean="0">
                <a:ln>
                  <a:noFill/>
                </a:ln>
                <a:solidFill>
                  <a:srgbClr val="CC00CC"/>
                </a:solidFill>
                <a:effectLst/>
                <a:latin typeface="Adobe Arabic" pitchFamily="18" charset="-78"/>
                <a:ea typeface="MS Mincho" pitchFamily="49" charset="-128"/>
                <a:cs typeface="Adobe Arabic" pitchFamily="18" charset="-78"/>
              </a:rPr>
              <a:t> </a:t>
            </a:r>
            <a:r>
              <a:rPr kumimoji="0" lang="en-GB" altLang="ja-JP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dobe Arabic" pitchFamily="18" charset="-78"/>
                <a:ea typeface="MS Mincho" pitchFamily="49" charset="-128"/>
                <a:cs typeface="Adobe Arabic" pitchFamily="18" charset="-78"/>
              </a:rPr>
              <a:t>freshwater ponds where decaying organic matter is abundant, feeding on it and on bacteria and other micro-organisms. </a:t>
            </a:r>
            <a:endParaRPr kumimoji="0" lang="en-US" altLang="ja-JP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dobe Arabic" pitchFamily="18" charset="-78"/>
              <a:cs typeface="Adobe Arabic" pitchFamily="18" charset="-78"/>
            </a:endParaRP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ja-JP" sz="2800" b="1" i="0" u="sng" strike="noStrike" cap="none" normalizeH="0" baseline="0" dirty="0" smtClean="0">
                <a:ln>
                  <a:noFill/>
                </a:ln>
                <a:solidFill>
                  <a:srgbClr val="FF3399"/>
                </a:solidFill>
                <a:effectLst/>
                <a:latin typeface="Adobe Arabic" pitchFamily="18" charset="-78"/>
                <a:ea typeface="MS Mincho" pitchFamily="49" charset="-128"/>
                <a:cs typeface="Adobe Arabic" pitchFamily="18" charset="-78"/>
              </a:rPr>
              <a:t>Reproduction:</a:t>
            </a:r>
            <a:r>
              <a:rPr kumimoji="0" lang="en-GB" altLang="ja-JP" sz="2800" b="0" i="0" u="none" strike="noStrike" cap="none" normalizeH="0" baseline="0" dirty="0" smtClean="0">
                <a:ln>
                  <a:noFill/>
                </a:ln>
                <a:solidFill>
                  <a:srgbClr val="FF3399"/>
                </a:solidFill>
                <a:effectLst/>
                <a:latin typeface="Adobe Arabic" pitchFamily="18" charset="-78"/>
                <a:ea typeface="MS Mincho" pitchFamily="49" charset="-128"/>
                <a:cs typeface="Adobe Arabic" pitchFamily="18" charset="-78"/>
              </a:rPr>
              <a:t> </a:t>
            </a:r>
            <a:r>
              <a:rPr kumimoji="0" lang="en-GB" altLang="ja-JP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dobe Arabic" pitchFamily="18" charset="-78"/>
                <a:ea typeface="MS Mincho" pitchFamily="49" charset="-128"/>
                <a:cs typeface="Adobe Arabic" pitchFamily="18" charset="-78"/>
              </a:rPr>
              <a:t>asexually by transverse binary fission, and sexually by conjugation .</a:t>
            </a:r>
            <a:endParaRPr kumimoji="0" lang="en-US" altLang="ja-JP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dobe Arabic" pitchFamily="18" charset="-78"/>
              <a:cs typeface="Adobe Arabic" pitchFamily="18" charset="-78"/>
            </a:endParaRP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ja-JP" sz="2800" b="1" i="0" u="sng" strike="noStrike" cap="none" normalizeH="0" baseline="0" dirty="0" smtClean="0">
                <a:ln>
                  <a:noFill/>
                </a:ln>
                <a:solidFill>
                  <a:schemeClr val="accent3">
                    <a:lumMod val="75000"/>
                  </a:schemeClr>
                </a:solidFill>
                <a:effectLst/>
                <a:latin typeface="Adobe Arabic" pitchFamily="18" charset="-78"/>
                <a:ea typeface="MS Mincho" pitchFamily="49" charset="-128"/>
                <a:cs typeface="Adobe Arabic" pitchFamily="18" charset="-78"/>
              </a:rPr>
              <a:t>Characteristics:</a:t>
            </a:r>
            <a:r>
              <a:rPr kumimoji="0" lang="en-GB" altLang="ja-JP" sz="2800" b="0" i="0" u="none" strike="noStrike" cap="none" normalizeH="0" baseline="0" dirty="0" smtClean="0">
                <a:ln>
                  <a:noFill/>
                </a:ln>
                <a:solidFill>
                  <a:schemeClr val="accent3">
                    <a:lumMod val="75000"/>
                  </a:schemeClr>
                </a:solidFill>
                <a:effectLst/>
                <a:latin typeface="Adobe Arabic" pitchFamily="18" charset="-78"/>
                <a:ea typeface="MS Mincho" pitchFamily="49" charset="-128"/>
                <a:cs typeface="Adobe Arabic" pitchFamily="18" charset="-78"/>
              </a:rPr>
              <a:t> </a:t>
            </a:r>
            <a:r>
              <a:rPr kumimoji="0" lang="en-GB" altLang="ja-JP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dobe Arabic" pitchFamily="18" charset="-78"/>
                <a:ea typeface="MS Mincho" pitchFamily="49" charset="-128"/>
                <a:cs typeface="Adobe Arabic" pitchFamily="18" charset="-78"/>
              </a:rPr>
              <a:t>the numerous cilia covering the whole surface of the body. They have two contractile vacuoles and two nuclei: a large oval macro­nucleus (for vegetative functions), and a small micronucleus (for reproduc­tion).</a:t>
            </a:r>
            <a:endParaRPr kumimoji="0" lang="en-GB" altLang="ja-JP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dobe Arabic" pitchFamily="18" charset="-78"/>
              <a:cs typeface="Adobe Arabic" pitchFamily="18" charset="-78"/>
            </a:endParaRPr>
          </a:p>
        </p:txBody>
      </p:sp>
      <p:grpSp>
        <p:nvGrpSpPr>
          <p:cNvPr id="11269" name="Group 5"/>
          <p:cNvGrpSpPr>
            <a:grpSpLocks/>
          </p:cNvGrpSpPr>
          <p:nvPr/>
        </p:nvGrpSpPr>
        <p:grpSpPr bwMode="auto">
          <a:xfrm>
            <a:off x="6012160" y="3429000"/>
            <a:ext cx="2616448" cy="3212976"/>
            <a:chOff x="3761" y="7473"/>
            <a:chExt cx="5116" cy="7351"/>
          </a:xfrm>
        </p:grpSpPr>
        <p:pic>
          <p:nvPicPr>
            <p:cNvPr id="11270" name="Object 23"/>
            <p:cNvPicPr>
              <a:picLocks noChangeArrowheads="1"/>
            </p:cNvPicPr>
            <p:nvPr/>
          </p:nvPicPr>
          <p:blipFill>
            <a:blip r:embed="rId2" cstate="print"/>
            <a:srcRect t="-165" r="-5528" b="-281"/>
            <a:stretch>
              <a:fillRect/>
            </a:stretch>
          </p:blipFill>
          <p:spPr bwMode="auto">
            <a:xfrm>
              <a:off x="3761" y="7473"/>
              <a:ext cx="5116" cy="735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1271" name="Rectangle 7"/>
            <p:cNvSpPr>
              <a:spLocks noChangeArrowheads="1"/>
            </p:cNvSpPr>
            <p:nvPr/>
          </p:nvSpPr>
          <p:spPr bwMode="auto">
            <a:xfrm>
              <a:off x="7217" y="7725"/>
              <a:ext cx="1033" cy="491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/>
            </a:p>
          </p:txBody>
        </p:sp>
        <p:sp>
          <p:nvSpPr>
            <p:cNvPr id="11272" name="Rectangle 8"/>
            <p:cNvSpPr>
              <a:spLocks noChangeArrowheads="1"/>
            </p:cNvSpPr>
            <p:nvPr/>
          </p:nvSpPr>
          <p:spPr bwMode="auto">
            <a:xfrm>
              <a:off x="7049" y="8507"/>
              <a:ext cx="1557" cy="353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/>
            </a:p>
          </p:txBody>
        </p:sp>
        <p:sp>
          <p:nvSpPr>
            <p:cNvPr id="11273" name="Rectangle 9"/>
            <p:cNvSpPr>
              <a:spLocks noChangeArrowheads="1"/>
            </p:cNvSpPr>
            <p:nvPr/>
          </p:nvSpPr>
          <p:spPr bwMode="auto">
            <a:xfrm>
              <a:off x="6883" y="9509"/>
              <a:ext cx="1557" cy="353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/>
            </a:p>
          </p:txBody>
        </p:sp>
        <p:sp>
          <p:nvSpPr>
            <p:cNvPr id="11274" name="Rectangle 10"/>
            <p:cNvSpPr>
              <a:spLocks noChangeArrowheads="1"/>
            </p:cNvSpPr>
            <p:nvPr/>
          </p:nvSpPr>
          <p:spPr bwMode="auto">
            <a:xfrm>
              <a:off x="6883" y="11390"/>
              <a:ext cx="1557" cy="353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/>
            </a:p>
          </p:txBody>
        </p:sp>
        <p:sp>
          <p:nvSpPr>
            <p:cNvPr id="11275" name="Rectangle 11"/>
            <p:cNvSpPr>
              <a:spLocks noChangeArrowheads="1"/>
            </p:cNvSpPr>
            <p:nvPr/>
          </p:nvSpPr>
          <p:spPr bwMode="auto">
            <a:xfrm>
              <a:off x="7049" y="12406"/>
              <a:ext cx="1557" cy="353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/>
            </a:p>
          </p:txBody>
        </p:sp>
        <p:sp>
          <p:nvSpPr>
            <p:cNvPr id="11276" name="Rectangle 12"/>
            <p:cNvSpPr>
              <a:spLocks noChangeArrowheads="1"/>
            </p:cNvSpPr>
            <p:nvPr/>
          </p:nvSpPr>
          <p:spPr bwMode="auto">
            <a:xfrm>
              <a:off x="6406" y="14132"/>
              <a:ext cx="2034" cy="353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/>
            </a:p>
          </p:txBody>
        </p:sp>
      </p:grpSp>
      <p:sp>
        <p:nvSpPr>
          <p:cNvPr id="13" name="Rectangle 12"/>
          <p:cNvSpPr/>
          <p:nvPr/>
        </p:nvSpPr>
        <p:spPr>
          <a:xfrm>
            <a:off x="1115616" y="332656"/>
            <a:ext cx="236955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indent="228600" algn="l" fontAlgn="base">
              <a:spcBef>
                <a:spcPct val="0"/>
              </a:spcBef>
              <a:spcAft>
                <a:spcPct val="0"/>
              </a:spcAft>
            </a:pPr>
            <a:r>
              <a:rPr lang="en-GB" altLang="ja-JP" sz="2800" b="1" dirty="0" smtClean="0"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Paramecium</a:t>
            </a:r>
            <a:endParaRPr lang="en-US" altLang="ja-JP" sz="1050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395536" y="404664"/>
            <a:ext cx="4968552" cy="648072"/>
          </a:xfrm>
          <a:prstGeom prst="rect">
            <a:avLst/>
          </a:prstGeom>
          <a:solidFill>
            <a:schemeClr val="accent1">
              <a:alpha val="1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125</TotalTime>
  <Words>780</Words>
  <Application>Microsoft Office PowerPoint</Application>
  <PresentationFormat>On-screen Show (4:3)</PresentationFormat>
  <Paragraphs>183</Paragraphs>
  <Slides>26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27" baseType="lpstr">
      <vt:lpstr>Office Theme</vt:lpstr>
      <vt:lpstr>PARASITOLOGY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Packard bell</dc:creator>
  <cp:lastModifiedBy>Packard bell</cp:lastModifiedBy>
  <cp:revision>5</cp:revision>
  <dcterms:created xsi:type="dcterms:W3CDTF">2013-01-26T16:52:08Z</dcterms:created>
  <dcterms:modified xsi:type="dcterms:W3CDTF">2013-03-02T16:56:02Z</dcterms:modified>
</cp:coreProperties>
</file>