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Lst>
  <p:sldSz cx="9144000" cy="6858000" type="screen4x3"/>
  <p:notesSz cx="6662738" cy="98821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94" autoAdjust="0"/>
    <p:restoredTop sz="94660"/>
  </p:normalViewPr>
  <p:slideViewPr>
    <p:cSldViewPr>
      <p:cViewPr>
        <p:scale>
          <a:sx n="66" d="100"/>
          <a:sy n="66" d="100"/>
        </p:scale>
        <p:origin x="-1296" y="-2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tp%20center\&#1587;&#1591;&#1581;%20&#1575;&#1604;&#1605;&#1603;&#1578;&#1576;\&#1605;&#1588;&#1585;&#1608;&#1593;%20&#1575;&#1604;&#1602;&#1575;&#1590;&#1610;\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chart>
    <c:title>
      <c:layout/>
    </c:title>
    <c:plotArea>
      <c:layout/>
      <c:lineChart>
        <c:grouping val="stacked"/>
        <c:ser>
          <c:idx val="0"/>
          <c:order val="0"/>
          <c:tx>
            <c:v>Parking Accumulation</c:v>
          </c:tx>
          <c:cat>
            <c:strRef>
              <c:f>Sheet1!$M$2:$P$2</c:f>
              <c:strCache>
                <c:ptCount val="4"/>
                <c:pt idx="0">
                  <c:v>+100 (7:45)</c:v>
                </c:pt>
                <c:pt idx="1">
                  <c:v>+200 (9:25)</c:v>
                </c:pt>
                <c:pt idx="2">
                  <c:v> +300 (11:05)</c:v>
                </c:pt>
                <c:pt idx="3">
                  <c:v>+400 (12:45)</c:v>
                </c:pt>
              </c:strCache>
            </c:strRef>
          </c:cat>
          <c:val>
            <c:numRef>
              <c:f>Sheet1!$M$245:$P$245</c:f>
              <c:numCache>
                <c:formatCode>General</c:formatCode>
                <c:ptCount val="4"/>
                <c:pt idx="0">
                  <c:v>238</c:v>
                </c:pt>
                <c:pt idx="1">
                  <c:v>239</c:v>
                </c:pt>
                <c:pt idx="2">
                  <c:v>219</c:v>
                </c:pt>
                <c:pt idx="3">
                  <c:v>236</c:v>
                </c:pt>
              </c:numCache>
            </c:numRef>
          </c:val>
        </c:ser>
        <c:marker val="1"/>
        <c:axId val="67943808"/>
        <c:axId val="67622016"/>
      </c:lineChart>
      <c:catAx>
        <c:axId val="67943808"/>
        <c:scaling>
          <c:orientation val="maxMin"/>
        </c:scaling>
        <c:axPos val="b"/>
        <c:numFmt formatCode="General" sourceLinked="1"/>
        <c:tickLblPos val="nextTo"/>
        <c:crossAx val="67622016"/>
        <c:crosses val="autoZero"/>
        <c:auto val="1"/>
        <c:lblAlgn val="ctr"/>
        <c:lblOffset val="100"/>
      </c:catAx>
      <c:valAx>
        <c:axId val="67622016"/>
        <c:scaling>
          <c:orientation val="minMax"/>
        </c:scaling>
        <c:axPos val="r"/>
        <c:majorGridlines/>
        <c:numFmt formatCode="General" sourceLinked="1"/>
        <c:tickLblPos val="nextTo"/>
        <c:crossAx val="67943808"/>
        <c:crosses val="autoZero"/>
        <c:crossBetween val="between"/>
      </c:valAx>
    </c:plotArea>
    <c:legend>
      <c:legendPos val="l"/>
      <c:layout/>
    </c:legend>
    <c:plotVisOnly val="1"/>
  </c:chart>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8BD707-D9CF-40AE-B4C6-C98DA3205C09}" type="datetimeFigureOut">
              <a:rPr lang="en-US" smtClean="0"/>
              <a:pPr/>
              <a:t>5/24/2011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1D8BD707-D9CF-40AE-B4C6-C98DA3205C09}" type="datetimeFigureOut">
              <a:rPr lang="en-US" smtClean="0"/>
              <a:pPr/>
              <a:t>5/24/2011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8BD707-D9CF-40AE-B4C6-C98DA3205C09}" type="datetimeFigureOut">
              <a:rPr lang="en-US" smtClean="0"/>
              <a:pPr/>
              <a:t>5/24/2011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5/24/2011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5/24/2011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5/24/2011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5/24/2011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752600"/>
            <a:ext cx="2743200" cy="903762"/>
          </a:xfrm>
        </p:spPr>
        <p:txBody>
          <a:bodyPr/>
          <a:lstStyle/>
          <a:p>
            <a:r>
              <a:rPr lang="en-US" sz="2000" dirty="0" smtClean="0"/>
              <a:t> Civil Engineering Department</a:t>
            </a:r>
            <a:endParaRPr lang="en-US" sz="2000" dirty="0"/>
          </a:p>
        </p:txBody>
      </p:sp>
      <p:pic>
        <p:nvPicPr>
          <p:cNvPr id="4" name="صورة 3"/>
          <p:cNvPicPr/>
          <p:nvPr/>
        </p:nvPicPr>
        <p:blipFill>
          <a:blip r:embed="rId2" cstate="print"/>
          <a:srcRect/>
          <a:stretch>
            <a:fillRect/>
          </a:stretch>
        </p:blipFill>
        <p:spPr bwMode="auto">
          <a:xfrm>
            <a:off x="7467600" y="228600"/>
            <a:ext cx="1343025" cy="1676400"/>
          </a:xfrm>
          <a:prstGeom prst="rect">
            <a:avLst/>
          </a:prstGeom>
          <a:noFill/>
          <a:ln w="9525">
            <a:noFill/>
            <a:miter lim="800000"/>
            <a:headEnd/>
            <a:tailEnd/>
          </a:ln>
        </p:spPr>
      </p:pic>
      <p:pic>
        <p:nvPicPr>
          <p:cNvPr id="5" name="صورة 4" descr="C:\Documents and Settings\tp center\سطح المكتب\logl en.png"/>
          <p:cNvPicPr/>
          <p:nvPr/>
        </p:nvPicPr>
        <p:blipFill>
          <a:blip r:embed="rId3" cstate="print"/>
          <a:srcRect/>
          <a:stretch>
            <a:fillRect/>
          </a:stretch>
        </p:blipFill>
        <p:spPr bwMode="auto">
          <a:xfrm>
            <a:off x="304800" y="152400"/>
            <a:ext cx="2867025" cy="1495425"/>
          </a:xfrm>
          <a:prstGeom prst="rect">
            <a:avLst/>
          </a:prstGeom>
          <a:noFill/>
          <a:ln w="9525">
            <a:noFill/>
            <a:miter lim="800000"/>
            <a:headEnd/>
            <a:tailEnd/>
          </a:ln>
        </p:spPr>
      </p:pic>
      <p:sp>
        <p:nvSpPr>
          <p:cNvPr id="921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        </a:t>
            </a:r>
            <a:r>
              <a:rPr kumimoji="0" lang="en-US" sz="14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      Civil Engineering Department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        </a:t>
            </a:r>
            <a:r>
              <a:rPr kumimoji="0" lang="en-US" sz="1400" b="1" i="0" u="none" strike="noStrike" cap="none" normalizeH="0" baseline="0" smtClean="0">
                <a:ln>
                  <a:noFill/>
                </a:ln>
                <a:solidFill>
                  <a:schemeClr val="tx1"/>
                </a:solidFill>
                <a:effectLst/>
                <a:latin typeface="Calibri" pitchFamily="34" charset="0"/>
                <a:ea typeface="Times New Roman" pitchFamily="18" charset="0"/>
                <a:cs typeface="Arial" pitchFamily="34" charset="0"/>
              </a:rPr>
              <a:t>      Civil Engineering Department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2" name="صورة 11"/>
          <p:cNvPicPr>
            <a:picLocks noChangeAspect="1"/>
          </p:cNvPicPr>
          <p:nvPr/>
        </p:nvPicPr>
        <p:blipFill>
          <a:blip r:embed="rId4" cstate="print"/>
          <a:srcRect/>
          <a:stretch>
            <a:fillRect/>
          </a:stretch>
        </p:blipFill>
        <p:spPr bwMode="auto">
          <a:xfrm>
            <a:off x="2971800" y="2209801"/>
            <a:ext cx="5267325" cy="2590800"/>
          </a:xfrm>
          <a:prstGeom prst="rect">
            <a:avLst/>
          </a:prstGeom>
          <a:ln>
            <a:noFill/>
          </a:ln>
          <a:effectLst>
            <a:softEdge rad="112500"/>
          </a:effectLst>
        </p:spPr>
      </p:pic>
      <p:sp>
        <p:nvSpPr>
          <p:cNvPr id="922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224" name="Rectangle 8"/>
          <p:cNvSpPr>
            <a:spLocks noChangeArrowheads="1"/>
          </p:cNvSpPr>
          <p:nvPr/>
        </p:nvSpPr>
        <p:spPr bwMode="auto">
          <a:xfrm>
            <a:off x="685800" y="685800"/>
            <a:ext cx="9144000"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7200" b="1"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CE 436</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Project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25" name="Rectangle 9"/>
          <p:cNvSpPr>
            <a:spLocks noChangeArrowheads="1"/>
          </p:cNvSpPr>
          <p:nvPr/>
        </p:nvSpPr>
        <p:spPr bwMode="auto">
          <a:xfrm>
            <a:off x="3114478" y="5221814"/>
            <a:ext cx="5877122" cy="113877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           Prepared by</a:t>
            </a:r>
            <a:r>
              <a:rPr kumimoji="0" lang="en-US" sz="1600" b="1"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                                                        </a:t>
            </a:r>
            <a:r>
              <a:rPr kumimoji="0" lang="en-US" sz="1400" b="1" i="0" u="none" strike="noStrike" cap="none" normalizeH="0" baseline="0" dirty="0" err="1" smtClean="0">
                <a:ln>
                  <a:noFill/>
                </a:ln>
                <a:solidFill>
                  <a:schemeClr val="tx1"/>
                </a:solidFill>
                <a:effectLst/>
                <a:latin typeface="Cambria" pitchFamily="18" charset="0"/>
                <a:ea typeface="Times New Roman" pitchFamily="18" charset="0"/>
                <a:cs typeface="Arial" pitchFamily="34" charset="0"/>
              </a:rPr>
              <a:t>Superprive</a:t>
            </a:r>
            <a:r>
              <a:rPr kumimoji="0" lang="en-US" sz="1400" b="1"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 by</a:t>
            </a:r>
            <a:r>
              <a:rPr kumimoji="0" lang="en-US" sz="1600" b="1"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 </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Mohammed </a:t>
            </a:r>
            <a:r>
              <a:rPr kumimoji="0" lang="en-US" sz="1600" b="0" i="0" u="none" strike="noStrike" cap="none" normalizeH="0" baseline="0" dirty="0" err="1" smtClean="0">
                <a:ln>
                  <a:noFill/>
                </a:ln>
                <a:solidFill>
                  <a:schemeClr val="tx1"/>
                </a:solidFill>
                <a:effectLst/>
                <a:latin typeface="Cambria" pitchFamily="18" charset="0"/>
                <a:ea typeface="Times New Roman" pitchFamily="18" charset="0"/>
                <a:cs typeface="Arial" pitchFamily="34" charset="0"/>
              </a:rPr>
              <a:t>ALmannaa</a:t>
            </a:r>
            <a:r>
              <a:rPr kumimoji="0" lang="en-US" sz="1600" b="0"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                         </a:t>
            </a:r>
            <a:r>
              <a:rPr kumimoji="0" lang="en-US" sz="14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Prof</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.Saad</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ALGadhi</a:t>
            </a:r>
            <a:r>
              <a:rPr kumimoji="0" lang="ar-SA" sz="1600" b="0"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  </a:t>
            </a:r>
            <a:endParaRPr lang="ar-SA" sz="800" dirty="0" smtClean="0">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   </a:t>
            </a:r>
            <a:r>
              <a:rPr kumimoji="0" lang="en-US" sz="1600" b="0" i="0" u="none" strike="noStrike" cap="none" normalizeH="0" baseline="0" dirty="0" err="1" smtClean="0">
                <a:ln>
                  <a:noFill/>
                </a:ln>
                <a:solidFill>
                  <a:schemeClr val="tx1"/>
                </a:solidFill>
                <a:effectLst/>
                <a:latin typeface="Cambria" pitchFamily="18" charset="0"/>
                <a:ea typeface="Times New Roman" pitchFamily="18" charset="0"/>
                <a:cs typeface="Arial" pitchFamily="34" charset="0"/>
              </a:rPr>
              <a:t>Mashel</a:t>
            </a:r>
            <a:r>
              <a:rPr kumimoji="0" lang="en-US" sz="1600" b="0"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 </a:t>
            </a:r>
            <a:r>
              <a:rPr kumimoji="0" lang="en-US" sz="1600" b="0" i="0" u="none" strike="noStrike" cap="none" normalizeH="0" baseline="0" dirty="0" err="1" smtClean="0">
                <a:ln>
                  <a:noFill/>
                </a:ln>
                <a:solidFill>
                  <a:schemeClr val="tx1"/>
                </a:solidFill>
                <a:effectLst/>
                <a:latin typeface="Cambria" pitchFamily="18" charset="0"/>
                <a:ea typeface="Times New Roman" pitchFamily="18" charset="0"/>
                <a:cs typeface="Arial" pitchFamily="34" charset="0"/>
              </a:rPr>
              <a:t>ALDaajam</a:t>
            </a:r>
            <a:r>
              <a:rPr kumimoji="0" lang="en-US" sz="1600" b="0" i="0" u="none" strike="noStrike" cap="none" normalizeH="0" baseline="0" dirty="0" smtClean="0">
                <a:ln>
                  <a:noFill/>
                </a:ln>
                <a:solidFill>
                  <a:schemeClr val="tx1"/>
                </a:solidFill>
                <a:effectLst/>
                <a:latin typeface="Cambria" pitchFamily="18" charset="0"/>
                <a:ea typeface="Times New Roman" pitchFamily="18" charset="0"/>
                <a:cs typeface="Arial" pitchFamily="34" charset="0"/>
              </a:rPr>
              <a:t> </a:t>
            </a:r>
          </a:p>
          <a:p>
            <a:pPr marL="0" marR="0" lvl="0" indent="0" defTabSz="914400" rtl="1"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Mohammed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ALMasned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Subtitle 2"/>
          <p:cNvSpPr>
            <a:spLocks noGrp="1"/>
          </p:cNvSpPr>
          <p:nvPr>
            <p:ph type="subTitle" idx="1"/>
          </p:nvPr>
        </p:nvSpPr>
        <p:spPr/>
        <p:txBody>
          <a:bodyPr>
            <a:normAutofit/>
          </a:bodyPr>
          <a:lstStyle/>
          <a:p>
            <a:pPr algn="ctr"/>
            <a:r>
              <a:rPr lang="en-US" sz="6000" dirty="0" smtClean="0"/>
              <a:t>Parking  study </a:t>
            </a:r>
            <a:endParaRPr lang="en-US" sz="6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52400" y="381000"/>
            <a:ext cx="7924800" cy="6074736"/>
          </a:xfrm>
        </p:spPr>
        <p:txBody>
          <a:bodyPr>
            <a:normAutofit fontScale="92500" lnSpcReduction="20000"/>
          </a:bodyPr>
          <a:lstStyle/>
          <a:p>
            <a:r>
              <a:rPr lang="en-US" dirty="0" smtClean="0"/>
              <a:t>When data collection was the distribution of work between the Working Group is composed of 3 students, each student recorded path (as shown in the figure No. 2), and bearing in mind that start is equal for all as well as the end, in addition to the observer follows the same path at each time period , so there will be no errors in the results. </a:t>
            </a:r>
            <a:br>
              <a:rPr lang="en-US" dirty="0" smtClean="0"/>
            </a:br>
            <a:r>
              <a:rPr lang="en-US" dirty="0" smtClean="0"/>
              <a:t/>
            </a:r>
            <a:br>
              <a:rPr lang="en-US" dirty="0" smtClean="0"/>
            </a:br>
            <a:r>
              <a:rPr lang="en-US" dirty="0" smtClean="0"/>
              <a:t>Begin the study period from 7:45 to 12:45 any length of study 5 hours, and each time period consists of one hour and forty minutes for four periods, and was numbered parking, and the observer registration plate numbers of cars on his right hand and his left on the table are numbered according to the situation, and so on for each observe and each time period</a:t>
            </a:r>
            <a:r>
              <a:rPr lang="en-US" b="1" dirty="0" smtClean="0"/>
              <a:t> </a:t>
            </a:r>
            <a:r>
              <a:rPr lang="en-US" dirty="0" smtClean="0"/>
              <a:t>(One hour and forty minutes), and recorded results in data collection sheet (Table .1)</a:t>
            </a:r>
          </a:p>
          <a:p>
            <a:pPr>
              <a:buNone/>
            </a:pPr>
            <a:r>
              <a:rPr lang="en-US" dirty="0" smtClean="0"/>
              <a:t> </a:t>
            </a: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0" y="5257800"/>
            <a:ext cx="7239000" cy="1143000"/>
          </a:xfrm>
        </p:spPr>
        <p:txBody>
          <a:bodyPr>
            <a:normAutofit fontScale="90000"/>
          </a:bodyPr>
          <a:lstStyle/>
          <a:p>
            <a:r>
              <a:rPr lang="en-US" dirty="0" smtClean="0"/>
              <a:t>Figure.3</a:t>
            </a:r>
            <a:br>
              <a:rPr lang="en-US" dirty="0" smtClean="0"/>
            </a:br>
            <a:r>
              <a:rPr lang="en-US" dirty="0" smtClean="0"/>
              <a:t>(method for collection data )</a:t>
            </a:r>
            <a:br>
              <a:rPr lang="en-US" dirty="0" smtClean="0"/>
            </a:br>
            <a:r>
              <a:rPr lang="ar-SA" dirty="0" smtClean="0"/>
              <a:t> </a:t>
            </a:r>
            <a:r>
              <a:rPr lang="en-US" dirty="0" smtClean="0"/>
              <a:t/>
            </a:r>
            <a:br>
              <a:rPr lang="en-US" dirty="0" smtClean="0"/>
            </a:br>
            <a:r>
              <a:rPr lang="en-US" dirty="0" smtClean="0"/>
              <a:t>Parking Study</a:t>
            </a:r>
            <a:br>
              <a:rPr lang="en-US" dirty="0" smtClean="0"/>
            </a:br>
            <a:endParaRPr lang="ar-SA" dirty="0"/>
          </a:p>
        </p:txBody>
      </p:sp>
      <p:pic>
        <p:nvPicPr>
          <p:cNvPr id="4" name="عنصر نائب للمحتوى 3"/>
          <p:cNvPicPr>
            <a:picLocks noGrp="1"/>
          </p:cNvPicPr>
          <p:nvPr>
            <p:ph idx="1"/>
          </p:nvPr>
        </p:nvPicPr>
        <p:blipFill>
          <a:blip r:embed="rId2" cstate="print"/>
          <a:srcRect/>
          <a:stretch>
            <a:fillRect/>
          </a:stretch>
        </p:blipFill>
        <p:spPr bwMode="auto">
          <a:xfrm>
            <a:off x="762000" y="228600"/>
            <a:ext cx="6914591" cy="39820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en-US" b="1" dirty="0" smtClean="0"/>
              <a:t>Data Collection Form</a:t>
            </a:r>
            <a:endParaRPr lang="en-US" dirty="0" smtClean="0"/>
          </a:p>
          <a:p>
            <a:r>
              <a:rPr lang="en-US" b="1" dirty="0" smtClean="0"/>
              <a:t>Location</a:t>
            </a:r>
            <a:r>
              <a:rPr lang="en-US" dirty="0" smtClean="0"/>
              <a:t> : Next to preparatory Year </a:t>
            </a:r>
            <a:r>
              <a:rPr lang="en-US" b="1" dirty="0" smtClean="0"/>
              <a:t>                  Observers</a:t>
            </a:r>
            <a:r>
              <a:rPr lang="en-US" dirty="0" smtClean="0"/>
              <a:t> : Mohammed </a:t>
            </a:r>
            <a:r>
              <a:rPr lang="en-US" dirty="0" err="1" smtClean="0"/>
              <a:t>ALMannaa</a:t>
            </a:r>
            <a:r>
              <a:rPr lang="en-US" dirty="0" smtClean="0"/>
              <a:t> , </a:t>
            </a:r>
            <a:r>
              <a:rPr lang="en-US" dirty="0" err="1" smtClean="0"/>
              <a:t>Meshal</a:t>
            </a:r>
            <a:r>
              <a:rPr lang="en-US" dirty="0" smtClean="0"/>
              <a:t> </a:t>
            </a:r>
            <a:r>
              <a:rPr lang="en-US" dirty="0" err="1" smtClean="0"/>
              <a:t>ALDajam</a:t>
            </a:r>
            <a:r>
              <a:rPr lang="en-US" dirty="0" smtClean="0"/>
              <a:t>  ,                                                                                                                        Mohammed </a:t>
            </a:r>
            <a:r>
              <a:rPr lang="en-US" dirty="0" err="1" smtClean="0"/>
              <a:t>ALMosned</a:t>
            </a:r>
            <a:endParaRPr lang="en-US" dirty="0" smtClean="0"/>
          </a:p>
          <a:p>
            <a:r>
              <a:rPr lang="en-US" b="1" dirty="0" smtClean="0"/>
              <a:t>Date</a:t>
            </a:r>
            <a:r>
              <a:rPr lang="en-US" dirty="0" smtClean="0"/>
              <a:t> : 28 /4 / 1432 H    , </a:t>
            </a:r>
            <a:r>
              <a:rPr lang="en-US" b="1" dirty="0" smtClean="0"/>
              <a:t>           Time</a:t>
            </a:r>
            <a:r>
              <a:rPr lang="en-US" dirty="0" smtClean="0"/>
              <a:t> : 7:45 – 12:45 PM    ,     </a:t>
            </a:r>
            <a:r>
              <a:rPr lang="en-US" b="1" dirty="0" smtClean="0"/>
              <a:t>Weather</a:t>
            </a:r>
            <a:r>
              <a:rPr lang="en-US" dirty="0" smtClean="0"/>
              <a:t> : Sunny            </a:t>
            </a:r>
            <a:r>
              <a:rPr lang="en-US" b="1" dirty="0" smtClean="0"/>
              <a:t>Sheet   </a:t>
            </a:r>
            <a:r>
              <a:rPr lang="en-US" dirty="0" smtClean="0"/>
              <a:t>5</a:t>
            </a:r>
            <a:r>
              <a:rPr lang="en-US" b="1" dirty="0" smtClean="0"/>
              <a:t>  to  </a:t>
            </a:r>
            <a:r>
              <a:rPr lang="en-US" dirty="0" smtClean="0"/>
              <a:t>10</a:t>
            </a:r>
            <a:r>
              <a:rPr lang="en-US" b="1" dirty="0" smtClean="0"/>
              <a:t> </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ar-SA" sz="800" dirty="0"/>
          </a:p>
        </p:txBody>
      </p:sp>
      <p:graphicFrame>
        <p:nvGraphicFramePr>
          <p:cNvPr id="6" name="جدول 5"/>
          <p:cNvGraphicFramePr>
            <a:graphicFrameLocks noGrp="1"/>
          </p:cNvGraphicFramePr>
          <p:nvPr/>
        </p:nvGraphicFramePr>
        <p:xfrm>
          <a:off x="381000" y="228600"/>
          <a:ext cx="7543800" cy="6324619"/>
        </p:xfrm>
        <a:graphic>
          <a:graphicData uri="http://schemas.openxmlformats.org/drawingml/2006/table">
            <a:tbl>
              <a:tblPr/>
              <a:tblGrid>
                <a:gridCol w="979208"/>
                <a:gridCol w="1456522"/>
                <a:gridCol w="1456522"/>
                <a:gridCol w="1915399"/>
                <a:gridCol w="1736149"/>
              </a:tblGrid>
              <a:tr h="154259">
                <a:tc>
                  <a:txBody>
                    <a:bodyPr/>
                    <a:lstStyle/>
                    <a:p>
                      <a:pPr>
                        <a:lnSpc>
                          <a:spcPct val="115000"/>
                        </a:lnSpc>
                      </a:pPr>
                      <a:endParaRPr lang="en-US" sz="600">
                        <a:latin typeface="Calibri"/>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l" rtl="0">
                        <a:lnSpc>
                          <a:spcPct val="115000"/>
                        </a:lnSpc>
                        <a:spcAft>
                          <a:spcPts val="0"/>
                        </a:spcAft>
                      </a:pPr>
                      <a:r>
                        <a:rPr lang="en-US" sz="600">
                          <a:solidFill>
                            <a:srgbClr val="000000"/>
                          </a:solidFill>
                          <a:latin typeface="Arial"/>
                          <a:ea typeface="Times New Roman"/>
                          <a:cs typeface="Arial"/>
                        </a:rPr>
                        <a:t>                                       Vehicles Parked</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Stall</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600">
                          <a:solidFill>
                            <a:srgbClr val="000000"/>
                          </a:solidFill>
                          <a:latin typeface="Arial"/>
                          <a:ea typeface="Times New Roman"/>
                          <a:cs typeface="Arial"/>
                        </a:rPr>
                        <a:t>+100 (7:45)</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600">
                          <a:solidFill>
                            <a:srgbClr val="000000"/>
                          </a:solidFill>
                          <a:latin typeface="Arial"/>
                          <a:ea typeface="Times New Roman"/>
                          <a:cs typeface="Arial"/>
                        </a:rPr>
                        <a:t>+200 (9:25)</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600">
                          <a:solidFill>
                            <a:srgbClr val="000000"/>
                          </a:solidFill>
                          <a:latin typeface="Arial"/>
                          <a:ea typeface="Times New Roman"/>
                          <a:cs typeface="Arial"/>
                        </a:rPr>
                        <a:t> +300 (11:05)</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600">
                          <a:solidFill>
                            <a:srgbClr val="000000"/>
                          </a:solidFill>
                          <a:latin typeface="Arial"/>
                          <a:ea typeface="Times New Roman"/>
                          <a:cs typeface="Arial"/>
                        </a:rPr>
                        <a:t>+400 (12:45)</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NZA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GRB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ZJH</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TGA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4</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BSB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DJA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5</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HRB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6</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KLL</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KDS</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7</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XTZ</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JDA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8</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KGA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RSB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XSB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9</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JUA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10</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UTA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LZA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JRB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11</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HNA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12</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SZA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TZU</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13</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HRB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14</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URH</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TZU</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RSB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15</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LKA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16</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RSB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RTA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17</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VKH</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18</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RTA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DBA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19</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ZUA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20</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DBA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21</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SSA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22</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RRB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23</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ZBB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24</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GRB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GSB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25</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UUG</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26</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JWH</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KXB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SAA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nSpc>
                          <a:spcPct val="115000"/>
                        </a:lnSpc>
                      </a:pPr>
                      <a:endParaRPr lang="en-US" sz="600">
                        <a:latin typeface="Calibri"/>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nSpc>
                          <a:spcPct val="115000"/>
                        </a:lnSpc>
                      </a:pPr>
                      <a:endParaRPr lang="en-US" sz="600">
                        <a:latin typeface="Calibri"/>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pPr>
                      <a:endParaRPr lang="en-US" sz="600">
                        <a:latin typeface="Calibri"/>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pPr>
                      <a:endParaRPr lang="en-US" sz="600">
                        <a:latin typeface="Calibri"/>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pPr>
                      <a:endParaRPr lang="en-US" sz="600">
                        <a:latin typeface="Calibri"/>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27</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HRB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ZSB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28</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LZA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JRB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29</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DBA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HJB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30</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ZXA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ATB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31</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XBA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JUA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32</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KJJ</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JRB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JVA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33</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HJB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34</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NAB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KJJ</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35</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JVA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36</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SLU</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37</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JAA</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54259">
                <a:tc>
                  <a:txBody>
                    <a:bodyPr/>
                    <a:lstStyle/>
                    <a:p>
                      <a:pPr algn="ctr" rtl="0">
                        <a:lnSpc>
                          <a:spcPct val="115000"/>
                        </a:lnSpc>
                        <a:spcAft>
                          <a:spcPts val="0"/>
                        </a:spcAft>
                      </a:pPr>
                      <a:r>
                        <a:rPr lang="en-US" sz="600">
                          <a:solidFill>
                            <a:srgbClr val="000000"/>
                          </a:solidFill>
                          <a:latin typeface="Arial"/>
                          <a:ea typeface="Times New Roman"/>
                          <a:cs typeface="Arial"/>
                        </a:rPr>
                        <a:t>38</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BJB</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dirty="0">
                          <a:solidFill>
                            <a:srgbClr val="000000"/>
                          </a:solidFill>
                          <a:latin typeface="Arial"/>
                          <a:ea typeface="Times New Roman"/>
                          <a:cs typeface="Arial"/>
                        </a:rPr>
                        <a:t>T</a:t>
                      </a:r>
                      <a:endParaRPr lang="en-US" sz="600" dirty="0">
                        <a:latin typeface="Calibri"/>
                        <a:ea typeface="Times New Roman"/>
                        <a:cs typeface="Arial"/>
                      </a:endParaRPr>
                    </a:p>
                  </a:txBody>
                  <a:tcPr marL="35261" marR="3526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
        <p:nvSpPr>
          <p:cNvPr id="7" name="عنصر نائب للمحتوى 6"/>
          <p:cNvSpPr>
            <a:spLocks noGrp="1"/>
          </p:cNvSpPr>
          <p:nvPr>
            <p:ph idx="1"/>
          </p:nvPr>
        </p:nvSpPr>
        <p:spPr/>
        <p:txBody>
          <a:bodyPr/>
          <a:lstStyle/>
          <a:p>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8" name="عنصر نائب للمحتوى 7"/>
          <p:cNvGraphicFramePr>
            <a:graphicFrameLocks noGrp="1"/>
          </p:cNvGraphicFramePr>
          <p:nvPr>
            <p:ph idx="1"/>
          </p:nvPr>
        </p:nvGraphicFramePr>
        <p:xfrm>
          <a:off x="304800" y="228608"/>
          <a:ext cx="7543800" cy="6400789"/>
        </p:xfrm>
        <a:graphic>
          <a:graphicData uri="http://schemas.openxmlformats.org/drawingml/2006/table">
            <a:tbl>
              <a:tblPr/>
              <a:tblGrid>
                <a:gridCol w="979208"/>
                <a:gridCol w="1456523"/>
                <a:gridCol w="1374268"/>
                <a:gridCol w="1997652"/>
                <a:gridCol w="1736149"/>
              </a:tblGrid>
              <a:tr h="136187">
                <a:tc>
                  <a:txBody>
                    <a:bodyPr/>
                    <a:lstStyle/>
                    <a:p>
                      <a:pPr algn="ctr" rtl="0">
                        <a:lnSpc>
                          <a:spcPct val="115000"/>
                        </a:lnSpc>
                        <a:spcAft>
                          <a:spcPts val="0"/>
                        </a:spcAft>
                      </a:pPr>
                      <a:r>
                        <a:rPr lang="en-US" sz="600">
                          <a:solidFill>
                            <a:srgbClr val="000000"/>
                          </a:solidFill>
                          <a:latin typeface="Arial"/>
                          <a:ea typeface="Times New Roman"/>
                          <a:cs typeface="Arial"/>
                        </a:rPr>
                        <a:t>39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EBB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NAB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VLU</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ZXA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LDE</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RLL</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EXB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JRB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VDB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KNA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45</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EXA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46</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JJA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47</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TXB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LRA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48</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ATA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LTA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49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NBA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TXB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JXA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LNA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LBA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NRS</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EKA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55</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VSA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JAB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56</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JAB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NDB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57</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BXB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LFU</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58</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HJB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59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RSB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NKA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LHA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TSB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THN</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GDA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KNA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JRB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HRB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65</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LGE</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66</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VUA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UV</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67</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ZVA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68</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SDB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69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LDB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ZSA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DTD</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ZBB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RSB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HNA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LNA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75</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ANN</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KRB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76</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BSB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77</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BJB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LLL</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78</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JRB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79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RSB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80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ARA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VND</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81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RDB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RDB</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82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GAA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TXA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83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BHA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84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NHN</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7">
                <a:tc>
                  <a:txBody>
                    <a:bodyPr/>
                    <a:lstStyle/>
                    <a:p>
                      <a:pPr algn="ctr" rtl="0">
                        <a:lnSpc>
                          <a:spcPct val="115000"/>
                        </a:lnSpc>
                        <a:spcAft>
                          <a:spcPts val="0"/>
                        </a:spcAft>
                      </a:pPr>
                      <a:r>
                        <a:rPr lang="en-US" sz="600">
                          <a:solidFill>
                            <a:srgbClr val="000000"/>
                          </a:solidFill>
                          <a:latin typeface="Arial"/>
                          <a:ea typeface="Times New Roman"/>
                          <a:cs typeface="Arial"/>
                        </a:rPr>
                        <a:t>85</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KTA</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a:solidFill>
                            <a:srgbClr val="000000"/>
                          </a:solidFill>
                          <a:latin typeface="Arial"/>
                          <a:ea typeface="Times New Roman"/>
                          <a:cs typeface="Arial"/>
                        </a:rPr>
                        <a:t>T</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600" dirty="0">
                          <a:solidFill>
                            <a:srgbClr val="000000"/>
                          </a:solidFill>
                          <a:latin typeface="Arial"/>
                          <a:ea typeface="Times New Roman"/>
                          <a:cs typeface="Arial"/>
                        </a:rPr>
                        <a:t>HBA</a:t>
                      </a:r>
                      <a:endParaRPr lang="en-US" sz="600"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7" name="جدول 6"/>
          <p:cNvGraphicFramePr>
            <a:graphicFrameLocks noGrp="1"/>
          </p:cNvGraphicFramePr>
          <p:nvPr/>
        </p:nvGraphicFramePr>
        <p:xfrm>
          <a:off x="228600" y="228582"/>
          <a:ext cx="7848600" cy="6400836"/>
        </p:xfrm>
        <a:graphic>
          <a:graphicData uri="http://schemas.openxmlformats.org/drawingml/2006/table">
            <a:tbl>
              <a:tblPr/>
              <a:tblGrid>
                <a:gridCol w="1018773"/>
                <a:gridCol w="1515371"/>
                <a:gridCol w="1515371"/>
                <a:gridCol w="1992787"/>
                <a:gridCol w="1806298"/>
              </a:tblGrid>
              <a:tr h="136188">
                <a:tc>
                  <a:txBody>
                    <a:bodyPr/>
                    <a:lstStyle/>
                    <a:p>
                      <a:pPr algn="ctr" rtl="0">
                        <a:lnSpc>
                          <a:spcPct val="115000"/>
                        </a:lnSpc>
                        <a:spcAft>
                          <a:spcPts val="0"/>
                        </a:spcAft>
                      </a:pPr>
                      <a:r>
                        <a:rPr lang="en-US" sz="500">
                          <a:solidFill>
                            <a:srgbClr val="000000"/>
                          </a:solidFill>
                          <a:latin typeface="Arial"/>
                          <a:ea typeface="Times New Roman"/>
                          <a:cs typeface="Arial"/>
                        </a:rPr>
                        <a:t>86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LDB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87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KVA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GSB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88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VUT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89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AKA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GZS</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DAB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TGA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REA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ZSB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JKA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REA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KLL</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ALA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JKA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HNA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99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HBB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EEA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HHA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JHA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DBV</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HJB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NSB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GEA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RHA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TUA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JZU</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109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TBA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BRE</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UGA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DVA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LRA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BJB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GJB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TTA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ZUA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RVL</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BSB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TEA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TTA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XDB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119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RSA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XSA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EEA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XVG</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NDA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LAB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KHA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ZUA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NSH</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HAD</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HLN</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ULA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129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NZA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130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ZLA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URB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KDA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131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RSN</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KVJ</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6188">
                <a:tc>
                  <a:txBody>
                    <a:bodyPr/>
                    <a:lstStyle/>
                    <a:p>
                      <a:pPr algn="ctr" rtl="0">
                        <a:lnSpc>
                          <a:spcPct val="115000"/>
                        </a:lnSpc>
                        <a:spcAft>
                          <a:spcPts val="0"/>
                        </a:spcAft>
                      </a:pPr>
                      <a:r>
                        <a:rPr lang="en-US" sz="500">
                          <a:solidFill>
                            <a:srgbClr val="000000"/>
                          </a:solidFill>
                          <a:latin typeface="Arial"/>
                          <a:ea typeface="Times New Roman"/>
                          <a:cs typeface="Arial"/>
                        </a:rPr>
                        <a:t>132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RTB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dirty="0">
                          <a:solidFill>
                            <a:srgbClr val="000000"/>
                          </a:solidFill>
                          <a:latin typeface="Arial"/>
                          <a:ea typeface="Times New Roman"/>
                          <a:cs typeface="Arial"/>
                        </a:rPr>
                        <a:t>AXA</a:t>
                      </a:r>
                      <a:endParaRPr lang="en-US" sz="500"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
        <p:nvSpPr>
          <p:cNvPr id="8" name="عنصر نائب للمحتوى 7"/>
          <p:cNvSpPr>
            <a:spLocks noGrp="1"/>
          </p:cNvSpPr>
          <p:nvPr>
            <p:ph idx="1"/>
          </p:nvPr>
        </p:nvSpPr>
        <p:spPr/>
        <p:txBody>
          <a:bodyPr/>
          <a:lstStyle/>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5" name="جدول 4"/>
          <p:cNvGraphicFramePr>
            <a:graphicFrameLocks noGrp="1"/>
          </p:cNvGraphicFramePr>
          <p:nvPr/>
        </p:nvGraphicFramePr>
        <p:xfrm>
          <a:off x="457200" y="304837"/>
          <a:ext cx="7696199" cy="6248368"/>
        </p:xfrm>
        <a:graphic>
          <a:graphicData uri="http://schemas.openxmlformats.org/drawingml/2006/table">
            <a:tbl>
              <a:tblPr/>
              <a:tblGrid>
                <a:gridCol w="998991"/>
                <a:gridCol w="1485947"/>
                <a:gridCol w="1485947"/>
                <a:gridCol w="1954091"/>
                <a:gridCol w="1771223"/>
              </a:tblGrid>
              <a:tr h="132944">
                <a:tc>
                  <a:txBody>
                    <a:bodyPr/>
                    <a:lstStyle/>
                    <a:p>
                      <a:pPr algn="ctr" rtl="0">
                        <a:lnSpc>
                          <a:spcPct val="115000"/>
                        </a:lnSpc>
                        <a:spcAft>
                          <a:spcPts val="0"/>
                        </a:spcAft>
                      </a:pPr>
                      <a:r>
                        <a:rPr lang="en-US" sz="500">
                          <a:solidFill>
                            <a:srgbClr val="000000"/>
                          </a:solidFill>
                          <a:latin typeface="Arial"/>
                          <a:ea typeface="Times New Roman"/>
                          <a:cs typeface="Arial"/>
                        </a:rPr>
                        <a:t>133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JNA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UNA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134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VSH</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JUH</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135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SNA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136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KXB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XBB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137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138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139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UAU</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STA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JJA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RKA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LNA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LAB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VUA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VBB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DTA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JJA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SBA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DVZ</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UED</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KXB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BJA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149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GRB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RNN</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UBA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VVA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KKX</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JNA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SBJ</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DNH</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BSB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HNA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RJA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 </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NXB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TUA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159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DAB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GSA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RRA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GTV</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XBB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GEA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GBX</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LRZ</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DSA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HJB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HJB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ZZE</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BRB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HXJ</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JRA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AGN</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ZZE</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169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ZBB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HXJ</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AGN</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NDA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KRB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KTA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EXA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VDB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NDA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TGA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JJA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LDB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DAA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ALA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JBA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LDB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179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BSB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dirty="0">
                          <a:solidFill>
                            <a:srgbClr val="000000"/>
                          </a:solidFill>
                          <a:latin typeface="Arial"/>
                          <a:ea typeface="Times New Roman"/>
                          <a:cs typeface="Arial"/>
                        </a:rPr>
                        <a:t>RRA</a:t>
                      </a:r>
                      <a:endParaRPr lang="en-US" sz="500"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
        <p:nvSpPr>
          <p:cNvPr id="6" name="عنصر نائب للمحتوى 5"/>
          <p:cNvSpPr>
            <a:spLocks noGrp="1"/>
          </p:cNvSpPr>
          <p:nvPr>
            <p:ph idx="1"/>
          </p:nvPr>
        </p:nvSpPr>
        <p:spPr/>
        <p:txBody>
          <a:bodyPr/>
          <a:lstStyle/>
          <a:p>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6" name="عنصر نائب للمحتوى 5"/>
          <p:cNvGraphicFramePr>
            <a:graphicFrameLocks noGrp="1"/>
          </p:cNvGraphicFramePr>
          <p:nvPr>
            <p:ph idx="1"/>
          </p:nvPr>
        </p:nvGraphicFramePr>
        <p:xfrm>
          <a:off x="2057400" y="12115800"/>
          <a:ext cx="5334000" cy="14630400"/>
        </p:xfrm>
        <a:graphic>
          <a:graphicData uri="http://schemas.openxmlformats.org/drawingml/2006/table">
            <a:tbl>
              <a:tblPr rtl="1" firstRow="1" bandRow="1">
                <a:tableStyleId>{5C22544A-7EE6-4342-B048-85BDC9FD1C3A}</a:tableStyleId>
              </a:tblPr>
              <a:tblGrid>
                <a:gridCol w="1066800"/>
                <a:gridCol w="1066800"/>
                <a:gridCol w="1066800"/>
                <a:gridCol w="1066800"/>
                <a:gridCol w="1066800"/>
              </a:tblGrid>
              <a:tr h="0">
                <a:tc>
                  <a:txBody>
                    <a:bodyPr/>
                    <a:lstStyle/>
                    <a:p>
                      <a:pPr rtl="1"/>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dirty="0"/>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dirty="0"/>
                    </a:p>
                  </a:txBody>
                  <a:tcPr/>
                </a:tc>
              </a:tr>
            </a:tbl>
          </a:graphicData>
        </a:graphic>
      </p:graphicFrame>
      <p:graphicFrame>
        <p:nvGraphicFramePr>
          <p:cNvPr id="8" name="جدول 7"/>
          <p:cNvGraphicFramePr>
            <a:graphicFrameLocks noGrp="1"/>
          </p:cNvGraphicFramePr>
          <p:nvPr/>
        </p:nvGraphicFramePr>
        <p:xfrm>
          <a:off x="381002" y="304816"/>
          <a:ext cx="7543798" cy="6248368"/>
        </p:xfrm>
        <a:graphic>
          <a:graphicData uri="http://schemas.openxmlformats.org/drawingml/2006/table">
            <a:tbl>
              <a:tblPr/>
              <a:tblGrid>
                <a:gridCol w="979209"/>
                <a:gridCol w="1456522"/>
                <a:gridCol w="1456522"/>
                <a:gridCol w="1915395"/>
                <a:gridCol w="1736150"/>
              </a:tblGrid>
              <a:tr h="132944">
                <a:tc>
                  <a:txBody>
                    <a:bodyPr/>
                    <a:lstStyle/>
                    <a:p>
                      <a:pPr algn="ctr" rtl="0">
                        <a:lnSpc>
                          <a:spcPct val="115000"/>
                        </a:lnSpc>
                        <a:spcAft>
                          <a:spcPts val="0"/>
                        </a:spcAft>
                      </a:pPr>
                      <a:r>
                        <a:rPr lang="en-US" sz="500">
                          <a:solidFill>
                            <a:srgbClr val="000000"/>
                          </a:solidFill>
                          <a:latin typeface="Arial"/>
                          <a:ea typeface="Times New Roman"/>
                          <a:cs typeface="Arial"/>
                        </a:rPr>
                        <a:t>180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RJA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181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182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HLS</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RRB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183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VJB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184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SBE</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185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ZSB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186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JJV</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187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LDB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188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XXA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BSB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189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NAB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BXB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JRU</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1">
                        <a:lnSpc>
                          <a:spcPct val="115000"/>
                        </a:lnSpc>
                        <a:spcAft>
                          <a:spcPts val="0"/>
                        </a:spcAft>
                      </a:pPr>
                      <a:r>
                        <a:rPr lang="ar-SA" sz="500">
                          <a:solidFill>
                            <a:srgbClr val="000000"/>
                          </a:solidFill>
                          <a:latin typeface="Calibri"/>
                          <a:ea typeface="Times New Roman"/>
                          <a:cs typeface="Arial"/>
                        </a:rPr>
                        <a:t>501 ك</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VUA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 H 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LZA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TKA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KAB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NRA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HAD</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SNA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AYO</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199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JKA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KHA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MRD</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KKN</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EZK</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BSB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LDB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LDB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DRA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DAB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REA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BXB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TGA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REA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209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GRA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RSB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VTB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BJA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LVA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AZT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KUA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JUN</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BXB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NZA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NZA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217</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NHA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218</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VHG</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219</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HSB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220</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JRB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DTA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221</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KVG</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LGA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222</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DAA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JAB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223</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VXA</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KVJ</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HSB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224</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NSB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DXJ</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225</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JJV</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32944">
                <a:tc>
                  <a:txBody>
                    <a:bodyPr/>
                    <a:lstStyle/>
                    <a:p>
                      <a:pPr algn="ctr" rtl="0">
                        <a:lnSpc>
                          <a:spcPct val="115000"/>
                        </a:lnSpc>
                        <a:spcAft>
                          <a:spcPts val="0"/>
                        </a:spcAft>
                      </a:pPr>
                      <a:r>
                        <a:rPr lang="en-US" sz="500">
                          <a:solidFill>
                            <a:srgbClr val="000000"/>
                          </a:solidFill>
                          <a:latin typeface="Arial"/>
                          <a:ea typeface="Times New Roman"/>
                          <a:cs typeface="Arial"/>
                        </a:rPr>
                        <a:t>226</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a:solidFill>
                            <a:srgbClr val="000000"/>
                          </a:solidFill>
                          <a:latin typeface="Arial"/>
                          <a:ea typeface="Times New Roman"/>
                          <a:cs typeface="Arial"/>
                        </a:rPr>
                        <a:t>UAB</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a:solidFill>
                            <a:srgbClr val="000000"/>
                          </a:solidFill>
                          <a:latin typeface="Arial"/>
                          <a:ea typeface="Times New Roman"/>
                          <a:cs typeface="Arial"/>
                        </a:rPr>
                        <a:t>T</a:t>
                      </a:r>
                      <a:endParaRPr lang="en-US" sz="50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500" dirty="0">
                          <a:solidFill>
                            <a:srgbClr val="000000"/>
                          </a:solidFill>
                          <a:latin typeface="Arial"/>
                          <a:ea typeface="Times New Roman"/>
                          <a:cs typeface="Arial"/>
                        </a:rPr>
                        <a:t>NDR</a:t>
                      </a:r>
                      <a:endParaRPr lang="en-US" sz="500"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5" name="جدول 4"/>
          <p:cNvGraphicFramePr>
            <a:graphicFrameLocks noGrp="1"/>
          </p:cNvGraphicFramePr>
          <p:nvPr/>
        </p:nvGraphicFramePr>
        <p:xfrm>
          <a:off x="533400" y="381000"/>
          <a:ext cx="7391400" cy="5257808"/>
        </p:xfrm>
        <a:graphic>
          <a:graphicData uri="http://schemas.openxmlformats.org/drawingml/2006/table">
            <a:tbl>
              <a:tblPr/>
              <a:tblGrid>
                <a:gridCol w="959427"/>
                <a:gridCol w="1427097"/>
                <a:gridCol w="1427097"/>
                <a:gridCol w="1876703"/>
                <a:gridCol w="1701076"/>
              </a:tblGrid>
              <a:tr h="328613">
                <a:tc>
                  <a:txBody>
                    <a:bodyPr/>
                    <a:lstStyle/>
                    <a:p>
                      <a:pPr algn="ctr" rtl="0">
                        <a:lnSpc>
                          <a:spcPct val="115000"/>
                        </a:lnSpc>
                        <a:spcAft>
                          <a:spcPts val="0"/>
                        </a:spcAft>
                      </a:pPr>
                      <a:r>
                        <a:rPr lang="en-US" sz="1100" dirty="0">
                          <a:solidFill>
                            <a:srgbClr val="000000"/>
                          </a:solidFill>
                          <a:latin typeface="Arial"/>
                          <a:ea typeface="Times New Roman"/>
                          <a:cs typeface="Arial"/>
                        </a:rPr>
                        <a:t>227</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TGA</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MRD</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TTA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TKA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1">
                        <a:lnSpc>
                          <a:spcPct val="115000"/>
                        </a:lnSpc>
                        <a:spcAft>
                          <a:spcPts val="0"/>
                        </a:spcAft>
                      </a:pPr>
                      <a:r>
                        <a:rPr lang="ar-SA" sz="1100">
                          <a:solidFill>
                            <a:srgbClr val="000000"/>
                          </a:solidFill>
                          <a:latin typeface="Calibri"/>
                          <a:ea typeface="Times New Roman"/>
                          <a:cs typeface="Arial"/>
                        </a:rPr>
                        <a:t>671 ك</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ARA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TKA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VDT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SRB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VXA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REV</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HJB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ZBB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GJB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GEA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LUA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ALA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RSB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239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UGA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240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BKU</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HRB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241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JLA</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RSL</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28613">
                <a:tc>
                  <a:txBody>
                    <a:bodyPr/>
                    <a:lstStyle/>
                    <a:p>
                      <a:pPr algn="ctr" rtl="0">
                        <a:lnSpc>
                          <a:spcPct val="115000"/>
                        </a:lnSpc>
                        <a:spcAft>
                          <a:spcPts val="0"/>
                        </a:spcAft>
                      </a:pPr>
                      <a:r>
                        <a:rPr lang="en-US" sz="1100">
                          <a:solidFill>
                            <a:srgbClr val="000000"/>
                          </a:solidFill>
                          <a:latin typeface="Arial"/>
                          <a:ea typeface="Times New Roman"/>
                          <a:cs typeface="Arial"/>
                        </a:rPr>
                        <a:t>242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ANB</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a:solidFill>
                            <a:srgbClr val="000000"/>
                          </a:solidFill>
                          <a:latin typeface="Arial"/>
                          <a:ea typeface="Times New Roman"/>
                          <a:cs typeface="Arial"/>
                        </a:rPr>
                        <a:t>-</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15000"/>
                        </a:lnSpc>
                        <a:spcAft>
                          <a:spcPts val="0"/>
                        </a:spcAft>
                      </a:pPr>
                      <a:r>
                        <a:rPr lang="en-US" sz="1100" dirty="0">
                          <a:solidFill>
                            <a:srgbClr val="000000"/>
                          </a:solidFill>
                          <a:latin typeface="Arial"/>
                          <a:ea typeface="Times New Roman"/>
                          <a:cs typeface="Arial"/>
                        </a:rPr>
                        <a:t>LAB</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
        <p:nvSpPr>
          <p:cNvPr id="3891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Table.1</a:t>
            </a:r>
            <a:r>
              <a:rPr kumimoji="0" lang="ar-SA" sz="1000" b="0" i="0" u="none" strike="noStrike" cap="none" normalizeH="0" baseline="0" smtClean="0">
                <a:ln>
                  <a:noFill/>
                </a:ln>
                <a:solidFill>
                  <a:schemeClr val="tx1"/>
                </a:solidFill>
                <a:effectLst/>
                <a:latin typeface="Calibri" pitchFamily="34" charset="0"/>
                <a:ea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228600"/>
            <a:ext cx="7620000" cy="6227136"/>
          </a:xfrm>
        </p:spPr>
        <p:txBody>
          <a:bodyPr>
            <a:normAutofit fontScale="77500" lnSpcReduction="20000"/>
          </a:bodyPr>
          <a:lstStyle/>
          <a:p>
            <a:r>
              <a:rPr lang="en-US" dirty="0" smtClean="0"/>
              <a:t>Table.1</a:t>
            </a:r>
            <a:r>
              <a:rPr lang="ar-SA" dirty="0" smtClean="0"/>
              <a:t>  </a:t>
            </a:r>
            <a:r>
              <a:rPr lang="en-US" dirty="0" smtClean="0"/>
              <a:t/>
            </a:r>
            <a:br>
              <a:rPr lang="en-US" dirty="0" smtClean="0"/>
            </a:br>
            <a:r>
              <a:rPr lang="en-US" dirty="0" smtClean="0"/>
              <a:t>(Data collection sheets)</a:t>
            </a:r>
          </a:p>
          <a:p>
            <a:r>
              <a:rPr lang="ar-SA" dirty="0" smtClean="0"/>
              <a:t> </a:t>
            </a:r>
            <a:endParaRPr lang="en-US" dirty="0" smtClean="0"/>
          </a:p>
          <a:p>
            <a:r>
              <a:rPr lang="en-US" b="1" dirty="0" smtClean="0"/>
              <a:t>Notice for this table  :</a:t>
            </a:r>
            <a:endParaRPr lang="en-US" dirty="0" smtClean="0"/>
          </a:p>
          <a:p>
            <a:r>
              <a:rPr lang="en-US" b="1" dirty="0" smtClean="0"/>
              <a:t>Entries should have one of three forms :</a:t>
            </a:r>
            <a:endParaRPr lang="en-US" dirty="0" smtClean="0"/>
          </a:p>
          <a:p>
            <a:r>
              <a:rPr lang="en-US" dirty="0" smtClean="0"/>
              <a:t>-the last digits of the license plate for vehicles first observed in a particular space .</a:t>
            </a:r>
          </a:p>
          <a:p>
            <a:r>
              <a:rPr lang="en-US" dirty="0" smtClean="0"/>
              <a:t>-a Letter "T" for the same vehicle still in the space recorded on the previous .</a:t>
            </a:r>
          </a:p>
          <a:p>
            <a:r>
              <a:rPr lang="en-US" dirty="0" smtClean="0"/>
              <a:t>-Dash if the space is empty .</a:t>
            </a:r>
          </a:p>
          <a:p>
            <a:r>
              <a:rPr lang="ar-SA" b="1" dirty="0" smtClean="0"/>
              <a:t> </a:t>
            </a:r>
            <a:endParaRPr lang="en-US" dirty="0" smtClean="0"/>
          </a:p>
          <a:p>
            <a:r>
              <a:rPr lang="en-US" b="1" dirty="0" smtClean="0"/>
              <a:t>Why we chose the period outside (10-30 minutes)?</a:t>
            </a:r>
            <a:endParaRPr lang="en-US" dirty="0" smtClean="0"/>
          </a:p>
          <a:p>
            <a:r>
              <a:rPr lang="en-US" dirty="0" smtClean="0"/>
              <a:t>1-Parking of a student, students usually begin their shift from eight am and 12 pm, so parking have changed very little other than if a supermarket would be a big change.</a:t>
            </a:r>
          </a:p>
          <a:p>
            <a:r>
              <a:rPr lang="en-US" dirty="0" smtClean="0"/>
              <a:t>2- Papers did not indicate that we have to determine the period required 10-30 minutes</a:t>
            </a:r>
          </a:p>
          <a:p>
            <a:r>
              <a:rPr lang="en-US" dirty="0" smtClean="0"/>
              <a:t>3- In addition </a:t>
            </a:r>
            <a:r>
              <a:rPr lang="en-US" dirty="0" smtClean="0"/>
              <a:t>,</a:t>
            </a:r>
            <a:r>
              <a:rPr lang="en-US" dirty="0" smtClean="0"/>
              <a:t> we don't see big change in occupancy of car for parking within observation time . </a:t>
            </a:r>
            <a:endParaRPr lang="en-US" dirty="0" smtClean="0"/>
          </a:p>
          <a:p>
            <a:r>
              <a:rPr lang="en-US" b="1" dirty="0" smtClean="0"/>
              <a:t> </a:t>
            </a:r>
            <a:endParaRPr lang="en-US" dirty="0" smtClean="0"/>
          </a:p>
          <a:p>
            <a:r>
              <a:rPr lang="en-US" b="1" dirty="0" smtClean="0"/>
              <a:t>Data analysis / Results :</a:t>
            </a:r>
            <a:endParaRPr lang="en-US" dirty="0" smtClean="0"/>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normAutofit/>
          </a:bodyPr>
          <a:lstStyle/>
          <a:p>
            <a:pPr algn="just">
              <a:lnSpc>
                <a:spcPct val="150000"/>
              </a:lnSpc>
            </a:pPr>
            <a:r>
              <a:rPr lang="en-US" dirty="0" smtClean="0">
                <a:latin typeface="Times New Roman" pitchFamily="18" charset="0"/>
                <a:cs typeface="Times New Roman" pitchFamily="18" charset="0"/>
              </a:rPr>
              <a:t>The key issue in parking is a determination of how many spaces are required for a particular park, and where they should be located. These requirements lead to locally based zoning regulations on minimum numbers of spaces that need to be provided when a development is built.</a:t>
            </a:r>
          </a:p>
          <a:p>
            <a:pPr algn="just">
              <a:lnSpc>
                <a:spcPct val="150000"/>
              </a:lnSpc>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533400"/>
            <a:ext cx="7239000" cy="6074736"/>
          </a:xfrm>
        </p:spPr>
        <p:txBody>
          <a:bodyPr>
            <a:normAutofit/>
          </a:bodyPr>
          <a:lstStyle/>
          <a:p>
            <a:r>
              <a:rPr lang="en-US" b="1" dirty="0" smtClean="0"/>
              <a:t>-summarize the data :</a:t>
            </a:r>
            <a:endParaRPr lang="en-US" dirty="0" smtClean="0"/>
          </a:p>
          <a:p>
            <a:r>
              <a:rPr lang="en-US" dirty="0" smtClean="0"/>
              <a:t>We summarize the previous table (Table .1), so that summarize the number of vehicles that were among space during the study period, in addition to the total time for each space was busy(Table.2 ) . For example , Parking  No. 1 stopped a one car for all the time from 7:45 - 12:45, so we say that one car was used this park for five hours (400 minutes).</a:t>
            </a:r>
          </a:p>
          <a:p>
            <a:r>
              <a:rPr lang="en-US" dirty="0" smtClean="0"/>
              <a:t>Table.2  ( summarize the data )</a:t>
            </a:r>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idx="1"/>
          </p:nvPr>
        </p:nvGraphicFramePr>
        <p:xfrm>
          <a:off x="2057400" y="12420599"/>
          <a:ext cx="5638800" cy="14630400"/>
        </p:xfrm>
        <a:graphic>
          <a:graphicData uri="http://schemas.openxmlformats.org/drawingml/2006/table">
            <a:tbl>
              <a:tblPr rtl="1" firstRow="1" bandRow="1">
                <a:tableStyleId>{5C22544A-7EE6-4342-B048-85BDC9FD1C3A}</a:tableStyleId>
              </a:tblPr>
              <a:tblGrid>
                <a:gridCol w="1127760"/>
                <a:gridCol w="1127760"/>
                <a:gridCol w="1127760"/>
                <a:gridCol w="1127760"/>
                <a:gridCol w="1127760"/>
              </a:tblGrid>
              <a:tr h="0">
                <a:tc>
                  <a:txBody>
                    <a:bodyPr/>
                    <a:lstStyle/>
                    <a:p>
                      <a:pPr rtl="1"/>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dirty="0"/>
                    </a:p>
                  </a:txBody>
                  <a:tcPr/>
                </a:tc>
              </a:tr>
            </a:tbl>
          </a:graphicData>
        </a:graphic>
      </p:graphicFrame>
      <p:graphicFrame>
        <p:nvGraphicFramePr>
          <p:cNvPr id="7" name="جدول 6"/>
          <p:cNvGraphicFramePr>
            <a:graphicFrameLocks noGrp="1"/>
          </p:cNvGraphicFramePr>
          <p:nvPr/>
        </p:nvGraphicFramePr>
        <p:xfrm>
          <a:off x="380999" y="312674"/>
          <a:ext cx="8382001" cy="6230641"/>
        </p:xfrm>
        <a:graphic>
          <a:graphicData uri="http://schemas.openxmlformats.org/drawingml/2006/table">
            <a:tbl>
              <a:tblPr/>
              <a:tblGrid>
                <a:gridCol w="2011272"/>
                <a:gridCol w="1111566"/>
                <a:gridCol w="1111566"/>
                <a:gridCol w="1219826"/>
                <a:gridCol w="1028499"/>
                <a:gridCol w="1065838"/>
                <a:gridCol w="833434"/>
              </a:tblGrid>
              <a:tr h="33041">
                <a:tc>
                  <a:txBody>
                    <a:bodyPr/>
                    <a:lstStyle/>
                    <a:p>
                      <a:pPr algn="ctr" rtl="0">
                        <a:lnSpc>
                          <a:spcPct val="115000"/>
                        </a:lnSpc>
                        <a:spcAft>
                          <a:spcPts val="0"/>
                        </a:spcAft>
                      </a:pPr>
                      <a:r>
                        <a:rPr lang="en-US" sz="100">
                          <a:solidFill>
                            <a:srgbClr val="000000"/>
                          </a:solidFill>
                          <a:latin typeface="Arial"/>
                          <a:ea typeface="Times New Roman"/>
                          <a:cs typeface="Arial"/>
                        </a:rPr>
                        <a:t>Stall</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100">
                          <a:solidFill>
                            <a:srgbClr val="000000"/>
                          </a:solidFill>
                          <a:latin typeface="Arial"/>
                          <a:ea typeface="Times New Roman"/>
                          <a:cs typeface="Arial"/>
                        </a:rPr>
                        <a:t>+100 (7:45)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100">
                          <a:solidFill>
                            <a:srgbClr val="000000"/>
                          </a:solidFill>
                          <a:latin typeface="Arial"/>
                          <a:ea typeface="Times New Roman"/>
                          <a:cs typeface="Arial"/>
                        </a:rPr>
                        <a:t>+200 (9:25)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100">
                          <a:solidFill>
                            <a:srgbClr val="000000"/>
                          </a:solidFill>
                          <a:latin typeface="Arial"/>
                          <a:ea typeface="Times New Roman"/>
                          <a:cs typeface="Arial"/>
                        </a:rPr>
                        <a:t> +300 (11:05)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100">
                          <a:solidFill>
                            <a:srgbClr val="000000"/>
                          </a:solidFill>
                          <a:latin typeface="Arial"/>
                          <a:ea typeface="Times New Roman"/>
                          <a:cs typeface="Arial"/>
                        </a:rPr>
                        <a:t>+400 (12:45)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100">
                          <a:solidFill>
                            <a:srgbClr val="000000"/>
                          </a:solidFill>
                          <a:latin typeface="Arial"/>
                          <a:ea typeface="Times New Roman"/>
                          <a:cs typeface="Arial"/>
                        </a:rPr>
                        <a:t>Vehicle parked</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rtl="0">
                        <a:lnSpc>
                          <a:spcPct val="115000"/>
                        </a:lnSpc>
                        <a:spcAft>
                          <a:spcPts val="0"/>
                        </a:spcAft>
                      </a:pPr>
                      <a:r>
                        <a:rPr lang="en-US" sz="100">
                          <a:solidFill>
                            <a:srgbClr val="000000"/>
                          </a:solidFill>
                          <a:latin typeface="Arial"/>
                          <a:ea typeface="Times New Roman"/>
                          <a:cs typeface="Arial"/>
                        </a:rPr>
                        <a:t>Time Used</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0">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39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49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59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69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79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89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99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109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119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129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139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149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159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169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179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189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199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209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219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229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233</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235</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237</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239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240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241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400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rtl="0">
                        <a:lnSpc>
                          <a:spcPct val="115000"/>
                        </a:lnSpc>
                        <a:spcAft>
                          <a:spcPts val="0"/>
                        </a:spcAft>
                      </a:pPr>
                      <a:r>
                        <a:rPr lang="en-US" sz="100">
                          <a:solidFill>
                            <a:srgbClr val="000000"/>
                          </a:solidFill>
                          <a:latin typeface="Arial"/>
                          <a:ea typeface="Times New Roman"/>
                          <a:cs typeface="Arial"/>
                        </a:rPr>
                        <a:t>242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1</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00">
                          <a:solidFill>
                            <a:srgbClr val="000000"/>
                          </a:solidFill>
                          <a:latin typeface="Arial"/>
                          <a:ea typeface="Times New Roman"/>
                          <a:cs typeface="Arial"/>
                        </a:rPr>
                        <a:t>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lnSpc>
                          <a:spcPct val="115000"/>
                        </a:lnSpc>
                        <a:spcAft>
                          <a:spcPts val="0"/>
                        </a:spcAft>
                      </a:pPr>
                      <a:r>
                        <a:rPr lang="en-US" sz="100">
                          <a:solidFill>
                            <a:srgbClr val="000000"/>
                          </a:solidFill>
                          <a:latin typeface="Arial"/>
                          <a:ea typeface="Times New Roman"/>
                          <a:cs typeface="Arial"/>
                        </a:rPr>
                        <a:t>ACCUMULATION</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238</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239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219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236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374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93200</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lnSpc>
                          <a:spcPct val="115000"/>
                        </a:lnSpc>
                        <a:spcAft>
                          <a:spcPts val="0"/>
                        </a:spcAft>
                      </a:pPr>
                      <a:r>
                        <a:rPr lang="en-US" sz="100">
                          <a:solidFill>
                            <a:srgbClr val="000000"/>
                          </a:solidFill>
                          <a:latin typeface="Arial"/>
                          <a:ea typeface="Times New Roman"/>
                          <a:cs typeface="Arial"/>
                        </a:rPr>
                        <a:t>% OCCUPANCY</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00">
                          <a:solidFill>
                            <a:srgbClr val="000000"/>
                          </a:solidFill>
                          <a:latin typeface="Arial"/>
                          <a:ea typeface="Times New Roman"/>
                          <a:cs typeface="Arial"/>
                        </a:rPr>
                        <a:t>98.34</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98.76</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90.49</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00">
                          <a:solidFill>
                            <a:srgbClr val="000000"/>
                          </a:solidFill>
                          <a:latin typeface="Arial"/>
                          <a:ea typeface="Times New Roman"/>
                          <a:cs typeface="Arial"/>
                        </a:rPr>
                        <a:t>97.52</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00">
                          <a:latin typeface="Calibri"/>
                          <a:ea typeface="Times New Roman"/>
                          <a:cs typeface="Times New Roman"/>
                        </a:rPr>
                        <a:t>      --</a:t>
                      </a:r>
                      <a:endParaRPr lang="en-US" sz="10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00" dirty="0">
                          <a:latin typeface="Calibri"/>
                          <a:ea typeface="Times New Roman"/>
                          <a:cs typeface="Times New Roman"/>
                        </a:rPr>
                        <a:t>      --</a:t>
                      </a:r>
                      <a:endParaRPr lang="en-US" sz="100" dirty="0">
                        <a:latin typeface="Calibri"/>
                        <a:ea typeface="Times New Roman"/>
                        <a:cs typeface="Arial"/>
                      </a:endParaRPr>
                    </a:p>
                  </a:txBody>
                  <a:tcPr marL="5877" marR="58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533400" y="11582400"/>
          <a:ext cx="7239000" cy="14833600"/>
        </p:xfrm>
        <a:graphic>
          <a:graphicData uri="http://schemas.openxmlformats.org/drawingml/2006/table">
            <a:tbl>
              <a:tblPr rtl="1" firstRow="1" bandRow="1">
                <a:tableStyleId>{5C22544A-7EE6-4342-B048-85BDC9FD1C3A}</a:tableStyleId>
              </a:tblPr>
              <a:tblGrid>
                <a:gridCol w="1447800"/>
                <a:gridCol w="1447800"/>
                <a:gridCol w="1447800"/>
                <a:gridCol w="1447800"/>
                <a:gridCol w="1447800"/>
              </a:tblGrid>
              <a:tr h="370840">
                <a:tc>
                  <a:txBody>
                    <a:bodyPr/>
                    <a:lstStyle/>
                    <a:p>
                      <a:pPr rtl="1"/>
                      <a:endParaRPr lang="ar-SA" dirty="0"/>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a:p>
                  </a:txBody>
                  <a:tcPr/>
                </a:tc>
                <a:tc>
                  <a:txBody>
                    <a:bodyPr/>
                    <a:lstStyle/>
                    <a:p>
                      <a:pPr rtl="1"/>
                      <a:endParaRPr lang="ar-SA" dirty="0"/>
                    </a:p>
                  </a:txBody>
                  <a:tcPr/>
                </a:tc>
              </a:tr>
            </a:tbl>
          </a:graphicData>
        </a:graphic>
      </p:graphicFrame>
      <p:graphicFrame>
        <p:nvGraphicFramePr>
          <p:cNvPr id="5" name="جدول 4"/>
          <p:cNvGraphicFramePr>
            <a:graphicFrameLocks noGrp="1"/>
          </p:cNvGraphicFramePr>
          <p:nvPr/>
        </p:nvGraphicFramePr>
        <p:xfrm>
          <a:off x="304801" y="228582"/>
          <a:ext cx="8610598" cy="6400836"/>
        </p:xfrm>
        <a:graphic>
          <a:graphicData uri="http://schemas.openxmlformats.org/drawingml/2006/table">
            <a:tbl>
              <a:tblPr/>
              <a:tblGrid>
                <a:gridCol w="2066120"/>
                <a:gridCol w="1141880"/>
                <a:gridCol w="1141880"/>
                <a:gridCol w="1253096"/>
                <a:gridCol w="1056550"/>
                <a:gridCol w="1094900"/>
                <a:gridCol w="856172"/>
              </a:tblGrid>
              <a:tr h="136188">
                <a:tc>
                  <a:txBody>
                    <a:bodyPr/>
                    <a:lstStyle/>
                    <a:p>
                      <a:pPr algn="ctr" rtl="0">
                        <a:lnSpc>
                          <a:spcPct val="115000"/>
                        </a:lnSpc>
                        <a:spcAft>
                          <a:spcPts val="0"/>
                        </a:spcAft>
                      </a:pPr>
                      <a:r>
                        <a:rPr lang="en-US" sz="500" b="1" dirty="0">
                          <a:solidFill>
                            <a:srgbClr val="000000"/>
                          </a:solidFill>
                          <a:latin typeface="Arial"/>
                          <a:ea typeface="Times New Roman"/>
                          <a:cs typeface="Arial"/>
                        </a:rPr>
                        <a:t>34</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300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35</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36</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37</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38</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39</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3</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40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41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42</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43</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44</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45</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46</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47</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48</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49</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50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51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52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53</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54</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55</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56</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57</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58</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59</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60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61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62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63</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64</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65</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66</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67</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68</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69</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a:solidFill>
                            <a:srgbClr val="000000"/>
                          </a:solidFill>
                          <a:latin typeface="Arial"/>
                          <a:ea typeface="Times New Roman"/>
                          <a:cs typeface="Arial"/>
                        </a:rPr>
                        <a:t>70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71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72</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73</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74</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400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75</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76</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77</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300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78</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400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79</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0</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300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188">
                <a:tc>
                  <a:txBody>
                    <a:bodyPr/>
                    <a:lstStyle/>
                    <a:p>
                      <a:pPr algn="ctr" rtl="0">
                        <a:lnSpc>
                          <a:spcPct val="115000"/>
                        </a:lnSpc>
                        <a:spcAft>
                          <a:spcPts val="0"/>
                        </a:spcAft>
                      </a:pPr>
                      <a:r>
                        <a:rPr lang="en-US" sz="500" b="1" dirty="0">
                          <a:solidFill>
                            <a:srgbClr val="000000"/>
                          </a:solidFill>
                          <a:latin typeface="Arial"/>
                          <a:ea typeface="Times New Roman"/>
                          <a:cs typeface="Arial"/>
                        </a:rPr>
                        <a:t>80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1</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a:solidFill>
                            <a:srgbClr val="000000"/>
                          </a:solidFill>
                          <a:latin typeface="Arial"/>
                          <a:ea typeface="Times New Roman"/>
                          <a:cs typeface="Arial"/>
                        </a:rPr>
                        <a:t>1</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500" b="1">
                          <a:solidFill>
                            <a:srgbClr val="000000"/>
                          </a:solidFill>
                          <a:latin typeface="Arial"/>
                          <a:ea typeface="Times New Roman"/>
                          <a:cs typeface="Arial"/>
                        </a:rPr>
                        <a:t>2</a:t>
                      </a:r>
                      <a:endParaRPr lang="en-US" sz="500" b="1">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500" b="1" dirty="0">
                          <a:solidFill>
                            <a:srgbClr val="000000"/>
                          </a:solidFill>
                          <a:latin typeface="Arial"/>
                          <a:ea typeface="Times New Roman"/>
                          <a:cs typeface="Arial"/>
                        </a:rPr>
                        <a:t>300</a:t>
                      </a:r>
                      <a:endParaRPr lang="en-US" sz="500" b="1" dirty="0">
                        <a:latin typeface="Calibri"/>
                        <a:ea typeface="Times New Roman"/>
                        <a:cs typeface="Arial"/>
                      </a:endParaRPr>
                    </a:p>
                  </a:txBody>
                  <a:tcPr marL="30759" marR="307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6" name="عنصر نائب للمحتوى 5"/>
          <p:cNvGraphicFramePr>
            <a:graphicFrameLocks noGrp="1"/>
          </p:cNvGraphicFramePr>
          <p:nvPr>
            <p:ph idx="1"/>
          </p:nvPr>
        </p:nvGraphicFramePr>
        <p:xfrm>
          <a:off x="228600" y="228603"/>
          <a:ext cx="8610599" cy="6629397"/>
        </p:xfrm>
        <a:graphic>
          <a:graphicData uri="http://schemas.openxmlformats.org/drawingml/2006/table">
            <a:tbl>
              <a:tblPr/>
              <a:tblGrid>
                <a:gridCol w="2066121"/>
                <a:gridCol w="1141880"/>
                <a:gridCol w="1141880"/>
                <a:gridCol w="1253095"/>
                <a:gridCol w="1056550"/>
                <a:gridCol w="1094902"/>
                <a:gridCol w="856171"/>
              </a:tblGrid>
              <a:tr h="141051">
                <a:tc>
                  <a:txBody>
                    <a:bodyPr/>
                    <a:lstStyle/>
                    <a:p>
                      <a:pPr algn="ctr" rtl="0">
                        <a:lnSpc>
                          <a:spcPct val="115000"/>
                        </a:lnSpc>
                        <a:spcAft>
                          <a:spcPts val="0"/>
                        </a:spcAft>
                      </a:pPr>
                      <a:r>
                        <a:rPr lang="en-US" sz="600" b="1">
                          <a:solidFill>
                            <a:srgbClr val="000000"/>
                          </a:solidFill>
                          <a:latin typeface="Arial"/>
                          <a:ea typeface="Times New Roman"/>
                          <a:cs typeface="Arial"/>
                        </a:rPr>
                        <a:t>81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82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83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84</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85</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86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87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88</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89</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300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300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94</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95</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98</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99</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104</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105</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108</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109</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300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114</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115</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118</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119</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120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121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122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123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124</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125</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300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126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51">
                <a:tc>
                  <a:txBody>
                    <a:bodyPr/>
                    <a:lstStyle/>
                    <a:p>
                      <a:pPr algn="ctr" rtl="0">
                        <a:lnSpc>
                          <a:spcPct val="115000"/>
                        </a:lnSpc>
                        <a:spcAft>
                          <a:spcPts val="0"/>
                        </a:spcAft>
                      </a:pPr>
                      <a:r>
                        <a:rPr lang="en-US" sz="600" b="1">
                          <a:solidFill>
                            <a:srgbClr val="000000"/>
                          </a:solidFill>
                          <a:latin typeface="Arial"/>
                          <a:ea typeface="Times New Roman"/>
                          <a:cs typeface="Arial"/>
                        </a:rPr>
                        <a:t>127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300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6" name="عنصر نائب للمحتوى 5"/>
          <p:cNvGraphicFramePr>
            <a:graphicFrameLocks noGrp="1"/>
          </p:cNvGraphicFramePr>
          <p:nvPr>
            <p:ph idx="1"/>
          </p:nvPr>
        </p:nvGraphicFramePr>
        <p:xfrm>
          <a:off x="304801" y="152395"/>
          <a:ext cx="8610598" cy="6553210"/>
        </p:xfrm>
        <a:graphic>
          <a:graphicData uri="http://schemas.openxmlformats.org/drawingml/2006/table">
            <a:tbl>
              <a:tblPr/>
              <a:tblGrid>
                <a:gridCol w="2066121"/>
                <a:gridCol w="1141880"/>
                <a:gridCol w="1141880"/>
                <a:gridCol w="1253095"/>
                <a:gridCol w="1056550"/>
                <a:gridCol w="1094902"/>
                <a:gridCol w="856170"/>
              </a:tblGrid>
              <a:tr h="139430">
                <a:tc>
                  <a:txBody>
                    <a:bodyPr/>
                    <a:lstStyle/>
                    <a:p>
                      <a:pPr algn="ctr" rtl="0">
                        <a:lnSpc>
                          <a:spcPct val="115000"/>
                        </a:lnSpc>
                        <a:spcAft>
                          <a:spcPts val="0"/>
                        </a:spcAft>
                      </a:pPr>
                      <a:r>
                        <a:rPr lang="en-US" sz="600">
                          <a:solidFill>
                            <a:srgbClr val="000000"/>
                          </a:solidFill>
                          <a:latin typeface="Arial"/>
                          <a:ea typeface="Times New Roman"/>
                          <a:cs typeface="Arial"/>
                        </a:rPr>
                        <a:t>128</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129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135</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136</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137</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138</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139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145</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146</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147</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148</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149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155</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156</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157</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158</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159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165</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166</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167</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168</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169</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170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171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172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173</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400</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430">
                <a:tc>
                  <a:txBody>
                    <a:bodyPr/>
                    <a:lstStyle/>
                    <a:p>
                      <a:pPr algn="ctr" rtl="0">
                        <a:lnSpc>
                          <a:spcPct val="115000"/>
                        </a:lnSpc>
                        <a:spcAft>
                          <a:spcPts val="0"/>
                        </a:spcAft>
                      </a:pPr>
                      <a:r>
                        <a:rPr lang="en-US" sz="600">
                          <a:solidFill>
                            <a:srgbClr val="000000"/>
                          </a:solidFill>
                          <a:latin typeface="Arial"/>
                          <a:ea typeface="Times New Roman"/>
                          <a:cs typeface="Arial"/>
                        </a:rPr>
                        <a:t>174</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a:solidFill>
                            <a:srgbClr val="000000"/>
                          </a:solidFill>
                          <a:latin typeface="Arial"/>
                          <a:ea typeface="Times New Roman"/>
                          <a:cs typeface="Arial"/>
                        </a:rPr>
                        <a:t>1</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a:solidFill>
                            <a:srgbClr val="000000"/>
                          </a:solidFill>
                          <a:latin typeface="Arial"/>
                          <a:ea typeface="Times New Roman"/>
                          <a:cs typeface="Arial"/>
                        </a:rPr>
                        <a:t>2</a:t>
                      </a:r>
                      <a:endParaRPr lang="en-US" sz="60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dirty="0">
                          <a:solidFill>
                            <a:srgbClr val="000000"/>
                          </a:solidFill>
                          <a:latin typeface="Arial"/>
                          <a:ea typeface="Times New Roman"/>
                          <a:cs typeface="Arial"/>
                        </a:rPr>
                        <a:t>400</a:t>
                      </a:r>
                      <a:endParaRPr lang="en-US" sz="600"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6" name="عنصر نائب للمحتوى 5"/>
          <p:cNvGraphicFramePr>
            <a:graphicFrameLocks noGrp="1"/>
          </p:cNvGraphicFramePr>
          <p:nvPr>
            <p:ph idx="1"/>
          </p:nvPr>
        </p:nvGraphicFramePr>
        <p:xfrm>
          <a:off x="228600" y="228600"/>
          <a:ext cx="8534398" cy="6477023"/>
        </p:xfrm>
        <a:graphic>
          <a:graphicData uri="http://schemas.openxmlformats.org/drawingml/2006/table">
            <a:tbl>
              <a:tblPr/>
              <a:tblGrid>
                <a:gridCol w="2047837"/>
                <a:gridCol w="1131775"/>
                <a:gridCol w="1131775"/>
                <a:gridCol w="1242006"/>
                <a:gridCol w="1047200"/>
                <a:gridCol w="1085212"/>
                <a:gridCol w="848593"/>
              </a:tblGrid>
              <a:tr h="137809">
                <a:tc>
                  <a:txBody>
                    <a:bodyPr/>
                    <a:lstStyle/>
                    <a:p>
                      <a:pPr algn="ctr" rtl="0">
                        <a:lnSpc>
                          <a:spcPct val="115000"/>
                        </a:lnSpc>
                        <a:spcAft>
                          <a:spcPts val="0"/>
                        </a:spcAft>
                      </a:pPr>
                      <a:r>
                        <a:rPr lang="en-US" sz="600" b="1" dirty="0">
                          <a:solidFill>
                            <a:srgbClr val="000000"/>
                          </a:solidFill>
                          <a:latin typeface="Arial"/>
                          <a:ea typeface="Times New Roman"/>
                          <a:cs typeface="Arial"/>
                        </a:rPr>
                        <a:t>175</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176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177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178</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179</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184</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185</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188</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189</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194</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195</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198</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199</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204</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205</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208</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209</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210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211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212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213</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dirty="0">
                          <a:solidFill>
                            <a:srgbClr val="000000"/>
                          </a:solidFill>
                          <a:latin typeface="Arial"/>
                          <a:ea typeface="Times New Roman"/>
                          <a:cs typeface="Arial"/>
                        </a:rPr>
                        <a:t>214</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215</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216</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217</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218</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2</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300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219</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300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220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dirty="0">
                          <a:solidFill>
                            <a:srgbClr val="000000"/>
                          </a:solidFill>
                          <a:latin typeface="Arial"/>
                          <a:ea typeface="Times New Roman"/>
                          <a:cs typeface="Arial"/>
                        </a:rPr>
                        <a:t>2</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400</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809">
                <a:tc>
                  <a:txBody>
                    <a:bodyPr/>
                    <a:lstStyle/>
                    <a:p>
                      <a:pPr algn="ctr" rtl="0">
                        <a:lnSpc>
                          <a:spcPct val="115000"/>
                        </a:lnSpc>
                        <a:spcAft>
                          <a:spcPts val="0"/>
                        </a:spcAft>
                      </a:pPr>
                      <a:r>
                        <a:rPr lang="en-US" sz="600" b="1">
                          <a:solidFill>
                            <a:srgbClr val="000000"/>
                          </a:solidFill>
                          <a:latin typeface="Arial"/>
                          <a:ea typeface="Times New Roman"/>
                          <a:cs typeface="Arial"/>
                        </a:rPr>
                        <a:t>221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1</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a:solidFill>
                            <a:srgbClr val="000000"/>
                          </a:solidFill>
                          <a:latin typeface="Arial"/>
                          <a:ea typeface="Times New Roman"/>
                          <a:cs typeface="Arial"/>
                        </a:rPr>
                        <a:t>1</a:t>
                      </a:r>
                      <a:endParaRPr lang="en-US" sz="600" b="1">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600" b="1" dirty="0">
                          <a:solidFill>
                            <a:srgbClr val="000000"/>
                          </a:solidFill>
                          <a:latin typeface="Arial"/>
                          <a:ea typeface="Times New Roman"/>
                          <a:cs typeface="Arial"/>
                        </a:rPr>
                        <a:t>2</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600" b="1" dirty="0">
                          <a:solidFill>
                            <a:srgbClr val="000000"/>
                          </a:solidFill>
                          <a:latin typeface="Arial"/>
                          <a:ea typeface="Times New Roman"/>
                          <a:cs typeface="Arial"/>
                        </a:rPr>
                        <a:t>400</a:t>
                      </a:r>
                      <a:endParaRPr lang="en-US" sz="600" b="1" dirty="0">
                        <a:latin typeface="Calibri"/>
                        <a:ea typeface="Times New Roman"/>
                        <a:cs typeface="Arial"/>
                      </a:endParaRPr>
                    </a:p>
                  </a:txBody>
                  <a:tcPr marL="36683" marR="366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533400" y="304791"/>
          <a:ext cx="8381999" cy="5562619"/>
        </p:xfrm>
        <a:graphic>
          <a:graphicData uri="http://schemas.openxmlformats.org/drawingml/2006/table">
            <a:tbl>
              <a:tblPr/>
              <a:tblGrid>
                <a:gridCol w="2011270"/>
                <a:gridCol w="1111564"/>
                <a:gridCol w="1111564"/>
                <a:gridCol w="1219828"/>
                <a:gridCol w="1028500"/>
                <a:gridCol w="1065833"/>
                <a:gridCol w="833440"/>
              </a:tblGrid>
              <a:tr h="241853">
                <a:tc>
                  <a:txBody>
                    <a:bodyPr/>
                    <a:lstStyle/>
                    <a:p>
                      <a:pPr algn="ctr" rtl="0">
                        <a:lnSpc>
                          <a:spcPct val="115000"/>
                        </a:lnSpc>
                        <a:spcAft>
                          <a:spcPts val="0"/>
                        </a:spcAft>
                      </a:pPr>
                      <a:r>
                        <a:rPr lang="en-US" sz="1100" dirty="0">
                          <a:solidFill>
                            <a:srgbClr val="000000"/>
                          </a:solidFill>
                          <a:latin typeface="Arial"/>
                          <a:ea typeface="Times New Roman"/>
                          <a:cs typeface="Arial"/>
                        </a:rPr>
                        <a:t>222</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223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224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225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226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227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228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229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233</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235</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237</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239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240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241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400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ctr" rtl="0">
                        <a:lnSpc>
                          <a:spcPct val="115000"/>
                        </a:lnSpc>
                        <a:spcAft>
                          <a:spcPts val="0"/>
                        </a:spcAft>
                      </a:pPr>
                      <a:r>
                        <a:rPr lang="en-US" sz="1100">
                          <a:solidFill>
                            <a:srgbClr val="000000"/>
                          </a:solidFill>
                          <a:latin typeface="Arial"/>
                          <a:ea typeface="Times New Roman"/>
                          <a:cs typeface="Arial"/>
                        </a:rPr>
                        <a:t>242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1</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rtl="0">
                        <a:lnSpc>
                          <a:spcPct val="115000"/>
                        </a:lnSpc>
                        <a:spcAft>
                          <a:spcPts val="0"/>
                        </a:spcAft>
                      </a:pPr>
                      <a:r>
                        <a:rPr lang="en-US" sz="1100">
                          <a:solidFill>
                            <a:srgbClr val="000000"/>
                          </a:solidFill>
                          <a:latin typeface="Arial"/>
                          <a:ea typeface="Times New Roman"/>
                          <a:cs typeface="Arial"/>
                        </a:rPr>
                        <a:t>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l" rtl="0">
                        <a:lnSpc>
                          <a:spcPct val="115000"/>
                        </a:lnSpc>
                        <a:spcAft>
                          <a:spcPts val="0"/>
                        </a:spcAft>
                      </a:pPr>
                      <a:r>
                        <a:rPr lang="en-US" sz="1100">
                          <a:solidFill>
                            <a:srgbClr val="000000"/>
                          </a:solidFill>
                          <a:latin typeface="Arial"/>
                          <a:ea typeface="Times New Roman"/>
                          <a:cs typeface="Arial"/>
                        </a:rPr>
                        <a:t>ACCUMULATION</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238</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239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219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236</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374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93200</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853">
                <a:tc>
                  <a:txBody>
                    <a:bodyPr/>
                    <a:lstStyle/>
                    <a:p>
                      <a:pPr algn="l" rtl="0">
                        <a:lnSpc>
                          <a:spcPct val="115000"/>
                        </a:lnSpc>
                        <a:spcAft>
                          <a:spcPts val="0"/>
                        </a:spcAft>
                      </a:pPr>
                      <a:r>
                        <a:rPr lang="en-US" sz="1100">
                          <a:solidFill>
                            <a:srgbClr val="000000"/>
                          </a:solidFill>
                          <a:latin typeface="Arial"/>
                          <a:ea typeface="Times New Roman"/>
                          <a:cs typeface="Arial"/>
                        </a:rPr>
                        <a:t>% OCCUPANCY</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rtl="0">
                        <a:lnSpc>
                          <a:spcPct val="115000"/>
                        </a:lnSpc>
                        <a:spcAft>
                          <a:spcPts val="0"/>
                        </a:spcAft>
                      </a:pPr>
                      <a:r>
                        <a:rPr lang="en-US" sz="1100">
                          <a:solidFill>
                            <a:srgbClr val="000000"/>
                          </a:solidFill>
                          <a:latin typeface="Arial"/>
                          <a:ea typeface="Times New Roman"/>
                          <a:cs typeface="Arial"/>
                        </a:rPr>
                        <a:t>98.34</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dirty="0">
                          <a:solidFill>
                            <a:srgbClr val="000000"/>
                          </a:solidFill>
                          <a:latin typeface="Arial"/>
                          <a:ea typeface="Times New Roman"/>
                          <a:cs typeface="Arial"/>
                        </a:rPr>
                        <a:t>98.76</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90.49</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100">
                          <a:solidFill>
                            <a:srgbClr val="000000"/>
                          </a:solidFill>
                          <a:latin typeface="Arial"/>
                          <a:ea typeface="Times New Roman"/>
                          <a:cs typeface="Arial"/>
                        </a:rPr>
                        <a:t>97.52</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a:latin typeface="Calibri"/>
                          <a:ea typeface="Times New Roman"/>
                          <a:cs typeface="Times New Roman"/>
                        </a:rPr>
                        <a:t>      --</a:t>
                      </a:r>
                      <a:endParaRPr lang="en-US" sz="110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100" dirty="0">
                          <a:latin typeface="Calibri"/>
                          <a:ea typeface="Times New Roman"/>
                          <a:cs typeface="Times New Roman"/>
                        </a:rPr>
                        <a:t>      --</a:t>
                      </a:r>
                      <a:endParaRPr lang="en-US" sz="1100" dirty="0">
                        <a:latin typeface="Calibri"/>
                        <a:ea typeface="Times New Roman"/>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193" name="Rectangle 1"/>
          <p:cNvSpPr>
            <a:spLocks noChangeArrowheads="1"/>
          </p:cNvSpPr>
          <p:nvPr/>
        </p:nvSpPr>
        <p:spPr bwMode="auto">
          <a:xfrm>
            <a:off x="3221758" y="6139934"/>
            <a:ext cx="270048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Table.2  ( summarize data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533400"/>
            <a:ext cx="7239000" cy="5922336"/>
          </a:xfrm>
        </p:spPr>
        <p:txBody>
          <a:bodyPr>
            <a:normAutofit fontScale="92500" lnSpcReduction="10000"/>
          </a:bodyPr>
          <a:lstStyle/>
          <a:p>
            <a:r>
              <a:rPr lang="en-US" b="1" dirty="0" smtClean="0"/>
              <a:t>-Parking statistics :</a:t>
            </a:r>
            <a:endParaRPr lang="en-US" dirty="0" smtClean="0"/>
          </a:p>
          <a:p>
            <a:r>
              <a:rPr lang="en-US" dirty="0" smtClean="0"/>
              <a:t>Begin to analyze the data after collection and summarized in order to find the following:</a:t>
            </a:r>
          </a:p>
          <a:p>
            <a:r>
              <a:rPr lang="en-US" dirty="0" smtClean="0"/>
              <a:t>1- </a:t>
            </a:r>
            <a:r>
              <a:rPr lang="en-US" b="1" dirty="0" smtClean="0"/>
              <a:t>The parking volume</a:t>
            </a:r>
            <a:r>
              <a:rPr lang="en-US" dirty="0" smtClean="0"/>
              <a:t> is the hourly representation of the number of vehicles using the facility during the analysis period .From Table .2 :</a:t>
            </a:r>
          </a:p>
          <a:p>
            <a:r>
              <a:rPr lang="en-US" dirty="0" smtClean="0"/>
              <a:t>We can find this by adding the "vehicle parked" columns ( No.6)  of the data summary (table.2) and dividing by the number of hour in the observation period                 ( 5 hours )</a:t>
            </a:r>
          </a:p>
          <a:p>
            <a:r>
              <a:rPr lang="ar-SA" dirty="0" smtClean="0"/>
              <a:t>	</a:t>
            </a:r>
            <a:endParaRPr lang="en-US" dirty="0" smtClean="0"/>
          </a:p>
          <a:p>
            <a:r>
              <a:rPr lang="en-US" dirty="0" smtClean="0"/>
              <a:t>So , </a:t>
            </a:r>
            <a:r>
              <a:rPr lang="en-US" b="1" dirty="0" smtClean="0"/>
              <a:t>The Parking Volume</a:t>
            </a:r>
            <a:r>
              <a:rPr lang="en-US" dirty="0" smtClean="0"/>
              <a:t> =  (sum of Column .6 ) / ( observation period )</a:t>
            </a:r>
          </a:p>
          <a:p>
            <a:r>
              <a:rPr lang="en-US" dirty="0" smtClean="0"/>
              <a:t>                                           = ( 374   /   5  )  =  74 .8  </a:t>
            </a:r>
            <a:r>
              <a:rPr lang="en-US" dirty="0" err="1" smtClean="0"/>
              <a:t>veh</a:t>
            </a:r>
            <a:r>
              <a:rPr lang="en-US" dirty="0" smtClean="0"/>
              <a:t> / hr</a:t>
            </a:r>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228600"/>
            <a:ext cx="7696200" cy="6629400"/>
          </a:xfrm>
        </p:spPr>
        <p:txBody>
          <a:bodyPr>
            <a:normAutofit fontScale="70000" lnSpcReduction="20000"/>
          </a:bodyPr>
          <a:lstStyle/>
          <a:p>
            <a:r>
              <a:rPr lang="en-US" dirty="0" smtClean="0"/>
              <a:t> </a:t>
            </a:r>
          </a:p>
          <a:p>
            <a:r>
              <a:rPr lang="en-US" dirty="0" smtClean="0"/>
              <a:t>2-</a:t>
            </a:r>
            <a:r>
              <a:rPr lang="en-US" b="1" dirty="0" smtClean="0"/>
              <a:t>Turnover</a:t>
            </a:r>
            <a:r>
              <a:rPr lang="en-US" dirty="0" smtClean="0"/>
              <a:t> is  the rate at which each space is used and it computed by dividing the sum of all vehicles observed by the total number of parking space .From Table.2 :</a:t>
            </a:r>
          </a:p>
          <a:p>
            <a:r>
              <a:rPr lang="en-US" dirty="0" smtClean="0"/>
              <a:t>We can find this by  adding the "vehicle parked" columns ( No.6) and dividing by sum  the number of space ( column  No.1 ).</a:t>
            </a:r>
          </a:p>
          <a:p>
            <a:r>
              <a:rPr lang="en-US" dirty="0" smtClean="0"/>
              <a:t> </a:t>
            </a:r>
          </a:p>
          <a:p>
            <a:r>
              <a:rPr lang="en-US" dirty="0" smtClean="0"/>
              <a:t>So , </a:t>
            </a:r>
            <a:r>
              <a:rPr lang="en-US" b="1" dirty="0" smtClean="0"/>
              <a:t>Turnover</a:t>
            </a:r>
            <a:r>
              <a:rPr lang="en-US" dirty="0" smtClean="0"/>
              <a:t> = ( Sum of column .6 ) / (Number of the last row of column 1)</a:t>
            </a:r>
          </a:p>
          <a:p>
            <a:r>
              <a:rPr lang="en-US" dirty="0" smtClean="0"/>
              <a:t>                       =   (     374           /              242    )   =  1.55 </a:t>
            </a:r>
            <a:r>
              <a:rPr lang="en-US" dirty="0" err="1" smtClean="0"/>
              <a:t>veh</a:t>
            </a:r>
            <a:r>
              <a:rPr lang="en-US" dirty="0" smtClean="0"/>
              <a:t>  per space</a:t>
            </a:r>
          </a:p>
          <a:p>
            <a:r>
              <a:rPr lang="en-US" dirty="0" smtClean="0"/>
              <a:t> </a:t>
            </a:r>
          </a:p>
          <a:p>
            <a:r>
              <a:rPr lang="en-US" dirty="0" smtClean="0"/>
              <a:t>3-</a:t>
            </a:r>
            <a:r>
              <a:rPr lang="en-US" b="1" dirty="0" smtClean="0"/>
              <a:t>Duration</a:t>
            </a:r>
            <a:r>
              <a:rPr lang="en-US" dirty="0" smtClean="0"/>
              <a:t> is the average time a vehicle occupies a space , and it is computed by dividing the total vehicle – hours or vehicle – minutes parked by the total number vehicles .From Table.2 :</a:t>
            </a:r>
          </a:p>
          <a:p>
            <a:r>
              <a:rPr lang="en-US" dirty="0" smtClean="0"/>
              <a:t>   </a:t>
            </a:r>
          </a:p>
          <a:p>
            <a:r>
              <a:rPr lang="en-US" dirty="0" smtClean="0"/>
              <a:t>We can find this by  adding the "Time used" columns ( No.7) and dividing by sum  the   column "vehicle parked" (No.6 ).</a:t>
            </a:r>
          </a:p>
          <a:p>
            <a:r>
              <a:rPr lang="en-US" dirty="0" smtClean="0"/>
              <a:t> </a:t>
            </a:r>
          </a:p>
          <a:p>
            <a:r>
              <a:rPr lang="en-US" dirty="0" smtClean="0"/>
              <a:t>So, Duration = ( sum of column.7 ) / ( sum of column . 6 ) </a:t>
            </a:r>
          </a:p>
          <a:p>
            <a:r>
              <a:rPr lang="en-US" b="1" dirty="0" smtClean="0"/>
              <a:t>                             </a:t>
            </a:r>
            <a:r>
              <a:rPr lang="en-US" dirty="0" smtClean="0"/>
              <a:t>= (       93200          /      374            ) =  249.2 minutes per parked vehicle</a:t>
            </a:r>
          </a:p>
          <a:p>
            <a:r>
              <a:rPr lang="en-US" dirty="0" smtClean="0"/>
              <a:t>                                                                                          =   4 hours &amp; 9 minutes per parked  vehicle </a:t>
            </a:r>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0" y="381000"/>
            <a:ext cx="8077200" cy="6074736"/>
          </a:xfrm>
        </p:spPr>
        <p:txBody>
          <a:bodyPr>
            <a:normAutofit fontScale="62500" lnSpcReduction="20000"/>
          </a:bodyPr>
          <a:lstStyle/>
          <a:p>
            <a:r>
              <a:rPr lang="en-US" b="1" dirty="0" smtClean="0"/>
              <a:t>4-Parked load </a:t>
            </a:r>
            <a:r>
              <a:rPr lang="en-US" dirty="0" smtClean="0"/>
              <a:t>is the amount of available parking actually used and is best expressed in percent . From Table.2</a:t>
            </a:r>
          </a:p>
          <a:p>
            <a:r>
              <a:rPr lang="ar-SA" dirty="0" smtClean="0"/>
              <a:t>	</a:t>
            </a:r>
            <a:endParaRPr lang="en-US" dirty="0" smtClean="0"/>
          </a:p>
          <a:p>
            <a:r>
              <a:rPr lang="en-US" dirty="0" smtClean="0"/>
              <a:t>We can find this by  the total space – hours or vehicle – minutes parked by the total space- hours or space minutes available .</a:t>
            </a:r>
          </a:p>
          <a:p>
            <a:r>
              <a:rPr lang="en-US" dirty="0" smtClean="0"/>
              <a:t> </a:t>
            </a:r>
          </a:p>
          <a:p>
            <a:r>
              <a:rPr lang="en-US" dirty="0" smtClean="0"/>
              <a:t>So, </a:t>
            </a:r>
            <a:r>
              <a:rPr lang="en-US" b="1" dirty="0" smtClean="0"/>
              <a:t>Parking load</a:t>
            </a:r>
            <a:r>
              <a:rPr lang="en-US" dirty="0" smtClean="0"/>
              <a:t> = ( sum of column.7 ) / ( total space - minutes ) </a:t>
            </a:r>
          </a:p>
          <a:p>
            <a:r>
              <a:rPr lang="en-US" b="1" dirty="0" smtClean="0"/>
              <a:t>                             </a:t>
            </a:r>
            <a:r>
              <a:rPr lang="en-US" dirty="0" smtClean="0"/>
              <a:t>= (       93200          /      (400*242)           ) = 0.96  = 96 %</a:t>
            </a:r>
          </a:p>
          <a:p>
            <a:r>
              <a:rPr lang="en-US" dirty="0" smtClean="0"/>
              <a:t>                                                                                                    </a:t>
            </a:r>
          </a:p>
          <a:p>
            <a:r>
              <a:rPr lang="en-US" b="1" dirty="0" smtClean="0"/>
              <a:t>Notice : </a:t>
            </a:r>
            <a:endParaRPr lang="en-US" dirty="0" smtClean="0"/>
          </a:p>
          <a:p>
            <a:r>
              <a:rPr lang="en-US" b="1" dirty="0" smtClean="0"/>
              <a:t>- Parking load </a:t>
            </a:r>
            <a:r>
              <a:rPr lang="en-US" dirty="0" smtClean="0"/>
              <a:t>allows an examination of the use of available parking from one perspective .  </a:t>
            </a:r>
          </a:p>
          <a:p>
            <a:r>
              <a:rPr lang="en-US" dirty="0" smtClean="0"/>
              <a:t>- A parking load of 100 % is nearly impossible to achieve , because time elapses during which vehicles search for a parking space and enter and exit spaces and lots  .</a:t>
            </a:r>
          </a:p>
          <a:p>
            <a:r>
              <a:rPr lang="en-US" dirty="0" smtClean="0"/>
              <a:t> </a:t>
            </a:r>
            <a:r>
              <a:rPr lang="en-US" b="1" dirty="0" smtClean="0"/>
              <a:t>-Garber</a:t>
            </a:r>
            <a:r>
              <a:rPr lang="en-US" dirty="0" smtClean="0"/>
              <a:t> and </a:t>
            </a:r>
            <a:r>
              <a:rPr lang="en-US" b="1" dirty="0" err="1" smtClean="0"/>
              <a:t>hoel</a:t>
            </a:r>
            <a:r>
              <a:rPr lang="en-US" dirty="0" smtClean="0"/>
              <a:t> , among others , suggest the average for surface lots is 85% , for garages 80% , and for on-street parking 90% . Values depend on the use of spaces as well , with employee parking load being more inclined to approach 100% than retail parking </a:t>
            </a:r>
            <a:r>
              <a:rPr lang="en-US" b="1" dirty="0" smtClean="0"/>
              <a:t>.    </a:t>
            </a:r>
            <a:endParaRPr lang="en-US" dirty="0" smtClean="0"/>
          </a:p>
          <a:p>
            <a:r>
              <a:rPr lang="en-US" dirty="0" smtClean="0"/>
              <a:t>- In this study , the percent is very large versus with 85 % ( for Garber and </a:t>
            </a:r>
            <a:r>
              <a:rPr lang="en-US" dirty="0" err="1" smtClean="0"/>
              <a:t>hoel</a:t>
            </a:r>
            <a:r>
              <a:rPr lang="en-US" dirty="0" smtClean="0"/>
              <a:t> ) , because Students use parking for a long time, according to the time of work shifts extending from the beginning of the study to the end of the study ,  and do not go out during working hours but a few.</a:t>
            </a:r>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related to parking: </a:t>
            </a:r>
            <a:endParaRPr lang="en-US" dirty="0"/>
          </a:p>
        </p:txBody>
      </p:sp>
      <p:sp>
        <p:nvSpPr>
          <p:cNvPr id="3" name="Content Placeholder 2"/>
          <p:cNvSpPr>
            <a:spLocks noGrp="1"/>
          </p:cNvSpPr>
          <p:nvPr>
            <p:ph idx="1"/>
          </p:nvPr>
        </p:nvSpPr>
        <p:spPr/>
        <p:txBody>
          <a:bodyPr>
            <a:normAutofit/>
          </a:bodyPr>
          <a:lstStyle/>
          <a:p>
            <a:pPr algn="just">
              <a:lnSpc>
                <a:spcPct val="150000"/>
              </a:lnSpc>
            </a:pPr>
            <a:r>
              <a:rPr lang="en-US" dirty="0" smtClean="0">
                <a:latin typeface="Times New Roman" pitchFamily="18" charset="0"/>
                <a:cs typeface="Times New Roman" pitchFamily="18" charset="0"/>
              </a:rPr>
              <a:t>The need for parking spaces depends upon many factors, some of which are difficult to assess. The type and size of land use(s) in a development is a major factor, but so is the general density of the development environment and the amount and quality of public transportation access available.</a:t>
            </a:r>
          </a:p>
          <a:p>
            <a:pPr algn="just">
              <a:lnSpc>
                <a:spcPct val="150000"/>
              </a:lnSpc>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762000"/>
            <a:ext cx="7239000" cy="5693736"/>
          </a:xfrm>
        </p:spPr>
        <p:txBody>
          <a:bodyPr/>
          <a:lstStyle/>
          <a:p>
            <a:pPr rtl="1">
              <a:buNone/>
            </a:pPr>
            <a:r>
              <a:rPr lang="ar-SA" dirty="0" smtClean="0"/>
              <a:t>	</a:t>
            </a:r>
            <a:endParaRPr lang="en-US" dirty="0" smtClean="0"/>
          </a:p>
          <a:p>
            <a:r>
              <a:rPr lang="en-US" dirty="0" smtClean="0"/>
              <a:t>5-</a:t>
            </a:r>
            <a:r>
              <a:rPr lang="en-US" b="1" dirty="0" smtClean="0"/>
              <a:t> Accumulation</a:t>
            </a:r>
            <a:r>
              <a:rPr lang="en-US" dirty="0" smtClean="0"/>
              <a:t> is simply the total number of vehicles using the spaces at a particular time . From Table.2 :</a:t>
            </a:r>
          </a:p>
          <a:p>
            <a:r>
              <a:rPr lang="en-US" dirty="0" smtClean="0"/>
              <a:t>We can find this by  sum the column  2 , 3 ,4 &amp; 5 vehicles , versus with time 7:45 ,    9 :25 , 11:05 &amp; 12:45 respectively , we will be plotting for accumulation over time  shows graphically how the parking load changes as time passes and is useful in identifying high – – demand period . </a:t>
            </a:r>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819400"/>
            <a:ext cx="7239000" cy="4610100"/>
          </a:xfrm>
        </p:spPr>
        <p:txBody>
          <a:bodyPr>
            <a:normAutofit fontScale="90000"/>
          </a:bodyPr>
          <a:lstStyle/>
          <a:p>
            <a:r>
              <a:rPr lang="en-US" sz="2200" dirty="0" smtClean="0"/>
              <a:t>  </a:t>
            </a:r>
            <a:br>
              <a:rPr lang="en-US" sz="2200" dirty="0" smtClean="0"/>
            </a:br>
            <a:r>
              <a:rPr lang="en-US" sz="2200" dirty="0" smtClean="0"/>
              <a:t/>
            </a:r>
            <a:br>
              <a:rPr lang="en-US" sz="2200" dirty="0" smtClean="0"/>
            </a:br>
            <a:r>
              <a:rPr lang="en-US" sz="2200" dirty="0" smtClean="0"/>
              <a:t/>
            </a:r>
            <a:br>
              <a:rPr lang="en-US" sz="2200" dirty="0" smtClean="0"/>
            </a:br>
            <a:r>
              <a:rPr lang="en-US" sz="2200" dirty="0" smtClean="0"/>
              <a:t/>
            </a:r>
            <a:br>
              <a:rPr lang="en-US" sz="2200" dirty="0" smtClean="0"/>
            </a:br>
            <a:r>
              <a:rPr lang="en-US" sz="2200" dirty="0" smtClean="0"/>
              <a:t/>
            </a:r>
            <a:br>
              <a:rPr lang="en-US" sz="2200" dirty="0" smtClean="0"/>
            </a:br>
            <a:r>
              <a:rPr lang="en-US" sz="2200" dirty="0" smtClean="0"/>
              <a:t/>
            </a:r>
            <a:br>
              <a:rPr lang="en-US" sz="2200" dirty="0" smtClean="0"/>
            </a:br>
            <a:r>
              <a:rPr lang="en-US" sz="2200" dirty="0" smtClean="0"/>
              <a:t>Figure.4</a:t>
            </a:r>
            <a:br>
              <a:rPr lang="en-US" sz="2200" dirty="0" smtClean="0"/>
            </a:br>
            <a:r>
              <a:rPr lang="en-US" sz="2200" dirty="0" smtClean="0"/>
              <a:t> </a:t>
            </a:r>
            <a:br>
              <a:rPr lang="en-US" sz="2200" dirty="0" smtClean="0"/>
            </a:br>
            <a:r>
              <a:rPr lang="en-US" sz="2200" dirty="0" smtClean="0"/>
              <a:t>  We notice in Fig.5 :</a:t>
            </a:r>
            <a:br>
              <a:rPr lang="en-US" sz="2200" dirty="0" smtClean="0"/>
            </a:br>
            <a:r>
              <a:rPr lang="en-US" sz="2200" dirty="0" smtClean="0"/>
              <a:t> </a:t>
            </a:r>
            <a:br>
              <a:rPr lang="en-US" sz="2200" dirty="0" smtClean="0"/>
            </a:br>
            <a:r>
              <a:rPr lang="en-US" sz="2200" dirty="0" smtClean="0"/>
              <a:t> -at 7 :45 accumulation parked   is 238 vehicles .</a:t>
            </a:r>
            <a:br>
              <a:rPr lang="en-US" sz="2200" dirty="0" smtClean="0"/>
            </a:br>
            <a:r>
              <a:rPr lang="en-US" sz="2200" dirty="0" smtClean="0"/>
              <a:t>  At 9:25 accumulation parked    is 239 vehicles</a:t>
            </a:r>
            <a:br>
              <a:rPr lang="en-US" sz="2200" dirty="0" smtClean="0"/>
            </a:br>
            <a:r>
              <a:rPr lang="en-US" sz="2200" dirty="0" smtClean="0"/>
              <a:t> At 11:05 accumulation parked  is 219 vehicles </a:t>
            </a:r>
            <a:br>
              <a:rPr lang="en-US" sz="2200" dirty="0" smtClean="0"/>
            </a:br>
            <a:r>
              <a:rPr lang="en-US" sz="2200" dirty="0" smtClean="0"/>
              <a:t> At 12:45 accumulation parked  is 236 vehicles </a:t>
            </a:r>
            <a:br>
              <a:rPr lang="en-US" sz="2200" dirty="0" smtClean="0"/>
            </a:br>
            <a:r>
              <a:rPr lang="en-US" sz="2200" dirty="0" smtClean="0"/>
              <a:t> So , at 9:25 is high – demand period . </a:t>
            </a:r>
            <a:br>
              <a:rPr lang="en-US" sz="2200" dirty="0" smtClean="0"/>
            </a:br>
            <a:r>
              <a:rPr lang="en-US" sz="2200" dirty="0" smtClean="0"/>
              <a:t> </a:t>
            </a:r>
            <a:br>
              <a:rPr lang="en-US" sz="2200" dirty="0" smtClean="0"/>
            </a:br>
            <a:r>
              <a:rPr lang="ar-SA" sz="2200" dirty="0" smtClean="0"/>
              <a:t> </a:t>
            </a:r>
            <a:r>
              <a:rPr lang="en-US" sz="2200" dirty="0" smtClean="0"/>
              <a:t/>
            </a:r>
            <a:br>
              <a:rPr lang="en-US" sz="2200" dirty="0" smtClean="0"/>
            </a:br>
            <a:r>
              <a:rPr lang="ar-SA" dirty="0" smtClean="0"/>
              <a:t> </a:t>
            </a:r>
            <a:r>
              <a:rPr lang="en-US" dirty="0" smtClean="0"/>
              <a:t/>
            </a:r>
            <a:br>
              <a:rPr lang="en-US" dirty="0" smtClean="0"/>
            </a:br>
            <a:endParaRPr lang="ar-SA" dirty="0"/>
          </a:p>
        </p:txBody>
      </p:sp>
      <p:graphicFrame>
        <p:nvGraphicFramePr>
          <p:cNvPr id="4" name="عنصر نائب للمحتوى 3"/>
          <p:cNvGraphicFramePr>
            <a:graphicFrameLocks noGrp="1"/>
          </p:cNvGraphicFramePr>
          <p:nvPr>
            <p:ph idx="1"/>
          </p:nvPr>
        </p:nvGraphicFramePr>
        <p:xfrm>
          <a:off x="228600" y="381000"/>
          <a:ext cx="7772400" cy="2667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52400" y="0"/>
            <a:ext cx="7848600" cy="6629400"/>
          </a:xfrm>
        </p:spPr>
        <p:txBody>
          <a:bodyPr>
            <a:normAutofit fontScale="32500" lnSpcReduction="20000"/>
          </a:bodyPr>
          <a:lstStyle/>
          <a:p>
            <a:endParaRPr lang="ar-SA" sz="3500" b="1" dirty="0" smtClean="0"/>
          </a:p>
          <a:p>
            <a:endParaRPr lang="ar-SA" sz="3500" b="1" dirty="0" smtClean="0"/>
          </a:p>
          <a:p>
            <a:r>
              <a:rPr lang="en-US" sz="3500" b="1" dirty="0" smtClean="0"/>
              <a:t>Questions :</a:t>
            </a:r>
            <a:endParaRPr lang="en-US" sz="3500" dirty="0" smtClean="0"/>
          </a:p>
          <a:p>
            <a:r>
              <a:rPr lang="en-US" sz="3500" b="1" dirty="0" smtClean="0"/>
              <a:t>-Is the parking area fully utilized ?</a:t>
            </a:r>
            <a:endParaRPr lang="en-US" sz="3500" dirty="0" smtClean="0"/>
          </a:p>
          <a:p>
            <a:r>
              <a:rPr lang="en-US" sz="3500" dirty="0" smtClean="0"/>
              <a:t>No, because the parking load ≠100%  ,  It's 96 %  , but in general is semi fully.</a:t>
            </a:r>
          </a:p>
          <a:p>
            <a:r>
              <a:rPr lang="en-US" sz="3500" b="1" dirty="0" smtClean="0"/>
              <a:t>-Does the parking demand appear to be satisfied ?</a:t>
            </a:r>
            <a:endParaRPr lang="en-US" sz="3500" dirty="0" smtClean="0"/>
          </a:p>
          <a:p>
            <a:r>
              <a:rPr lang="en-US" sz="3500" dirty="0" smtClean="0"/>
              <a:t>Yes , because Did not reach the upper limit in the parking load .</a:t>
            </a:r>
          </a:p>
          <a:p>
            <a:r>
              <a:rPr lang="en-US" sz="3500" b="1" dirty="0" smtClean="0"/>
              <a:t>-Does the duration indicate that employees are using the area most attractive for customers ?</a:t>
            </a:r>
            <a:endParaRPr lang="en-US" sz="3500" dirty="0" smtClean="0"/>
          </a:p>
          <a:p>
            <a:r>
              <a:rPr lang="en-US" sz="3500" dirty="0" smtClean="0"/>
              <a:t>Here are not staff but students, so they are using the parking closest to the gate of the college, and this is evident from the study, we find that the rear lines of parking are almost empty of cars, the other hand, we find that they stop their cars to get wrong for take a distance of less!</a:t>
            </a:r>
          </a:p>
          <a:p>
            <a:r>
              <a:rPr lang="en-US" sz="3500" b="1" dirty="0" smtClean="0"/>
              <a:t>-What does the turnover rate indicate ?</a:t>
            </a:r>
            <a:endParaRPr lang="en-US" sz="3500" dirty="0" smtClean="0"/>
          </a:p>
          <a:p>
            <a:r>
              <a:rPr lang="en-US" sz="3500" dirty="0" smtClean="0"/>
              <a:t>Indicates that the duration of high parking! (1.55 </a:t>
            </a:r>
            <a:r>
              <a:rPr lang="en-US" sz="3500" dirty="0" err="1" smtClean="0"/>
              <a:t>veh</a:t>
            </a:r>
            <a:r>
              <a:rPr lang="en-US" sz="3500" dirty="0" smtClean="0"/>
              <a:t> per space), where up to = 4 hours &amp; 9 minutes per parked vehicle</a:t>
            </a:r>
            <a:r>
              <a:rPr lang="en-US" sz="3500" b="1" dirty="0" smtClean="0"/>
              <a:t> </a:t>
            </a:r>
            <a:endParaRPr lang="en-US" sz="3500" dirty="0" smtClean="0"/>
          </a:p>
          <a:p>
            <a:r>
              <a:rPr lang="en-US" sz="3500" b="1" dirty="0" smtClean="0"/>
              <a:t>		-Would relocation of the access drives better utilized the parking area ?</a:t>
            </a:r>
            <a:endParaRPr lang="en-US" sz="3500" dirty="0" smtClean="0"/>
          </a:p>
          <a:p>
            <a:r>
              <a:rPr lang="en-US" sz="3500" dirty="0" smtClean="0"/>
              <a:t>parking are distributed correctly, we do not see that there is no need for redistribution  but should emphasize the person violates the park, as well as to separate the entrance gate on the exit so that there is a bottleneck entrance at peak times, as we saw it!</a:t>
            </a:r>
          </a:p>
          <a:p>
            <a:r>
              <a:rPr lang="en-US" sz="3500" b="1" dirty="0" smtClean="0"/>
              <a:t>-Is there one time period that exhibits a much higher demand than others? Why?</a:t>
            </a:r>
            <a:endParaRPr lang="en-US" sz="3500" dirty="0" smtClean="0"/>
          </a:p>
          <a:p>
            <a:r>
              <a:rPr lang="en-US" sz="3500" dirty="0" smtClean="0"/>
              <a:t>Yes , At </a:t>
            </a:r>
            <a:r>
              <a:rPr lang="en-US" sz="3500" b="1" dirty="0" smtClean="0"/>
              <a:t>9:25</a:t>
            </a:r>
            <a:r>
              <a:rPr lang="en-US" sz="3500" dirty="0" smtClean="0"/>
              <a:t> accumulation parked  is </a:t>
            </a:r>
            <a:r>
              <a:rPr lang="en-US" sz="3500" b="1" dirty="0" smtClean="0"/>
              <a:t>239</a:t>
            </a:r>
            <a:r>
              <a:rPr lang="en-US" sz="3500" dirty="0" smtClean="0"/>
              <a:t> vehicles , Because Some students may be delayed and not attend the first lecture and attend the second lecture, which starts at nine in the morning </a:t>
            </a:r>
          </a:p>
          <a:p>
            <a:r>
              <a:rPr lang="en-US" sz="3500" b="1" dirty="0" smtClean="0"/>
              <a:t>-Except for construction of new spaces , what can be done to improve parking at this location ?</a:t>
            </a:r>
            <a:endParaRPr lang="en-US" sz="3500" dirty="0" smtClean="0"/>
          </a:p>
          <a:p>
            <a:r>
              <a:rPr lang="en-US" sz="3500" dirty="0" smtClean="0"/>
              <a:t>As mentioned in the previous question, must be separated entrance parking for exit,</a:t>
            </a:r>
            <a:r>
              <a:rPr lang="en-US" sz="3500" b="1" dirty="0" smtClean="0"/>
              <a:t> </a:t>
            </a:r>
            <a:endParaRPr lang="en-US" sz="3500" dirty="0" smtClean="0"/>
          </a:p>
          <a:p>
            <a:r>
              <a:rPr lang="en-US" sz="3500" b="1" dirty="0" smtClean="0"/>
              <a:t>-How can video monitoring , or mobile video taping equipment , be used to improve the data collection process ? </a:t>
            </a:r>
            <a:endParaRPr lang="en-US" sz="3500" dirty="0" smtClean="0"/>
          </a:p>
          <a:p>
            <a:r>
              <a:rPr lang="en-US" sz="3500" b="1" dirty="0" smtClean="0"/>
              <a:t> </a:t>
            </a:r>
            <a:endParaRPr lang="en-US" sz="3500" dirty="0" smtClean="0"/>
          </a:p>
          <a:p>
            <a:r>
              <a:rPr lang="en-US" sz="3500" dirty="0" smtClean="0"/>
              <a:t>Can sprinkle camera at the entrance to parking in addition to exit, from the </a:t>
            </a:r>
            <a:r>
              <a:rPr lang="en-US" sz="3500" dirty="0" err="1" smtClean="0"/>
              <a:t>beginningto</a:t>
            </a:r>
            <a:r>
              <a:rPr lang="en-US" sz="3500" dirty="0" smtClean="0"/>
              <a:t> the end of the day, and subtracting the number of cars entering from outside we can find the number of parking within the car in a minute or any time we want!</a:t>
            </a:r>
            <a:r>
              <a:rPr lang="en-US" dirty="0" smtClean="0"/>
              <a:t/>
            </a:r>
            <a:br>
              <a:rPr lang="en-US" dirty="0" smtClean="0"/>
            </a:br>
            <a:r>
              <a:rPr lang="en-US" dirty="0" smtClean="0"/>
              <a:t/>
            </a:r>
            <a:br>
              <a:rPr lang="en-US" dirty="0" smtClean="0"/>
            </a:br>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533400"/>
            <a:ext cx="7620000" cy="5922336"/>
          </a:xfrm>
        </p:spPr>
        <p:txBody>
          <a:bodyPr>
            <a:normAutofit fontScale="77500" lnSpcReduction="20000"/>
          </a:bodyPr>
          <a:lstStyle/>
          <a:p>
            <a:r>
              <a:rPr lang="en-US" dirty="0" smtClean="0"/>
              <a:t>In addition to the expense of time for each car entered the store the parking of </a:t>
            </a:r>
            <a:r>
              <a:rPr lang="en-US" dirty="0" err="1" smtClean="0"/>
              <a:t>thelicense</a:t>
            </a:r>
            <a:r>
              <a:rPr lang="en-US" dirty="0" smtClean="0"/>
              <a:t> plate number and time of entry and exit as well as when you calculate the </a:t>
            </a:r>
            <a:r>
              <a:rPr lang="en-US" dirty="0" err="1" smtClean="0"/>
              <a:t>time,so</a:t>
            </a:r>
            <a:r>
              <a:rPr lang="en-US" dirty="0" smtClean="0"/>
              <a:t> we can create parking for the accuracy of all!</a:t>
            </a:r>
          </a:p>
          <a:p>
            <a:pPr>
              <a:buNone/>
            </a:pPr>
            <a:r>
              <a:rPr lang="en-US" b="1" dirty="0" smtClean="0"/>
              <a:t> </a:t>
            </a:r>
            <a:endParaRPr lang="en-US" dirty="0" smtClean="0"/>
          </a:p>
          <a:p>
            <a:r>
              <a:rPr lang="en-US" b="1" dirty="0" smtClean="0"/>
              <a:t>Conclusion </a:t>
            </a:r>
            <a:r>
              <a:rPr lang="en-US" b="1" dirty="0" smtClean="0"/>
              <a:t>:</a:t>
            </a:r>
          </a:p>
          <a:p>
            <a:pPr rtl="1"/>
            <a:r>
              <a:rPr lang="en-US" dirty="0" smtClean="0"/>
              <a:t>We find that during this study, the rate of car parking is high! , and due to the work shifts that start from the beginning to the end of the study, in addition to the high Turnover , which means that parking the car was high .</a:t>
            </a:r>
            <a:r>
              <a:rPr lang="ar-SA" dirty="0" smtClean="0"/>
              <a:t>. </a:t>
            </a:r>
            <a:endParaRPr lang="en-US" dirty="0" smtClean="0"/>
          </a:p>
          <a:p>
            <a:pPr rtl="1"/>
            <a:r>
              <a:rPr lang="en-US" dirty="0" smtClean="0"/>
              <a:t>Demand reaches its peak at nine o'clock, and due to that students may fall behind      they can not attend the first lecture and attend the second lecture at nine clock .</a:t>
            </a:r>
            <a:r>
              <a:rPr lang="ar-SA" dirty="0" smtClean="0"/>
              <a:t>. </a:t>
            </a:r>
            <a:endParaRPr lang="en-US" dirty="0" smtClean="0"/>
          </a:p>
          <a:p>
            <a:pPr rtl="1">
              <a:buNone/>
            </a:pPr>
            <a:r>
              <a:rPr lang="en-US" dirty="0" smtClean="0"/>
              <a:t>As </a:t>
            </a:r>
            <a:r>
              <a:rPr lang="en-US" dirty="0" smtClean="0"/>
              <a:t>well as the parking not filled with full, bringing the Park to a valley to less than 100%, which means that the  parking of car-free addition to the rear lines, and we believe that it is unnecessary to create new parking , and sufficiency of such stances improvement, and development of entrance and where it is given</a:t>
            </a:r>
            <a:r>
              <a:rPr lang="ar-SA" dirty="0" smtClean="0"/>
              <a:t>.</a:t>
            </a:r>
            <a:endParaRPr lang="en-US" dirty="0" smtClean="0"/>
          </a:p>
          <a:p>
            <a:endParaRPr lang="en-US" dirty="0" smtClean="0"/>
          </a:p>
          <a:p>
            <a:pPr rtl="1">
              <a:buNone/>
            </a:pPr>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pPr algn="ctr">
              <a:buNone/>
            </a:pPr>
            <a:r>
              <a:rPr lang="en-US" b="1" dirty="0" smtClean="0"/>
              <a:t>End </a:t>
            </a:r>
          </a:p>
          <a:p>
            <a:pPr algn="ctr">
              <a:buNone/>
            </a:pPr>
            <a:r>
              <a:rPr lang="en-US" b="1" dirty="0" smtClean="0">
                <a:sym typeface="Wingdings" pitchFamily="2" charset="2"/>
              </a:rPr>
              <a:t></a:t>
            </a:r>
            <a:r>
              <a:rPr lang="en-US" b="1" dirty="0" smtClean="0"/>
              <a:t> </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701040"/>
          </a:xfrm>
        </p:spPr>
        <p:txBody>
          <a:bodyPr>
            <a:normAutofit/>
          </a:bodyPr>
          <a:lstStyle/>
          <a:p>
            <a:r>
              <a:rPr lang="en-US" dirty="0" smtClean="0"/>
              <a:t>Objectives: </a:t>
            </a:r>
            <a:endParaRPr lang="en-US" dirty="0"/>
          </a:p>
        </p:txBody>
      </p:sp>
      <p:sp>
        <p:nvSpPr>
          <p:cNvPr id="3" name="Content Placeholder 2"/>
          <p:cNvSpPr>
            <a:spLocks noGrp="1"/>
          </p:cNvSpPr>
          <p:nvPr>
            <p:ph idx="1"/>
          </p:nvPr>
        </p:nvSpPr>
        <p:spPr>
          <a:xfrm>
            <a:off x="152400" y="990600"/>
            <a:ext cx="7696200" cy="4846320"/>
          </a:xfrm>
        </p:spPr>
        <p:txBody>
          <a:bodyPr>
            <a:noAutofit/>
          </a:bodyPr>
          <a:lstStyle/>
          <a:p>
            <a:pPr algn="just">
              <a:lnSpc>
                <a:spcPct val="170000"/>
              </a:lnSpc>
            </a:pPr>
            <a:r>
              <a:rPr lang="en-US" dirty="0" smtClean="0">
                <a:latin typeface="Times New Roman" pitchFamily="18" charset="0"/>
                <a:cs typeface="Times New Roman" pitchFamily="18" charset="0"/>
              </a:rPr>
              <a:t>Studying parks provides important criteria such as:</a:t>
            </a:r>
          </a:p>
          <a:p>
            <a:pPr algn="just">
              <a:lnSpc>
                <a:spcPct val="170000"/>
              </a:lnSpc>
            </a:pPr>
            <a:r>
              <a:rPr lang="en-US" dirty="0" smtClean="0">
                <a:latin typeface="Times New Roman" pitchFamily="18" charset="0"/>
                <a:cs typeface="Times New Roman" pitchFamily="18" charset="0"/>
              </a:rPr>
              <a:t>To determine the demand and versus with supply . </a:t>
            </a:r>
          </a:p>
          <a:p>
            <a:pPr algn="just">
              <a:lnSpc>
                <a:spcPct val="170000"/>
              </a:lnSpc>
            </a:pPr>
            <a:r>
              <a:rPr lang="en-US" dirty="0" smtClean="0">
                <a:latin typeface="Times New Roman" pitchFamily="18" charset="0"/>
                <a:cs typeface="Times New Roman" pitchFamily="18" charset="0"/>
              </a:rPr>
              <a:t>Renovate, acquire, and develop park facilities through specific programs. </a:t>
            </a:r>
          </a:p>
          <a:p>
            <a:pPr algn="just">
              <a:lnSpc>
                <a:spcPct val="160000"/>
              </a:lnSpc>
            </a:pPr>
            <a:r>
              <a:rPr lang="en-US" sz="2800" dirty="0" smtClean="0">
                <a:latin typeface="Times New Roman" pitchFamily="18" charset="0"/>
                <a:cs typeface="Times New Roman" pitchFamily="18" charset="0"/>
              </a:rPr>
              <a:t>Decrease the problem of </a:t>
            </a:r>
            <a:r>
              <a:rPr lang="en-US" sz="2800" dirty="0" err="1" smtClean="0">
                <a:latin typeface="Times New Roman" pitchFamily="18" charset="0"/>
                <a:cs typeface="Times New Roman" pitchFamily="18" charset="0"/>
              </a:rPr>
              <a:t>overcrowdedness</a:t>
            </a:r>
            <a:r>
              <a:rPr lang="en-US" sz="2800" dirty="0" smtClean="0">
                <a:latin typeface="Times New Roman" pitchFamily="18" charset="0"/>
                <a:cs typeface="Times New Roman" pitchFamily="18" charset="0"/>
              </a:rPr>
              <a:t>. </a:t>
            </a:r>
          </a:p>
          <a:p>
            <a:pPr algn="just">
              <a:lnSpc>
                <a:spcPct val="170000"/>
              </a:lnSpc>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lnSpc>
                <a:spcPct val="150000"/>
              </a:lnSpc>
            </a:pPr>
            <a:r>
              <a:rPr lang="en-US" dirty="0" smtClean="0">
                <a:latin typeface="Times New Roman" pitchFamily="18" charset="0"/>
                <a:cs typeface="Times New Roman" pitchFamily="18" charset="0"/>
              </a:rPr>
              <a:t>Improve the efficiency and level of park maintenance through internal improvement. </a:t>
            </a:r>
          </a:p>
          <a:p>
            <a:pPr algn="just">
              <a:lnSpc>
                <a:spcPct val="150000"/>
              </a:lnSpc>
            </a:pPr>
            <a:r>
              <a:rPr lang="en-US" dirty="0" smtClean="0">
                <a:latin typeface="Times New Roman" pitchFamily="18" charset="0"/>
                <a:cs typeface="Times New Roman" pitchFamily="18" charset="0"/>
              </a:rPr>
              <a:t>Improve the appearance of urban areas with the increased usage of modern sites and enhanced landscape planting and maintenance. </a:t>
            </a:r>
          </a:p>
          <a:p>
            <a:pPr algn="just">
              <a:lnSpc>
                <a:spcPct val="150000"/>
              </a:lnSpc>
            </a:pPr>
            <a:r>
              <a:rPr lang="en-US" dirty="0" smtClean="0">
                <a:latin typeface="Times New Roman" pitchFamily="18" charset="0"/>
                <a:cs typeface="Times New Roman" pitchFamily="18" charset="0"/>
              </a:rPr>
              <a:t>To calculate high – demand for time period within study period .</a:t>
            </a:r>
          </a:p>
          <a:p>
            <a:pPr algn="just">
              <a:lnSpc>
                <a:spcPct val="150000"/>
              </a:lnSpc>
            </a:pPr>
            <a:r>
              <a:rPr lang="en-US" dirty="0" smtClean="0">
                <a:latin typeface="Times New Roman" pitchFamily="18" charset="0"/>
                <a:cs typeface="Times New Roman" pitchFamily="18" charset="0"/>
              </a:rPr>
              <a:t>To calculate duration , turnover &amp;  parking load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endParaRPr lang="en-US" dirty="0" smtClean="0"/>
          </a:p>
          <a:p>
            <a:pPr rtl="1"/>
            <a:endParaRPr lang="en-US" dirty="0" smtClean="0"/>
          </a:p>
          <a:p>
            <a:pPr rtl="1"/>
            <a:endParaRPr lang="en-US" dirty="0" smtClean="0"/>
          </a:p>
          <a:p>
            <a:pPr rtl="1"/>
            <a:endParaRPr lang="en-US" dirty="0" smtClean="0"/>
          </a:p>
          <a:p>
            <a:pPr rtl="1"/>
            <a:endParaRPr lang="en-US" dirty="0" smtClean="0"/>
          </a:p>
          <a:p>
            <a:pPr rtl="1"/>
            <a:endParaRPr lang="en-US" dirty="0" smtClean="0"/>
          </a:p>
          <a:p>
            <a:pPr marL="514350" indent="-514350"/>
            <a:r>
              <a:rPr lang="en-US" dirty="0" smtClean="0"/>
              <a:t>Figure.1</a:t>
            </a:r>
          </a:p>
          <a:p>
            <a:pPr marL="514350" indent="-514350"/>
            <a:r>
              <a:rPr lang="en-US" dirty="0" smtClean="0"/>
              <a:t>(Study Group)</a:t>
            </a:r>
          </a:p>
          <a:p>
            <a:pPr>
              <a:buNone/>
            </a:pPr>
            <a:endParaRPr lang="ar-SA" dirty="0" smtClean="0"/>
          </a:p>
        </p:txBody>
      </p:sp>
      <p:pic>
        <p:nvPicPr>
          <p:cNvPr id="4" name="صورة 3"/>
          <p:cNvPicPr/>
          <p:nvPr/>
        </p:nvPicPr>
        <p:blipFill>
          <a:blip r:embed="rId2" cstate="print"/>
          <a:srcRect/>
          <a:stretch>
            <a:fillRect/>
          </a:stretch>
        </p:blipFill>
        <p:spPr bwMode="auto">
          <a:xfrm>
            <a:off x="1447800" y="381000"/>
            <a:ext cx="5492579" cy="381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04800" y="381000"/>
            <a:ext cx="7696200" cy="6477000"/>
          </a:xfrm>
        </p:spPr>
        <p:txBody>
          <a:bodyPr>
            <a:normAutofit/>
          </a:bodyPr>
          <a:lstStyle/>
          <a:p>
            <a:r>
              <a:rPr lang="en-US" b="1" dirty="0" smtClean="0"/>
              <a:t>Identify the study area :</a:t>
            </a:r>
            <a:endParaRPr lang="en-US" dirty="0" smtClean="0"/>
          </a:p>
          <a:p>
            <a:r>
              <a:rPr lang="en-US" dirty="0" smtClean="0"/>
              <a:t>Study area is located next to the building of </a:t>
            </a:r>
            <a:r>
              <a:rPr lang="en-US" b="1" dirty="0" smtClean="0"/>
              <a:t>the preparatory year</a:t>
            </a:r>
            <a:r>
              <a:rPr lang="en-US" dirty="0" smtClean="0"/>
              <a:t> (Figure.1), which we have chosen the region is that it allows anyone to enter and stand without a permit, is any public parking , as well as the advantage of being designed in a way uniformity, Which allows the observer to see the car plate is clearly.</a:t>
            </a:r>
          </a:p>
          <a:p>
            <a:r>
              <a:rPr lang="en-US" dirty="0" smtClean="0"/>
              <a:t>The parking consist of more than seven path, each path consists of 80 parking ,  Because it's given the large volume we took three paths by  242 parking </a:t>
            </a:r>
          </a:p>
          <a:p>
            <a:r>
              <a:rPr lang="en-US" dirty="0" smtClean="0"/>
              <a:t>It's type of the parking is off street ( surface lot ).</a:t>
            </a:r>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257800"/>
            <a:ext cx="7239000" cy="1143000"/>
          </a:xfrm>
        </p:spPr>
        <p:txBody>
          <a:bodyPr>
            <a:normAutofit fontScale="90000"/>
          </a:bodyPr>
          <a:lstStyle/>
          <a:p>
            <a:r>
              <a:rPr lang="en-US" dirty="0" smtClean="0"/>
              <a:t>Figure.2( Location of the study area)</a:t>
            </a:r>
            <a:endParaRPr lang="en-US" dirty="0"/>
          </a:p>
        </p:txBody>
      </p:sp>
      <p:pic>
        <p:nvPicPr>
          <p:cNvPr id="4" name="عنصر نائب للمحتوى 3"/>
          <p:cNvPicPr>
            <a:picLocks noGrp="1"/>
          </p:cNvPicPr>
          <p:nvPr>
            <p:ph idx="1"/>
          </p:nvPr>
        </p:nvPicPr>
        <p:blipFill>
          <a:blip r:embed="rId2" cstate="print"/>
          <a:srcRect/>
          <a:stretch>
            <a:fillRect/>
          </a:stretch>
        </p:blipFill>
        <p:spPr bwMode="auto">
          <a:xfrm>
            <a:off x="914400" y="228600"/>
            <a:ext cx="6910865" cy="48466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819400"/>
            <a:ext cx="7239000" cy="1143000"/>
          </a:xfrm>
        </p:spPr>
        <p:txBody>
          <a:bodyPr>
            <a:normAutofit fontScale="90000"/>
          </a:bodyPr>
          <a:lstStyle/>
          <a:p>
            <a:r>
              <a:rPr lang="en-US" dirty="0" smtClean="0"/>
              <a:t>Fig.3 ( entrance the parking )</a:t>
            </a:r>
            <a:br>
              <a:rPr lang="en-US" dirty="0" smtClean="0"/>
            </a:br>
            <a:endParaRPr lang="ar-SA" dirty="0"/>
          </a:p>
        </p:txBody>
      </p:sp>
      <p:sp>
        <p:nvSpPr>
          <p:cNvPr id="3" name="عنصر نائب للمحتوى 2"/>
          <p:cNvSpPr>
            <a:spLocks noGrp="1"/>
          </p:cNvSpPr>
          <p:nvPr>
            <p:ph idx="1"/>
          </p:nvPr>
        </p:nvSpPr>
        <p:spPr>
          <a:xfrm>
            <a:off x="457200" y="6041064"/>
            <a:ext cx="7239000" cy="816936"/>
          </a:xfrm>
        </p:spPr>
        <p:txBody>
          <a:bodyPr/>
          <a:lstStyle/>
          <a:p>
            <a:r>
              <a:rPr lang="en-US" b="1" dirty="0" smtClean="0"/>
              <a:t>Data Collection :</a:t>
            </a:r>
            <a:endParaRPr lang="en-US" dirty="0" smtClean="0"/>
          </a:p>
          <a:p>
            <a:endParaRPr lang="ar-SA" dirty="0"/>
          </a:p>
        </p:txBody>
      </p:sp>
      <p:pic>
        <p:nvPicPr>
          <p:cNvPr id="4" name="صورة 3"/>
          <p:cNvPicPr/>
          <p:nvPr/>
        </p:nvPicPr>
        <p:blipFill>
          <a:blip r:embed="rId2" cstate="print"/>
          <a:srcRect/>
          <a:stretch>
            <a:fillRect/>
          </a:stretch>
        </p:blipFill>
        <p:spPr bwMode="auto">
          <a:xfrm>
            <a:off x="1371600" y="228600"/>
            <a:ext cx="5267325" cy="2362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صورة 4"/>
          <p:cNvPicPr/>
          <p:nvPr/>
        </p:nvPicPr>
        <p:blipFill>
          <a:blip r:embed="rId3" cstate="print"/>
          <a:srcRect/>
          <a:stretch>
            <a:fillRect/>
          </a:stretch>
        </p:blipFill>
        <p:spPr bwMode="auto">
          <a:xfrm>
            <a:off x="1447800" y="3581400"/>
            <a:ext cx="5267325" cy="2362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244</TotalTime>
  <Words>4913</Words>
  <Application>Microsoft Office PowerPoint</Application>
  <PresentationFormat>عرض على الشاشة (3:4)‏</PresentationFormat>
  <Paragraphs>4542</Paragraphs>
  <Slides>34</Slides>
  <Notes>0</Notes>
  <HiddenSlides>0</HiddenSlides>
  <MMClips>0</MMClips>
  <ScaleCrop>false</ScaleCrop>
  <HeadingPairs>
    <vt:vector size="4" baseType="variant">
      <vt:variant>
        <vt:lpstr>سمة</vt:lpstr>
      </vt:variant>
      <vt:variant>
        <vt:i4>1</vt:i4>
      </vt:variant>
      <vt:variant>
        <vt:lpstr>عناوين الشرائح</vt:lpstr>
      </vt:variant>
      <vt:variant>
        <vt:i4>34</vt:i4>
      </vt:variant>
    </vt:vector>
  </HeadingPairs>
  <TitlesOfParts>
    <vt:vector size="35" baseType="lpstr">
      <vt:lpstr>Opulent</vt:lpstr>
      <vt:lpstr> Civil Engineering Department</vt:lpstr>
      <vt:lpstr>Introduction: </vt:lpstr>
      <vt:lpstr>Factors related to parking: </vt:lpstr>
      <vt:lpstr>Objectives: </vt:lpstr>
      <vt:lpstr>الشريحة 5</vt:lpstr>
      <vt:lpstr>الشريحة 6</vt:lpstr>
      <vt:lpstr>الشريحة 7</vt:lpstr>
      <vt:lpstr>Figure.2( Location of the study area)</vt:lpstr>
      <vt:lpstr>Fig.3 ( entrance the parking ) </vt:lpstr>
      <vt:lpstr>الشريحة 10</vt:lpstr>
      <vt:lpstr>Figure.3 (method for collection data )   Parking Study </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        Figure.4     We notice in Fig.5 :    -at 7 :45 accumulation parked   is 238 vehicles .   At 9:25 accumulation parked    is 239 vehicles  At 11:05 accumulation parked  is 219 vehicles   At 12:45 accumulation parked  is 236 vehicles   So , at 9:25 is high – demand period .        </vt:lpstr>
      <vt:lpstr>الشريحة 32</vt:lpstr>
      <vt:lpstr>الشريحة 33</vt:lpstr>
      <vt:lpstr>الشريحة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Parking</dc:title>
  <dc:creator>қ σσ ќ ọ ‹'з</dc:creator>
  <cp:lastModifiedBy>ABC</cp:lastModifiedBy>
  <cp:revision>29</cp:revision>
  <dcterms:created xsi:type="dcterms:W3CDTF">2006-08-16T00:00:00Z</dcterms:created>
  <dcterms:modified xsi:type="dcterms:W3CDTF">2011-05-24T04:41:08Z</dcterms:modified>
</cp:coreProperties>
</file>