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7" r:id="rId2"/>
    <p:sldId id="30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305"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4" r:id="rId38"/>
    <p:sldId id="295" r:id="rId39"/>
    <p:sldId id="296" r:id="rId40"/>
    <p:sldId id="297" r:id="rId41"/>
    <p:sldId id="298" r:id="rId42"/>
    <p:sldId id="299" r:id="rId43"/>
    <p:sldId id="300" r:id="rId44"/>
    <p:sldId id="301" r:id="rId45"/>
    <p:sldId id="302" r:id="rId46"/>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58" d="100"/>
          <a:sy n="58" d="100"/>
        </p:scale>
        <p:origin x="-96" y="-109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F0880875-321A-4181-A16A-91250C7DD343}" type="datetimeFigureOut">
              <a:rPr lang="ar-SA" smtClean="0"/>
              <a:pPr/>
              <a:t>11/01/39</a:t>
            </a:fld>
            <a:endParaRPr lang="ar-S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0F7B2F09-80EA-4096-8717-BF070F802271}" type="slidenum">
              <a:rPr lang="ar-SA" smtClean="0"/>
              <a:pPr/>
              <a:t>‹#›</a:t>
            </a:fld>
            <a:endParaRPr lang="ar-SA"/>
          </a:p>
        </p:txBody>
      </p:sp>
    </p:spTree>
    <p:extLst>
      <p:ext uri="{BB962C8B-B14F-4D97-AF65-F5344CB8AC3E}">
        <p14:creationId xmlns:p14="http://schemas.microsoft.com/office/powerpoint/2010/main" xmlns="" val="2662128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098137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354A5E-C0CB-48C2-B076-3DED686E3FEC}"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9874" name="Rectangle 2"/>
          <p:cNvSpPr>
            <a:spLocks noGrp="1" noRot="1" noChangeAspect="1" noChangeArrowheads="1" noTextEdit="1"/>
          </p:cNvSpPr>
          <p:nvPr>
            <p:ph type="sldImg"/>
          </p:nvPr>
        </p:nvSpPr>
        <p:spPr>
          <a:xfrm>
            <a:off x="685800" y="1143000"/>
            <a:ext cx="5486400" cy="3086100"/>
          </a:xfrm>
          <a:ln/>
        </p:spPr>
      </p:sp>
      <p:sp>
        <p:nvSpPr>
          <p:cNvPr id="79875"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937160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DA475E-D047-4DEF-8AC5-B09F5F0F1EDD}"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0898" name="Rectangle 2"/>
          <p:cNvSpPr>
            <a:spLocks noGrp="1" noRot="1" noChangeAspect="1" noChangeArrowheads="1" noTextEdit="1"/>
          </p:cNvSpPr>
          <p:nvPr>
            <p:ph type="sldImg"/>
          </p:nvPr>
        </p:nvSpPr>
        <p:spPr>
          <a:xfrm>
            <a:off x="685800" y="1143000"/>
            <a:ext cx="5486400" cy="3086100"/>
          </a:xfrm>
          <a:ln/>
        </p:spPr>
      </p:sp>
      <p:sp>
        <p:nvSpPr>
          <p:cNvPr id="80899"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280743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149B9F-1818-4104-9549-AD1BF9431BAE}"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1922" name="Rectangle 2"/>
          <p:cNvSpPr>
            <a:spLocks noGrp="1" noRot="1" noChangeAspect="1" noChangeArrowheads="1" noTextEdit="1"/>
          </p:cNvSpPr>
          <p:nvPr>
            <p:ph type="sldImg"/>
          </p:nvPr>
        </p:nvSpPr>
        <p:spPr>
          <a:xfrm>
            <a:off x="685800" y="1143000"/>
            <a:ext cx="5486400" cy="3086100"/>
          </a:xfrm>
          <a:ln/>
        </p:spPr>
      </p:sp>
      <p:sp>
        <p:nvSpPr>
          <p:cNvPr id="81923" name="Rectangle 3"/>
          <p:cNvSpPr>
            <a:spLocks noGrp="1" noChangeArrowheads="1"/>
          </p:cNvSpPr>
          <p:nvPr>
            <p:ph type="body" idx="1"/>
          </p:nvPr>
        </p:nvSpPr>
        <p:spPr/>
        <p:txBody>
          <a:bodyPr/>
          <a:lstStyle/>
          <a:p>
            <a:endParaRPr lang="en-US" dirty="0"/>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439067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01F41D-0EEB-4CD9-A3E7-A031FC17D1A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3970" name="Rectangle 2"/>
          <p:cNvSpPr>
            <a:spLocks noGrp="1" noRot="1" noChangeAspect="1" noChangeArrowheads="1" noTextEdit="1"/>
          </p:cNvSpPr>
          <p:nvPr>
            <p:ph type="sldImg"/>
          </p:nvPr>
        </p:nvSpPr>
        <p:spPr>
          <a:xfrm>
            <a:off x="685800" y="1143000"/>
            <a:ext cx="5486400" cy="3086100"/>
          </a:xfrm>
          <a:ln/>
        </p:spPr>
      </p:sp>
      <p:sp>
        <p:nvSpPr>
          <p:cNvPr id="8397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539669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149B9F-1818-4104-9549-AD1BF9431BAE}" type="slidenum">
              <a:rPr lang="en-US"/>
              <a:pPr/>
              <a:t>20</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xmlns="" val="1447548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01F41D-0EEB-4CD9-A3E7-A031FC17D1A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3970" name="Rectangle 2"/>
          <p:cNvSpPr>
            <a:spLocks noGrp="1" noRot="1" noChangeAspect="1" noChangeArrowheads="1" noTextEdit="1"/>
          </p:cNvSpPr>
          <p:nvPr>
            <p:ph type="sldImg"/>
          </p:nvPr>
        </p:nvSpPr>
        <p:spPr>
          <a:xfrm>
            <a:off x="685800" y="1143000"/>
            <a:ext cx="5486400" cy="3086100"/>
          </a:xfrm>
          <a:ln/>
        </p:spPr>
      </p:sp>
      <p:sp>
        <p:nvSpPr>
          <p:cNvPr id="8397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045091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953318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01F41D-0EEB-4CD9-A3E7-A031FC17D1A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3970" name="Rectangle 2"/>
          <p:cNvSpPr>
            <a:spLocks noGrp="1" noRot="1" noChangeAspect="1" noChangeArrowheads="1" noTextEdit="1"/>
          </p:cNvSpPr>
          <p:nvPr>
            <p:ph type="sldImg"/>
          </p:nvPr>
        </p:nvSpPr>
        <p:spPr>
          <a:xfrm>
            <a:off x="685800" y="1143000"/>
            <a:ext cx="5486400" cy="3086100"/>
          </a:xfrm>
          <a:ln/>
        </p:spPr>
      </p:sp>
      <p:sp>
        <p:nvSpPr>
          <p:cNvPr id="8397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3658332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700154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01F41D-0EEB-4CD9-A3E7-A031FC17D1A9}"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83970" name="Rectangle 2"/>
          <p:cNvSpPr>
            <a:spLocks noGrp="1" noRot="1" noChangeAspect="1" noChangeArrowheads="1" noTextEdit="1"/>
          </p:cNvSpPr>
          <p:nvPr>
            <p:ph type="sldImg"/>
          </p:nvPr>
        </p:nvSpPr>
        <p:spPr>
          <a:xfrm>
            <a:off x="685800" y="1143000"/>
            <a:ext cx="5486400" cy="3086100"/>
          </a:xfrm>
          <a:ln/>
        </p:spPr>
      </p:sp>
      <p:sp>
        <p:nvSpPr>
          <p:cNvPr id="8397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680813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226D55A-A37E-4C5E-987D-240CA41B7C36}"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1682" name="Rectangle 2"/>
          <p:cNvSpPr>
            <a:spLocks noGrp="1" noRot="1" noChangeAspect="1" noChangeArrowheads="1" noTextEdit="1"/>
          </p:cNvSpPr>
          <p:nvPr>
            <p:ph type="sldImg"/>
          </p:nvPr>
        </p:nvSpPr>
        <p:spPr>
          <a:xfrm>
            <a:off x="685800" y="1143000"/>
            <a:ext cx="5486400" cy="3086100"/>
          </a:xfrm>
          <a:ln/>
        </p:spPr>
      </p:sp>
      <p:sp>
        <p:nvSpPr>
          <p:cNvPr id="71683" name="Rectangle 3"/>
          <p:cNvSpPr>
            <a:spLocks noGrp="1" noChangeArrowheads="1"/>
          </p:cNvSpPr>
          <p:nvPr>
            <p:ph type="body" idx="1"/>
          </p:nvPr>
        </p:nvSpPr>
        <p:spPr/>
        <p:txBody>
          <a:bodyPr/>
          <a:lstStyle/>
          <a:p>
            <a:endParaRPr lang="en-US" dirty="0"/>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852964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428402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956442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9986356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7323433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6399701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6734605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4198337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135972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855559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048559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7EDD53-3980-4F91-B2A9-159C1B62A4E1}"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2706" name="Rectangle 2"/>
          <p:cNvSpPr>
            <a:spLocks noGrp="1" noRot="1" noChangeAspect="1" noChangeArrowheads="1" noTextEdit="1"/>
          </p:cNvSpPr>
          <p:nvPr>
            <p:ph type="sldImg"/>
          </p:nvPr>
        </p:nvSpPr>
        <p:spPr>
          <a:xfrm>
            <a:off x="685800" y="1143000"/>
            <a:ext cx="5486400" cy="3086100"/>
          </a:xfrm>
          <a:ln/>
        </p:spPr>
      </p:sp>
      <p:sp>
        <p:nvSpPr>
          <p:cNvPr id="72707"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454712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8731429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4371602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6186054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4014383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GB"/>
          </a:p>
        </p:txBody>
      </p:sp>
      <p:sp>
        <p:nvSpPr>
          <p:cNvPr id="4" name="Footer Placeholder 3"/>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96248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A15ED5-6B9A-41A0-B48F-BA00BACA74D6}"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3730" name="Rectangle 2"/>
          <p:cNvSpPr>
            <a:spLocks noGrp="1" noRot="1" noChangeAspect="1" noChangeArrowheads="1" noTextEdit="1"/>
          </p:cNvSpPr>
          <p:nvPr>
            <p:ph type="sldImg"/>
          </p:nvPr>
        </p:nvSpPr>
        <p:spPr>
          <a:xfrm>
            <a:off x="685800" y="1143000"/>
            <a:ext cx="5486400" cy="3086100"/>
          </a:xfrm>
          <a:ln/>
        </p:spPr>
      </p:sp>
      <p:sp>
        <p:nvSpPr>
          <p:cNvPr id="7373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765989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5F1F26-CD48-40C5-9126-42FC7EE859DC}"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5778" name="Rectangle 2"/>
          <p:cNvSpPr>
            <a:spLocks noGrp="1" noRot="1" noChangeAspect="1" noChangeArrowheads="1" noTextEdit="1"/>
          </p:cNvSpPr>
          <p:nvPr>
            <p:ph type="sldImg"/>
          </p:nvPr>
        </p:nvSpPr>
        <p:spPr>
          <a:xfrm>
            <a:off x="685800" y="1143000"/>
            <a:ext cx="5486400" cy="3086100"/>
          </a:xfrm>
          <a:ln/>
        </p:spPr>
      </p:sp>
      <p:sp>
        <p:nvSpPr>
          <p:cNvPr id="75779"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1308598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D70289-F3D6-4926-95F5-A64035EEDA1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6802" name="Rectangle 2"/>
          <p:cNvSpPr>
            <a:spLocks noGrp="1" noRot="1" noChangeAspect="1" noChangeArrowheads="1" noTextEdit="1"/>
          </p:cNvSpPr>
          <p:nvPr>
            <p:ph type="sldImg"/>
          </p:nvPr>
        </p:nvSpPr>
        <p:spPr>
          <a:xfrm>
            <a:off x="685800" y="1143000"/>
            <a:ext cx="5486400" cy="3086100"/>
          </a:xfrm>
          <a:ln/>
        </p:spPr>
      </p:sp>
      <p:sp>
        <p:nvSpPr>
          <p:cNvPr id="76803"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752969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D70289-F3D6-4926-95F5-A64035EEDA14}"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6802" name="Rectangle 2"/>
          <p:cNvSpPr>
            <a:spLocks noGrp="1" noRot="1" noChangeAspect="1" noChangeArrowheads="1" noTextEdit="1"/>
          </p:cNvSpPr>
          <p:nvPr>
            <p:ph type="sldImg"/>
          </p:nvPr>
        </p:nvSpPr>
        <p:spPr>
          <a:xfrm>
            <a:off x="685800" y="1143000"/>
            <a:ext cx="5486400" cy="3086100"/>
          </a:xfrm>
          <a:ln/>
        </p:spPr>
      </p:sp>
      <p:sp>
        <p:nvSpPr>
          <p:cNvPr id="76803"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3687684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077EFA-525A-4BAE-BBAD-F1FAE12B20EE}"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8850" name="Rectangle 2"/>
          <p:cNvSpPr>
            <a:spLocks noGrp="1" noRot="1" noChangeAspect="1" noChangeArrowheads="1" noTextEdit="1"/>
          </p:cNvSpPr>
          <p:nvPr>
            <p:ph type="sldImg"/>
          </p:nvPr>
        </p:nvSpPr>
        <p:spPr>
          <a:xfrm>
            <a:off x="685800" y="1143000"/>
            <a:ext cx="5486400" cy="3086100"/>
          </a:xfrm>
          <a:ln/>
        </p:spPr>
      </p:sp>
      <p:sp>
        <p:nvSpPr>
          <p:cNvPr id="78851"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759598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354A5E-C0CB-48C2-B076-3DED686E3FEC}"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79874" name="Rectangle 2"/>
          <p:cNvSpPr>
            <a:spLocks noGrp="1" noRot="1" noChangeAspect="1" noChangeArrowheads="1" noTextEdit="1"/>
          </p:cNvSpPr>
          <p:nvPr>
            <p:ph type="sldImg"/>
          </p:nvPr>
        </p:nvSpPr>
        <p:spPr>
          <a:xfrm>
            <a:off x="685800" y="1143000"/>
            <a:ext cx="5486400" cy="3086100"/>
          </a:xfrm>
          <a:ln/>
        </p:spPr>
      </p:sp>
      <p:sp>
        <p:nvSpPr>
          <p:cNvPr id="79875" name="Rectangle 3"/>
          <p:cNvSpPr>
            <a:spLocks noGrp="1" noChangeArrowheads="1"/>
          </p:cNvSpPr>
          <p:nvPr>
            <p:ph type="body" idx="1"/>
          </p:nvPr>
        </p:nvSpPr>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xmlns="" val="2486975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F2A34A-9039-47BC-9545-E97CE7ED01D4}"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943429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056A4-9F64-4509-BEE8-3C1D1108AE56}"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804982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5810E9-7212-48C5-AC12-75593BEF2937}"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0743056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fld id="{F3CA5A9A-28D6-4A31-8F23-26603E2F8167}" type="datetime1">
              <a:rPr lang="en-US" smtClean="0"/>
              <a:pPr/>
              <a:t>10/1/2017</a:t>
            </a:fld>
            <a:endParaRPr lang="en-US"/>
          </a:p>
        </p:txBody>
      </p:sp>
      <p:sp>
        <p:nvSpPr>
          <p:cNvPr id="6" name="Slide Number Placeholder 5"/>
          <p:cNvSpPr>
            <a:spLocks noGrp="1"/>
          </p:cNvSpPr>
          <p:nvPr>
            <p:ph type="sldNum" sz="quarter" idx="11"/>
          </p:nvPr>
        </p:nvSpPr>
        <p:spPr>
          <a:xfrm>
            <a:off x="8737600" y="6248400"/>
            <a:ext cx="2540000" cy="457200"/>
          </a:xfrm>
        </p:spPr>
        <p:txBody>
          <a:bodyPr/>
          <a:lstStyle>
            <a:lvl1pPr>
              <a:defRPr/>
            </a:lvl1pPr>
          </a:lstStyle>
          <a:p>
            <a:fld id="{134AF9C1-5E1D-420C-8597-42D8353168D4}" type="slidenum">
              <a:rPr lang="en-US"/>
              <a:pPr/>
              <a:t>‹#›</a:t>
            </a:fld>
            <a:endParaRPr lang="en-US"/>
          </a:p>
        </p:txBody>
      </p:sp>
      <p:sp>
        <p:nvSpPr>
          <p:cNvPr id="7" name="Footer Placeholder 6"/>
          <p:cNvSpPr>
            <a:spLocks noGrp="1"/>
          </p:cNvSpPr>
          <p:nvPr>
            <p:ph type="ftr" sz="quarter" idx="12"/>
          </p:nvPr>
        </p:nvSpPr>
        <p:spPr>
          <a:xfrm>
            <a:off x="10160000" y="6629400"/>
            <a:ext cx="2133600" cy="228600"/>
          </a:xfrm>
        </p:spPr>
        <p:txBody>
          <a:bodyPr/>
          <a:lstStyle>
            <a:lvl1pPr>
              <a:defRPr/>
            </a:lvl1pPr>
          </a:lstStyle>
          <a:p>
            <a:endParaRPr lang="en-US"/>
          </a:p>
        </p:txBody>
      </p:sp>
    </p:spTree>
    <p:extLst>
      <p:ext uri="{BB962C8B-B14F-4D97-AF65-F5344CB8AC3E}">
        <p14:creationId xmlns:p14="http://schemas.microsoft.com/office/powerpoint/2010/main" xmlns="" val="3044777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914400" y="1981200"/>
            <a:ext cx="103632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914400" y="4114800"/>
            <a:ext cx="103632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14400" y="6248400"/>
            <a:ext cx="2540000" cy="457200"/>
          </a:xfrm>
        </p:spPr>
        <p:txBody>
          <a:bodyPr/>
          <a:lstStyle>
            <a:lvl1pPr>
              <a:defRPr/>
            </a:lvl1pPr>
          </a:lstStyle>
          <a:p>
            <a:fld id="{519E0DC5-537C-4F24-B260-FEDE1C72BDD7}" type="datetime1">
              <a:rPr lang="en-US" smtClean="0"/>
              <a:pPr/>
              <a:t>10/1/2017</a:t>
            </a:fld>
            <a:endParaRPr lang="en-US"/>
          </a:p>
        </p:txBody>
      </p:sp>
      <p:sp>
        <p:nvSpPr>
          <p:cNvPr id="6" name="Slide Number Placeholder 5"/>
          <p:cNvSpPr>
            <a:spLocks noGrp="1"/>
          </p:cNvSpPr>
          <p:nvPr>
            <p:ph type="sldNum" sz="quarter" idx="11"/>
          </p:nvPr>
        </p:nvSpPr>
        <p:spPr>
          <a:xfrm>
            <a:off x="8737600" y="6248400"/>
            <a:ext cx="2540000" cy="457200"/>
          </a:xfrm>
        </p:spPr>
        <p:txBody>
          <a:bodyPr/>
          <a:lstStyle>
            <a:lvl1pPr>
              <a:defRPr/>
            </a:lvl1pPr>
          </a:lstStyle>
          <a:p>
            <a:fld id="{FC6D94EB-369E-4A6C-A304-AB570B4BEE76}" type="slidenum">
              <a:rPr lang="en-US"/>
              <a:pPr/>
              <a:t>‹#›</a:t>
            </a:fld>
            <a:endParaRPr lang="en-US"/>
          </a:p>
        </p:txBody>
      </p:sp>
      <p:sp>
        <p:nvSpPr>
          <p:cNvPr id="7" name="Footer Placeholder 6"/>
          <p:cNvSpPr>
            <a:spLocks noGrp="1"/>
          </p:cNvSpPr>
          <p:nvPr>
            <p:ph type="ftr" sz="quarter" idx="12"/>
          </p:nvPr>
        </p:nvSpPr>
        <p:spPr>
          <a:xfrm>
            <a:off x="10160000" y="6629400"/>
            <a:ext cx="2133600" cy="228600"/>
          </a:xfrm>
        </p:spPr>
        <p:txBody>
          <a:bodyPr/>
          <a:lstStyle>
            <a:lvl1pPr>
              <a:defRPr/>
            </a:lvl1pPr>
          </a:lstStyle>
          <a:p>
            <a:endParaRPr lang="en-US"/>
          </a:p>
        </p:txBody>
      </p:sp>
    </p:spTree>
    <p:extLst>
      <p:ext uri="{BB962C8B-B14F-4D97-AF65-F5344CB8AC3E}">
        <p14:creationId xmlns:p14="http://schemas.microsoft.com/office/powerpoint/2010/main" xmlns="" val="199300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6197600" y="19812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197600" y="4114800"/>
            <a:ext cx="508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914400" y="6248400"/>
            <a:ext cx="2540000" cy="457200"/>
          </a:xfrm>
        </p:spPr>
        <p:txBody>
          <a:bodyPr/>
          <a:lstStyle>
            <a:lvl1pPr>
              <a:defRPr/>
            </a:lvl1pPr>
          </a:lstStyle>
          <a:p>
            <a:fld id="{3A6308F8-1757-43E0-B646-490A47F9C548}" type="datetime1">
              <a:rPr lang="en-US" smtClean="0"/>
              <a:pPr/>
              <a:t>10/1/2017</a:t>
            </a:fld>
            <a:endParaRPr lang="en-US"/>
          </a:p>
        </p:txBody>
      </p:sp>
      <p:sp>
        <p:nvSpPr>
          <p:cNvPr id="7" name="Slide Number Placeholder 6"/>
          <p:cNvSpPr>
            <a:spLocks noGrp="1"/>
          </p:cNvSpPr>
          <p:nvPr>
            <p:ph type="sldNum" sz="quarter" idx="11"/>
          </p:nvPr>
        </p:nvSpPr>
        <p:spPr>
          <a:xfrm>
            <a:off x="8737600" y="6248400"/>
            <a:ext cx="2540000" cy="457200"/>
          </a:xfrm>
        </p:spPr>
        <p:txBody>
          <a:bodyPr/>
          <a:lstStyle>
            <a:lvl1pPr>
              <a:defRPr/>
            </a:lvl1pPr>
          </a:lstStyle>
          <a:p>
            <a:fld id="{E79BA739-0AAB-4886-9F4F-6C846A06B244}" type="slidenum">
              <a:rPr lang="en-US"/>
              <a:pPr/>
              <a:t>‹#›</a:t>
            </a:fld>
            <a:endParaRPr lang="en-US"/>
          </a:p>
        </p:txBody>
      </p:sp>
      <p:sp>
        <p:nvSpPr>
          <p:cNvPr id="8" name="Footer Placeholder 7"/>
          <p:cNvSpPr>
            <a:spLocks noGrp="1"/>
          </p:cNvSpPr>
          <p:nvPr>
            <p:ph type="ftr" sz="quarter" idx="12"/>
          </p:nvPr>
        </p:nvSpPr>
        <p:spPr>
          <a:xfrm>
            <a:off x="10160000" y="6629400"/>
            <a:ext cx="2133600" cy="228600"/>
          </a:xfrm>
        </p:spPr>
        <p:txBody>
          <a:bodyPr/>
          <a:lstStyle>
            <a:lvl1pPr>
              <a:defRPr/>
            </a:lvl1pPr>
          </a:lstStyle>
          <a:p>
            <a:endParaRPr lang="en-US"/>
          </a:p>
        </p:txBody>
      </p:sp>
    </p:spTree>
    <p:extLst>
      <p:ext uri="{BB962C8B-B14F-4D97-AF65-F5344CB8AC3E}">
        <p14:creationId xmlns:p14="http://schemas.microsoft.com/office/powerpoint/2010/main" xmlns="" val="129014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475C2-F176-49BF-A7F1-ABE7E0ED227F}"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88915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DAEDA6-6CCD-4F12-A2A3-1EBD825BC2EF}"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38228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3C747A-7D07-4D34-A7D4-916FFE0A5D02}"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30843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6E3818-4564-4847-B015-404D3B5D9348}" type="datetime1">
              <a:rPr lang="en-US" smtClean="0"/>
              <a:pPr/>
              <a:t>10/1/2017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849863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FD6407-5487-478F-84ED-AEB694B80B7A}" type="datetime1">
              <a:rPr lang="en-US" smtClean="0"/>
              <a:pPr/>
              <a:t>10/1/2017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026366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9A032-257D-4E15-A884-42725E56BC1C}" type="datetime1">
              <a:rPr lang="en-US" smtClean="0"/>
              <a:pPr/>
              <a:t>10/1/2017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000211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D21F1-AB3E-4686-A5C6-D011DA29010E}"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549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F0E4A3-C908-4C17-B0C8-7A12F1CF5065}"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996836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6146CD-3BC7-4953-9654-D67B8EAD13A8}" type="datetime1">
              <a:rPr lang="en-US" smtClean="0"/>
              <a:pPr/>
              <a:t>10/1/2017</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9479350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438403"/>
            <a:ext cx="7772400" cy="1470025"/>
          </a:xfrm>
        </p:spPr>
        <p:txBody>
          <a:bodyPr/>
          <a:lstStyle/>
          <a:p>
            <a:r>
              <a:rPr lang="en-GB" b="1" dirty="0" smtClean="0">
                <a:solidFill>
                  <a:srgbClr val="FF0000"/>
                </a:solidFill>
              </a:rPr>
              <a:t>CHEM 231: Chemical Thermodynamics</a:t>
            </a:r>
            <a:endParaRPr lang="en-GB" b="1" dirty="0">
              <a:solidFill>
                <a:srgbClr val="FF0000"/>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1</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506535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solidFill>
                  <a:srgbClr val="C00000"/>
                </a:solidFill>
              </a:rPr>
              <a:t>Standard Pressure</a:t>
            </a:r>
          </a:p>
        </p:txBody>
      </p:sp>
      <p:sp>
        <p:nvSpPr>
          <p:cNvPr id="10243" name="Rectangle 3"/>
          <p:cNvSpPr>
            <a:spLocks noGrp="1" noChangeArrowheads="1"/>
          </p:cNvSpPr>
          <p:nvPr>
            <p:ph type="body" idx="1"/>
          </p:nvPr>
        </p:nvSpPr>
        <p:spPr>
          <a:xfrm>
            <a:off x="2209800" y="1981200"/>
            <a:ext cx="8153400" cy="1219200"/>
          </a:xfrm>
        </p:spPr>
        <p:txBody>
          <a:bodyPr/>
          <a:lstStyle/>
          <a:p>
            <a:r>
              <a:rPr lang="en-US" dirty="0"/>
              <a:t>Normal atmospheric pressure at sea level is referred to as </a:t>
            </a:r>
            <a:r>
              <a:rPr lang="en-US" dirty="0">
                <a:solidFill>
                  <a:srgbClr val="C00000"/>
                </a:solidFill>
              </a:rPr>
              <a:t>standard pressure.</a:t>
            </a:r>
          </a:p>
        </p:txBody>
      </p:sp>
      <p:sp>
        <p:nvSpPr>
          <p:cNvPr id="10245" name="Rectangle 5"/>
          <p:cNvSpPr>
            <a:spLocks noChangeArrowheads="1"/>
          </p:cNvSpPr>
          <p:nvPr/>
        </p:nvSpPr>
        <p:spPr bwMode="auto">
          <a:xfrm>
            <a:off x="2209800" y="3581400"/>
            <a:ext cx="7772400" cy="2057400"/>
          </a:xfrm>
          <a:prstGeom prst="rect">
            <a:avLst/>
          </a:prstGeom>
          <a:noFill/>
          <a:ln w="9525">
            <a:noFill/>
            <a:miter lim="800000"/>
            <a:headEnd/>
            <a:tailEnd/>
          </a:ln>
          <a:effectLst/>
        </p:spPr>
        <p:txBody>
          <a:bodyPr/>
          <a:lstStyle/>
          <a:p>
            <a:pPr marL="342900" indent="-342900">
              <a:lnSpc>
                <a:spcPct val="90000"/>
              </a:lnSpc>
              <a:spcBef>
                <a:spcPct val="20000"/>
              </a:spcBef>
              <a:buFontTx/>
              <a:buChar char="•"/>
            </a:pPr>
            <a:r>
              <a:rPr lang="en-US" sz="3200" dirty="0">
                <a:solidFill>
                  <a:prstClr val="black"/>
                </a:solidFill>
                <a:latin typeface="Calibri"/>
              </a:rPr>
              <a:t>It is equal to</a:t>
            </a:r>
          </a:p>
          <a:p>
            <a:pPr marL="742950" lvl="1" indent="-285750">
              <a:lnSpc>
                <a:spcPct val="90000"/>
              </a:lnSpc>
              <a:spcBef>
                <a:spcPct val="20000"/>
              </a:spcBef>
              <a:buFontTx/>
              <a:buChar char="–"/>
            </a:pPr>
            <a:r>
              <a:rPr lang="en-US" sz="3200" dirty="0">
                <a:solidFill>
                  <a:prstClr val="black"/>
                </a:solidFill>
                <a:latin typeface="Calibri"/>
              </a:rPr>
              <a:t>1.00 atm</a:t>
            </a:r>
          </a:p>
          <a:p>
            <a:pPr marL="742950" lvl="1" indent="-285750">
              <a:lnSpc>
                <a:spcPct val="90000"/>
              </a:lnSpc>
              <a:spcBef>
                <a:spcPct val="20000"/>
              </a:spcBef>
              <a:buFontTx/>
              <a:buChar char="–"/>
            </a:pPr>
            <a:r>
              <a:rPr lang="en-US" sz="3200" dirty="0">
                <a:solidFill>
                  <a:prstClr val="black"/>
                </a:solidFill>
                <a:latin typeface="Calibri"/>
              </a:rPr>
              <a:t>760 torr (760 mm Hg)</a:t>
            </a:r>
          </a:p>
          <a:p>
            <a:pPr marL="742950" lvl="1" indent="-285750">
              <a:lnSpc>
                <a:spcPct val="90000"/>
              </a:lnSpc>
              <a:spcBef>
                <a:spcPct val="20000"/>
              </a:spcBef>
              <a:buFontTx/>
              <a:buChar char="–"/>
            </a:pPr>
            <a:r>
              <a:rPr lang="en-US" sz="3200" dirty="0">
                <a:solidFill>
                  <a:prstClr val="black"/>
                </a:solidFill>
                <a:latin typeface="Calibri"/>
              </a:rPr>
              <a:t>101.325 kPa</a:t>
            </a: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10</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955350865"/>
      </p:ext>
    </p:extLst>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solidFill>
                  <a:srgbClr val="C00000"/>
                </a:solidFill>
              </a:rPr>
              <a:t>Boyle’s Law</a:t>
            </a:r>
          </a:p>
        </p:txBody>
      </p:sp>
      <p:sp>
        <p:nvSpPr>
          <p:cNvPr id="11269" name="Rectangle 5"/>
          <p:cNvSpPr>
            <a:spLocks noGrp="1" noChangeArrowheads="1"/>
          </p:cNvSpPr>
          <p:nvPr>
            <p:ph type="body" sz="half" idx="1"/>
          </p:nvPr>
        </p:nvSpPr>
        <p:spPr>
          <a:xfrm>
            <a:off x="2209800" y="1524000"/>
            <a:ext cx="7772400" cy="1981200"/>
          </a:xfrm>
        </p:spPr>
        <p:txBody>
          <a:bodyPr/>
          <a:lstStyle/>
          <a:p>
            <a:pPr>
              <a:buFontTx/>
              <a:buNone/>
            </a:pPr>
            <a:r>
              <a:rPr lang="en-US" sz="2800"/>
              <a:t>	The volume of a fixed quantity of gas at constant temperature is inversely proportional to the pressure.</a:t>
            </a:r>
          </a:p>
        </p:txBody>
      </p:sp>
      <p:pic>
        <p:nvPicPr>
          <p:cNvPr id="11280" name="Picture 16" descr="10_06"/>
          <p:cNvPicPr>
            <a:picLocks noGrp="1" noChangeAspect="1" noChangeArrowheads="1"/>
          </p:cNvPicPr>
          <p:nvPr>
            <p:ph sz="half" idx="2"/>
          </p:nvPr>
        </p:nvPicPr>
        <p:blipFill>
          <a:blip r:embed="rId3" cstate="print"/>
          <a:srcRect b="11760"/>
          <a:stretch>
            <a:fillRect/>
          </a:stretch>
        </p:blipFill>
        <p:spPr>
          <a:xfrm>
            <a:off x="4049715" y="3119438"/>
            <a:ext cx="4332287" cy="3205162"/>
          </a:xfrm>
        </p:spPr>
      </p:pic>
      <p:sp>
        <p:nvSpPr>
          <p:cNvPr id="5" name="Slide Number Placeholder 4"/>
          <p:cNvSpPr>
            <a:spLocks noGrp="1"/>
          </p:cNvSpPr>
          <p:nvPr>
            <p:ph type="sldNum" sz="quarter" idx="11"/>
          </p:nvPr>
        </p:nvSpPr>
        <p:spPr/>
        <p:txBody>
          <a:bodyPr/>
          <a:lstStyle/>
          <a:p>
            <a:fld id="{FC6D94EB-369E-4A6C-A304-AB570B4BEE76}" type="slidenum">
              <a:rPr lang="en-US">
                <a:solidFill>
                  <a:prstClr val="black">
                    <a:tint val="75000"/>
                  </a:prstClr>
                </a:solidFill>
                <a:latin typeface="Calibri"/>
              </a:rPr>
              <a:pPr/>
              <a:t>11</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13451881"/>
      </p:ext>
    </p:extLst>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solidFill>
                  <a:srgbClr val="C00000"/>
                </a:solidFill>
              </a:rPr>
              <a:t>Boyle’s Law</a:t>
            </a:r>
          </a:p>
        </p:txBody>
      </p:sp>
      <p:sp>
        <p:nvSpPr>
          <p:cNvPr id="11269" name="Rectangle 5"/>
          <p:cNvSpPr>
            <a:spLocks noGrp="1" noChangeArrowheads="1"/>
          </p:cNvSpPr>
          <p:nvPr>
            <p:ph type="body" sz="half" idx="1"/>
          </p:nvPr>
        </p:nvSpPr>
        <p:spPr>
          <a:xfrm>
            <a:off x="2209800" y="1524000"/>
            <a:ext cx="7772400" cy="1981200"/>
          </a:xfrm>
        </p:spPr>
        <p:txBody>
          <a:bodyPr/>
          <a:lstStyle/>
          <a:p>
            <a:pPr>
              <a:buFontTx/>
              <a:buNone/>
            </a:pPr>
            <a:r>
              <a:rPr lang="en-US" sz="2800"/>
              <a:t>	The volume of a fixed quantity of gas at constant temperature is inversely proportional to the pressure.</a:t>
            </a:r>
          </a:p>
        </p:txBody>
      </p:sp>
      <p:pic>
        <p:nvPicPr>
          <p:cNvPr id="6" name="Picture 3" descr="C:\Users\solme12\Desktop\Boyles_Law_animated.gif"/>
          <p:cNvPicPr>
            <a:picLocks noChangeAspect="1" noChangeArrowheads="1" noCrop="1"/>
          </p:cNvPicPr>
          <p:nvPr/>
        </p:nvPicPr>
        <p:blipFill>
          <a:blip r:embed="rId3" cstate="print"/>
          <a:srcRect/>
          <a:stretch>
            <a:fillRect/>
          </a:stretch>
        </p:blipFill>
        <p:spPr bwMode="auto">
          <a:xfrm>
            <a:off x="5087889" y="3051140"/>
            <a:ext cx="4491236" cy="3402196"/>
          </a:xfrm>
          <a:prstGeom prst="rect">
            <a:avLst/>
          </a:prstGeom>
          <a:noFill/>
        </p:spPr>
      </p:pic>
      <p:sp>
        <p:nvSpPr>
          <p:cNvPr id="5" name="Slide Number Placeholder 4"/>
          <p:cNvSpPr>
            <a:spLocks noGrp="1"/>
          </p:cNvSpPr>
          <p:nvPr>
            <p:ph type="sldNum" sz="quarter" idx="11"/>
          </p:nvPr>
        </p:nvSpPr>
        <p:spPr/>
        <p:txBody>
          <a:bodyPr/>
          <a:lstStyle/>
          <a:p>
            <a:fld id="{FC6D94EB-369E-4A6C-A304-AB570B4BEE76}" type="slidenum">
              <a:rPr lang="en-US">
                <a:solidFill>
                  <a:prstClr val="black">
                    <a:tint val="75000"/>
                  </a:prstClr>
                </a:solidFill>
                <a:latin typeface="Calibri"/>
              </a:rPr>
              <a:pPr/>
              <a:t>12</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509302"/>
      </p:ext>
    </p:extLst>
  </p:cSld>
  <p:clrMapOvr>
    <a:masterClrMapping/>
  </p:clrMapOvr>
  <p:transition>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dirty="0">
                <a:solidFill>
                  <a:srgbClr val="C00000"/>
                </a:solidFill>
              </a:rPr>
              <a:t>As </a:t>
            </a:r>
            <a:r>
              <a:rPr lang="en-US" i="1" dirty="0">
                <a:solidFill>
                  <a:srgbClr val="C00000"/>
                </a:solidFill>
              </a:rPr>
              <a:t>P</a:t>
            </a:r>
            <a:r>
              <a:rPr lang="en-US" dirty="0">
                <a:solidFill>
                  <a:srgbClr val="C00000"/>
                </a:solidFill>
              </a:rPr>
              <a:t> and </a:t>
            </a:r>
            <a:r>
              <a:rPr lang="en-US" i="1" dirty="0">
                <a:solidFill>
                  <a:srgbClr val="C00000"/>
                </a:solidFill>
              </a:rPr>
              <a:t>V</a:t>
            </a:r>
            <a:r>
              <a:rPr lang="en-US" dirty="0">
                <a:solidFill>
                  <a:srgbClr val="C00000"/>
                </a:solidFill>
              </a:rPr>
              <a:t> </a:t>
            </a:r>
            <a:r>
              <a:rPr lang="en-US" dirty="0" smtClean="0">
                <a:solidFill>
                  <a:srgbClr val="C00000"/>
                </a:solidFill>
              </a:rPr>
              <a:t>are inversely </a:t>
            </a:r>
            <a:r>
              <a:rPr lang="en-US" dirty="0">
                <a:solidFill>
                  <a:srgbClr val="C00000"/>
                </a:solidFill>
              </a:rPr>
              <a:t>proportional</a:t>
            </a:r>
          </a:p>
        </p:txBody>
      </p:sp>
      <p:sp>
        <p:nvSpPr>
          <p:cNvPr id="15363" name="Rectangle 3"/>
          <p:cNvSpPr>
            <a:spLocks noGrp="1" noChangeArrowheads="1"/>
          </p:cNvSpPr>
          <p:nvPr>
            <p:ph type="body" sz="half" idx="1"/>
          </p:nvPr>
        </p:nvSpPr>
        <p:spPr>
          <a:xfrm>
            <a:off x="1834343" y="1279375"/>
            <a:ext cx="4114800" cy="1635474"/>
          </a:xfrm>
        </p:spPr>
        <p:txBody>
          <a:bodyPr>
            <a:normAutofit/>
          </a:bodyPr>
          <a:lstStyle/>
          <a:p>
            <a:pPr>
              <a:lnSpc>
                <a:spcPct val="80000"/>
              </a:lnSpc>
            </a:pPr>
            <a:endParaRPr lang="en-US" sz="1800" dirty="0"/>
          </a:p>
          <a:p>
            <a:pPr>
              <a:lnSpc>
                <a:spcPct val="80000"/>
              </a:lnSpc>
              <a:buFontTx/>
              <a:buNone/>
            </a:pPr>
            <a:r>
              <a:rPr lang="en-US" sz="2800" dirty="0"/>
              <a:t>	A plot of </a:t>
            </a:r>
            <a:r>
              <a:rPr lang="en-US" sz="2800" i="1" dirty="0"/>
              <a:t>V</a:t>
            </a:r>
            <a:r>
              <a:rPr lang="en-US" sz="2800" dirty="0"/>
              <a:t> versus </a:t>
            </a:r>
            <a:r>
              <a:rPr lang="en-US" sz="2800" i="1" dirty="0"/>
              <a:t>P</a:t>
            </a:r>
            <a:r>
              <a:rPr lang="en-US" sz="2800" dirty="0"/>
              <a:t> results in a curve.</a:t>
            </a:r>
          </a:p>
          <a:p>
            <a:pPr algn="ctr">
              <a:lnSpc>
                <a:spcPct val="80000"/>
              </a:lnSpc>
              <a:buFontTx/>
              <a:buNone/>
            </a:pPr>
            <a:r>
              <a:rPr lang="en-US" dirty="0" smtClean="0">
                <a:solidFill>
                  <a:srgbClr val="002060"/>
                </a:solidFill>
              </a:rPr>
              <a:t>V </a:t>
            </a:r>
            <a:r>
              <a:rPr lang="el-GR" dirty="0" smtClean="0">
                <a:solidFill>
                  <a:srgbClr val="002060"/>
                </a:solidFill>
              </a:rPr>
              <a:t>α</a:t>
            </a:r>
            <a:r>
              <a:rPr lang="en-US" dirty="0" smtClean="0">
                <a:solidFill>
                  <a:srgbClr val="002060"/>
                </a:solidFill>
              </a:rPr>
              <a:t> (1/P)</a:t>
            </a:r>
            <a:endParaRPr lang="en-US" sz="2800" dirty="0">
              <a:solidFill>
                <a:srgbClr val="002060"/>
              </a:solidFill>
            </a:endParaRPr>
          </a:p>
        </p:txBody>
      </p:sp>
      <p:grpSp>
        <p:nvGrpSpPr>
          <p:cNvPr id="2" name="Group 16"/>
          <p:cNvGrpSpPr>
            <a:grpSpLocks/>
          </p:cNvGrpSpPr>
          <p:nvPr/>
        </p:nvGrpSpPr>
        <p:grpSpPr bwMode="auto">
          <a:xfrm>
            <a:off x="2063552" y="2914851"/>
            <a:ext cx="3886200" cy="3601204"/>
            <a:chOff x="384" y="2456"/>
            <a:chExt cx="2448" cy="1938"/>
          </a:xfrm>
        </p:grpSpPr>
        <p:sp>
          <p:nvSpPr>
            <p:cNvPr id="15369" name="Rectangle 9"/>
            <p:cNvSpPr>
              <a:spLocks noChangeArrowheads="1"/>
            </p:cNvSpPr>
            <p:nvPr/>
          </p:nvSpPr>
          <p:spPr bwMode="auto">
            <a:xfrm>
              <a:off x="384" y="2456"/>
              <a:ext cx="2448" cy="1938"/>
            </a:xfrm>
            <a:prstGeom prst="rect">
              <a:avLst/>
            </a:prstGeom>
            <a:noFill/>
            <a:ln w="9525">
              <a:noFill/>
              <a:miter lim="800000"/>
              <a:headEnd/>
              <a:tailEnd/>
            </a:ln>
            <a:effectLst/>
          </p:spPr>
          <p:txBody>
            <a:bodyPr>
              <a:spAutoFit/>
            </a:bodyPr>
            <a:lstStyle/>
            <a:p>
              <a:pPr>
                <a:spcBef>
                  <a:spcPct val="20000"/>
                </a:spcBef>
              </a:pPr>
              <a:r>
                <a:rPr lang="en-US" sz="2800" dirty="0">
                  <a:solidFill>
                    <a:srgbClr val="C82E32"/>
                  </a:solidFill>
                  <a:latin typeface="Arial" charset="0"/>
                </a:rPr>
                <a:t>Since	</a:t>
              </a:r>
            </a:p>
            <a:p>
              <a:pPr>
                <a:spcBef>
                  <a:spcPct val="20000"/>
                </a:spcBef>
              </a:pPr>
              <a:r>
                <a:rPr lang="en-US" sz="1400" dirty="0">
                  <a:solidFill>
                    <a:srgbClr val="C82E32"/>
                  </a:solidFill>
                  <a:latin typeface="Arial" charset="0"/>
                </a:rPr>
                <a:t>	</a:t>
              </a:r>
              <a:r>
                <a:rPr lang="en-US" sz="3200" i="1" dirty="0">
                  <a:solidFill>
                    <a:srgbClr val="C82E32"/>
                  </a:solidFill>
                  <a:latin typeface="Arial" charset="0"/>
                </a:rPr>
                <a:t>V </a:t>
              </a:r>
              <a:r>
                <a:rPr lang="en-US" sz="3200" dirty="0">
                  <a:solidFill>
                    <a:srgbClr val="C82E32"/>
                  </a:solidFill>
                  <a:latin typeface="Arial" charset="0"/>
                </a:rPr>
                <a:t>= </a:t>
              </a:r>
              <a:r>
                <a:rPr lang="en-US" sz="3200" i="1" dirty="0">
                  <a:solidFill>
                    <a:srgbClr val="C82E32"/>
                  </a:solidFill>
                  <a:latin typeface="Arial" charset="0"/>
                </a:rPr>
                <a:t>k</a:t>
              </a:r>
              <a:r>
                <a:rPr lang="en-US" sz="3200" dirty="0">
                  <a:solidFill>
                    <a:srgbClr val="C82E32"/>
                  </a:solidFill>
                  <a:latin typeface="Arial" charset="0"/>
                </a:rPr>
                <a:t> (1/</a:t>
              </a:r>
              <a:r>
                <a:rPr lang="en-US" sz="3200" i="1" dirty="0">
                  <a:solidFill>
                    <a:srgbClr val="C82E32"/>
                  </a:solidFill>
                  <a:latin typeface="Arial" charset="0"/>
                </a:rPr>
                <a:t>P</a:t>
              </a:r>
              <a:r>
                <a:rPr lang="en-US" sz="3200" dirty="0">
                  <a:solidFill>
                    <a:srgbClr val="C82E32"/>
                  </a:solidFill>
                  <a:latin typeface="Arial" charset="0"/>
                </a:rPr>
                <a:t>)  </a:t>
              </a:r>
            </a:p>
            <a:p>
              <a:pPr lvl="1">
                <a:spcBef>
                  <a:spcPct val="20000"/>
                </a:spcBef>
              </a:pPr>
              <a:endParaRPr lang="en-US" sz="3200" dirty="0">
                <a:solidFill>
                  <a:srgbClr val="C82E32"/>
                </a:solidFill>
                <a:latin typeface="Arial" charset="0"/>
              </a:endParaRPr>
            </a:p>
            <a:p>
              <a:pPr lvl="1">
                <a:spcBef>
                  <a:spcPct val="20000"/>
                </a:spcBef>
              </a:pPr>
              <a:endParaRPr lang="en-US" sz="2800" dirty="0">
                <a:solidFill>
                  <a:srgbClr val="000080"/>
                </a:solidFill>
                <a:latin typeface="Arial" charset="0"/>
              </a:endParaRPr>
            </a:p>
            <a:p>
              <a:pPr lvl="1">
                <a:spcBef>
                  <a:spcPct val="20000"/>
                </a:spcBef>
              </a:pPr>
              <a:r>
                <a:rPr lang="en-US" sz="2800" dirty="0">
                  <a:solidFill>
                    <a:srgbClr val="000080"/>
                  </a:solidFill>
                  <a:latin typeface="Arial" charset="0"/>
                </a:rPr>
                <a:t>This means a plot of </a:t>
              </a:r>
              <a:r>
                <a:rPr lang="en-US" sz="2800" i="1" dirty="0">
                  <a:solidFill>
                    <a:srgbClr val="000080"/>
                  </a:solidFill>
                  <a:latin typeface="Arial" charset="0"/>
                </a:rPr>
                <a:t>V</a:t>
              </a:r>
              <a:r>
                <a:rPr lang="en-US" sz="2800" dirty="0">
                  <a:solidFill>
                    <a:srgbClr val="000080"/>
                  </a:solidFill>
                  <a:latin typeface="Arial" charset="0"/>
                </a:rPr>
                <a:t> versus 1/</a:t>
              </a:r>
              <a:r>
                <a:rPr lang="en-US" sz="2800" i="1" dirty="0">
                  <a:solidFill>
                    <a:srgbClr val="000080"/>
                  </a:solidFill>
                  <a:latin typeface="Arial" charset="0"/>
                </a:rPr>
                <a:t>P</a:t>
              </a:r>
              <a:r>
                <a:rPr lang="en-US" sz="2800" dirty="0">
                  <a:solidFill>
                    <a:srgbClr val="000080"/>
                  </a:solidFill>
                  <a:latin typeface="Arial" charset="0"/>
                </a:rPr>
                <a:t> will be a straight line.</a:t>
              </a:r>
            </a:p>
          </p:txBody>
        </p:sp>
        <p:sp>
          <p:nvSpPr>
            <p:cNvPr id="15375" name="Rectangle 15"/>
            <p:cNvSpPr>
              <a:spLocks noChangeArrowheads="1"/>
            </p:cNvSpPr>
            <p:nvPr/>
          </p:nvSpPr>
          <p:spPr bwMode="auto">
            <a:xfrm>
              <a:off x="1169" y="3062"/>
              <a:ext cx="886" cy="315"/>
            </a:xfrm>
            <a:prstGeom prst="rect">
              <a:avLst/>
            </a:prstGeom>
            <a:noFill/>
            <a:ln w="9525">
              <a:noFill/>
              <a:miter lim="800000"/>
              <a:headEnd/>
              <a:tailEnd/>
            </a:ln>
            <a:effectLst/>
          </p:spPr>
          <p:txBody>
            <a:bodyPr wrap="none">
              <a:spAutoFit/>
            </a:bodyPr>
            <a:lstStyle/>
            <a:p>
              <a:r>
                <a:rPr lang="en-US" sz="3200" i="1" dirty="0">
                  <a:solidFill>
                    <a:srgbClr val="000080"/>
                  </a:solidFill>
                  <a:latin typeface="Arial" charset="0"/>
                </a:rPr>
                <a:t>PV</a:t>
              </a:r>
              <a:r>
                <a:rPr lang="en-US" sz="3200" dirty="0">
                  <a:solidFill>
                    <a:srgbClr val="000080"/>
                  </a:solidFill>
                  <a:latin typeface="Arial" charset="0"/>
                </a:rPr>
                <a:t> = </a:t>
              </a:r>
              <a:r>
                <a:rPr lang="en-US" sz="3200" i="1" dirty="0">
                  <a:solidFill>
                    <a:srgbClr val="000080"/>
                  </a:solidFill>
                  <a:latin typeface="Arial" charset="0"/>
                </a:rPr>
                <a:t>k</a:t>
              </a:r>
              <a:endParaRPr lang="en-US" sz="3200" dirty="0">
                <a:solidFill>
                  <a:srgbClr val="000080"/>
                </a:solidFill>
                <a:latin typeface="Arial" charset="0"/>
              </a:endParaRPr>
            </a:p>
          </p:txBody>
        </p:sp>
      </p:grpSp>
      <p:pic>
        <p:nvPicPr>
          <p:cNvPr id="15383" name="Picture 23" descr="10_07a"/>
          <p:cNvPicPr>
            <a:picLocks noGrp="1" noChangeAspect="1" noChangeArrowheads="1"/>
          </p:cNvPicPr>
          <p:nvPr>
            <p:ph sz="quarter" idx="2"/>
          </p:nvPr>
        </p:nvPicPr>
        <p:blipFill>
          <a:blip r:embed="rId3" cstate="print"/>
          <a:srcRect b="15359"/>
          <a:stretch>
            <a:fillRect/>
          </a:stretch>
        </p:blipFill>
        <p:spPr>
          <a:xfrm>
            <a:off x="6477000" y="1484787"/>
            <a:ext cx="2870200" cy="2282825"/>
          </a:xfrm>
        </p:spPr>
      </p:pic>
      <p:pic>
        <p:nvPicPr>
          <p:cNvPr id="15384" name="Picture 24" descr="10_07b"/>
          <p:cNvPicPr>
            <a:picLocks noGrp="1" noChangeAspect="1" noChangeArrowheads="1"/>
          </p:cNvPicPr>
          <p:nvPr>
            <p:ph sz="quarter" idx="3"/>
          </p:nvPr>
        </p:nvPicPr>
        <p:blipFill>
          <a:blip r:embed="rId4" cstate="print"/>
          <a:srcRect b="15359"/>
          <a:stretch>
            <a:fillRect/>
          </a:stretch>
        </p:blipFill>
        <p:spPr>
          <a:xfrm>
            <a:off x="6477000" y="3861051"/>
            <a:ext cx="2895600" cy="2492375"/>
          </a:xfrm>
        </p:spPr>
      </p:pic>
      <p:sp>
        <p:nvSpPr>
          <p:cNvPr id="9" name="Slide Number Placeholder 8"/>
          <p:cNvSpPr>
            <a:spLocks noGrp="1"/>
          </p:cNvSpPr>
          <p:nvPr>
            <p:ph type="sldNum" sz="quarter" idx="11"/>
          </p:nvPr>
        </p:nvSpPr>
        <p:spPr/>
        <p:txBody>
          <a:bodyPr/>
          <a:lstStyle/>
          <a:p>
            <a:fld id="{E79BA739-0AAB-4886-9F4F-6C846A06B244}" type="slidenum">
              <a:rPr lang="en-US">
                <a:solidFill>
                  <a:prstClr val="black">
                    <a:tint val="75000"/>
                  </a:prstClr>
                </a:solidFill>
                <a:latin typeface="Calibri"/>
              </a:rPr>
              <a:pPr/>
              <a:t>13</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235943607"/>
      </p:ext>
    </p:extLst>
  </p:cSld>
  <p:clrMapOvr>
    <a:masterClrMapping/>
  </p:clrMapOvr>
  <p:transition>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solidFill>
                  <a:srgbClr val="C00000"/>
                </a:solidFill>
              </a:rPr>
              <a:t>Charles’s Law</a:t>
            </a:r>
          </a:p>
        </p:txBody>
      </p:sp>
      <p:sp>
        <p:nvSpPr>
          <p:cNvPr id="66563" name="Rectangle 3"/>
          <p:cNvSpPr>
            <a:spLocks noGrp="1" noChangeArrowheads="1"/>
          </p:cNvSpPr>
          <p:nvPr>
            <p:ph type="body" sz="half" idx="1"/>
          </p:nvPr>
        </p:nvSpPr>
        <p:spPr>
          <a:xfrm>
            <a:off x="1676400" y="1370016"/>
            <a:ext cx="4495800" cy="3256757"/>
          </a:xfrm>
        </p:spPr>
        <p:txBody>
          <a:bodyPr>
            <a:normAutofit lnSpcReduction="10000"/>
          </a:bodyPr>
          <a:lstStyle/>
          <a:p>
            <a:pPr>
              <a:lnSpc>
                <a:spcPct val="90000"/>
              </a:lnSpc>
            </a:pPr>
            <a:r>
              <a:rPr lang="en-US" sz="2800" dirty="0"/>
              <a:t>The volume of a fixed amount of gas at constant pressure is directly proportional to its absolute temperature.</a:t>
            </a:r>
          </a:p>
          <a:p>
            <a:pPr marL="0" indent="0" algn="ctr">
              <a:lnSpc>
                <a:spcPct val="90000"/>
              </a:lnSpc>
              <a:buNone/>
            </a:pPr>
            <a:r>
              <a:rPr lang="en-US" sz="3900" dirty="0">
                <a:solidFill>
                  <a:srgbClr val="002060"/>
                </a:solidFill>
              </a:rPr>
              <a:t>   V </a:t>
            </a:r>
            <a:r>
              <a:rPr lang="el-GR" sz="3900" dirty="0">
                <a:solidFill>
                  <a:srgbClr val="002060"/>
                </a:solidFill>
              </a:rPr>
              <a:t>α</a:t>
            </a:r>
            <a:r>
              <a:rPr lang="en-US" sz="3900" dirty="0">
                <a:solidFill>
                  <a:srgbClr val="002060"/>
                </a:solidFill>
              </a:rPr>
              <a:t> T</a:t>
            </a:r>
          </a:p>
          <a:p>
            <a:pPr marL="0" indent="0" algn="ctr">
              <a:lnSpc>
                <a:spcPct val="90000"/>
              </a:lnSpc>
              <a:buNone/>
            </a:pPr>
            <a:r>
              <a:rPr lang="en-US" sz="3900" dirty="0">
                <a:solidFill>
                  <a:srgbClr val="002060"/>
                </a:solidFill>
              </a:rPr>
              <a:t>V = </a:t>
            </a:r>
            <a:r>
              <a:rPr lang="en-US" sz="3900" dirty="0" err="1">
                <a:solidFill>
                  <a:srgbClr val="002060"/>
                </a:solidFill>
              </a:rPr>
              <a:t>kT</a:t>
            </a:r>
            <a:endParaRPr lang="en-US" sz="3900" dirty="0">
              <a:solidFill>
                <a:srgbClr val="002060"/>
              </a:solidFill>
            </a:endParaRPr>
          </a:p>
        </p:txBody>
      </p:sp>
      <p:sp>
        <p:nvSpPr>
          <p:cNvPr id="66566" name="Text Box 6"/>
          <p:cNvSpPr txBox="1">
            <a:spLocks noChangeArrowheads="1"/>
          </p:cNvSpPr>
          <p:nvPr/>
        </p:nvSpPr>
        <p:spPr bwMode="auto">
          <a:xfrm>
            <a:off x="2057401" y="5791202"/>
            <a:ext cx="6737165" cy="523220"/>
          </a:xfrm>
          <a:prstGeom prst="rect">
            <a:avLst/>
          </a:prstGeom>
          <a:noFill/>
          <a:ln w="9525">
            <a:noFill/>
            <a:miter lim="800000"/>
            <a:headEnd/>
            <a:tailEnd/>
          </a:ln>
          <a:effectLst/>
        </p:spPr>
        <p:txBody>
          <a:bodyPr wrap="none">
            <a:spAutoFit/>
          </a:bodyPr>
          <a:lstStyle/>
          <a:p>
            <a:pPr>
              <a:spcBef>
                <a:spcPct val="20000"/>
              </a:spcBef>
            </a:pPr>
            <a:r>
              <a:rPr lang="en-US" sz="2800">
                <a:solidFill>
                  <a:srgbClr val="C82E32"/>
                </a:solidFill>
                <a:latin typeface="Arial" charset="0"/>
              </a:rPr>
              <a:t>A plot of </a:t>
            </a:r>
            <a:r>
              <a:rPr lang="en-US" sz="2800" i="1">
                <a:solidFill>
                  <a:srgbClr val="C82E32"/>
                </a:solidFill>
                <a:latin typeface="Arial" charset="0"/>
              </a:rPr>
              <a:t>V</a:t>
            </a:r>
            <a:r>
              <a:rPr lang="en-US" sz="2800">
                <a:solidFill>
                  <a:srgbClr val="C82E32"/>
                </a:solidFill>
                <a:latin typeface="Arial" charset="0"/>
              </a:rPr>
              <a:t> versus </a:t>
            </a:r>
            <a:r>
              <a:rPr lang="en-US" sz="2800" i="1">
                <a:solidFill>
                  <a:srgbClr val="C82E32"/>
                </a:solidFill>
                <a:latin typeface="Arial" charset="0"/>
              </a:rPr>
              <a:t>T</a:t>
            </a:r>
            <a:r>
              <a:rPr lang="en-US" sz="2800">
                <a:solidFill>
                  <a:srgbClr val="C82E32"/>
                </a:solidFill>
                <a:latin typeface="Arial" charset="0"/>
              </a:rPr>
              <a:t> will be a straight line.</a:t>
            </a:r>
            <a:endParaRPr lang="en-US" sz="2800">
              <a:solidFill>
                <a:srgbClr val="C82E32"/>
              </a:solidFill>
              <a:latin typeface="Calibri"/>
            </a:endParaRPr>
          </a:p>
        </p:txBody>
      </p:sp>
      <p:grpSp>
        <p:nvGrpSpPr>
          <p:cNvPr id="2" name="Group 22"/>
          <p:cNvGrpSpPr>
            <a:grpSpLocks/>
          </p:cNvGrpSpPr>
          <p:nvPr/>
        </p:nvGrpSpPr>
        <p:grpSpPr bwMode="auto">
          <a:xfrm>
            <a:off x="1705339" y="4722021"/>
            <a:ext cx="2825750" cy="1200150"/>
            <a:chOff x="192" y="2736"/>
            <a:chExt cx="1780" cy="756"/>
          </a:xfrm>
        </p:grpSpPr>
        <p:sp>
          <p:nvSpPr>
            <p:cNvPr id="66573" name="Rectangle 13"/>
            <p:cNvSpPr>
              <a:spLocks noChangeArrowheads="1"/>
            </p:cNvSpPr>
            <p:nvPr/>
          </p:nvSpPr>
          <p:spPr bwMode="auto">
            <a:xfrm>
              <a:off x="192" y="2925"/>
              <a:ext cx="768" cy="336"/>
            </a:xfrm>
            <a:prstGeom prst="rect">
              <a:avLst/>
            </a:prstGeom>
            <a:noFill/>
            <a:ln w="9525">
              <a:noFill/>
              <a:miter lim="800000"/>
              <a:headEnd/>
              <a:tailEnd/>
            </a:ln>
            <a:effectLst/>
          </p:spPr>
          <p:txBody>
            <a:bodyPr/>
            <a:lstStyle/>
            <a:p>
              <a:pPr marL="342900" indent="-342900">
                <a:buFontTx/>
                <a:buChar char="•"/>
              </a:pPr>
              <a:r>
                <a:rPr lang="en-US" sz="2800">
                  <a:solidFill>
                    <a:srgbClr val="C82E32"/>
                  </a:solidFill>
                  <a:latin typeface="Arial" charset="0"/>
                </a:rPr>
                <a:t>i.e.,</a:t>
              </a:r>
              <a:endParaRPr lang="en-US" sz="2800">
                <a:solidFill>
                  <a:srgbClr val="000080"/>
                </a:solidFill>
                <a:latin typeface="Arial" charset="0"/>
              </a:endParaRPr>
            </a:p>
          </p:txBody>
        </p:sp>
        <p:grpSp>
          <p:nvGrpSpPr>
            <p:cNvPr id="3" name="Group 21"/>
            <p:cNvGrpSpPr>
              <a:grpSpLocks/>
            </p:cNvGrpSpPr>
            <p:nvPr/>
          </p:nvGrpSpPr>
          <p:grpSpPr bwMode="auto">
            <a:xfrm>
              <a:off x="1109" y="2736"/>
              <a:ext cx="863" cy="756"/>
              <a:chOff x="1920" y="2705"/>
              <a:chExt cx="863" cy="756"/>
            </a:xfrm>
          </p:grpSpPr>
          <p:grpSp>
            <p:nvGrpSpPr>
              <p:cNvPr id="4" name="Group 19"/>
              <p:cNvGrpSpPr>
                <a:grpSpLocks/>
              </p:cNvGrpSpPr>
              <p:nvPr/>
            </p:nvGrpSpPr>
            <p:grpSpPr bwMode="auto">
              <a:xfrm>
                <a:off x="1920" y="2705"/>
                <a:ext cx="336" cy="756"/>
                <a:chOff x="2352" y="2647"/>
                <a:chExt cx="336" cy="756"/>
              </a:xfrm>
            </p:grpSpPr>
            <p:sp>
              <p:nvSpPr>
                <p:cNvPr id="66577" name="Rectangle 17"/>
                <p:cNvSpPr>
                  <a:spLocks noChangeArrowheads="1"/>
                </p:cNvSpPr>
                <p:nvPr/>
              </p:nvSpPr>
              <p:spPr bwMode="auto">
                <a:xfrm>
                  <a:off x="2369" y="2647"/>
                  <a:ext cx="310" cy="756"/>
                </a:xfrm>
                <a:prstGeom prst="rect">
                  <a:avLst/>
                </a:prstGeom>
                <a:noFill/>
                <a:ln w="9525">
                  <a:noFill/>
                  <a:miter lim="800000"/>
                  <a:headEnd/>
                  <a:tailEnd/>
                </a:ln>
                <a:effectLst/>
              </p:spPr>
              <p:txBody>
                <a:bodyPr wrap="none">
                  <a:spAutoFit/>
                </a:bodyPr>
                <a:lstStyle/>
                <a:p>
                  <a:r>
                    <a:rPr lang="en-US" sz="3600" i="1">
                      <a:solidFill>
                        <a:srgbClr val="000080"/>
                      </a:solidFill>
                      <a:latin typeface="Arial" charset="0"/>
                    </a:rPr>
                    <a:t>V</a:t>
                  </a:r>
                </a:p>
                <a:p>
                  <a:r>
                    <a:rPr lang="en-US" sz="3600" i="1">
                      <a:solidFill>
                        <a:srgbClr val="000080"/>
                      </a:solidFill>
                      <a:latin typeface="Arial" charset="0"/>
                    </a:rPr>
                    <a:t>T</a:t>
                  </a:r>
                </a:p>
              </p:txBody>
            </p:sp>
            <p:sp>
              <p:nvSpPr>
                <p:cNvPr id="66578" name="Line 18"/>
                <p:cNvSpPr>
                  <a:spLocks noChangeShapeType="1"/>
                </p:cNvSpPr>
                <p:nvPr/>
              </p:nvSpPr>
              <p:spPr bwMode="auto">
                <a:xfrm>
                  <a:off x="2352" y="3004"/>
                  <a:ext cx="336" cy="0"/>
                </a:xfrm>
                <a:prstGeom prst="line">
                  <a:avLst/>
                </a:prstGeom>
                <a:noFill/>
                <a:ln w="28575">
                  <a:solidFill>
                    <a:schemeClr val="accent2"/>
                  </a:solidFill>
                  <a:round/>
                  <a:headEnd/>
                  <a:tailEnd/>
                </a:ln>
                <a:effectLst/>
              </p:spPr>
              <p:txBody>
                <a:bodyPr wrap="none" anchor="ctr"/>
                <a:lstStyle/>
                <a:p>
                  <a:endParaRPr lang="en-GB">
                    <a:solidFill>
                      <a:prstClr val="black"/>
                    </a:solidFill>
                    <a:latin typeface="Calibri"/>
                  </a:endParaRPr>
                </a:p>
              </p:txBody>
            </p:sp>
          </p:grpSp>
          <p:sp>
            <p:nvSpPr>
              <p:cNvPr id="66580" name="Rectangle 20"/>
              <p:cNvSpPr>
                <a:spLocks noChangeArrowheads="1"/>
              </p:cNvSpPr>
              <p:nvPr/>
            </p:nvSpPr>
            <p:spPr bwMode="auto">
              <a:xfrm>
                <a:off x="2271" y="2849"/>
                <a:ext cx="512" cy="407"/>
              </a:xfrm>
              <a:prstGeom prst="rect">
                <a:avLst/>
              </a:prstGeom>
              <a:noFill/>
              <a:ln w="9525">
                <a:noFill/>
                <a:miter lim="800000"/>
                <a:headEnd/>
                <a:tailEnd/>
              </a:ln>
              <a:effectLst/>
            </p:spPr>
            <p:txBody>
              <a:bodyPr wrap="none">
                <a:spAutoFit/>
              </a:bodyPr>
              <a:lstStyle/>
              <a:p>
                <a:r>
                  <a:rPr lang="en-US" sz="3600" dirty="0">
                    <a:solidFill>
                      <a:srgbClr val="000080"/>
                    </a:solidFill>
                    <a:latin typeface="Arial" charset="0"/>
                  </a:rPr>
                  <a:t>= </a:t>
                </a:r>
                <a:r>
                  <a:rPr lang="en-US" sz="3600" i="1" dirty="0">
                    <a:solidFill>
                      <a:srgbClr val="000080"/>
                    </a:solidFill>
                    <a:latin typeface="Arial" charset="0"/>
                  </a:rPr>
                  <a:t>k</a:t>
                </a:r>
                <a:endParaRPr lang="en-US" sz="3600" dirty="0">
                  <a:solidFill>
                    <a:srgbClr val="000080"/>
                  </a:solidFill>
                  <a:latin typeface="Arial" charset="0"/>
                </a:endParaRPr>
              </a:p>
            </p:txBody>
          </p:sp>
        </p:grpSp>
      </p:grpSp>
      <p:pic>
        <p:nvPicPr>
          <p:cNvPr id="66588" name="Picture 28" descr="10_09"/>
          <p:cNvPicPr>
            <a:picLocks noGrp="1" noChangeAspect="1" noChangeArrowheads="1"/>
          </p:cNvPicPr>
          <p:nvPr>
            <p:ph sz="half" idx="2"/>
          </p:nvPr>
        </p:nvPicPr>
        <p:blipFill>
          <a:blip r:embed="rId3" cstate="print"/>
          <a:srcRect b="3856"/>
          <a:stretch>
            <a:fillRect/>
          </a:stretch>
        </p:blipFill>
        <p:spPr>
          <a:xfrm>
            <a:off x="6131431" y="1370013"/>
            <a:ext cx="4191000" cy="3522662"/>
          </a:xfrm>
        </p:spPr>
      </p:pic>
      <p:sp>
        <p:nvSpPr>
          <p:cNvPr id="13" name="Slide Number Placeholder 12"/>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14</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92501170"/>
      </p:ext>
    </p:extLst>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solidFill>
                  <a:srgbClr val="C00000"/>
                </a:solidFill>
              </a:rPr>
              <a:t>Charles’s Law</a:t>
            </a:r>
          </a:p>
        </p:txBody>
      </p:sp>
      <p:sp>
        <p:nvSpPr>
          <p:cNvPr id="66563" name="Rectangle 3"/>
          <p:cNvSpPr>
            <a:spLocks noGrp="1" noChangeArrowheads="1"/>
          </p:cNvSpPr>
          <p:nvPr>
            <p:ph type="body" sz="half" idx="1"/>
          </p:nvPr>
        </p:nvSpPr>
        <p:spPr>
          <a:xfrm>
            <a:off x="1676400" y="1916832"/>
            <a:ext cx="4131568" cy="3168352"/>
          </a:xfrm>
        </p:spPr>
        <p:txBody>
          <a:bodyPr/>
          <a:lstStyle/>
          <a:p>
            <a:pPr>
              <a:lnSpc>
                <a:spcPct val="90000"/>
              </a:lnSpc>
            </a:pPr>
            <a:r>
              <a:rPr lang="en-US" sz="2800" dirty="0"/>
              <a:t>The volume of a fixed amount of gas at constant pressure is directly proportional to its absolute temperature.</a:t>
            </a:r>
          </a:p>
        </p:txBody>
      </p:sp>
      <p:pic>
        <p:nvPicPr>
          <p:cNvPr id="14" name="Picture 2" descr="C:\Users\solme12\Desktop\Charles_and_Gay-Lussac's_Law_animated.gif"/>
          <p:cNvPicPr>
            <a:picLocks noChangeAspect="1" noChangeArrowheads="1" noCrop="1"/>
          </p:cNvPicPr>
          <p:nvPr/>
        </p:nvPicPr>
        <p:blipFill>
          <a:blip r:embed="rId3" cstate="print"/>
          <a:srcRect/>
          <a:stretch>
            <a:fillRect/>
          </a:stretch>
        </p:blipFill>
        <p:spPr bwMode="auto">
          <a:xfrm>
            <a:off x="6023992" y="2492896"/>
            <a:ext cx="4482631" cy="3600400"/>
          </a:xfrm>
          <a:prstGeom prst="rect">
            <a:avLst/>
          </a:prstGeom>
          <a:noFill/>
        </p:spPr>
      </p:pic>
      <p:sp>
        <p:nvSpPr>
          <p:cNvPr id="5" name="Slide Number Placeholder 4"/>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15</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273706465"/>
      </p:ext>
    </p:extLst>
  </p:cSld>
  <p:clrMapOvr>
    <a:masterClrMapping/>
  </p:clrMapOvr>
  <p:transition>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16</a:t>
            </a:fld>
            <a:endParaRPr lang="en-US">
              <a:solidFill>
                <a:prstClr val="black">
                  <a:tint val="75000"/>
                </a:prstClr>
              </a:solidFill>
              <a:latin typeface="Calibri"/>
            </a:endParaRPr>
          </a:p>
        </p:txBody>
      </p:sp>
      <mc:AlternateContent xmlns:mc="http://schemas.openxmlformats.org/markup-compatibility/2006">
        <mc:Choice xmlns:a14="http://schemas.microsoft.com/office/drawing/2010/main" xmlns="" Requires="a14">
          <p:sp>
            <p:nvSpPr>
              <p:cNvPr id="6" name="TextBox 5"/>
              <p:cNvSpPr txBox="1"/>
              <p:nvPr/>
            </p:nvSpPr>
            <p:spPr>
              <a:xfrm>
                <a:off x="2351111" y="764704"/>
                <a:ext cx="7630616" cy="4262642"/>
              </a:xfrm>
              <a:prstGeom prst="rect">
                <a:avLst/>
              </a:prstGeom>
              <a:noFill/>
            </p:spPr>
            <p:txBody>
              <a:bodyPr wrap="square" rtlCol="0">
                <a:spAutoFit/>
              </a:bodyPr>
              <a:lstStyle/>
              <a:p>
                <a:pPr algn="just"/>
                <a:r>
                  <a:rPr lang="en-US" sz="2800" dirty="0">
                    <a:solidFill>
                      <a:prstClr val="black"/>
                    </a:solidFill>
                    <a:latin typeface="Calibri"/>
                  </a:rPr>
                  <a:t>Another form of Charles’s law shows that at constant amount of gas and volume, the pressure of a gas is proportional to temperature</a:t>
                </a:r>
              </a:p>
              <a:p>
                <a:endParaRPr lang="en-US" sz="2800" dirty="0">
                  <a:solidFill>
                    <a:prstClr val="black"/>
                  </a:solidFill>
                  <a:latin typeface="Calibri"/>
                </a:endParaRPr>
              </a:p>
              <a:p>
                <a:pPr algn="ctr"/>
                <a:r>
                  <a:rPr lang="en-US" sz="2800" dirty="0">
                    <a:solidFill>
                      <a:srgbClr val="0070C0"/>
                    </a:solidFill>
                    <a:latin typeface="Calibri"/>
                  </a:rPr>
                  <a:t>P </a:t>
                </a:r>
                <a:r>
                  <a:rPr lang="el-GR" sz="2800" dirty="0">
                    <a:solidFill>
                      <a:srgbClr val="0070C0"/>
                    </a:solidFill>
                    <a:latin typeface="Calibri"/>
                  </a:rPr>
                  <a:t>α</a:t>
                </a:r>
                <a:r>
                  <a:rPr lang="en-US" sz="2800" dirty="0">
                    <a:solidFill>
                      <a:srgbClr val="0070C0"/>
                    </a:solidFill>
                    <a:latin typeface="Calibri"/>
                  </a:rPr>
                  <a:t> T</a:t>
                </a:r>
              </a:p>
              <a:p>
                <a:pPr algn="ctr"/>
                <a:r>
                  <a:rPr lang="en-US" sz="2800" dirty="0">
                    <a:solidFill>
                      <a:srgbClr val="0070C0"/>
                    </a:solidFill>
                    <a:latin typeface="Calibri"/>
                  </a:rPr>
                  <a:t>P = </a:t>
                </a:r>
                <a:r>
                  <a:rPr lang="en-US" sz="2800" dirty="0" err="1">
                    <a:solidFill>
                      <a:srgbClr val="0070C0"/>
                    </a:solidFill>
                    <a:latin typeface="Calibri"/>
                  </a:rPr>
                  <a:t>kT</a:t>
                </a:r>
                <a:endParaRPr lang="en-US" sz="2800" dirty="0">
                  <a:solidFill>
                    <a:srgbClr val="0070C0"/>
                  </a:solidFill>
                  <a:latin typeface="Calibri"/>
                </a:endParaRPr>
              </a:p>
              <a:p>
                <a:pPr algn="ctr"/>
                <a:r>
                  <a:rPr lang="en-US" sz="2800" dirty="0">
                    <a:solidFill>
                      <a:srgbClr val="0070C0"/>
                    </a:solidFill>
                    <a:latin typeface="Calibri"/>
                  </a:rPr>
                  <a:t>P/T=k</a:t>
                </a:r>
              </a:p>
              <a:p>
                <a:endParaRPr lang="en-US" dirty="0">
                  <a:solidFill>
                    <a:prstClr val="black"/>
                  </a:solidFill>
                  <a:latin typeface="Calibri"/>
                </a:endParaRPr>
              </a:p>
              <a:p>
                <a14:m>
                  <m:oMathPara xmlns:m="http://schemas.openxmlformats.org/officeDocument/2006/math">
                    <m:oMathParaPr>
                      <m:jc m:val="centerGroup"/>
                    </m:oMathParaPr>
                    <m:oMath xmlns:m="http://schemas.openxmlformats.org/officeDocument/2006/math">
                      <m:f>
                        <m:fPr>
                          <m:ctrlPr>
                            <a:rPr lang="en-GB" sz="2800" i="1">
                              <a:solidFill>
                                <a:srgbClr val="FF0000"/>
                              </a:solidFill>
                              <a:latin typeface="Cambria Math" panose="02040503050406030204" pitchFamily="18" charset="0"/>
                            </a:rPr>
                          </m:ctrlPr>
                        </m:fPr>
                        <m:num>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1</m:t>
                              </m:r>
                            </m:sub>
                          </m:sSub>
                        </m:num>
                        <m:den>
                          <m:sSub>
                            <m:sSubPr>
                              <m:ctrlPr>
                                <a:rPr lang="en-GB"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𝑇</m:t>
                              </m:r>
                            </m:e>
                            <m:sub>
                              <m:r>
                                <a:rPr lang="en-US" sz="2800" i="1">
                                  <a:solidFill>
                                    <a:srgbClr val="FF0000"/>
                                  </a:solidFill>
                                  <a:latin typeface="Cambria Math" panose="02040503050406030204" pitchFamily="18" charset="0"/>
                                </a:rPr>
                                <m:t>1</m:t>
                              </m:r>
                            </m:sub>
                          </m:sSub>
                        </m:den>
                      </m:f>
                      <m:r>
                        <a:rPr lang="en-US" sz="2800" i="1">
                          <a:solidFill>
                            <a:srgbClr val="FF0000"/>
                          </a:solidFill>
                          <a:latin typeface="Cambria Math" panose="02040503050406030204" pitchFamily="18" charset="0"/>
                        </a:rPr>
                        <m:t>=</m:t>
                      </m:r>
                      <m:f>
                        <m:fPr>
                          <m:ctrlPr>
                            <a:rPr lang="en-US" sz="2800" i="1">
                              <a:solidFill>
                                <a:srgbClr val="FF0000"/>
                              </a:solidFill>
                              <a:latin typeface="Cambria Math" panose="02040503050406030204" pitchFamily="18" charset="0"/>
                            </a:rPr>
                          </m:ctrlPr>
                        </m:fPr>
                        <m:num>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𝑃</m:t>
                              </m:r>
                            </m:e>
                            <m:sub>
                              <m:r>
                                <a:rPr lang="en-US" sz="2800" i="1">
                                  <a:solidFill>
                                    <a:srgbClr val="FF0000"/>
                                  </a:solidFill>
                                  <a:latin typeface="Cambria Math" panose="02040503050406030204" pitchFamily="18" charset="0"/>
                                </a:rPr>
                                <m:t>2</m:t>
                              </m:r>
                            </m:sub>
                          </m:sSub>
                        </m:num>
                        <m:den>
                          <m:sSub>
                            <m:sSubPr>
                              <m:ctrlPr>
                                <a:rPr lang="en-US" sz="2800" i="1">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𝑇</m:t>
                              </m:r>
                            </m:e>
                            <m:sub>
                              <m:r>
                                <a:rPr lang="en-US" sz="2800" i="1">
                                  <a:solidFill>
                                    <a:srgbClr val="FF0000"/>
                                  </a:solidFill>
                                  <a:latin typeface="Cambria Math" panose="02040503050406030204" pitchFamily="18" charset="0"/>
                                </a:rPr>
                                <m:t>2</m:t>
                              </m:r>
                            </m:sub>
                          </m:sSub>
                        </m:den>
                      </m:f>
                    </m:oMath>
                  </m:oMathPara>
                </a14:m>
                <a:endParaRPr lang="en-GB" dirty="0">
                  <a:solidFill>
                    <a:prstClr val="black"/>
                  </a:solidFill>
                  <a:latin typeface="Calibri"/>
                </a:endParaRPr>
              </a:p>
            </p:txBody>
          </p:sp>
        </mc:Choice>
        <mc:Fallback>
          <p:sp>
            <p:nvSpPr>
              <p:cNvPr id="6" name="TextBox 5"/>
              <p:cNvSpPr txBox="1">
                <a:spLocks noRot="1" noChangeAspect="1" noMove="1" noResize="1" noEditPoints="1" noAdjustHandles="1" noChangeArrowheads="1" noChangeShapeType="1" noTextEdit="1"/>
              </p:cNvSpPr>
              <p:nvPr/>
            </p:nvSpPr>
            <p:spPr>
              <a:xfrm>
                <a:off x="2351111" y="764704"/>
                <a:ext cx="7630616" cy="4262642"/>
              </a:xfrm>
              <a:prstGeom prst="rect">
                <a:avLst/>
              </a:prstGeom>
              <a:blipFill>
                <a:blip r:embed="rId2"/>
                <a:stretch>
                  <a:fillRect l="-1679" t="-1286" r="-1679"/>
                </a:stretch>
              </a:blipFill>
            </p:spPr>
            <p:txBody>
              <a:bodyPr/>
              <a:lstStyle/>
              <a:p>
                <a:r>
                  <a:rPr lang="ar-SA">
                    <a:noFill/>
                  </a:rPr>
                  <a:t> </a:t>
                </a:r>
              </a:p>
            </p:txBody>
          </p:sp>
        </mc:Fallback>
      </mc:AlternateContent>
    </p:spTree>
    <p:extLst>
      <p:ext uri="{BB962C8B-B14F-4D97-AF65-F5344CB8AC3E}">
        <p14:creationId xmlns:p14="http://schemas.microsoft.com/office/powerpoint/2010/main" xmlns="" val="36139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solidFill>
                  <a:srgbClr val="C00000"/>
                </a:solidFill>
              </a:rPr>
              <a:t>Avogadro’s Law</a:t>
            </a:r>
          </a:p>
        </p:txBody>
      </p:sp>
      <p:sp>
        <p:nvSpPr>
          <p:cNvPr id="18435" name="Rectangle 3"/>
          <p:cNvSpPr>
            <a:spLocks noGrp="1" noChangeArrowheads="1"/>
          </p:cNvSpPr>
          <p:nvPr>
            <p:ph type="body" sz="half" idx="1"/>
          </p:nvPr>
        </p:nvSpPr>
        <p:spPr>
          <a:xfrm>
            <a:off x="2209800" y="1524000"/>
            <a:ext cx="7772400" cy="1447800"/>
          </a:xfrm>
        </p:spPr>
        <p:txBody>
          <a:bodyPr/>
          <a:lstStyle/>
          <a:p>
            <a:r>
              <a:rPr lang="en-US" sz="2800"/>
              <a:t>The volume of a gas at constant temperature and pressure is directly proportional to the number of moles of the gas.</a:t>
            </a:r>
          </a:p>
        </p:txBody>
      </p:sp>
      <p:grpSp>
        <p:nvGrpSpPr>
          <p:cNvPr id="2" name="Group 13"/>
          <p:cNvGrpSpPr>
            <a:grpSpLocks/>
          </p:cNvGrpSpPr>
          <p:nvPr/>
        </p:nvGrpSpPr>
        <p:grpSpPr bwMode="auto">
          <a:xfrm>
            <a:off x="2209801" y="3025778"/>
            <a:ext cx="6381751" cy="646113"/>
            <a:chOff x="432" y="1906"/>
            <a:chExt cx="4020" cy="407"/>
          </a:xfrm>
        </p:grpSpPr>
        <p:sp>
          <p:nvSpPr>
            <p:cNvPr id="18440" name="Rectangle 8"/>
            <p:cNvSpPr>
              <a:spLocks noChangeArrowheads="1"/>
            </p:cNvSpPr>
            <p:nvPr/>
          </p:nvSpPr>
          <p:spPr bwMode="auto">
            <a:xfrm>
              <a:off x="432" y="1968"/>
              <a:ext cx="3120" cy="336"/>
            </a:xfrm>
            <a:prstGeom prst="rect">
              <a:avLst/>
            </a:prstGeom>
            <a:noFill/>
            <a:ln w="9525">
              <a:noFill/>
              <a:miter lim="800000"/>
              <a:headEnd/>
              <a:tailEnd/>
            </a:ln>
            <a:effectLst/>
          </p:spPr>
          <p:txBody>
            <a:bodyPr/>
            <a:lstStyle/>
            <a:p>
              <a:pPr marL="342900" indent="-342900">
                <a:spcBef>
                  <a:spcPct val="20000"/>
                </a:spcBef>
                <a:buFontTx/>
                <a:buChar char="•"/>
              </a:pPr>
              <a:r>
                <a:rPr lang="en-US" sz="2800">
                  <a:solidFill>
                    <a:srgbClr val="C82E32"/>
                  </a:solidFill>
                  <a:latin typeface="Arial" charset="0"/>
                </a:rPr>
                <a:t>Mathematically, this means</a:t>
              </a:r>
            </a:p>
          </p:txBody>
        </p:sp>
        <p:sp>
          <p:nvSpPr>
            <p:cNvPr id="18444" name="Rectangle 12"/>
            <p:cNvSpPr>
              <a:spLocks noChangeArrowheads="1"/>
            </p:cNvSpPr>
            <p:nvPr/>
          </p:nvSpPr>
          <p:spPr bwMode="auto">
            <a:xfrm>
              <a:off x="3504" y="1906"/>
              <a:ext cx="948" cy="407"/>
            </a:xfrm>
            <a:prstGeom prst="rect">
              <a:avLst/>
            </a:prstGeom>
            <a:noFill/>
            <a:ln w="9525">
              <a:noFill/>
              <a:miter lim="800000"/>
              <a:headEnd/>
              <a:tailEnd/>
            </a:ln>
            <a:effectLst/>
          </p:spPr>
          <p:txBody>
            <a:bodyPr wrap="none">
              <a:spAutoFit/>
            </a:bodyPr>
            <a:lstStyle/>
            <a:p>
              <a:r>
                <a:rPr lang="en-US" sz="3600" i="1">
                  <a:solidFill>
                    <a:srgbClr val="000080"/>
                  </a:solidFill>
                  <a:latin typeface="Arial" charset="0"/>
                </a:rPr>
                <a:t>V</a:t>
              </a:r>
              <a:r>
                <a:rPr lang="en-US" sz="3600">
                  <a:solidFill>
                    <a:srgbClr val="000080"/>
                  </a:solidFill>
                  <a:latin typeface="Arial" charset="0"/>
                </a:rPr>
                <a:t> = </a:t>
              </a:r>
              <a:r>
                <a:rPr lang="en-US" sz="3600" i="1">
                  <a:solidFill>
                    <a:srgbClr val="000080"/>
                  </a:solidFill>
                  <a:latin typeface="Arial" charset="0"/>
                </a:rPr>
                <a:t>kn</a:t>
              </a:r>
            </a:p>
          </p:txBody>
        </p:sp>
      </p:grpSp>
      <p:pic>
        <p:nvPicPr>
          <p:cNvPr id="18447" name="Picture 15" descr="10_10"/>
          <p:cNvPicPr>
            <a:picLocks noGrp="1" noChangeAspect="1" noChangeArrowheads="1"/>
          </p:cNvPicPr>
          <p:nvPr>
            <p:ph sz="half" idx="2"/>
          </p:nvPr>
        </p:nvPicPr>
        <p:blipFill>
          <a:blip r:embed="rId3" cstate="print"/>
          <a:srcRect b="6621"/>
          <a:stretch>
            <a:fillRect/>
          </a:stretch>
        </p:blipFill>
        <p:spPr>
          <a:xfrm>
            <a:off x="2874963" y="3810003"/>
            <a:ext cx="6445251" cy="2289175"/>
          </a:xfrm>
        </p:spPr>
      </p:pic>
      <p:sp>
        <p:nvSpPr>
          <p:cNvPr id="18449" name="Rectangle 17"/>
          <p:cNvSpPr>
            <a:spLocks noChangeArrowheads="1"/>
          </p:cNvSpPr>
          <p:nvPr/>
        </p:nvSpPr>
        <p:spPr bwMode="auto">
          <a:xfrm>
            <a:off x="9948866" y="1438275"/>
            <a:ext cx="184731" cy="369332"/>
          </a:xfrm>
          <a:prstGeom prst="rect">
            <a:avLst/>
          </a:prstGeom>
          <a:noFill/>
          <a:ln w="9525">
            <a:noFill/>
            <a:miter lim="800000"/>
            <a:headEnd/>
            <a:tailEnd/>
          </a:ln>
          <a:effectLst/>
        </p:spPr>
        <p:txBody>
          <a:bodyPr wrap="none">
            <a:spAutoFit/>
          </a:bodyPr>
          <a:lstStyle/>
          <a:p>
            <a:endParaRPr lang="en-US">
              <a:solidFill>
                <a:prstClr val="black"/>
              </a:solidFill>
              <a:latin typeface="Calibri"/>
            </a:endParaRPr>
          </a:p>
        </p:txBody>
      </p:sp>
      <p:sp>
        <p:nvSpPr>
          <p:cNvPr id="9" name="Slide Number Placeholder 8"/>
          <p:cNvSpPr>
            <a:spLocks noGrp="1"/>
          </p:cNvSpPr>
          <p:nvPr>
            <p:ph type="sldNum" sz="quarter" idx="11"/>
          </p:nvPr>
        </p:nvSpPr>
        <p:spPr/>
        <p:txBody>
          <a:bodyPr/>
          <a:lstStyle/>
          <a:p>
            <a:fld id="{FC6D94EB-369E-4A6C-A304-AB570B4BEE76}" type="slidenum">
              <a:rPr lang="en-US">
                <a:solidFill>
                  <a:prstClr val="black">
                    <a:tint val="75000"/>
                  </a:prstClr>
                </a:solidFill>
                <a:latin typeface="Calibri"/>
              </a:rPr>
              <a:pPr/>
              <a:t>17</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722877849"/>
      </p:ext>
    </p:extLst>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solidFill>
                  <a:srgbClr val="C00000"/>
                </a:solidFill>
              </a:rPr>
              <a:t>Ideal-Gas Equation</a:t>
            </a:r>
          </a:p>
        </p:txBody>
      </p:sp>
      <p:sp>
        <p:nvSpPr>
          <p:cNvPr id="20483" name="Rectangle 3"/>
          <p:cNvSpPr>
            <a:spLocks noGrp="1" noChangeArrowheads="1"/>
          </p:cNvSpPr>
          <p:nvPr>
            <p:ph type="body" idx="1"/>
          </p:nvPr>
        </p:nvSpPr>
        <p:spPr>
          <a:xfrm>
            <a:off x="2209800" y="2667000"/>
            <a:ext cx="7772400" cy="1524000"/>
          </a:xfrm>
        </p:spPr>
        <p:txBody>
          <a:bodyPr/>
          <a:lstStyle/>
          <a:p>
            <a:pPr lvl="3">
              <a:lnSpc>
                <a:spcPct val="90000"/>
              </a:lnSpc>
              <a:buFontTx/>
              <a:buNone/>
            </a:pPr>
            <a:r>
              <a:rPr lang="en-US" sz="2800" i="1"/>
              <a:t>V</a:t>
            </a:r>
            <a:r>
              <a:rPr lang="en-US" sz="2800"/>
              <a:t> </a:t>
            </a:r>
            <a:r>
              <a:rPr lang="en-US" sz="2800">
                <a:latin typeface="Symbol" pitchFamily="1" charset="2"/>
                <a:sym typeface="Symbol" pitchFamily="1" charset="2"/>
              </a:rPr>
              <a:t></a:t>
            </a:r>
            <a:r>
              <a:rPr lang="en-US" sz="2800"/>
              <a:t> 1/</a:t>
            </a:r>
            <a:r>
              <a:rPr lang="en-US" sz="2800" i="1"/>
              <a:t>P</a:t>
            </a:r>
            <a:r>
              <a:rPr lang="en-US" sz="2800"/>
              <a:t>  (Boyle’s law)</a:t>
            </a:r>
          </a:p>
          <a:p>
            <a:pPr lvl="3">
              <a:lnSpc>
                <a:spcPct val="90000"/>
              </a:lnSpc>
              <a:buFontTx/>
              <a:buNone/>
            </a:pPr>
            <a:r>
              <a:rPr lang="en-US" sz="2800" i="1"/>
              <a:t>V</a:t>
            </a:r>
            <a:r>
              <a:rPr lang="en-US" sz="2800"/>
              <a:t> </a:t>
            </a:r>
            <a:r>
              <a:rPr lang="en-US" sz="2800">
                <a:latin typeface="Symbol" pitchFamily="1" charset="2"/>
                <a:sym typeface="Symbol" pitchFamily="1" charset="2"/>
              </a:rPr>
              <a:t></a:t>
            </a:r>
            <a:r>
              <a:rPr lang="en-US" sz="2800"/>
              <a:t> </a:t>
            </a:r>
            <a:r>
              <a:rPr lang="en-US" sz="2800" i="1"/>
              <a:t>T</a:t>
            </a:r>
            <a:r>
              <a:rPr lang="en-US" sz="2800"/>
              <a:t>  (Charles’s law)</a:t>
            </a:r>
          </a:p>
          <a:p>
            <a:pPr lvl="3">
              <a:lnSpc>
                <a:spcPct val="90000"/>
              </a:lnSpc>
              <a:buFontTx/>
              <a:buNone/>
            </a:pPr>
            <a:r>
              <a:rPr lang="en-US" sz="2800" i="1"/>
              <a:t>V</a:t>
            </a:r>
            <a:r>
              <a:rPr lang="en-US" sz="2800"/>
              <a:t> </a:t>
            </a:r>
            <a:r>
              <a:rPr lang="en-US" sz="2800">
                <a:latin typeface="Symbol" pitchFamily="1" charset="2"/>
                <a:sym typeface="Symbol" pitchFamily="1" charset="2"/>
              </a:rPr>
              <a:t></a:t>
            </a:r>
            <a:r>
              <a:rPr lang="en-US" sz="2800"/>
              <a:t> </a:t>
            </a:r>
            <a:r>
              <a:rPr lang="en-US" sz="2800" i="1"/>
              <a:t>n</a:t>
            </a:r>
            <a:r>
              <a:rPr lang="en-US" sz="2800"/>
              <a:t>  (Avogadro’s law)</a:t>
            </a:r>
          </a:p>
        </p:txBody>
      </p:sp>
      <p:sp>
        <p:nvSpPr>
          <p:cNvPr id="20488" name="Rectangle 8"/>
          <p:cNvSpPr>
            <a:spLocks noChangeArrowheads="1"/>
          </p:cNvSpPr>
          <p:nvPr/>
        </p:nvSpPr>
        <p:spPr bwMode="auto">
          <a:xfrm>
            <a:off x="2209800" y="1905000"/>
            <a:ext cx="4724400" cy="609600"/>
          </a:xfrm>
          <a:prstGeom prst="rect">
            <a:avLst/>
          </a:prstGeom>
          <a:noFill/>
          <a:ln w="9525">
            <a:noFill/>
            <a:miter lim="800000"/>
            <a:headEnd/>
            <a:tailEnd/>
          </a:ln>
          <a:effectLst/>
        </p:spPr>
        <p:txBody>
          <a:bodyPr/>
          <a:lstStyle/>
          <a:p>
            <a:pPr marL="342900" indent="-342900">
              <a:buFontTx/>
              <a:buChar char="•"/>
            </a:pPr>
            <a:r>
              <a:rPr lang="en-US" sz="3200" dirty="0">
                <a:solidFill>
                  <a:srgbClr val="000080"/>
                </a:solidFill>
                <a:latin typeface="Arial" charset="0"/>
              </a:rPr>
              <a:t>So far we’ve seen that</a:t>
            </a:r>
          </a:p>
        </p:txBody>
      </p:sp>
      <p:grpSp>
        <p:nvGrpSpPr>
          <p:cNvPr id="2" name="Group 17"/>
          <p:cNvGrpSpPr>
            <a:grpSpLocks/>
          </p:cNvGrpSpPr>
          <p:nvPr/>
        </p:nvGrpSpPr>
        <p:grpSpPr bwMode="auto">
          <a:xfrm>
            <a:off x="2209800" y="4114802"/>
            <a:ext cx="5257800" cy="1809750"/>
            <a:chOff x="432" y="2592"/>
            <a:chExt cx="3312" cy="1140"/>
          </a:xfrm>
        </p:grpSpPr>
        <p:sp>
          <p:nvSpPr>
            <p:cNvPr id="20490" name="Rectangle 10"/>
            <p:cNvSpPr>
              <a:spLocks noChangeArrowheads="1"/>
            </p:cNvSpPr>
            <p:nvPr/>
          </p:nvSpPr>
          <p:spPr bwMode="auto">
            <a:xfrm>
              <a:off x="432" y="2592"/>
              <a:ext cx="3312" cy="384"/>
            </a:xfrm>
            <a:prstGeom prst="rect">
              <a:avLst/>
            </a:prstGeom>
            <a:noFill/>
            <a:ln w="9525">
              <a:noFill/>
              <a:miter lim="800000"/>
              <a:headEnd/>
              <a:tailEnd/>
            </a:ln>
            <a:effectLst/>
          </p:spPr>
          <p:txBody>
            <a:bodyPr/>
            <a:lstStyle/>
            <a:p>
              <a:pPr marL="342900" indent="-342900">
                <a:spcBef>
                  <a:spcPct val="20000"/>
                </a:spcBef>
                <a:buFontTx/>
                <a:buChar char="•"/>
              </a:pPr>
              <a:r>
                <a:rPr lang="en-US" sz="3200" dirty="0">
                  <a:solidFill>
                    <a:srgbClr val="C00000"/>
                  </a:solidFill>
                  <a:latin typeface="Arial" charset="0"/>
                </a:rPr>
                <a:t>Combining these, we get</a:t>
              </a:r>
            </a:p>
          </p:txBody>
        </p:sp>
        <p:grpSp>
          <p:nvGrpSpPr>
            <p:cNvPr id="3" name="Group 16"/>
            <p:cNvGrpSpPr>
              <a:grpSpLocks/>
            </p:cNvGrpSpPr>
            <p:nvPr/>
          </p:nvGrpSpPr>
          <p:grpSpPr bwMode="auto">
            <a:xfrm>
              <a:off x="2338" y="2976"/>
              <a:ext cx="1081" cy="756"/>
              <a:chOff x="2687" y="2976"/>
              <a:chExt cx="1081" cy="756"/>
            </a:xfrm>
          </p:grpSpPr>
          <p:sp>
            <p:nvSpPr>
              <p:cNvPr id="20492" name="Rectangle 12"/>
              <p:cNvSpPr>
                <a:spLocks noChangeArrowheads="1"/>
              </p:cNvSpPr>
              <p:nvPr/>
            </p:nvSpPr>
            <p:spPr bwMode="auto">
              <a:xfrm>
                <a:off x="2687" y="3149"/>
                <a:ext cx="598" cy="407"/>
              </a:xfrm>
              <a:prstGeom prst="rect">
                <a:avLst/>
              </a:prstGeom>
              <a:noFill/>
              <a:ln w="9525">
                <a:noFill/>
                <a:miter lim="800000"/>
                <a:headEnd/>
                <a:tailEnd/>
              </a:ln>
              <a:effectLst/>
            </p:spPr>
            <p:txBody>
              <a:bodyPr wrap="none">
                <a:spAutoFit/>
              </a:bodyPr>
              <a:lstStyle/>
              <a:p>
                <a:r>
                  <a:rPr lang="en-US" sz="3600" i="1">
                    <a:solidFill>
                      <a:srgbClr val="000080"/>
                    </a:solidFill>
                    <a:latin typeface="Arial" charset="0"/>
                  </a:rPr>
                  <a:t>V</a:t>
                </a:r>
                <a:r>
                  <a:rPr lang="en-US" sz="3600">
                    <a:solidFill>
                      <a:srgbClr val="000080"/>
                    </a:solidFill>
                    <a:latin typeface="Arial" charset="0"/>
                  </a:rPr>
                  <a:t> </a:t>
                </a:r>
                <a:r>
                  <a:rPr lang="en-US" sz="3600">
                    <a:solidFill>
                      <a:srgbClr val="000080"/>
                    </a:solidFill>
                    <a:latin typeface="Arial" charset="0"/>
                    <a:sym typeface="Symbol" pitchFamily="1" charset="2"/>
                  </a:rPr>
                  <a:t></a:t>
                </a:r>
                <a:endParaRPr lang="en-US" sz="3200" i="1">
                  <a:solidFill>
                    <a:srgbClr val="000080"/>
                  </a:solidFill>
                  <a:latin typeface="Arial" charset="0"/>
                </a:endParaRPr>
              </a:p>
            </p:txBody>
          </p:sp>
          <p:grpSp>
            <p:nvGrpSpPr>
              <p:cNvPr id="4" name="Group 15"/>
              <p:cNvGrpSpPr>
                <a:grpSpLocks/>
              </p:cNvGrpSpPr>
              <p:nvPr/>
            </p:nvGrpSpPr>
            <p:grpSpPr bwMode="auto">
              <a:xfrm>
                <a:off x="3312" y="2976"/>
                <a:ext cx="456" cy="756"/>
                <a:chOff x="3371" y="3133"/>
                <a:chExt cx="456" cy="756"/>
              </a:xfrm>
            </p:grpSpPr>
            <p:sp>
              <p:nvSpPr>
                <p:cNvPr id="20493" name="Rectangle 13"/>
                <p:cNvSpPr>
                  <a:spLocks noChangeArrowheads="1"/>
                </p:cNvSpPr>
                <p:nvPr/>
              </p:nvSpPr>
              <p:spPr bwMode="auto">
                <a:xfrm>
                  <a:off x="3371" y="3133"/>
                  <a:ext cx="456"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nT</a:t>
                  </a:r>
                </a:p>
                <a:p>
                  <a:pPr algn="ctr"/>
                  <a:r>
                    <a:rPr lang="en-US" sz="3600" i="1" dirty="0">
                      <a:solidFill>
                        <a:srgbClr val="000080"/>
                      </a:solidFill>
                      <a:latin typeface="Arial" charset="0"/>
                    </a:rPr>
                    <a:t>P</a:t>
                  </a:r>
                </a:p>
              </p:txBody>
            </p:sp>
            <p:sp>
              <p:nvSpPr>
                <p:cNvPr id="20494" name="Line 14"/>
                <p:cNvSpPr>
                  <a:spLocks noChangeShapeType="1"/>
                </p:cNvSpPr>
                <p:nvPr/>
              </p:nvSpPr>
              <p:spPr bwMode="auto">
                <a:xfrm>
                  <a:off x="3373" y="3518"/>
                  <a:ext cx="432" cy="0"/>
                </a:xfrm>
                <a:prstGeom prst="line">
                  <a:avLst/>
                </a:prstGeom>
                <a:noFill/>
                <a:ln w="31750">
                  <a:solidFill>
                    <a:srgbClr val="001996"/>
                  </a:solidFill>
                  <a:round/>
                  <a:headEnd/>
                  <a:tailEnd/>
                </a:ln>
                <a:effectLst/>
              </p:spPr>
              <p:txBody>
                <a:bodyPr wrap="none" anchor="ctr"/>
                <a:lstStyle/>
                <a:p>
                  <a:endParaRPr lang="en-GB">
                    <a:solidFill>
                      <a:prstClr val="black"/>
                    </a:solidFill>
                    <a:latin typeface="Calibri"/>
                  </a:endParaRPr>
                </a:p>
              </p:txBody>
            </p:sp>
          </p:grpSp>
        </p:grpSp>
      </p:grpSp>
      <p:sp>
        <p:nvSpPr>
          <p:cNvPr id="12" name="Slide Number Placeholder 11"/>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18</a:t>
            </a:fld>
            <a:endParaRPr lang="en-US">
              <a:solidFill>
                <a:prstClr val="black">
                  <a:tint val="75000"/>
                </a:prstClr>
              </a:solidFill>
              <a:latin typeface="Calibri"/>
            </a:endParaRPr>
          </a:p>
        </p:txBody>
      </p:sp>
    </p:spTree>
    <p:extLst>
      <p:ext uri="{BB962C8B-B14F-4D97-AF65-F5344CB8AC3E}">
        <p14:creationId xmlns:p14="http://schemas.microsoft.com/office/powerpoint/2010/main" xmlns="" val="83863570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animEffect transition="in" filter="fade">
                                      <p:cBhvr>
                                        <p:cTn id="11" dur="2000"/>
                                        <p:tgtEl>
                                          <p:spTgt spid="20483">
                                            <p:txEl>
                                              <p:pRg st="1" end="1"/>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animEffect transition="in" filter="fade">
                                      <p:cBhvr>
                                        <p:cTn id="15" dur="2000"/>
                                        <p:tgtEl>
                                          <p:spTgt spid="2048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bldLvl="4"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a:solidFill>
                  <a:srgbClr val="C00000"/>
                </a:solidFill>
              </a:rPr>
              <a:t>Ideal-Gas Equation</a:t>
            </a:r>
          </a:p>
        </p:txBody>
      </p:sp>
      <p:sp>
        <p:nvSpPr>
          <p:cNvPr id="27651" name="Rectangle 3"/>
          <p:cNvSpPr>
            <a:spLocks noGrp="1" noChangeArrowheads="1"/>
          </p:cNvSpPr>
          <p:nvPr>
            <p:ph type="body" idx="1"/>
          </p:nvPr>
        </p:nvSpPr>
        <p:spPr>
          <a:xfrm>
            <a:off x="2209800" y="1981200"/>
            <a:ext cx="3886200" cy="609600"/>
          </a:xfrm>
        </p:spPr>
        <p:txBody>
          <a:bodyPr/>
          <a:lstStyle/>
          <a:p>
            <a:pPr>
              <a:buFontTx/>
              <a:buNone/>
            </a:pPr>
            <a:r>
              <a:rPr lang="en-US" b="1" dirty="0"/>
              <a:t>	The relationship</a:t>
            </a:r>
            <a:endParaRPr lang="en-US" sz="3600" b="1" dirty="0"/>
          </a:p>
        </p:txBody>
      </p:sp>
      <p:sp>
        <p:nvSpPr>
          <p:cNvPr id="27656" name="Rectangle 8"/>
          <p:cNvSpPr>
            <a:spLocks noChangeArrowheads="1"/>
          </p:cNvSpPr>
          <p:nvPr/>
        </p:nvSpPr>
        <p:spPr bwMode="auto">
          <a:xfrm>
            <a:off x="2667000" y="3810001"/>
            <a:ext cx="2757486" cy="584775"/>
          </a:xfrm>
          <a:prstGeom prst="rect">
            <a:avLst/>
          </a:prstGeom>
          <a:noFill/>
          <a:ln w="9525">
            <a:noFill/>
            <a:miter lim="800000"/>
            <a:headEnd/>
            <a:tailEnd/>
          </a:ln>
          <a:effectLst/>
        </p:spPr>
        <p:txBody>
          <a:bodyPr wrap="none">
            <a:spAutoFit/>
          </a:bodyPr>
          <a:lstStyle/>
          <a:p>
            <a:r>
              <a:rPr lang="en-US" sz="3200" dirty="0">
                <a:solidFill>
                  <a:prstClr val="black"/>
                </a:solidFill>
                <a:latin typeface="Arial" charset="0"/>
              </a:rPr>
              <a:t>then becomes</a:t>
            </a:r>
          </a:p>
        </p:txBody>
      </p:sp>
      <p:grpSp>
        <p:nvGrpSpPr>
          <p:cNvPr id="2" name="Group 17"/>
          <p:cNvGrpSpPr>
            <a:grpSpLocks/>
          </p:cNvGrpSpPr>
          <p:nvPr/>
        </p:nvGrpSpPr>
        <p:grpSpPr bwMode="auto">
          <a:xfrm>
            <a:off x="5943600" y="2133602"/>
            <a:ext cx="1792288" cy="1200150"/>
            <a:chOff x="552" y="1584"/>
            <a:chExt cx="1129" cy="756"/>
          </a:xfrm>
        </p:grpSpPr>
        <p:grpSp>
          <p:nvGrpSpPr>
            <p:cNvPr id="3" name="Group 15"/>
            <p:cNvGrpSpPr>
              <a:grpSpLocks/>
            </p:cNvGrpSpPr>
            <p:nvPr/>
          </p:nvGrpSpPr>
          <p:grpSpPr bwMode="auto">
            <a:xfrm>
              <a:off x="1225" y="1584"/>
              <a:ext cx="456" cy="756"/>
              <a:chOff x="1225" y="1582"/>
              <a:chExt cx="456" cy="756"/>
            </a:xfrm>
          </p:grpSpPr>
          <p:sp>
            <p:nvSpPr>
              <p:cNvPr id="27660" name="Rectangle 12"/>
              <p:cNvSpPr>
                <a:spLocks noChangeArrowheads="1"/>
              </p:cNvSpPr>
              <p:nvPr/>
            </p:nvSpPr>
            <p:spPr bwMode="auto">
              <a:xfrm>
                <a:off x="1225" y="1582"/>
                <a:ext cx="456"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nT</a:t>
                </a:r>
              </a:p>
              <a:p>
                <a:pPr algn="ctr"/>
                <a:r>
                  <a:rPr lang="en-US" sz="3600" i="1" dirty="0">
                    <a:solidFill>
                      <a:srgbClr val="000080"/>
                    </a:solidFill>
                    <a:latin typeface="Arial" charset="0"/>
                  </a:rPr>
                  <a:t>P</a:t>
                </a:r>
              </a:p>
            </p:txBody>
          </p:sp>
          <p:sp>
            <p:nvSpPr>
              <p:cNvPr id="27661" name="Line 13"/>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27664" name="Rectangle 16"/>
            <p:cNvSpPr>
              <a:spLocks noChangeArrowheads="1"/>
            </p:cNvSpPr>
            <p:nvPr/>
          </p:nvSpPr>
          <p:spPr bwMode="auto">
            <a:xfrm>
              <a:off x="552" y="1757"/>
              <a:ext cx="598" cy="407"/>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V</a:t>
              </a:r>
              <a:r>
                <a:rPr lang="en-US" sz="3600" dirty="0">
                  <a:solidFill>
                    <a:srgbClr val="000080"/>
                  </a:solidFill>
                  <a:latin typeface="Arial" charset="0"/>
                </a:rPr>
                <a:t> </a:t>
              </a:r>
              <a:r>
                <a:rPr lang="en-US" sz="3600" dirty="0">
                  <a:solidFill>
                    <a:srgbClr val="000080"/>
                  </a:solidFill>
                  <a:latin typeface="Arial" charset="0"/>
                  <a:sym typeface="Symbol" pitchFamily="1" charset="2"/>
                </a:rPr>
                <a:t></a:t>
              </a:r>
              <a:endParaRPr lang="en-US" sz="3600" dirty="0">
                <a:solidFill>
                  <a:srgbClr val="000080"/>
                </a:solidFill>
                <a:latin typeface="Arial" charset="0"/>
              </a:endParaRPr>
            </a:p>
          </p:txBody>
        </p:sp>
      </p:grpSp>
      <p:grpSp>
        <p:nvGrpSpPr>
          <p:cNvPr id="4" name="Group 23"/>
          <p:cNvGrpSpPr>
            <a:grpSpLocks/>
          </p:cNvGrpSpPr>
          <p:nvPr/>
        </p:nvGrpSpPr>
        <p:grpSpPr bwMode="auto">
          <a:xfrm>
            <a:off x="6207125" y="3581402"/>
            <a:ext cx="2097088" cy="1200150"/>
            <a:chOff x="864" y="2928"/>
            <a:chExt cx="1321" cy="756"/>
          </a:xfrm>
        </p:grpSpPr>
        <p:grpSp>
          <p:nvGrpSpPr>
            <p:cNvPr id="5" name="Group 19"/>
            <p:cNvGrpSpPr>
              <a:grpSpLocks/>
            </p:cNvGrpSpPr>
            <p:nvPr/>
          </p:nvGrpSpPr>
          <p:grpSpPr bwMode="auto">
            <a:xfrm>
              <a:off x="1729" y="2928"/>
              <a:ext cx="456" cy="756"/>
              <a:chOff x="1225" y="1582"/>
              <a:chExt cx="456" cy="756"/>
            </a:xfrm>
          </p:grpSpPr>
          <p:sp>
            <p:nvSpPr>
              <p:cNvPr id="27668" name="Rectangle 20"/>
              <p:cNvSpPr>
                <a:spLocks noChangeArrowheads="1"/>
              </p:cNvSpPr>
              <p:nvPr/>
            </p:nvSpPr>
            <p:spPr bwMode="auto">
              <a:xfrm>
                <a:off x="1225" y="1582"/>
                <a:ext cx="456"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nT</a:t>
                </a:r>
              </a:p>
              <a:p>
                <a:pPr algn="ctr"/>
                <a:r>
                  <a:rPr lang="en-US" sz="3600" i="1" dirty="0">
                    <a:solidFill>
                      <a:srgbClr val="000080"/>
                    </a:solidFill>
                    <a:latin typeface="Arial" charset="0"/>
                  </a:rPr>
                  <a:t>P</a:t>
                </a:r>
              </a:p>
            </p:txBody>
          </p:sp>
          <p:sp>
            <p:nvSpPr>
              <p:cNvPr id="27669"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27670" name="Rectangle 22"/>
            <p:cNvSpPr>
              <a:spLocks noChangeArrowheads="1"/>
            </p:cNvSpPr>
            <p:nvPr/>
          </p:nvSpPr>
          <p:spPr bwMode="auto">
            <a:xfrm>
              <a:off x="864" y="3101"/>
              <a:ext cx="851" cy="407"/>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V</a:t>
              </a:r>
              <a:r>
                <a:rPr lang="en-US" sz="3600" dirty="0">
                  <a:solidFill>
                    <a:srgbClr val="000080"/>
                  </a:solidFill>
                  <a:latin typeface="Arial" charset="0"/>
                </a:rPr>
                <a:t> </a:t>
              </a:r>
              <a:r>
                <a:rPr lang="en-US" sz="3600" dirty="0">
                  <a:solidFill>
                    <a:srgbClr val="000080"/>
                  </a:solidFill>
                  <a:latin typeface="Arial" charset="0"/>
                  <a:sym typeface="Symbol" pitchFamily="1" charset="2"/>
                </a:rPr>
                <a:t>= </a:t>
              </a:r>
              <a:r>
                <a:rPr lang="en-US" sz="3600" i="1" dirty="0">
                  <a:solidFill>
                    <a:srgbClr val="000080"/>
                  </a:solidFill>
                  <a:latin typeface="Arial" charset="0"/>
                  <a:sym typeface="Symbol" pitchFamily="1" charset="2"/>
                </a:rPr>
                <a:t>R</a:t>
              </a:r>
              <a:endParaRPr lang="en-US" sz="3600" i="1" dirty="0">
                <a:solidFill>
                  <a:srgbClr val="000080"/>
                </a:solidFill>
                <a:latin typeface="Arial" charset="0"/>
              </a:endParaRPr>
            </a:p>
          </p:txBody>
        </p:sp>
      </p:grpSp>
      <p:sp>
        <p:nvSpPr>
          <p:cNvPr id="27672" name="Rectangle 24"/>
          <p:cNvSpPr>
            <a:spLocks noChangeArrowheads="1"/>
          </p:cNvSpPr>
          <p:nvPr/>
        </p:nvSpPr>
        <p:spPr bwMode="auto">
          <a:xfrm>
            <a:off x="6959601" y="4614864"/>
            <a:ext cx="595035" cy="646331"/>
          </a:xfrm>
          <a:prstGeom prst="rect">
            <a:avLst/>
          </a:prstGeom>
          <a:noFill/>
          <a:ln w="9525">
            <a:noFill/>
            <a:miter lim="800000"/>
            <a:headEnd/>
            <a:tailEnd/>
          </a:ln>
          <a:effectLst/>
        </p:spPr>
        <p:txBody>
          <a:bodyPr wrap="none">
            <a:spAutoFit/>
          </a:bodyPr>
          <a:lstStyle/>
          <a:p>
            <a:r>
              <a:rPr lang="en-US" sz="3600">
                <a:solidFill>
                  <a:srgbClr val="C82E32"/>
                </a:solidFill>
                <a:latin typeface="Arial" charset="0"/>
              </a:rPr>
              <a:t>or</a:t>
            </a:r>
          </a:p>
        </p:txBody>
      </p:sp>
      <p:sp>
        <p:nvSpPr>
          <p:cNvPr id="27673" name="Rectangle 25"/>
          <p:cNvSpPr>
            <a:spLocks noChangeArrowheads="1"/>
          </p:cNvSpPr>
          <p:nvPr/>
        </p:nvSpPr>
        <p:spPr bwMode="auto">
          <a:xfrm>
            <a:off x="5943600" y="5410200"/>
            <a:ext cx="2411558" cy="707886"/>
          </a:xfrm>
          <a:prstGeom prst="rect">
            <a:avLst/>
          </a:prstGeom>
          <a:noFill/>
          <a:ln w="9525">
            <a:noFill/>
            <a:miter lim="800000"/>
            <a:headEnd/>
            <a:tailEnd/>
          </a:ln>
          <a:effectLst/>
        </p:spPr>
        <p:txBody>
          <a:bodyPr wrap="none">
            <a:spAutoFit/>
          </a:bodyPr>
          <a:lstStyle/>
          <a:p>
            <a:r>
              <a:rPr lang="en-US" sz="4000" i="1" dirty="0">
                <a:solidFill>
                  <a:srgbClr val="000080"/>
                </a:solidFill>
                <a:latin typeface="Arial" charset="0"/>
              </a:rPr>
              <a:t>PV</a:t>
            </a:r>
            <a:r>
              <a:rPr lang="en-US" sz="4000" dirty="0">
                <a:solidFill>
                  <a:srgbClr val="000080"/>
                </a:solidFill>
                <a:latin typeface="Arial" charset="0"/>
              </a:rPr>
              <a:t> = </a:t>
            </a:r>
            <a:r>
              <a:rPr lang="en-US" sz="4000" i="1" dirty="0">
                <a:solidFill>
                  <a:srgbClr val="000080"/>
                </a:solidFill>
                <a:latin typeface="Arial" charset="0"/>
              </a:rPr>
              <a:t>nRT</a:t>
            </a:r>
          </a:p>
        </p:txBody>
      </p:sp>
      <p:sp>
        <p:nvSpPr>
          <p:cNvPr id="17" name="Slide Number Placeholder 16"/>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19</a:t>
            </a:fld>
            <a:endParaRPr lang="en-US">
              <a:solidFill>
                <a:prstClr val="black">
                  <a:tint val="75000"/>
                </a:prstClr>
              </a:solidFill>
              <a:latin typeface="Calibri"/>
            </a:endParaRPr>
          </a:p>
        </p:txBody>
      </p:sp>
    </p:spTree>
    <p:extLst>
      <p:ext uri="{BB962C8B-B14F-4D97-AF65-F5344CB8AC3E}">
        <p14:creationId xmlns:p14="http://schemas.microsoft.com/office/powerpoint/2010/main" xmlns="" val="866332019"/>
      </p:ext>
    </p:extLst>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5" name="Rectangle 4"/>
          <p:cNvSpPr/>
          <p:nvPr/>
        </p:nvSpPr>
        <p:spPr>
          <a:xfrm>
            <a:off x="1306287" y="994492"/>
            <a:ext cx="9679576" cy="3908762"/>
          </a:xfrm>
          <a:prstGeom prst="rect">
            <a:avLst/>
          </a:prstGeom>
        </p:spPr>
        <p:txBody>
          <a:bodyPr wrap="square">
            <a:spAutoFit/>
          </a:bodyPr>
          <a:lstStyle/>
          <a:p>
            <a:pPr algn="ctr"/>
            <a:r>
              <a:rPr lang="en-GB" sz="4400" b="1" dirty="0">
                <a:solidFill>
                  <a:srgbClr val="FF0000"/>
                </a:solidFill>
                <a:ea typeface="+mj-ea"/>
                <a:cs typeface="+mj-cs"/>
              </a:rPr>
              <a:t>Chemical </a:t>
            </a:r>
            <a:r>
              <a:rPr lang="en-GB" sz="4400" b="1" dirty="0" smtClean="0">
                <a:solidFill>
                  <a:srgbClr val="FF0000"/>
                </a:solidFill>
                <a:ea typeface="+mj-ea"/>
                <a:cs typeface="+mj-cs"/>
              </a:rPr>
              <a:t>Thermodynamics</a:t>
            </a:r>
          </a:p>
          <a:p>
            <a:endParaRPr lang="en-GB" sz="4400" b="1" dirty="0" smtClean="0">
              <a:solidFill>
                <a:srgbClr val="FF0000"/>
              </a:solidFill>
              <a:ea typeface="+mj-ea"/>
              <a:cs typeface="+mj-cs"/>
            </a:endParaRPr>
          </a:p>
          <a:p>
            <a:pPr algn="just"/>
            <a:r>
              <a:rPr lang="en-GB" sz="3200" dirty="0" smtClean="0">
                <a:ea typeface="+mj-ea"/>
                <a:cs typeface="+mj-cs"/>
              </a:rPr>
              <a:t>Importance and terminologies, work and heat, zeroth law, first law, thermochemistry, the second and third laws, free energy, partial molar quantities. Chemical potential. Mixing ideal and true solutions, chemical and physical equilibrium, statistical thermodynamic</a:t>
            </a:r>
            <a:endParaRPr lang="ar-SA" sz="2800" dirty="0"/>
          </a:p>
        </p:txBody>
      </p:sp>
    </p:spTree>
    <p:extLst>
      <p:ext uri="{BB962C8B-B14F-4D97-AF65-F5344CB8AC3E}">
        <p14:creationId xmlns:p14="http://schemas.microsoft.com/office/powerpoint/2010/main" xmlns="" val="1311408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solidFill>
                  <a:srgbClr val="C00000"/>
                </a:solidFill>
              </a:rPr>
              <a:t>Ideal-Gas Equation</a:t>
            </a:r>
          </a:p>
        </p:txBody>
      </p:sp>
      <p:sp>
        <p:nvSpPr>
          <p:cNvPr id="13" name="Rectangle 3"/>
          <p:cNvSpPr txBox="1">
            <a:spLocks noChangeArrowheads="1"/>
          </p:cNvSpPr>
          <p:nvPr/>
        </p:nvSpPr>
        <p:spPr>
          <a:xfrm>
            <a:off x="914400" y="1981200"/>
            <a:ext cx="4605536" cy="4114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The constant of proportionality is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R</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the gas constant.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14" name="Picture 10" descr="10_T02"/>
          <p:cNvPicPr>
            <a:picLocks noGrp="1" noChangeAspect="1" noChangeArrowheads="1"/>
          </p:cNvPicPr>
          <p:nvPr>
            <p:ph sz="half" idx="4294967295"/>
          </p:nvPr>
        </p:nvPicPr>
        <p:blipFill>
          <a:blip r:embed="rId3" cstate="print"/>
          <a:srcRect t="27034" b="4066"/>
          <a:stretch>
            <a:fillRect/>
          </a:stretch>
        </p:blipFill>
        <p:spPr>
          <a:xfrm>
            <a:off x="5892800" y="2133600"/>
            <a:ext cx="5689600" cy="2560638"/>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xmlns="" val="4152641835"/>
      </p:ext>
    </p:extLst>
  </p:cSld>
  <p:clrMapOvr>
    <a:masterClrMapping/>
  </p:clrMapOvr>
  <p:transition>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TextBox 3"/>
              <p:cNvSpPr txBox="1"/>
              <p:nvPr/>
            </p:nvSpPr>
            <p:spPr>
              <a:xfrm>
                <a:off x="1673383" y="228601"/>
                <a:ext cx="9225795" cy="5904437"/>
              </a:xfrm>
              <a:prstGeom prst="rect">
                <a:avLst/>
              </a:prstGeom>
              <a:noFill/>
            </p:spPr>
            <p:txBody>
              <a:bodyPr wrap="none" rtlCol="0">
                <a:spAutoFit/>
              </a:bodyPr>
              <a:lstStyle/>
              <a:p>
                <a:r>
                  <a:rPr lang="en-US" sz="2000" b="1" dirty="0">
                    <a:solidFill>
                      <a:prstClr val="black"/>
                    </a:solidFill>
                    <a:latin typeface="Arial" panose="020B0604020202020204" pitchFamily="34" charset="0"/>
                    <a:cs typeface="Arial" panose="020B0604020202020204" pitchFamily="34" charset="0"/>
                  </a:rPr>
                  <a:t>At </a:t>
                </a:r>
                <a:r>
                  <a:rPr lang="en-US" sz="2000" b="1" dirty="0">
                    <a:solidFill>
                      <a:srgbClr val="FF0000"/>
                    </a:solidFill>
                    <a:latin typeface="Arial" panose="020B0604020202020204" pitchFamily="34" charset="0"/>
                    <a:cs typeface="Arial" panose="020B0604020202020204" pitchFamily="34" charset="0"/>
                  </a:rPr>
                  <a:t>S</a:t>
                </a:r>
                <a:r>
                  <a:rPr lang="en-US" sz="2000" b="1" dirty="0">
                    <a:solidFill>
                      <a:prstClr val="black"/>
                    </a:solidFill>
                    <a:latin typeface="Arial" panose="020B0604020202020204" pitchFamily="34" charset="0"/>
                    <a:cs typeface="Arial" panose="020B0604020202020204" pitchFamily="34" charset="0"/>
                  </a:rPr>
                  <a:t>tandard Conditions for </a:t>
                </a:r>
                <a:r>
                  <a:rPr lang="en-US" sz="2000" b="1" dirty="0">
                    <a:solidFill>
                      <a:srgbClr val="FF0000"/>
                    </a:solidFill>
                    <a:latin typeface="Arial" panose="020B0604020202020204" pitchFamily="34" charset="0"/>
                    <a:cs typeface="Arial" panose="020B0604020202020204" pitchFamily="34" charset="0"/>
                  </a:rPr>
                  <a:t>T</a:t>
                </a:r>
                <a:r>
                  <a:rPr lang="en-US" sz="2000" b="1" dirty="0">
                    <a:solidFill>
                      <a:prstClr val="black"/>
                    </a:solidFill>
                    <a:latin typeface="Arial" panose="020B0604020202020204" pitchFamily="34" charset="0"/>
                    <a:cs typeface="Arial" panose="020B0604020202020204" pitchFamily="34" charset="0"/>
                  </a:rPr>
                  <a:t>emperature and </a:t>
                </a:r>
                <a:r>
                  <a:rPr lang="en-US" sz="2000" b="1" dirty="0">
                    <a:solidFill>
                      <a:srgbClr val="FF0000"/>
                    </a:solidFill>
                    <a:latin typeface="Arial" panose="020B0604020202020204" pitchFamily="34" charset="0"/>
                    <a:cs typeface="Arial" panose="020B0604020202020204" pitchFamily="34" charset="0"/>
                  </a:rPr>
                  <a:t>P</a:t>
                </a:r>
                <a:r>
                  <a:rPr lang="en-US" sz="2000" b="1" dirty="0">
                    <a:solidFill>
                      <a:prstClr val="black"/>
                    </a:solidFill>
                    <a:latin typeface="Arial" panose="020B0604020202020204" pitchFamily="34" charset="0"/>
                    <a:cs typeface="Arial" panose="020B0604020202020204" pitchFamily="34" charset="0"/>
                  </a:rPr>
                  <a:t>ressure (</a:t>
                </a:r>
                <a:r>
                  <a:rPr lang="en-US" sz="2000" b="1" dirty="0">
                    <a:solidFill>
                      <a:srgbClr val="FF0000"/>
                    </a:solidFill>
                    <a:latin typeface="Arial" panose="020B0604020202020204" pitchFamily="34" charset="0"/>
                    <a:cs typeface="Arial" panose="020B0604020202020204" pitchFamily="34" charset="0"/>
                  </a:rPr>
                  <a:t>STP</a:t>
                </a:r>
                <a:r>
                  <a:rPr lang="en-US" sz="2000" b="1" dirty="0">
                    <a:solidFill>
                      <a:prstClr val="black"/>
                    </a:solidFill>
                    <a:latin typeface="Arial" panose="020B0604020202020204" pitchFamily="34" charset="0"/>
                    <a:cs typeface="Arial" panose="020B0604020202020204" pitchFamily="34" charset="0"/>
                  </a:rPr>
                  <a:t>) for any gas</a:t>
                </a:r>
              </a:p>
              <a:p>
                <a:endParaRPr lang="en-US" sz="2000" dirty="0">
                  <a:solidFill>
                    <a:prstClr val="black"/>
                  </a:solidFill>
                  <a:latin typeface="Arial" panose="020B0604020202020204" pitchFamily="34" charset="0"/>
                  <a:cs typeface="Arial" panose="020B0604020202020204" pitchFamily="34" charset="0"/>
                </a:endParaRPr>
              </a:p>
              <a:p>
                <a:r>
                  <a:rPr lang="en-US" sz="2000" dirty="0">
                    <a:solidFill>
                      <a:srgbClr val="FF0000"/>
                    </a:solidFill>
                    <a:latin typeface="Arial" panose="020B0604020202020204" pitchFamily="34" charset="0"/>
                    <a:cs typeface="Arial" panose="020B0604020202020204" pitchFamily="34" charset="0"/>
                  </a:rPr>
                  <a:t>   T = 0 C</a:t>
                </a:r>
                <a:r>
                  <a:rPr lang="en-US" sz="2000" dirty="0">
                    <a:solidFill>
                      <a:srgbClr val="FF0000"/>
                    </a:solidFill>
                    <a:latin typeface="Arial"/>
                    <a:cs typeface="Arial"/>
                  </a:rPr>
                  <a:t>˚</a:t>
                </a:r>
                <a:r>
                  <a:rPr lang="en-US" sz="2000" dirty="0">
                    <a:solidFill>
                      <a:srgbClr val="FF0000"/>
                    </a:solidFill>
                    <a:latin typeface="Arial" panose="020B0604020202020204" pitchFamily="34" charset="0"/>
                    <a:cs typeface="Arial" panose="020B0604020202020204" pitchFamily="34" charset="0"/>
                  </a:rPr>
                  <a:t> = 273 K</a:t>
                </a:r>
              </a:p>
              <a:p>
                <a:r>
                  <a:rPr lang="en-US" sz="2000" dirty="0">
                    <a:solidFill>
                      <a:srgbClr val="FF0000"/>
                    </a:solidFill>
                    <a:latin typeface="Arial" panose="020B0604020202020204" pitchFamily="34" charset="0"/>
                    <a:cs typeface="Arial" panose="020B0604020202020204" pitchFamily="34" charset="0"/>
                  </a:rPr>
                  <a:t>   P = 1 </a:t>
                </a:r>
                <a:r>
                  <a:rPr lang="en-US" sz="2000" dirty="0" err="1">
                    <a:solidFill>
                      <a:srgbClr val="FF0000"/>
                    </a:solidFill>
                    <a:latin typeface="Arial" panose="020B0604020202020204" pitchFamily="34" charset="0"/>
                    <a:cs typeface="Arial" panose="020B0604020202020204" pitchFamily="34" charset="0"/>
                  </a:rPr>
                  <a:t>atm</a:t>
                </a:r>
                <a:endParaRPr lang="en-US" sz="2000" dirty="0">
                  <a:solidFill>
                    <a:srgbClr val="FF0000"/>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   R </a:t>
                </a:r>
                <a:r>
                  <a:rPr lang="en-US" sz="2000" dirty="0">
                    <a:solidFill>
                      <a:prstClr val="black"/>
                    </a:solidFill>
                    <a:latin typeface="Arial" panose="020B0604020202020204" pitchFamily="34" charset="0"/>
                    <a:cs typeface="Arial" panose="020B0604020202020204" pitchFamily="34" charset="0"/>
                  </a:rPr>
                  <a:t>= 0.082 </a:t>
                </a:r>
                <a:r>
                  <a:rPr lang="en-US" sz="2000" dirty="0">
                    <a:solidFill>
                      <a:prstClr val="black"/>
                    </a:solidFill>
                    <a:latin typeface="Arial" panose="020B0604020202020204" pitchFamily="34" charset="0"/>
                    <a:cs typeface="Arial" panose="020B0604020202020204" pitchFamily="34" charset="0"/>
                  </a:rPr>
                  <a:t>atm.L.mol</a:t>
                </a:r>
                <a:r>
                  <a:rPr lang="en-US" sz="2000" baseline="30000" dirty="0">
                    <a:solidFill>
                      <a:prstClr val="black"/>
                    </a:solidFill>
                    <a:latin typeface="Arial" panose="020B0604020202020204" pitchFamily="34" charset="0"/>
                    <a:cs typeface="Arial" panose="020B0604020202020204" pitchFamily="34" charset="0"/>
                  </a:rPr>
                  <a:t>-1</a:t>
                </a:r>
                <a:r>
                  <a:rPr lang="en-US" sz="2000" dirty="0">
                    <a:solidFill>
                      <a:prstClr val="black"/>
                    </a:solidFill>
                    <a:latin typeface="Arial" panose="020B0604020202020204" pitchFamily="34" charset="0"/>
                    <a:cs typeface="Arial" panose="020B0604020202020204" pitchFamily="34" charset="0"/>
                  </a:rPr>
                  <a:t>.K</a:t>
                </a:r>
                <a:r>
                  <a:rPr lang="en-US" sz="2000" baseline="30000" dirty="0">
                    <a:solidFill>
                      <a:prstClr val="black"/>
                    </a:solidFill>
                    <a:latin typeface="Arial" panose="020B0604020202020204" pitchFamily="34" charset="0"/>
                    <a:cs typeface="Arial" panose="020B0604020202020204" pitchFamily="34" charset="0"/>
                  </a:rPr>
                  <a:t>-1</a:t>
                </a:r>
              </a:p>
              <a:p>
                <a:endParaRPr lang="en-US" sz="2000" baseline="30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   PV = </a:t>
                </a:r>
                <a:r>
                  <a:rPr lang="en-US" sz="2000" dirty="0" err="1">
                    <a:solidFill>
                      <a:prstClr val="black"/>
                    </a:solidFill>
                    <a:latin typeface="Arial" panose="020B0604020202020204" pitchFamily="34" charset="0"/>
                    <a:cs typeface="Arial" panose="020B0604020202020204" pitchFamily="34" charset="0"/>
                  </a:rPr>
                  <a:t>nRT</a:t>
                </a:r>
                <a:endParaRPr lang="en-US" sz="2000" dirty="0">
                  <a:solidFill>
                    <a:prstClr val="black"/>
                  </a:solidFill>
                  <a:latin typeface="Arial" panose="020B0604020202020204" pitchFamily="34" charset="0"/>
                  <a:cs typeface="Arial" panose="020B0604020202020204" pitchFamily="34" charset="0"/>
                </a:endParaRPr>
              </a:p>
              <a:p>
                <a:endParaRPr lang="en-US" sz="2000" dirty="0">
                  <a:solidFill>
                    <a:prstClr val="black"/>
                  </a:solidFill>
                  <a:latin typeface="Arial" panose="020B0604020202020204" pitchFamily="34" charset="0"/>
                  <a:cs typeface="Arial" panose="020B0604020202020204" pitchFamily="34" charset="0"/>
                </a:endParaRPr>
              </a:p>
              <a:p>
                <a14:m>
                  <m:oMathPara xmlns:m="http://schemas.openxmlformats.org/officeDocument/2006/math">
                    <m:oMathParaPr>
                      <m:jc m:val="centerGroup"/>
                    </m:oMathParaPr>
                    <m:oMath xmlns:m="http://schemas.openxmlformats.org/officeDocument/2006/math">
                      <m:r>
                        <a:rPr lang="en-US" sz="2000" i="1">
                          <a:solidFill>
                            <a:prstClr val="black"/>
                          </a:solidFill>
                          <a:latin typeface="Cambria Math"/>
                        </a:rPr>
                        <m:t>𝑉</m:t>
                      </m:r>
                      <m:r>
                        <a:rPr lang="en-US" sz="2000" i="1">
                          <a:solidFill>
                            <a:prstClr val="black"/>
                          </a:solidFill>
                          <a:latin typeface="Cambria Math"/>
                        </a:rPr>
                        <m:t>= </m:t>
                      </m:r>
                      <m:f>
                        <m:fPr>
                          <m:ctrlPr>
                            <a:rPr lang="en-US" sz="2000" i="1">
                              <a:solidFill>
                                <a:prstClr val="black"/>
                              </a:solidFill>
                              <a:latin typeface="Cambria Math" panose="02040503050406030204" pitchFamily="18" charset="0"/>
                            </a:rPr>
                          </m:ctrlPr>
                        </m:fPr>
                        <m:num>
                          <m:r>
                            <a:rPr lang="en-US" sz="2000" i="1">
                              <a:solidFill>
                                <a:prstClr val="black"/>
                              </a:solidFill>
                              <a:latin typeface="Cambria Math"/>
                            </a:rPr>
                            <m:t>𝑛𝑅𝑇</m:t>
                          </m:r>
                        </m:num>
                        <m:den>
                          <m:r>
                            <a:rPr lang="en-US" sz="2000" i="1">
                              <a:solidFill>
                                <a:prstClr val="black"/>
                              </a:solidFill>
                              <a:latin typeface="Cambria Math"/>
                            </a:rPr>
                            <m:t>𝑃</m:t>
                          </m:r>
                        </m:den>
                      </m:f>
                      <m:r>
                        <a:rPr lang="en-US" sz="2000" i="1">
                          <a:solidFill>
                            <a:prstClr val="black"/>
                          </a:solidFill>
                          <a:latin typeface="Cambria Math"/>
                        </a:rPr>
                        <m:t>= </m:t>
                      </m:r>
                      <m:f>
                        <m:fPr>
                          <m:ctrlPr>
                            <a:rPr lang="en-US" sz="2000" i="1">
                              <a:solidFill>
                                <a:prstClr val="black"/>
                              </a:solidFill>
                              <a:latin typeface="Cambria Math" panose="02040503050406030204" pitchFamily="18" charset="0"/>
                            </a:rPr>
                          </m:ctrlPr>
                        </m:fPr>
                        <m:num>
                          <m:r>
                            <a:rPr lang="en-US" sz="2000" i="1">
                              <a:solidFill>
                                <a:prstClr val="black"/>
                              </a:solidFill>
                              <a:latin typeface="Cambria Math"/>
                            </a:rPr>
                            <m:t>1</m:t>
                          </m:r>
                          <m:r>
                            <a:rPr lang="en-US" sz="2000" i="1">
                              <a:solidFill>
                                <a:prstClr val="black"/>
                              </a:solidFill>
                              <a:latin typeface="Cambria Math"/>
                            </a:rPr>
                            <m:t>×</m:t>
                          </m:r>
                          <m:r>
                            <a:rPr lang="en-US" sz="2000" i="1">
                              <a:solidFill>
                                <a:prstClr val="black"/>
                              </a:solidFill>
                              <a:latin typeface="Cambria Math"/>
                            </a:rPr>
                            <m:t>0</m:t>
                          </m:r>
                          <m:r>
                            <a:rPr lang="en-US" sz="2000" i="1">
                              <a:solidFill>
                                <a:prstClr val="black"/>
                              </a:solidFill>
                              <a:latin typeface="Cambria Math"/>
                            </a:rPr>
                            <m:t>.</m:t>
                          </m:r>
                          <m:r>
                            <a:rPr lang="en-US" sz="2000" i="1">
                              <a:solidFill>
                                <a:prstClr val="black"/>
                              </a:solidFill>
                              <a:latin typeface="Cambria Math"/>
                            </a:rPr>
                            <m:t>0821</m:t>
                          </m:r>
                          <m:r>
                            <a:rPr lang="en-US" sz="2000" i="1">
                              <a:solidFill>
                                <a:prstClr val="black"/>
                              </a:solidFill>
                              <a:latin typeface="Cambria Math"/>
                            </a:rPr>
                            <m:t>×</m:t>
                          </m:r>
                          <m:r>
                            <a:rPr lang="en-US" sz="2000" i="1">
                              <a:solidFill>
                                <a:prstClr val="black"/>
                              </a:solidFill>
                              <a:latin typeface="Cambria Math"/>
                            </a:rPr>
                            <m:t>273</m:t>
                          </m:r>
                        </m:num>
                        <m:den>
                          <m:r>
                            <a:rPr lang="en-US" sz="2000" i="1">
                              <a:solidFill>
                                <a:prstClr val="black"/>
                              </a:solidFill>
                              <a:latin typeface="Cambria Math"/>
                            </a:rPr>
                            <m:t>1</m:t>
                          </m:r>
                        </m:den>
                      </m:f>
                      <m:r>
                        <a:rPr lang="en-US" sz="2000" i="1">
                          <a:solidFill>
                            <a:prstClr val="black"/>
                          </a:solidFill>
                          <a:latin typeface="Cambria Math"/>
                        </a:rPr>
                        <m:t>=</m:t>
                      </m:r>
                      <m:r>
                        <a:rPr lang="en-US" sz="2000" i="1">
                          <a:solidFill>
                            <a:prstClr val="black"/>
                          </a:solidFill>
                          <a:latin typeface="Cambria Math"/>
                        </a:rPr>
                        <m:t>22</m:t>
                      </m:r>
                      <m:r>
                        <a:rPr lang="en-US" sz="2000" i="1">
                          <a:solidFill>
                            <a:prstClr val="black"/>
                          </a:solidFill>
                          <a:latin typeface="Cambria Math"/>
                        </a:rPr>
                        <m:t>.</m:t>
                      </m:r>
                      <m:r>
                        <a:rPr lang="en-US" sz="2000" i="1">
                          <a:solidFill>
                            <a:prstClr val="black"/>
                          </a:solidFill>
                          <a:latin typeface="Cambria Math"/>
                        </a:rPr>
                        <m:t>4</m:t>
                      </m:r>
                      <m:r>
                        <a:rPr lang="en-US" sz="2000" i="1">
                          <a:solidFill>
                            <a:prstClr val="black"/>
                          </a:solidFill>
                          <a:latin typeface="Cambria Math"/>
                        </a:rPr>
                        <m:t> </m:t>
                      </m:r>
                      <m:r>
                        <a:rPr lang="en-US" sz="2000" i="1">
                          <a:solidFill>
                            <a:prstClr val="black"/>
                          </a:solidFill>
                          <a:latin typeface="Cambria Math"/>
                        </a:rPr>
                        <m:t>𝐿</m:t>
                      </m:r>
                    </m:oMath>
                  </m:oMathPara>
                </a14:m>
                <a:endParaRPr lang="en-US" sz="2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    or </a:t>
                </a:r>
              </a:p>
              <a:p>
                <a:endParaRPr lang="en-US" sz="2000" dirty="0">
                  <a:solidFill>
                    <a:prstClr val="black"/>
                  </a:solidFill>
                  <a:latin typeface="Arial" panose="020B0604020202020204" pitchFamily="34" charset="0"/>
                  <a:cs typeface="Arial" panose="020B0604020202020204" pitchFamily="34" charset="0"/>
                </a:endParaRPr>
              </a:p>
              <a:p>
                <a:r>
                  <a:rPr lang="en-US" sz="2000">
                    <a:solidFill>
                      <a:prstClr val="black"/>
                    </a:solidFill>
                    <a:latin typeface="Arial" panose="020B0604020202020204" pitchFamily="34" charset="0"/>
                    <a:cs typeface="Arial" panose="020B0604020202020204" pitchFamily="34" charset="0"/>
                  </a:rPr>
                  <a:t>     P </a:t>
                </a:r>
                <a:r>
                  <a:rPr lang="en-US" sz="2000" dirty="0">
                    <a:solidFill>
                      <a:prstClr val="black"/>
                    </a:solidFill>
                    <a:latin typeface="Arial" panose="020B0604020202020204" pitchFamily="34" charset="0"/>
                    <a:cs typeface="Arial" panose="020B0604020202020204" pitchFamily="34" charset="0"/>
                  </a:rPr>
                  <a:t>= 101325 Pa    so  R </a:t>
                </a:r>
                <a:r>
                  <a:rPr lang="en-US" sz="2000" dirty="0">
                    <a:solidFill>
                      <a:prstClr val="black"/>
                    </a:solidFill>
                    <a:latin typeface="Arial" panose="020B0604020202020204" pitchFamily="34" charset="0"/>
                    <a:cs typeface="Arial" panose="020B0604020202020204" pitchFamily="34" charset="0"/>
                  </a:rPr>
                  <a:t>= 8.314 Pa.m</a:t>
                </a:r>
                <a:r>
                  <a:rPr lang="en-US" sz="2000" baseline="30000" dirty="0">
                    <a:solidFill>
                      <a:prstClr val="black"/>
                    </a:solidFill>
                    <a:latin typeface="Arial" panose="020B0604020202020204" pitchFamily="34" charset="0"/>
                    <a:cs typeface="Arial" panose="020B0604020202020204" pitchFamily="34" charset="0"/>
                  </a:rPr>
                  <a:t>3</a:t>
                </a:r>
                <a:r>
                  <a:rPr lang="en-US" sz="2000" dirty="0">
                    <a:solidFill>
                      <a:prstClr val="black"/>
                    </a:solidFill>
                    <a:latin typeface="Arial" panose="020B0604020202020204" pitchFamily="34" charset="0"/>
                    <a:cs typeface="Arial" panose="020B0604020202020204" pitchFamily="34" charset="0"/>
                  </a:rPr>
                  <a:t>. </a:t>
                </a:r>
                <a:r>
                  <a:rPr lang="en-US" sz="2000" dirty="0">
                    <a:solidFill>
                      <a:prstClr val="black"/>
                    </a:solidFill>
                    <a:latin typeface="Arial" panose="020B0604020202020204" pitchFamily="34" charset="0"/>
                    <a:cs typeface="Arial" panose="020B0604020202020204" pitchFamily="34" charset="0"/>
                  </a:rPr>
                  <a:t>mol</a:t>
                </a:r>
                <a:r>
                  <a:rPr lang="en-US" sz="2000" baseline="30000" dirty="0">
                    <a:solidFill>
                      <a:prstClr val="black"/>
                    </a:solidFill>
                    <a:latin typeface="Arial" panose="020B0604020202020204" pitchFamily="34" charset="0"/>
                    <a:cs typeface="Arial" panose="020B0604020202020204" pitchFamily="34" charset="0"/>
                  </a:rPr>
                  <a:t>-1</a:t>
                </a:r>
                <a:r>
                  <a:rPr lang="en-US" sz="2000" dirty="0">
                    <a:solidFill>
                      <a:prstClr val="black"/>
                    </a:solidFill>
                    <a:latin typeface="Arial" panose="020B0604020202020204" pitchFamily="34" charset="0"/>
                    <a:cs typeface="Arial" panose="020B0604020202020204" pitchFamily="34" charset="0"/>
                  </a:rPr>
                  <a:t>.K</a:t>
                </a:r>
                <a:r>
                  <a:rPr lang="en-US" sz="2000" baseline="30000" dirty="0">
                    <a:solidFill>
                      <a:prstClr val="black"/>
                    </a:solidFill>
                    <a:latin typeface="Arial" panose="020B0604020202020204" pitchFamily="34" charset="0"/>
                    <a:cs typeface="Arial" panose="020B0604020202020204" pitchFamily="34" charset="0"/>
                  </a:rPr>
                  <a:t>-1</a:t>
                </a:r>
              </a:p>
              <a:p>
                <a:endParaRPr lang="en-US" sz="2000" baseline="30000" dirty="0">
                  <a:solidFill>
                    <a:prstClr val="black"/>
                  </a:solidFill>
                  <a:latin typeface="Arial" panose="020B0604020202020204" pitchFamily="34" charset="0"/>
                  <a:cs typeface="Arial" panose="020B0604020202020204" pitchFamily="34" charset="0"/>
                </a:endParaRPr>
              </a:p>
              <a:p>
                <a14:m>
                  <m:oMathPara xmlns:m="http://schemas.openxmlformats.org/officeDocument/2006/math">
                    <m:oMathParaPr>
                      <m:jc m:val="centerGroup"/>
                    </m:oMathParaPr>
                    <m:oMath xmlns:m="http://schemas.openxmlformats.org/officeDocument/2006/math">
                      <m:r>
                        <a:rPr lang="en-US" sz="2000" i="1">
                          <a:solidFill>
                            <a:prstClr val="black"/>
                          </a:solidFill>
                          <a:latin typeface="Cambria Math"/>
                        </a:rPr>
                        <m:t>𝑉</m:t>
                      </m:r>
                      <m:r>
                        <a:rPr lang="en-US" sz="2000" i="1">
                          <a:solidFill>
                            <a:prstClr val="black"/>
                          </a:solidFill>
                          <a:latin typeface="Cambria Math"/>
                        </a:rPr>
                        <m:t>= </m:t>
                      </m:r>
                      <m:f>
                        <m:fPr>
                          <m:ctrlPr>
                            <a:rPr lang="en-US" sz="2000" i="1">
                              <a:solidFill>
                                <a:prstClr val="black"/>
                              </a:solidFill>
                              <a:latin typeface="Cambria Math" panose="02040503050406030204" pitchFamily="18" charset="0"/>
                            </a:rPr>
                          </m:ctrlPr>
                        </m:fPr>
                        <m:num>
                          <m:r>
                            <a:rPr lang="en-US" sz="2000" i="1">
                              <a:solidFill>
                                <a:prstClr val="black"/>
                              </a:solidFill>
                              <a:latin typeface="Cambria Math"/>
                            </a:rPr>
                            <m:t>𝑛𝑅𝑇</m:t>
                          </m:r>
                        </m:num>
                        <m:den>
                          <m:r>
                            <a:rPr lang="en-US" sz="2000" i="1">
                              <a:solidFill>
                                <a:prstClr val="black"/>
                              </a:solidFill>
                              <a:latin typeface="Cambria Math"/>
                            </a:rPr>
                            <m:t>𝑃</m:t>
                          </m:r>
                        </m:den>
                      </m:f>
                      <m:r>
                        <a:rPr lang="en-US" sz="2000" i="1">
                          <a:solidFill>
                            <a:prstClr val="black"/>
                          </a:solidFill>
                          <a:latin typeface="Cambria Math"/>
                        </a:rPr>
                        <m:t>= </m:t>
                      </m:r>
                      <m:f>
                        <m:fPr>
                          <m:ctrlPr>
                            <a:rPr lang="en-US" sz="2000" i="1">
                              <a:solidFill>
                                <a:prstClr val="black"/>
                              </a:solidFill>
                              <a:latin typeface="Cambria Math" panose="02040503050406030204" pitchFamily="18" charset="0"/>
                            </a:rPr>
                          </m:ctrlPr>
                        </m:fPr>
                        <m:num>
                          <m:r>
                            <a:rPr lang="en-US" sz="2000" i="1">
                              <a:solidFill>
                                <a:prstClr val="black"/>
                              </a:solidFill>
                              <a:latin typeface="Cambria Math"/>
                            </a:rPr>
                            <m:t>1</m:t>
                          </m:r>
                          <m:r>
                            <a:rPr lang="en-US" sz="2000" i="1">
                              <a:solidFill>
                                <a:prstClr val="black"/>
                              </a:solidFill>
                              <a:latin typeface="Cambria Math"/>
                            </a:rPr>
                            <m:t>×</m:t>
                          </m:r>
                          <m:r>
                            <a:rPr lang="en-US" sz="2000" i="1">
                              <a:solidFill>
                                <a:prstClr val="black"/>
                              </a:solidFill>
                              <a:latin typeface="Cambria Math"/>
                            </a:rPr>
                            <m:t>8</m:t>
                          </m:r>
                          <m:r>
                            <a:rPr lang="en-US" sz="2000" i="1">
                              <a:solidFill>
                                <a:prstClr val="black"/>
                              </a:solidFill>
                              <a:latin typeface="Cambria Math"/>
                            </a:rPr>
                            <m:t>.</m:t>
                          </m:r>
                          <m:r>
                            <a:rPr lang="en-US" sz="2000" i="1">
                              <a:solidFill>
                                <a:prstClr val="black"/>
                              </a:solidFill>
                              <a:latin typeface="Cambria Math"/>
                            </a:rPr>
                            <m:t>314</m:t>
                          </m:r>
                          <m:r>
                            <a:rPr lang="en-US" sz="2000" i="1">
                              <a:solidFill>
                                <a:prstClr val="black"/>
                              </a:solidFill>
                              <a:latin typeface="Cambria Math"/>
                            </a:rPr>
                            <m:t>×</m:t>
                          </m:r>
                          <m:r>
                            <a:rPr lang="en-US" sz="2000" i="1">
                              <a:solidFill>
                                <a:prstClr val="black"/>
                              </a:solidFill>
                              <a:latin typeface="Cambria Math"/>
                            </a:rPr>
                            <m:t>273</m:t>
                          </m:r>
                        </m:num>
                        <m:den>
                          <m:r>
                            <a:rPr lang="en-US" sz="2000" i="1">
                              <a:solidFill>
                                <a:prstClr val="black"/>
                              </a:solidFill>
                              <a:latin typeface="Cambria Math"/>
                            </a:rPr>
                            <m:t>101325</m:t>
                          </m:r>
                        </m:den>
                      </m:f>
                      <m:r>
                        <a:rPr lang="en-US" sz="2000" i="1">
                          <a:solidFill>
                            <a:prstClr val="black"/>
                          </a:solidFill>
                          <a:latin typeface="Cambria Math"/>
                        </a:rPr>
                        <m:t>=</m:t>
                      </m:r>
                      <m:r>
                        <a:rPr lang="en-US" sz="2000" i="1">
                          <a:solidFill>
                            <a:prstClr val="black"/>
                          </a:solidFill>
                          <a:latin typeface="Cambria Math"/>
                        </a:rPr>
                        <m:t>0</m:t>
                      </m:r>
                      <m:r>
                        <a:rPr lang="en-US" sz="2000" i="1">
                          <a:solidFill>
                            <a:prstClr val="black"/>
                          </a:solidFill>
                          <a:latin typeface="Cambria Math"/>
                        </a:rPr>
                        <m:t>.</m:t>
                      </m:r>
                      <m:r>
                        <a:rPr lang="en-US" sz="2000" i="1">
                          <a:solidFill>
                            <a:prstClr val="black"/>
                          </a:solidFill>
                          <a:latin typeface="Cambria Math"/>
                        </a:rPr>
                        <m:t>0224</m:t>
                      </m:r>
                      <m:r>
                        <a:rPr lang="en-US" sz="2000" i="1">
                          <a:solidFill>
                            <a:prstClr val="black"/>
                          </a:solidFill>
                          <a:latin typeface="Cambria Math"/>
                        </a:rPr>
                        <m:t> </m:t>
                      </m:r>
                      <m:sSup>
                        <m:sSupPr>
                          <m:ctrlPr>
                            <a:rPr lang="en-US" sz="2000" i="1">
                              <a:solidFill>
                                <a:prstClr val="black"/>
                              </a:solidFill>
                              <a:latin typeface="Cambria Math" panose="02040503050406030204" pitchFamily="18" charset="0"/>
                            </a:rPr>
                          </m:ctrlPr>
                        </m:sSupPr>
                        <m:e>
                          <m:r>
                            <a:rPr lang="en-US" sz="2000" i="1">
                              <a:solidFill>
                                <a:prstClr val="black"/>
                              </a:solidFill>
                              <a:latin typeface="Cambria Math"/>
                            </a:rPr>
                            <m:t>𝑚</m:t>
                          </m:r>
                        </m:e>
                        <m:sup>
                          <m:r>
                            <a:rPr lang="en-US" sz="2000" i="1">
                              <a:solidFill>
                                <a:prstClr val="black"/>
                              </a:solidFill>
                              <a:latin typeface="Cambria Math"/>
                            </a:rPr>
                            <m:t>3</m:t>
                          </m:r>
                        </m:sup>
                      </m:sSup>
                    </m:oMath>
                  </m:oMathPara>
                </a14:m>
                <a:endParaRPr lang="en-US" sz="2000" dirty="0">
                  <a:solidFill>
                    <a:prstClr val="black"/>
                  </a:solidFill>
                  <a:latin typeface="Arial" panose="020B0604020202020204" pitchFamily="34" charset="0"/>
                  <a:cs typeface="Arial" panose="020B0604020202020204" pitchFamily="34" charset="0"/>
                </a:endParaRPr>
              </a:p>
              <a:p>
                <a:endParaRPr lang="en-US" sz="2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                           V =  </a:t>
                </a:r>
                <a:r>
                  <a:rPr lang="en-US" sz="2000" dirty="0">
                    <a:solidFill>
                      <a:prstClr val="black"/>
                    </a:solidFill>
                    <a:latin typeface="Arial" panose="020B0604020202020204" pitchFamily="34" charset="0"/>
                    <a:cs typeface="Arial" panose="020B0604020202020204" pitchFamily="34" charset="0"/>
                  </a:rPr>
                  <a:t>22.4 dm</a:t>
                </a:r>
                <a:r>
                  <a:rPr lang="en-US" sz="2000" baseline="30000" dirty="0">
                    <a:solidFill>
                      <a:prstClr val="black"/>
                    </a:solidFill>
                    <a:latin typeface="Arial" panose="020B0604020202020204" pitchFamily="34" charset="0"/>
                    <a:cs typeface="Arial" panose="020B0604020202020204" pitchFamily="34" charset="0"/>
                  </a:rPr>
                  <a:t>3</a:t>
                </a:r>
                <a:r>
                  <a:rPr lang="en-US" sz="2000" dirty="0">
                    <a:solidFill>
                      <a:prstClr val="black"/>
                    </a:solidFill>
                    <a:latin typeface="Arial" panose="020B0604020202020204" pitchFamily="34" charset="0"/>
                    <a:cs typeface="Arial" panose="020B0604020202020204" pitchFamily="34" charset="0"/>
                  </a:rPr>
                  <a:t> or L</a:t>
                </a:r>
              </a:p>
              <a:p>
                <a:endParaRPr lang="en-US" dirty="0">
                  <a:solidFill>
                    <a:prstClr val="black"/>
                  </a:solidFill>
                  <a:latin typeface="Calibri"/>
                </a:endParaRPr>
              </a:p>
              <a:p>
                <a:endParaRPr lang="en-US" dirty="0">
                  <a:solidFill>
                    <a:prstClr val="black"/>
                  </a:solidFill>
                  <a:latin typeface="Arial" panose="020B0604020202020204" pitchFamily="34" charset="0"/>
                  <a:cs typeface="Arial" panose="020B0604020202020204" pitchFamily="34" charset="0"/>
                </a:endParaRPr>
              </a:p>
            </p:txBody>
          </p:sp>
        </mc:Choice>
        <mc:Fallback>
          <p:sp>
            <p:nvSpPr>
              <p:cNvPr id="4" name="TextBox 3"/>
              <p:cNvSpPr txBox="1">
                <a:spLocks noRot="1" noChangeAspect="1" noMove="1" noResize="1" noEditPoints="1" noAdjustHandles="1" noChangeArrowheads="1" noChangeShapeType="1" noTextEdit="1"/>
              </p:cNvSpPr>
              <p:nvPr/>
            </p:nvSpPr>
            <p:spPr>
              <a:xfrm>
                <a:off x="1673384" y="228603"/>
                <a:ext cx="9225795" cy="5904437"/>
              </a:xfrm>
              <a:prstGeom prst="rect">
                <a:avLst/>
              </a:prstGeom>
              <a:blipFill>
                <a:blip r:embed="rId2"/>
                <a:stretch>
                  <a:fillRect l="-727" t="-517"/>
                </a:stretch>
              </a:blipFill>
            </p:spPr>
            <p:txBody>
              <a:bodyPr/>
              <a:lstStyle/>
              <a:p>
                <a:r>
                  <a:rPr lang="ar-SA">
                    <a:noFill/>
                  </a:rPr>
                  <a:t> </a:t>
                </a:r>
              </a:p>
            </p:txBody>
          </p:sp>
        </mc:Fallback>
      </mc:AlternateContent>
      <p:sp>
        <p:nvSpPr>
          <p:cNvPr id="3" name="Slide Number Placeholder 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21</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88999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981200" y="404664"/>
            <a:ext cx="8229600" cy="1143000"/>
          </a:xfrm>
        </p:spPr>
        <p:txBody>
          <a:bodyPr>
            <a:noAutofit/>
          </a:bodyPr>
          <a:lstStyle/>
          <a:p>
            <a:r>
              <a:rPr lang="en-US" sz="3600" dirty="0">
                <a:solidFill>
                  <a:srgbClr val="C00000"/>
                </a:solidFill>
              </a:rPr>
              <a:t>Relating the Ideal-Gas Equation and the Gas Laws</a:t>
            </a:r>
          </a:p>
        </p:txBody>
      </p:sp>
      <p:sp>
        <p:nvSpPr>
          <p:cNvPr id="18" name="TextBox 17"/>
          <p:cNvSpPr txBox="1"/>
          <p:nvPr/>
        </p:nvSpPr>
        <p:spPr>
          <a:xfrm>
            <a:off x="2495600" y="2579420"/>
            <a:ext cx="6840760" cy="1569660"/>
          </a:xfrm>
          <a:prstGeom prst="rect">
            <a:avLst/>
          </a:prstGeom>
          <a:noFill/>
        </p:spPr>
        <p:txBody>
          <a:bodyPr wrap="square" rtlCol="0">
            <a:spAutoFit/>
          </a:bodyPr>
          <a:lstStyle/>
          <a:p>
            <a:r>
              <a:rPr lang="en-GB" sz="3200" dirty="0">
                <a:solidFill>
                  <a:prstClr val="black"/>
                </a:solidFill>
                <a:latin typeface="Calibri"/>
              </a:rPr>
              <a:t>When the quantity of gas and the temperature are held constant, </a:t>
            </a:r>
            <a:r>
              <a:rPr lang="en-GB" sz="3200" i="1" dirty="0">
                <a:solidFill>
                  <a:prstClr val="black"/>
                </a:solidFill>
                <a:latin typeface="Calibri"/>
                <a:cs typeface="Times New Roman" pitchFamily="18" charset="0"/>
              </a:rPr>
              <a:t>n</a:t>
            </a:r>
            <a:r>
              <a:rPr lang="en-GB" sz="3200" dirty="0">
                <a:solidFill>
                  <a:prstClr val="black"/>
                </a:solidFill>
                <a:latin typeface="Calibri"/>
              </a:rPr>
              <a:t> &amp; </a:t>
            </a:r>
            <a:r>
              <a:rPr lang="en-GB" sz="3200" i="1" dirty="0">
                <a:solidFill>
                  <a:prstClr val="black"/>
                </a:solidFill>
                <a:latin typeface="Calibri"/>
                <a:cs typeface="Times New Roman" pitchFamily="18" charset="0"/>
              </a:rPr>
              <a:t>T</a:t>
            </a:r>
            <a:r>
              <a:rPr lang="en-GB" sz="3200" dirty="0">
                <a:solidFill>
                  <a:prstClr val="black"/>
                </a:solidFill>
                <a:latin typeface="Calibri"/>
              </a:rPr>
              <a:t> have fixed values. </a:t>
            </a:r>
          </a:p>
        </p:txBody>
      </p:sp>
      <p:sp>
        <p:nvSpPr>
          <p:cNvPr id="19" name="Rectangle 25"/>
          <p:cNvSpPr>
            <a:spLocks noChangeArrowheads="1"/>
          </p:cNvSpPr>
          <p:nvPr/>
        </p:nvSpPr>
        <p:spPr bwMode="auto">
          <a:xfrm>
            <a:off x="4655840" y="1857021"/>
            <a:ext cx="218970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a:t>
            </a:r>
          </a:p>
        </p:txBody>
      </p:sp>
      <p:sp>
        <p:nvSpPr>
          <p:cNvPr id="20" name="Rectangle 25"/>
          <p:cNvSpPr>
            <a:spLocks noChangeArrowheads="1"/>
          </p:cNvSpPr>
          <p:nvPr/>
        </p:nvSpPr>
        <p:spPr bwMode="auto">
          <a:xfrm>
            <a:off x="4309079" y="4294840"/>
            <a:ext cx="4451219"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 = </a:t>
            </a:r>
            <a:r>
              <a:rPr lang="en-US" sz="3600" dirty="0">
                <a:solidFill>
                  <a:srgbClr val="000080"/>
                </a:solidFill>
                <a:latin typeface="Arial" charset="0"/>
              </a:rPr>
              <a:t>constant</a:t>
            </a:r>
          </a:p>
        </p:txBody>
      </p:sp>
      <p:sp>
        <p:nvSpPr>
          <p:cNvPr id="21" name="Rectangle 25"/>
          <p:cNvSpPr>
            <a:spLocks noChangeArrowheads="1"/>
          </p:cNvSpPr>
          <p:nvPr/>
        </p:nvSpPr>
        <p:spPr bwMode="auto">
          <a:xfrm>
            <a:off x="4332453" y="5374960"/>
            <a:ext cx="262764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a:t>
            </a:r>
            <a:r>
              <a:rPr lang="en-US" sz="3600" i="1" baseline="-25000" dirty="0">
                <a:solidFill>
                  <a:srgbClr val="000080"/>
                </a:solidFill>
                <a:latin typeface="Arial" charset="0"/>
              </a:rPr>
              <a:t>1</a:t>
            </a:r>
            <a:r>
              <a:rPr lang="en-US" sz="3600" i="1" dirty="0">
                <a:solidFill>
                  <a:srgbClr val="000080"/>
                </a:solidFill>
                <a:latin typeface="Arial" charset="0"/>
              </a:rPr>
              <a:t>V</a:t>
            </a:r>
            <a:r>
              <a:rPr lang="en-US" sz="3600" dirty="0">
                <a:solidFill>
                  <a:srgbClr val="000080"/>
                </a:solidFill>
                <a:latin typeface="Arial" charset="0"/>
              </a:rPr>
              <a:t> </a:t>
            </a:r>
            <a:r>
              <a:rPr lang="en-US" sz="3600" baseline="-25000" dirty="0">
                <a:solidFill>
                  <a:srgbClr val="000080"/>
                </a:solidFill>
                <a:latin typeface="Arial" charset="0"/>
              </a:rPr>
              <a:t>1</a:t>
            </a:r>
            <a:r>
              <a:rPr lang="en-US" sz="3600" dirty="0">
                <a:solidFill>
                  <a:srgbClr val="000080"/>
                </a:solidFill>
                <a:latin typeface="Arial" charset="0"/>
              </a:rPr>
              <a:t>= </a:t>
            </a:r>
            <a:r>
              <a:rPr lang="en-US" sz="3600" i="1" dirty="0">
                <a:solidFill>
                  <a:srgbClr val="000080"/>
                </a:solidFill>
                <a:latin typeface="Arial" charset="0"/>
              </a:rPr>
              <a:t>P</a:t>
            </a:r>
            <a:r>
              <a:rPr lang="en-US" sz="3600" i="1" baseline="-25000" dirty="0">
                <a:solidFill>
                  <a:srgbClr val="000080"/>
                </a:solidFill>
                <a:latin typeface="Arial" charset="0"/>
              </a:rPr>
              <a:t>2</a:t>
            </a:r>
            <a:r>
              <a:rPr lang="en-US" sz="3600" i="1" dirty="0">
                <a:solidFill>
                  <a:srgbClr val="000080"/>
                </a:solidFill>
                <a:latin typeface="Arial" charset="0"/>
              </a:rPr>
              <a:t>V</a:t>
            </a:r>
            <a:r>
              <a:rPr lang="en-US" sz="3600" i="1" baseline="-25000" dirty="0">
                <a:solidFill>
                  <a:srgbClr val="000080"/>
                </a:solidFill>
                <a:latin typeface="Arial" charset="0"/>
              </a:rPr>
              <a:t>2</a:t>
            </a:r>
            <a:endParaRPr lang="en-US" sz="3600" baseline="-25000" dirty="0">
              <a:solidFill>
                <a:srgbClr val="000080"/>
              </a:solidFill>
              <a:latin typeface="Arial" charset="0"/>
            </a:endParaRPr>
          </a:p>
        </p:txBody>
      </p:sp>
      <p:sp>
        <p:nvSpPr>
          <p:cNvPr id="7" name="Slide Number Placeholder 6"/>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22</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998902605"/>
      </p:ext>
    </p:extLst>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91544" y="548683"/>
            <a:ext cx="7992888" cy="5078313"/>
          </a:xfrm>
          <a:prstGeom prst="rect">
            <a:avLst/>
          </a:prstGeom>
          <a:noFill/>
        </p:spPr>
        <p:txBody>
          <a:bodyPr wrap="square" rtlCol="0">
            <a:spAutoFit/>
          </a:bodyPr>
          <a:lstStyle/>
          <a:p>
            <a:pPr algn="just"/>
            <a:r>
              <a:rPr lang="en-GB" sz="3200" dirty="0">
                <a:solidFill>
                  <a:srgbClr val="F79646">
                    <a:lumMod val="50000"/>
                  </a:srgbClr>
                </a:solidFill>
                <a:latin typeface="Calibri"/>
              </a:rPr>
              <a:t>A metal cylinder holds 50 L of O</a:t>
            </a:r>
            <a:r>
              <a:rPr lang="en-GB" sz="3200" baseline="-25000" dirty="0">
                <a:solidFill>
                  <a:srgbClr val="F79646">
                    <a:lumMod val="50000"/>
                  </a:srgbClr>
                </a:solidFill>
                <a:latin typeface="Calibri"/>
              </a:rPr>
              <a:t>2</a:t>
            </a:r>
            <a:r>
              <a:rPr lang="en-GB" sz="3200" dirty="0">
                <a:solidFill>
                  <a:srgbClr val="F79646">
                    <a:lumMod val="50000"/>
                  </a:srgbClr>
                </a:solidFill>
                <a:latin typeface="Calibri"/>
              </a:rPr>
              <a:t> gas at 18.5 atm and 21</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what volume will the gas occupy if the temperature is maintained at 21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while the pressure is reduced to 1.00 atm?</a:t>
            </a: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r>
              <a:rPr lang="en-GB" sz="3200" dirty="0">
                <a:solidFill>
                  <a:prstClr val="black"/>
                </a:solidFill>
                <a:latin typeface="Calibri"/>
              </a:rPr>
              <a:t>         18.5 atm x 50 L = 1.00 atm x V</a:t>
            </a:r>
            <a:r>
              <a:rPr lang="en-GB" sz="3200" baseline="-25000" dirty="0">
                <a:solidFill>
                  <a:prstClr val="black"/>
                </a:solidFill>
                <a:latin typeface="Calibri"/>
              </a:rPr>
              <a:t>2</a:t>
            </a:r>
            <a:r>
              <a:rPr lang="en-GB" sz="3200" dirty="0">
                <a:solidFill>
                  <a:prstClr val="black"/>
                </a:solidFill>
                <a:latin typeface="Calibri"/>
              </a:rPr>
              <a:t> </a:t>
            </a:r>
          </a:p>
          <a:p>
            <a:pPr algn="just"/>
            <a:endParaRPr lang="en-GB" sz="3200" dirty="0">
              <a:solidFill>
                <a:prstClr val="black"/>
              </a:solidFill>
              <a:latin typeface="Calibri"/>
            </a:endParaRPr>
          </a:p>
          <a:p>
            <a:pPr algn="just"/>
            <a:r>
              <a:rPr lang="en-GB" sz="3200" dirty="0">
                <a:solidFill>
                  <a:prstClr val="black"/>
                </a:solidFill>
                <a:latin typeface="Calibri"/>
              </a:rPr>
              <a:t>                           </a:t>
            </a:r>
            <a:r>
              <a:rPr lang="en-GB" sz="3600" dirty="0">
                <a:solidFill>
                  <a:prstClr val="black"/>
                </a:solidFill>
                <a:latin typeface="Calibri"/>
              </a:rPr>
              <a:t>V</a:t>
            </a:r>
            <a:r>
              <a:rPr lang="en-GB" sz="3600" baseline="-25000" dirty="0">
                <a:solidFill>
                  <a:prstClr val="black"/>
                </a:solidFill>
                <a:latin typeface="Calibri"/>
              </a:rPr>
              <a:t>2</a:t>
            </a:r>
            <a:r>
              <a:rPr lang="en-GB" sz="3600" dirty="0">
                <a:solidFill>
                  <a:prstClr val="black"/>
                </a:solidFill>
                <a:latin typeface="Calibri"/>
              </a:rPr>
              <a:t> = 925 L</a:t>
            </a:r>
          </a:p>
        </p:txBody>
      </p:sp>
      <p:sp>
        <p:nvSpPr>
          <p:cNvPr id="4" name="Rectangle 25"/>
          <p:cNvSpPr>
            <a:spLocks noChangeArrowheads="1"/>
          </p:cNvSpPr>
          <p:nvPr/>
        </p:nvSpPr>
        <p:spPr bwMode="auto">
          <a:xfrm>
            <a:off x="4332453" y="3070704"/>
            <a:ext cx="2627642" cy="646331"/>
          </a:xfrm>
          <a:prstGeom prst="rect">
            <a:avLst/>
          </a:prstGeom>
          <a:noFill/>
          <a:ln w="9525">
            <a:noFill/>
            <a:miter lim="800000"/>
            <a:headEnd/>
            <a:tailEnd/>
          </a:ln>
          <a:effectLst/>
        </p:spPr>
        <p:txBody>
          <a:bodyPr wrap="none">
            <a:spAutoFit/>
          </a:bodyPr>
          <a:lstStyle/>
          <a:p>
            <a:r>
              <a:rPr lang="en-US" sz="3600" i="1" dirty="0">
                <a:solidFill>
                  <a:prstClr val="black"/>
                </a:solidFill>
                <a:latin typeface="Arial" charset="0"/>
              </a:rPr>
              <a:t>P</a:t>
            </a:r>
            <a:r>
              <a:rPr lang="en-US" sz="3600" i="1" baseline="-25000" dirty="0">
                <a:solidFill>
                  <a:prstClr val="black"/>
                </a:solidFill>
                <a:latin typeface="Arial" charset="0"/>
              </a:rPr>
              <a:t>1</a:t>
            </a:r>
            <a:r>
              <a:rPr lang="en-US" sz="3600" i="1" dirty="0">
                <a:solidFill>
                  <a:prstClr val="black"/>
                </a:solidFill>
                <a:latin typeface="Arial" charset="0"/>
              </a:rPr>
              <a:t>V</a:t>
            </a:r>
            <a:r>
              <a:rPr lang="en-US" sz="3600" dirty="0">
                <a:solidFill>
                  <a:prstClr val="black"/>
                </a:solidFill>
                <a:latin typeface="Arial" charset="0"/>
              </a:rPr>
              <a:t> </a:t>
            </a:r>
            <a:r>
              <a:rPr lang="en-US" sz="3600" i="1" baseline="-25000" dirty="0">
                <a:solidFill>
                  <a:prstClr val="black"/>
                </a:solidFill>
                <a:latin typeface="Arial" charset="0"/>
              </a:rPr>
              <a:t>1</a:t>
            </a:r>
            <a:r>
              <a:rPr lang="en-US" sz="3600" dirty="0">
                <a:solidFill>
                  <a:prstClr val="black"/>
                </a:solidFill>
                <a:latin typeface="Arial" charset="0"/>
              </a:rPr>
              <a:t>= </a:t>
            </a:r>
            <a:r>
              <a:rPr lang="en-US" sz="3600" i="1" dirty="0">
                <a:solidFill>
                  <a:prstClr val="black"/>
                </a:solidFill>
                <a:latin typeface="Arial" charset="0"/>
              </a:rPr>
              <a:t>P</a:t>
            </a:r>
            <a:r>
              <a:rPr lang="en-US" sz="3600" i="1" baseline="-25000" dirty="0">
                <a:solidFill>
                  <a:prstClr val="black"/>
                </a:solidFill>
                <a:latin typeface="Arial" charset="0"/>
              </a:rPr>
              <a:t>2</a:t>
            </a:r>
            <a:r>
              <a:rPr lang="en-US" sz="3600" i="1" dirty="0">
                <a:solidFill>
                  <a:prstClr val="black"/>
                </a:solidFill>
                <a:latin typeface="Arial" charset="0"/>
              </a:rPr>
              <a:t>V</a:t>
            </a:r>
            <a:r>
              <a:rPr lang="en-US" sz="3600" i="1" baseline="-25000" dirty="0">
                <a:solidFill>
                  <a:prstClr val="black"/>
                </a:solidFill>
                <a:latin typeface="Arial" charset="0"/>
              </a:rPr>
              <a:t>2</a:t>
            </a:r>
            <a:endParaRPr lang="en-US" sz="3600" baseline="-25000" dirty="0">
              <a:solidFill>
                <a:prstClr val="black"/>
              </a:solidFill>
              <a:latin typeface="Arial" charset="0"/>
            </a:endParaRP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23</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11646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981200" y="404664"/>
            <a:ext cx="8229600" cy="1143000"/>
          </a:xfrm>
        </p:spPr>
        <p:txBody>
          <a:bodyPr>
            <a:noAutofit/>
          </a:bodyPr>
          <a:lstStyle/>
          <a:p>
            <a:r>
              <a:rPr lang="en-US" sz="3600" dirty="0">
                <a:solidFill>
                  <a:srgbClr val="C00000"/>
                </a:solidFill>
              </a:rPr>
              <a:t>Relating the Ideal-Gas Equation and the Gas Laws</a:t>
            </a:r>
          </a:p>
        </p:txBody>
      </p:sp>
      <p:sp>
        <p:nvSpPr>
          <p:cNvPr id="18" name="TextBox 17"/>
          <p:cNvSpPr txBox="1"/>
          <p:nvPr/>
        </p:nvSpPr>
        <p:spPr>
          <a:xfrm>
            <a:off x="2495600" y="2579421"/>
            <a:ext cx="7200800" cy="2062103"/>
          </a:xfrm>
          <a:prstGeom prst="rect">
            <a:avLst/>
          </a:prstGeom>
          <a:noFill/>
        </p:spPr>
        <p:txBody>
          <a:bodyPr wrap="square" rtlCol="0">
            <a:spAutoFit/>
          </a:bodyPr>
          <a:lstStyle/>
          <a:p>
            <a:r>
              <a:rPr lang="en-GB" sz="3200" dirty="0">
                <a:solidFill>
                  <a:prstClr val="black"/>
                </a:solidFill>
                <a:latin typeface="Calibri"/>
              </a:rPr>
              <a:t>When the quantity of gas and the volume are held constant, </a:t>
            </a:r>
            <a:r>
              <a:rPr lang="en-GB" sz="3200" i="1" dirty="0">
                <a:solidFill>
                  <a:prstClr val="black"/>
                </a:solidFill>
                <a:latin typeface="Calibri"/>
                <a:cs typeface="Times New Roman" pitchFamily="18" charset="0"/>
              </a:rPr>
              <a:t>n</a:t>
            </a:r>
            <a:r>
              <a:rPr lang="en-GB" sz="3200" dirty="0">
                <a:solidFill>
                  <a:prstClr val="black"/>
                </a:solidFill>
                <a:latin typeface="Calibri"/>
              </a:rPr>
              <a:t> &amp; </a:t>
            </a:r>
            <a:r>
              <a:rPr lang="en-GB" sz="3200" i="1" dirty="0">
                <a:solidFill>
                  <a:prstClr val="black"/>
                </a:solidFill>
                <a:latin typeface="Calibri"/>
                <a:cs typeface="Times New Roman" pitchFamily="18" charset="0"/>
              </a:rPr>
              <a:t>V</a:t>
            </a:r>
            <a:r>
              <a:rPr lang="en-GB" sz="3200" dirty="0">
                <a:solidFill>
                  <a:prstClr val="black"/>
                </a:solidFill>
                <a:latin typeface="Calibri"/>
              </a:rPr>
              <a:t> have fixed values. </a:t>
            </a:r>
          </a:p>
          <a:p>
            <a:r>
              <a:rPr lang="en-GB" sz="3200" dirty="0">
                <a:solidFill>
                  <a:prstClr val="black"/>
                </a:solidFill>
                <a:latin typeface="Calibri"/>
              </a:rPr>
              <a:t>                                  </a:t>
            </a:r>
            <a:r>
              <a:rPr lang="en-GB" sz="3200" dirty="0">
                <a:solidFill>
                  <a:srgbClr val="000080"/>
                </a:solidFill>
                <a:latin typeface="Calibri"/>
              </a:rPr>
              <a:t>                                </a:t>
            </a:r>
          </a:p>
          <a:p>
            <a:r>
              <a:rPr lang="en-GB" sz="3200" dirty="0">
                <a:solidFill>
                  <a:srgbClr val="000080"/>
                </a:solidFill>
                <a:latin typeface="Calibri"/>
              </a:rPr>
              <a:t>			</a:t>
            </a:r>
          </a:p>
        </p:txBody>
      </p:sp>
      <p:sp>
        <p:nvSpPr>
          <p:cNvPr id="19" name="Rectangle 25"/>
          <p:cNvSpPr>
            <a:spLocks noChangeArrowheads="1"/>
          </p:cNvSpPr>
          <p:nvPr/>
        </p:nvSpPr>
        <p:spPr bwMode="auto">
          <a:xfrm>
            <a:off x="4655840" y="1857021"/>
            <a:ext cx="218970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a:t>
            </a:r>
          </a:p>
        </p:txBody>
      </p:sp>
      <p:grpSp>
        <p:nvGrpSpPr>
          <p:cNvPr id="2" name="Group 19"/>
          <p:cNvGrpSpPr>
            <a:grpSpLocks/>
          </p:cNvGrpSpPr>
          <p:nvPr/>
        </p:nvGrpSpPr>
        <p:grpSpPr bwMode="auto">
          <a:xfrm>
            <a:off x="4978154" y="3741018"/>
            <a:ext cx="685800" cy="1200150"/>
            <a:chOff x="1248" y="1582"/>
            <a:chExt cx="432" cy="756"/>
          </a:xfrm>
        </p:grpSpPr>
        <p:sp>
          <p:nvSpPr>
            <p:cNvPr id="10" name="Rectangle 20"/>
            <p:cNvSpPr>
              <a:spLocks noChangeArrowheads="1"/>
            </p:cNvSpPr>
            <p:nvPr/>
          </p:nvSpPr>
          <p:spPr bwMode="auto">
            <a:xfrm>
              <a:off x="1296" y="1582"/>
              <a:ext cx="31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p>
            <a:p>
              <a:pPr algn="ctr"/>
              <a:r>
                <a:rPr lang="en-US" sz="3600" i="1" dirty="0">
                  <a:solidFill>
                    <a:srgbClr val="000080"/>
                  </a:solidFill>
                  <a:latin typeface="Arial" charset="0"/>
                </a:rPr>
                <a:t>T</a:t>
              </a:r>
            </a:p>
          </p:txBody>
        </p:sp>
        <p:sp>
          <p:nvSpPr>
            <p:cNvPr id="11"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3" name="Group 19"/>
          <p:cNvGrpSpPr>
            <a:grpSpLocks/>
          </p:cNvGrpSpPr>
          <p:nvPr/>
        </p:nvGrpSpPr>
        <p:grpSpPr bwMode="auto">
          <a:xfrm>
            <a:off x="6257404" y="3741018"/>
            <a:ext cx="774700" cy="1200150"/>
            <a:chOff x="1207" y="1582"/>
            <a:chExt cx="488" cy="756"/>
          </a:xfrm>
        </p:grpSpPr>
        <p:sp>
          <p:nvSpPr>
            <p:cNvPr id="14" name="Rectangle 20"/>
            <p:cNvSpPr>
              <a:spLocks noChangeArrowheads="1"/>
            </p:cNvSpPr>
            <p:nvPr/>
          </p:nvSpPr>
          <p:spPr bwMode="auto">
            <a:xfrm>
              <a:off x="1207" y="1582"/>
              <a:ext cx="488"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nR</a:t>
              </a:r>
            </a:p>
            <a:p>
              <a:pPr algn="ctr"/>
              <a:r>
                <a:rPr lang="en-US" sz="3600" i="1" dirty="0">
                  <a:solidFill>
                    <a:srgbClr val="000080"/>
                  </a:solidFill>
                  <a:latin typeface="Arial" charset="0"/>
                </a:rPr>
                <a:t>V</a:t>
              </a:r>
            </a:p>
          </p:txBody>
        </p:sp>
        <p:sp>
          <p:nvSpPr>
            <p:cNvPr id="15"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4" name="Group 19"/>
          <p:cNvGrpSpPr>
            <a:grpSpLocks/>
          </p:cNvGrpSpPr>
          <p:nvPr/>
        </p:nvGrpSpPr>
        <p:grpSpPr bwMode="auto">
          <a:xfrm>
            <a:off x="4968630" y="5181178"/>
            <a:ext cx="695325" cy="1200150"/>
            <a:chOff x="1242" y="1582"/>
            <a:chExt cx="438" cy="756"/>
          </a:xfrm>
        </p:grpSpPr>
        <p:sp>
          <p:nvSpPr>
            <p:cNvPr id="24" name="Rectangle 20"/>
            <p:cNvSpPr>
              <a:spLocks noChangeArrowheads="1"/>
            </p:cNvSpPr>
            <p:nvPr/>
          </p:nvSpPr>
          <p:spPr bwMode="auto">
            <a:xfrm>
              <a:off x="1242" y="1582"/>
              <a:ext cx="418"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1</a:t>
              </a:r>
            </a:p>
            <a:p>
              <a:pPr algn="ctr"/>
              <a:r>
                <a:rPr lang="en-US" sz="3600" i="1" dirty="0">
                  <a:solidFill>
                    <a:srgbClr val="000080"/>
                  </a:solidFill>
                  <a:latin typeface="Arial" charset="0"/>
                </a:rPr>
                <a:t>T</a:t>
              </a:r>
              <a:r>
                <a:rPr lang="en-US" sz="3600" i="1" baseline="-25000" dirty="0">
                  <a:solidFill>
                    <a:srgbClr val="000080"/>
                  </a:solidFill>
                  <a:latin typeface="Arial" charset="0"/>
                </a:rPr>
                <a:t>1</a:t>
              </a:r>
            </a:p>
          </p:txBody>
        </p:sp>
        <p:sp>
          <p:nvSpPr>
            <p:cNvPr id="25"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5" name="Group 19"/>
          <p:cNvGrpSpPr>
            <a:grpSpLocks/>
          </p:cNvGrpSpPr>
          <p:nvPr/>
        </p:nvGrpSpPr>
        <p:grpSpPr bwMode="auto">
          <a:xfrm>
            <a:off x="6302502" y="5190011"/>
            <a:ext cx="695325" cy="1200150"/>
            <a:chOff x="1242" y="1582"/>
            <a:chExt cx="438" cy="756"/>
          </a:xfrm>
        </p:grpSpPr>
        <p:sp>
          <p:nvSpPr>
            <p:cNvPr id="27" name="Rectangle 20"/>
            <p:cNvSpPr>
              <a:spLocks noChangeArrowheads="1"/>
            </p:cNvSpPr>
            <p:nvPr/>
          </p:nvSpPr>
          <p:spPr bwMode="auto">
            <a:xfrm>
              <a:off x="1242" y="1582"/>
              <a:ext cx="418"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2</a:t>
              </a:r>
            </a:p>
            <a:p>
              <a:pPr algn="ctr"/>
              <a:r>
                <a:rPr lang="en-US" sz="3600" i="1" dirty="0">
                  <a:solidFill>
                    <a:srgbClr val="000080"/>
                  </a:solidFill>
                  <a:latin typeface="Arial" charset="0"/>
                </a:rPr>
                <a:t>T</a:t>
              </a:r>
              <a:r>
                <a:rPr lang="en-US" sz="3600" i="1" baseline="-25000" dirty="0">
                  <a:solidFill>
                    <a:srgbClr val="000080"/>
                  </a:solidFill>
                  <a:latin typeface="Arial" charset="0"/>
                </a:rPr>
                <a:t>2</a:t>
              </a:r>
            </a:p>
          </p:txBody>
        </p:sp>
        <p:sp>
          <p:nvSpPr>
            <p:cNvPr id="28"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29" name="TextBox 28"/>
          <p:cNvSpPr txBox="1"/>
          <p:nvPr/>
        </p:nvSpPr>
        <p:spPr>
          <a:xfrm>
            <a:off x="5735960" y="4018452"/>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sp>
        <p:nvSpPr>
          <p:cNvPr id="30" name="TextBox 29"/>
          <p:cNvSpPr txBox="1"/>
          <p:nvPr/>
        </p:nvSpPr>
        <p:spPr>
          <a:xfrm>
            <a:off x="5735960" y="5497478"/>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sp>
        <p:nvSpPr>
          <p:cNvPr id="31" name="TextBox 30"/>
          <p:cNvSpPr txBox="1"/>
          <p:nvPr/>
        </p:nvSpPr>
        <p:spPr>
          <a:xfrm>
            <a:off x="7176120" y="4011759"/>
            <a:ext cx="2304256" cy="584775"/>
          </a:xfrm>
          <a:prstGeom prst="rect">
            <a:avLst/>
          </a:prstGeom>
          <a:noFill/>
        </p:spPr>
        <p:txBody>
          <a:bodyPr wrap="square" rtlCol="0">
            <a:spAutoFit/>
          </a:bodyPr>
          <a:lstStyle/>
          <a:p>
            <a:r>
              <a:rPr lang="en-GB" sz="3200" dirty="0">
                <a:solidFill>
                  <a:srgbClr val="000080"/>
                </a:solidFill>
                <a:latin typeface="Calibri"/>
              </a:rPr>
              <a:t> =  constant</a:t>
            </a:r>
            <a:endParaRPr lang="en-GB" sz="3200" dirty="0">
              <a:solidFill>
                <a:prstClr val="black"/>
              </a:solidFill>
              <a:latin typeface="Calibri"/>
            </a:endParaRPr>
          </a:p>
        </p:txBody>
      </p:sp>
      <p:sp>
        <p:nvSpPr>
          <p:cNvPr id="20" name="Slide Number Placeholder 19"/>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24</a:t>
            </a:fld>
            <a:endParaRPr lang="en-US">
              <a:solidFill>
                <a:prstClr val="black">
                  <a:tint val="75000"/>
                </a:prstClr>
              </a:solidFill>
              <a:latin typeface="Calibri"/>
            </a:endParaRPr>
          </a:p>
        </p:txBody>
      </p:sp>
    </p:spTree>
    <p:extLst>
      <p:ext uri="{BB962C8B-B14F-4D97-AF65-F5344CB8AC3E}">
        <p14:creationId xmlns:p14="http://schemas.microsoft.com/office/powerpoint/2010/main" xmlns="" val="838294793"/>
      </p:ext>
    </p:extLst>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91544" y="548681"/>
            <a:ext cx="7992888" cy="6063198"/>
          </a:xfrm>
          <a:prstGeom prst="rect">
            <a:avLst/>
          </a:prstGeom>
          <a:noFill/>
        </p:spPr>
        <p:txBody>
          <a:bodyPr wrap="square" rtlCol="0">
            <a:spAutoFit/>
          </a:bodyPr>
          <a:lstStyle/>
          <a:p>
            <a:pPr algn="just"/>
            <a:r>
              <a:rPr lang="en-GB" sz="3200" dirty="0">
                <a:solidFill>
                  <a:srgbClr val="F79646">
                    <a:lumMod val="50000"/>
                  </a:srgbClr>
                </a:solidFill>
                <a:latin typeface="Calibri"/>
              </a:rPr>
              <a:t>The gas pressure in an aerosol can is 1.5 atm at 25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Assuming that the gas inside obeys the ideal-gas equation, what would the pressure be if the can were heated to 450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a:t>
            </a:r>
          </a:p>
          <a:p>
            <a:endParaRPr lang="en-GB" sz="3200" dirty="0">
              <a:solidFill>
                <a:srgbClr val="C00000"/>
              </a:solidFill>
              <a:latin typeface="Calibri"/>
            </a:endParaRPr>
          </a:p>
          <a:p>
            <a:endParaRPr lang="en-GB" sz="3200" dirty="0">
              <a:solidFill>
                <a:srgbClr val="C00000"/>
              </a:solidFill>
              <a:latin typeface="Calibri"/>
            </a:endParaRPr>
          </a:p>
          <a:p>
            <a:endParaRPr lang="en-GB" sz="3200" dirty="0">
              <a:solidFill>
                <a:srgbClr val="C00000"/>
              </a:solidFill>
              <a:latin typeface="Calibri"/>
            </a:endParaRPr>
          </a:p>
          <a:p>
            <a:endParaRPr lang="en-GB" sz="3200" dirty="0">
              <a:solidFill>
                <a:srgbClr val="C00000"/>
              </a:solidFill>
              <a:latin typeface="Calibri"/>
            </a:endParaRPr>
          </a:p>
          <a:p>
            <a:endParaRPr lang="en-GB" sz="3200" dirty="0">
              <a:solidFill>
                <a:srgbClr val="C00000"/>
              </a:solidFill>
              <a:latin typeface="Calibri"/>
            </a:endParaRPr>
          </a:p>
          <a:p>
            <a:endParaRPr lang="en-GB" sz="3200" dirty="0">
              <a:solidFill>
                <a:srgbClr val="C00000"/>
              </a:solidFill>
              <a:latin typeface="Calibri"/>
            </a:endParaRPr>
          </a:p>
          <a:p>
            <a:r>
              <a:rPr lang="en-GB" sz="3200" dirty="0">
                <a:solidFill>
                  <a:srgbClr val="C00000"/>
                </a:solidFill>
                <a:latin typeface="Calibri"/>
              </a:rPr>
              <a:t>                 </a:t>
            </a:r>
          </a:p>
          <a:p>
            <a:r>
              <a:rPr lang="en-GB" sz="3600" dirty="0">
                <a:solidFill>
                  <a:srgbClr val="C00000"/>
                </a:solidFill>
                <a:latin typeface="Calibri"/>
              </a:rPr>
              <a:t>                      </a:t>
            </a:r>
            <a:r>
              <a:rPr lang="en-GB" sz="3600" i="1" dirty="0">
                <a:solidFill>
                  <a:srgbClr val="C00000"/>
                </a:solidFill>
                <a:latin typeface="Arial" pitchFamily="34" charset="0"/>
                <a:cs typeface="Arial" pitchFamily="34" charset="0"/>
              </a:rPr>
              <a:t>P</a:t>
            </a:r>
            <a:r>
              <a:rPr lang="en-GB" sz="3600" baseline="-25000" dirty="0">
                <a:solidFill>
                  <a:srgbClr val="C00000"/>
                </a:solidFill>
                <a:latin typeface="Arial" pitchFamily="34" charset="0"/>
                <a:cs typeface="Arial" pitchFamily="34" charset="0"/>
              </a:rPr>
              <a:t>2</a:t>
            </a:r>
            <a:r>
              <a:rPr lang="en-GB" sz="3600" dirty="0">
                <a:solidFill>
                  <a:srgbClr val="C00000"/>
                </a:solidFill>
                <a:latin typeface="Arial" pitchFamily="34" charset="0"/>
                <a:cs typeface="Arial" pitchFamily="34" charset="0"/>
              </a:rPr>
              <a:t> = 3.6 atm</a:t>
            </a:r>
          </a:p>
        </p:txBody>
      </p:sp>
      <p:grpSp>
        <p:nvGrpSpPr>
          <p:cNvPr id="2" name="Group 19"/>
          <p:cNvGrpSpPr>
            <a:grpSpLocks/>
          </p:cNvGrpSpPr>
          <p:nvPr/>
        </p:nvGrpSpPr>
        <p:grpSpPr bwMode="auto">
          <a:xfrm>
            <a:off x="4295802" y="2780928"/>
            <a:ext cx="695325" cy="1200150"/>
            <a:chOff x="1242" y="1582"/>
            <a:chExt cx="438" cy="756"/>
          </a:xfrm>
        </p:grpSpPr>
        <p:sp>
          <p:nvSpPr>
            <p:cNvPr id="5" name="Rectangle 20"/>
            <p:cNvSpPr>
              <a:spLocks noChangeArrowheads="1"/>
            </p:cNvSpPr>
            <p:nvPr/>
          </p:nvSpPr>
          <p:spPr bwMode="auto">
            <a:xfrm>
              <a:off x="1242" y="1582"/>
              <a:ext cx="418"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1</a:t>
              </a:r>
            </a:p>
            <a:p>
              <a:pPr algn="ctr"/>
              <a:r>
                <a:rPr lang="en-US" sz="3600" i="1" dirty="0">
                  <a:solidFill>
                    <a:srgbClr val="000080"/>
                  </a:solidFill>
                  <a:latin typeface="Arial" charset="0"/>
                </a:rPr>
                <a:t>T</a:t>
              </a:r>
              <a:r>
                <a:rPr lang="en-US" sz="3600" i="1" baseline="-25000" dirty="0">
                  <a:solidFill>
                    <a:srgbClr val="000080"/>
                  </a:solidFill>
                  <a:latin typeface="Arial" charset="0"/>
                </a:rPr>
                <a:t>1</a:t>
              </a:r>
            </a:p>
          </p:txBody>
        </p:sp>
        <p:sp>
          <p:nvSpPr>
            <p:cNvPr id="6"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7" name="TextBox 6"/>
          <p:cNvSpPr txBox="1"/>
          <p:nvPr/>
        </p:nvSpPr>
        <p:spPr>
          <a:xfrm>
            <a:off x="5087888" y="3068962"/>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grpSp>
        <p:nvGrpSpPr>
          <p:cNvPr id="4" name="Group 19"/>
          <p:cNvGrpSpPr>
            <a:grpSpLocks/>
          </p:cNvGrpSpPr>
          <p:nvPr/>
        </p:nvGrpSpPr>
        <p:grpSpPr bwMode="auto">
          <a:xfrm>
            <a:off x="5688709" y="2780928"/>
            <a:ext cx="695325" cy="1200150"/>
            <a:chOff x="1242" y="1582"/>
            <a:chExt cx="438" cy="756"/>
          </a:xfrm>
        </p:grpSpPr>
        <p:sp>
          <p:nvSpPr>
            <p:cNvPr id="9" name="Rectangle 20"/>
            <p:cNvSpPr>
              <a:spLocks noChangeArrowheads="1"/>
            </p:cNvSpPr>
            <p:nvPr/>
          </p:nvSpPr>
          <p:spPr bwMode="auto">
            <a:xfrm>
              <a:off x="1242" y="1582"/>
              <a:ext cx="418"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2</a:t>
              </a:r>
            </a:p>
            <a:p>
              <a:pPr algn="ctr"/>
              <a:r>
                <a:rPr lang="en-US" sz="3600" i="1" dirty="0">
                  <a:solidFill>
                    <a:srgbClr val="000080"/>
                  </a:solidFill>
                  <a:latin typeface="Arial" charset="0"/>
                </a:rPr>
                <a:t>T</a:t>
              </a:r>
              <a:r>
                <a:rPr lang="en-US" sz="3600" i="1" baseline="-25000" dirty="0">
                  <a:solidFill>
                    <a:srgbClr val="000080"/>
                  </a:solidFill>
                  <a:latin typeface="Arial" charset="0"/>
                </a:rPr>
                <a:t>2</a:t>
              </a:r>
            </a:p>
          </p:txBody>
        </p:sp>
        <p:sp>
          <p:nvSpPr>
            <p:cNvPr id="10"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8" name="Group 19"/>
          <p:cNvGrpSpPr>
            <a:grpSpLocks/>
          </p:cNvGrpSpPr>
          <p:nvPr/>
        </p:nvGrpSpPr>
        <p:grpSpPr bwMode="auto">
          <a:xfrm>
            <a:off x="3647728" y="4365107"/>
            <a:ext cx="1550988" cy="1077913"/>
            <a:chOff x="963" y="1631"/>
            <a:chExt cx="977" cy="679"/>
          </a:xfrm>
        </p:grpSpPr>
        <p:sp>
          <p:nvSpPr>
            <p:cNvPr id="12" name="Rectangle 20"/>
            <p:cNvSpPr>
              <a:spLocks noChangeArrowheads="1"/>
            </p:cNvSpPr>
            <p:nvPr/>
          </p:nvSpPr>
          <p:spPr bwMode="auto">
            <a:xfrm>
              <a:off x="963" y="1631"/>
              <a:ext cx="977" cy="679"/>
            </a:xfrm>
            <a:prstGeom prst="rect">
              <a:avLst/>
            </a:prstGeom>
            <a:noFill/>
            <a:ln w="9525">
              <a:noFill/>
              <a:miter lim="800000"/>
              <a:headEnd/>
              <a:tailEnd/>
            </a:ln>
            <a:effectLst/>
          </p:spPr>
          <p:txBody>
            <a:bodyPr wrap="none">
              <a:spAutoFit/>
            </a:bodyPr>
            <a:lstStyle/>
            <a:p>
              <a:pPr algn="ctr"/>
              <a:r>
                <a:rPr lang="en-US" sz="3200" i="1" dirty="0">
                  <a:solidFill>
                    <a:srgbClr val="000080"/>
                  </a:solidFill>
                  <a:latin typeface="Arial" charset="0"/>
                </a:rPr>
                <a:t>1.5 atm</a:t>
              </a:r>
              <a:endParaRPr lang="en-US" sz="3200" i="1" baseline="-25000" dirty="0">
                <a:solidFill>
                  <a:srgbClr val="000080"/>
                </a:solidFill>
                <a:latin typeface="Arial" charset="0"/>
              </a:endParaRPr>
            </a:p>
            <a:p>
              <a:pPr algn="ctr"/>
              <a:r>
                <a:rPr lang="en-US" sz="3200" i="1" dirty="0">
                  <a:solidFill>
                    <a:srgbClr val="000080"/>
                  </a:solidFill>
                  <a:latin typeface="Arial" charset="0"/>
                </a:rPr>
                <a:t>298 K</a:t>
              </a:r>
              <a:endParaRPr lang="en-US" sz="3200" i="1" baseline="-25000" dirty="0">
                <a:solidFill>
                  <a:srgbClr val="000080"/>
                </a:solidFill>
                <a:latin typeface="Arial" charset="0"/>
              </a:endParaRPr>
            </a:p>
          </p:txBody>
        </p:sp>
        <p:sp>
          <p:nvSpPr>
            <p:cNvPr id="13"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11" name="Group 19"/>
          <p:cNvGrpSpPr>
            <a:grpSpLocks/>
          </p:cNvGrpSpPr>
          <p:nvPr/>
        </p:nvGrpSpPr>
        <p:grpSpPr bwMode="auto">
          <a:xfrm>
            <a:off x="5321995" y="4365107"/>
            <a:ext cx="1255715" cy="1077913"/>
            <a:chOff x="1011" y="1622"/>
            <a:chExt cx="791" cy="679"/>
          </a:xfrm>
        </p:grpSpPr>
        <p:sp>
          <p:nvSpPr>
            <p:cNvPr id="15" name="Rectangle 20"/>
            <p:cNvSpPr>
              <a:spLocks noChangeArrowheads="1"/>
            </p:cNvSpPr>
            <p:nvPr/>
          </p:nvSpPr>
          <p:spPr bwMode="auto">
            <a:xfrm>
              <a:off x="1011" y="1622"/>
              <a:ext cx="791" cy="679"/>
            </a:xfrm>
            <a:prstGeom prst="rect">
              <a:avLst/>
            </a:prstGeom>
            <a:noFill/>
            <a:ln w="9525">
              <a:noFill/>
              <a:miter lim="800000"/>
              <a:headEnd/>
              <a:tailEnd/>
            </a:ln>
            <a:effectLst/>
          </p:spPr>
          <p:txBody>
            <a:bodyPr wrap="none">
              <a:spAutoFit/>
            </a:bodyPr>
            <a:lstStyle/>
            <a:p>
              <a:pPr algn="ctr"/>
              <a:r>
                <a:rPr lang="en-US" sz="3200" i="1" dirty="0">
                  <a:solidFill>
                    <a:srgbClr val="000080"/>
                  </a:solidFill>
                  <a:latin typeface="Arial" charset="0"/>
                </a:rPr>
                <a:t>P</a:t>
              </a:r>
              <a:r>
                <a:rPr lang="en-US" sz="3200" i="1" baseline="-25000" dirty="0">
                  <a:solidFill>
                    <a:srgbClr val="000080"/>
                  </a:solidFill>
                  <a:latin typeface="Arial" charset="0"/>
                </a:rPr>
                <a:t>2</a:t>
              </a:r>
            </a:p>
            <a:p>
              <a:pPr algn="ctr"/>
              <a:r>
                <a:rPr lang="en-US" sz="3200" i="1" dirty="0">
                  <a:solidFill>
                    <a:srgbClr val="000080"/>
                  </a:solidFill>
                  <a:latin typeface="Arial" charset="0"/>
                </a:rPr>
                <a:t>723 K</a:t>
              </a:r>
              <a:endParaRPr lang="en-US" sz="3200" i="1" baseline="-25000" dirty="0">
                <a:solidFill>
                  <a:srgbClr val="000080"/>
                </a:solidFill>
                <a:latin typeface="Arial" charset="0"/>
              </a:endParaRPr>
            </a:p>
          </p:txBody>
        </p:sp>
        <p:sp>
          <p:nvSpPr>
            <p:cNvPr id="16"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sz="3200">
                <a:solidFill>
                  <a:srgbClr val="000080"/>
                </a:solidFill>
                <a:latin typeface="Calibri"/>
              </a:endParaRPr>
            </a:p>
          </p:txBody>
        </p:sp>
      </p:grpSp>
      <p:sp>
        <p:nvSpPr>
          <p:cNvPr id="17" name="TextBox 16"/>
          <p:cNvSpPr txBox="1"/>
          <p:nvPr/>
        </p:nvSpPr>
        <p:spPr>
          <a:xfrm>
            <a:off x="5015880" y="4581130"/>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sp>
        <p:nvSpPr>
          <p:cNvPr id="18" name="Slide Number Placeholder 17"/>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25</a:t>
            </a:fld>
            <a:endParaRPr lang="en-US">
              <a:solidFill>
                <a:prstClr val="black">
                  <a:tint val="75000"/>
                </a:prstClr>
              </a:solidFill>
              <a:latin typeface="Calibri"/>
            </a:endParaRPr>
          </a:p>
        </p:txBody>
      </p:sp>
    </p:spTree>
    <p:extLst>
      <p:ext uri="{BB962C8B-B14F-4D97-AF65-F5344CB8AC3E}">
        <p14:creationId xmlns:p14="http://schemas.microsoft.com/office/powerpoint/2010/main" xmlns="" val="71357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981200" y="404664"/>
            <a:ext cx="8229600" cy="1143000"/>
          </a:xfrm>
        </p:spPr>
        <p:txBody>
          <a:bodyPr>
            <a:noAutofit/>
          </a:bodyPr>
          <a:lstStyle/>
          <a:p>
            <a:r>
              <a:rPr lang="en-US" sz="3600" dirty="0">
                <a:solidFill>
                  <a:srgbClr val="C00000"/>
                </a:solidFill>
              </a:rPr>
              <a:t>Relating the Ideal-Gas Equation and the Gas Laws</a:t>
            </a:r>
          </a:p>
        </p:txBody>
      </p:sp>
      <p:sp>
        <p:nvSpPr>
          <p:cNvPr id="18" name="TextBox 17"/>
          <p:cNvSpPr txBox="1"/>
          <p:nvPr/>
        </p:nvSpPr>
        <p:spPr>
          <a:xfrm>
            <a:off x="2495600" y="2579422"/>
            <a:ext cx="7272808" cy="2616101"/>
          </a:xfrm>
          <a:prstGeom prst="rect">
            <a:avLst/>
          </a:prstGeom>
          <a:noFill/>
        </p:spPr>
        <p:txBody>
          <a:bodyPr wrap="square" rtlCol="0">
            <a:spAutoFit/>
          </a:bodyPr>
          <a:lstStyle/>
          <a:p>
            <a:r>
              <a:rPr lang="en-GB" sz="3200" dirty="0">
                <a:solidFill>
                  <a:prstClr val="black"/>
                </a:solidFill>
                <a:latin typeface="Calibri"/>
              </a:rPr>
              <a:t>When the quantity of gas is held constant, </a:t>
            </a:r>
            <a:r>
              <a:rPr lang="en-GB" sz="3200" i="1" dirty="0">
                <a:solidFill>
                  <a:prstClr val="black"/>
                </a:solidFill>
                <a:latin typeface="Calibri"/>
                <a:cs typeface="Times New Roman" pitchFamily="18" charset="0"/>
              </a:rPr>
              <a:t>n</a:t>
            </a:r>
            <a:r>
              <a:rPr lang="en-GB" sz="3200" dirty="0">
                <a:solidFill>
                  <a:prstClr val="black"/>
                </a:solidFill>
                <a:latin typeface="Calibri"/>
              </a:rPr>
              <a:t> has fixed values. </a:t>
            </a:r>
          </a:p>
          <a:p>
            <a:endParaRPr lang="en-GB" sz="3200" dirty="0">
              <a:solidFill>
                <a:prstClr val="black"/>
              </a:solidFill>
              <a:latin typeface="Calibri"/>
            </a:endParaRPr>
          </a:p>
          <a:p>
            <a:r>
              <a:rPr lang="en-GB" sz="3600" dirty="0">
                <a:solidFill>
                  <a:prstClr val="black"/>
                </a:solidFill>
                <a:latin typeface="Calibri"/>
              </a:rPr>
              <a:t>                         </a:t>
            </a:r>
            <a:r>
              <a:rPr lang="en-GB" sz="3600" dirty="0">
                <a:solidFill>
                  <a:srgbClr val="000080"/>
                </a:solidFill>
                <a:latin typeface="Calibri"/>
              </a:rPr>
              <a:t>= </a:t>
            </a:r>
            <a:r>
              <a:rPr lang="en-GB" sz="3600" i="1" dirty="0">
                <a:solidFill>
                  <a:srgbClr val="000080"/>
                </a:solidFill>
                <a:latin typeface="Arial" pitchFamily="34" charset="0"/>
                <a:cs typeface="Arial" pitchFamily="34" charset="0"/>
              </a:rPr>
              <a:t>nR</a:t>
            </a:r>
            <a:r>
              <a:rPr lang="en-GB" sz="3600" dirty="0">
                <a:solidFill>
                  <a:srgbClr val="000080"/>
                </a:solidFill>
                <a:latin typeface="Arial" pitchFamily="34" charset="0"/>
                <a:cs typeface="Arial" pitchFamily="34" charset="0"/>
              </a:rPr>
              <a:t> =  constant</a:t>
            </a:r>
          </a:p>
          <a:p>
            <a:endParaRPr lang="en-GB" sz="3200" dirty="0">
              <a:solidFill>
                <a:srgbClr val="000080"/>
              </a:solidFill>
              <a:latin typeface="Calibri"/>
            </a:endParaRPr>
          </a:p>
        </p:txBody>
      </p:sp>
      <p:sp>
        <p:nvSpPr>
          <p:cNvPr id="19" name="Rectangle 25"/>
          <p:cNvSpPr>
            <a:spLocks noChangeArrowheads="1"/>
          </p:cNvSpPr>
          <p:nvPr/>
        </p:nvSpPr>
        <p:spPr bwMode="auto">
          <a:xfrm>
            <a:off x="4655840" y="1857021"/>
            <a:ext cx="218970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a:t>
            </a:r>
          </a:p>
        </p:txBody>
      </p:sp>
      <p:grpSp>
        <p:nvGrpSpPr>
          <p:cNvPr id="2" name="Group 19"/>
          <p:cNvGrpSpPr>
            <a:grpSpLocks/>
          </p:cNvGrpSpPr>
          <p:nvPr/>
        </p:nvGrpSpPr>
        <p:grpSpPr bwMode="auto">
          <a:xfrm>
            <a:off x="4141332" y="3887470"/>
            <a:ext cx="800100" cy="1200150"/>
            <a:chOff x="1199" y="1582"/>
            <a:chExt cx="504" cy="756"/>
          </a:xfrm>
        </p:grpSpPr>
        <p:sp>
          <p:nvSpPr>
            <p:cNvPr id="10" name="Rectangle 20"/>
            <p:cNvSpPr>
              <a:spLocks noChangeArrowheads="1"/>
            </p:cNvSpPr>
            <p:nvPr/>
          </p:nvSpPr>
          <p:spPr bwMode="auto">
            <a:xfrm>
              <a:off x="1199" y="1582"/>
              <a:ext cx="504"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PV</a:t>
              </a:r>
            </a:p>
            <a:p>
              <a:pPr algn="ctr"/>
              <a:r>
                <a:rPr lang="en-US" sz="3600" i="1" dirty="0">
                  <a:solidFill>
                    <a:srgbClr val="000080"/>
                  </a:solidFill>
                  <a:latin typeface="Arial" charset="0"/>
                </a:rPr>
                <a:t>T</a:t>
              </a:r>
            </a:p>
          </p:txBody>
        </p:sp>
        <p:sp>
          <p:nvSpPr>
            <p:cNvPr id="11"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3" name="Group 19"/>
          <p:cNvGrpSpPr>
            <a:grpSpLocks/>
          </p:cNvGrpSpPr>
          <p:nvPr/>
        </p:nvGrpSpPr>
        <p:grpSpPr bwMode="auto">
          <a:xfrm>
            <a:off x="4704163" y="5370219"/>
            <a:ext cx="1143000" cy="1200151"/>
            <a:chOff x="1091" y="1565"/>
            <a:chExt cx="720" cy="756"/>
          </a:xfrm>
        </p:grpSpPr>
        <p:sp>
          <p:nvSpPr>
            <p:cNvPr id="24" name="Rectangle 20"/>
            <p:cNvSpPr>
              <a:spLocks noChangeArrowheads="1"/>
            </p:cNvSpPr>
            <p:nvPr/>
          </p:nvSpPr>
          <p:spPr bwMode="auto">
            <a:xfrm>
              <a:off x="1091" y="1565"/>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1</a:t>
              </a:r>
              <a:r>
                <a:rPr lang="en-US" sz="3600" i="1" dirty="0">
                  <a:solidFill>
                    <a:srgbClr val="000080"/>
                  </a:solidFill>
                  <a:latin typeface="Arial" charset="0"/>
                </a:rPr>
                <a:t>V</a:t>
              </a:r>
              <a:r>
                <a:rPr lang="en-US" sz="3600" i="1" baseline="-25000" dirty="0">
                  <a:solidFill>
                    <a:srgbClr val="000080"/>
                  </a:solidFill>
                  <a:latin typeface="Arial" charset="0"/>
                </a:rPr>
                <a:t>1</a:t>
              </a:r>
            </a:p>
            <a:p>
              <a:pPr algn="ctr"/>
              <a:r>
                <a:rPr lang="en-US" sz="3600" i="1" dirty="0">
                  <a:solidFill>
                    <a:srgbClr val="000080"/>
                  </a:solidFill>
                  <a:latin typeface="Arial" charset="0"/>
                </a:rPr>
                <a:t>T</a:t>
              </a:r>
              <a:r>
                <a:rPr lang="en-US" sz="3600" i="1" baseline="-25000" dirty="0">
                  <a:solidFill>
                    <a:srgbClr val="000080"/>
                  </a:solidFill>
                  <a:latin typeface="Arial" charset="0"/>
                </a:rPr>
                <a:t>1</a:t>
              </a:r>
            </a:p>
          </p:txBody>
        </p:sp>
        <p:sp>
          <p:nvSpPr>
            <p:cNvPr id="25"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4" name="Group 19"/>
          <p:cNvGrpSpPr>
            <a:grpSpLocks/>
          </p:cNvGrpSpPr>
          <p:nvPr/>
        </p:nvGrpSpPr>
        <p:grpSpPr bwMode="auto">
          <a:xfrm>
            <a:off x="6062789" y="5373390"/>
            <a:ext cx="1143000" cy="1200150"/>
            <a:chOff x="1091" y="1567"/>
            <a:chExt cx="720" cy="756"/>
          </a:xfrm>
        </p:grpSpPr>
        <p:sp>
          <p:nvSpPr>
            <p:cNvPr id="27" name="Rectangle 20"/>
            <p:cNvSpPr>
              <a:spLocks noChangeArrowheads="1"/>
            </p:cNvSpPr>
            <p:nvPr/>
          </p:nvSpPr>
          <p:spPr bwMode="auto">
            <a:xfrm>
              <a:off x="1091" y="1567"/>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2</a:t>
              </a:r>
              <a:r>
                <a:rPr lang="en-US" sz="3600" i="1" dirty="0">
                  <a:solidFill>
                    <a:srgbClr val="000080"/>
                  </a:solidFill>
                  <a:latin typeface="Arial" charset="0"/>
                </a:rPr>
                <a:t>V</a:t>
              </a:r>
              <a:r>
                <a:rPr lang="en-US" sz="3600" i="1" baseline="-25000" dirty="0">
                  <a:solidFill>
                    <a:srgbClr val="000080"/>
                  </a:solidFill>
                  <a:latin typeface="Arial" charset="0"/>
                </a:rPr>
                <a:t>2</a:t>
              </a:r>
            </a:p>
            <a:p>
              <a:pPr algn="ctr"/>
              <a:r>
                <a:rPr lang="en-US" sz="3600" i="1" dirty="0">
                  <a:solidFill>
                    <a:srgbClr val="000080"/>
                  </a:solidFill>
                  <a:latin typeface="Arial" charset="0"/>
                </a:rPr>
                <a:t>T</a:t>
              </a:r>
              <a:r>
                <a:rPr lang="en-US" sz="3600" i="1" baseline="-25000" dirty="0">
                  <a:solidFill>
                    <a:srgbClr val="000080"/>
                  </a:solidFill>
                  <a:latin typeface="Arial" charset="0"/>
                </a:rPr>
                <a:t>2</a:t>
              </a:r>
            </a:p>
          </p:txBody>
        </p:sp>
        <p:sp>
          <p:nvSpPr>
            <p:cNvPr id="28"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17" name="TextBox 16"/>
          <p:cNvSpPr txBox="1"/>
          <p:nvPr/>
        </p:nvSpPr>
        <p:spPr>
          <a:xfrm>
            <a:off x="5663952" y="5707132"/>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sp>
        <p:nvSpPr>
          <p:cNvPr id="15" name="Slide Number Placeholder 1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26</a:t>
            </a:fld>
            <a:endParaRPr lang="en-US" dirty="0">
              <a:solidFill>
                <a:prstClr val="black">
                  <a:tint val="75000"/>
                </a:prstClr>
              </a:solidFill>
              <a:latin typeface="Calibri"/>
            </a:endParaRPr>
          </a:p>
        </p:txBody>
      </p:sp>
    </p:spTree>
    <p:extLst>
      <p:ext uri="{BB962C8B-B14F-4D97-AF65-F5344CB8AC3E}">
        <p14:creationId xmlns:p14="http://schemas.microsoft.com/office/powerpoint/2010/main" xmlns="" val="824525053"/>
      </p:ext>
    </p:extLst>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91544" y="548681"/>
            <a:ext cx="7992888" cy="6063198"/>
          </a:xfrm>
          <a:prstGeom prst="rect">
            <a:avLst/>
          </a:prstGeom>
          <a:noFill/>
        </p:spPr>
        <p:txBody>
          <a:bodyPr wrap="square" rtlCol="0">
            <a:spAutoFit/>
          </a:bodyPr>
          <a:lstStyle/>
          <a:p>
            <a:pPr algn="just"/>
            <a:r>
              <a:rPr lang="en-GB" sz="3200" dirty="0">
                <a:solidFill>
                  <a:srgbClr val="F79646">
                    <a:lumMod val="50000"/>
                  </a:srgbClr>
                </a:solidFill>
                <a:latin typeface="Calibri"/>
              </a:rPr>
              <a:t>An inflated balloon has a volume of 6.0 L at sea level (1.0 atm) and is allowed to ascend in altitude until the pressure is 0.45 atm. During ascent the temperature of the gas falls from 22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to -21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 Calculate the volume of the balloon at its final altitude.</a:t>
            </a: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r>
              <a:rPr lang="en-GB" sz="3600" dirty="0">
                <a:solidFill>
                  <a:srgbClr val="C00000"/>
                </a:solidFill>
                <a:latin typeface="Arial" pitchFamily="34" charset="0"/>
                <a:cs typeface="Arial" pitchFamily="34" charset="0"/>
              </a:rPr>
              <a:t>			  </a:t>
            </a:r>
            <a:r>
              <a:rPr lang="en-GB" sz="3600" i="1" dirty="0">
                <a:solidFill>
                  <a:srgbClr val="C00000"/>
                </a:solidFill>
                <a:latin typeface="Arial" pitchFamily="34" charset="0"/>
                <a:cs typeface="Arial" pitchFamily="34" charset="0"/>
              </a:rPr>
              <a:t>V</a:t>
            </a:r>
            <a:r>
              <a:rPr lang="en-GB" sz="3600" baseline="-25000" dirty="0">
                <a:solidFill>
                  <a:srgbClr val="C00000"/>
                </a:solidFill>
                <a:latin typeface="Arial" pitchFamily="34" charset="0"/>
                <a:cs typeface="Arial" pitchFamily="34" charset="0"/>
              </a:rPr>
              <a:t>2</a:t>
            </a:r>
            <a:r>
              <a:rPr lang="en-GB" sz="3600" dirty="0">
                <a:solidFill>
                  <a:srgbClr val="C00000"/>
                </a:solidFill>
                <a:latin typeface="Arial" pitchFamily="34" charset="0"/>
                <a:cs typeface="Arial" pitchFamily="34" charset="0"/>
              </a:rPr>
              <a:t> = 11 L  </a:t>
            </a:r>
          </a:p>
        </p:txBody>
      </p:sp>
      <p:grpSp>
        <p:nvGrpSpPr>
          <p:cNvPr id="2" name="Group 19"/>
          <p:cNvGrpSpPr>
            <a:grpSpLocks/>
          </p:cNvGrpSpPr>
          <p:nvPr/>
        </p:nvGrpSpPr>
        <p:grpSpPr bwMode="auto">
          <a:xfrm>
            <a:off x="4704163" y="3573019"/>
            <a:ext cx="1143000" cy="1200151"/>
            <a:chOff x="1091" y="1565"/>
            <a:chExt cx="720" cy="756"/>
          </a:xfrm>
        </p:grpSpPr>
        <p:sp>
          <p:nvSpPr>
            <p:cNvPr id="5" name="Rectangle 20"/>
            <p:cNvSpPr>
              <a:spLocks noChangeArrowheads="1"/>
            </p:cNvSpPr>
            <p:nvPr/>
          </p:nvSpPr>
          <p:spPr bwMode="auto">
            <a:xfrm>
              <a:off x="1091" y="1565"/>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1</a:t>
              </a:r>
              <a:r>
                <a:rPr lang="en-US" sz="3600" i="1" dirty="0">
                  <a:solidFill>
                    <a:srgbClr val="000080"/>
                  </a:solidFill>
                  <a:latin typeface="Arial" charset="0"/>
                </a:rPr>
                <a:t>V</a:t>
              </a:r>
              <a:r>
                <a:rPr lang="en-US" sz="3600" i="1" baseline="-25000" dirty="0">
                  <a:solidFill>
                    <a:srgbClr val="000080"/>
                  </a:solidFill>
                  <a:latin typeface="Arial" charset="0"/>
                </a:rPr>
                <a:t>1</a:t>
              </a:r>
            </a:p>
            <a:p>
              <a:pPr algn="ctr"/>
              <a:r>
                <a:rPr lang="en-US" sz="3600" i="1" dirty="0">
                  <a:solidFill>
                    <a:srgbClr val="000080"/>
                  </a:solidFill>
                  <a:latin typeface="Arial" charset="0"/>
                </a:rPr>
                <a:t>T</a:t>
              </a:r>
              <a:r>
                <a:rPr lang="en-US" sz="3600" i="1" baseline="-25000" dirty="0">
                  <a:solidFill>
                    <a:srgbClr val="000080"/>
                  </a:solidFill>
                  <a:latin typeface="Arial" charset="0"/>
                </a:rPr>
                <a:t>1</a:t>
              </a:r>
            </a:p>
          </p:txBody>
        </p:sp>
        <p:sp>
          <p:nvSpPr>
            <p:cNvPr id="6"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7" name="TextBox 6"/>
          <p:cNvSpPr txBox="1"/>
          <p:nvPr/>
        </p:nvSpPr>
        <p:spPr>
          <a:xfrm>
            <a:off x="5663952" y="3933058"/>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grpSp>
        <p:nvGrpSpPr>
          <p:cNvPr id="4" name="Group 19"/>
          <p:cNvGrpSpPr>
            <a:grpSpLocks/>
          </p:cNvGrpSpPr>
          <p:nvPr/>
        </p:nvGrpSpPr>
        <p:grpSpPr bwMode="auto">
          <a:xfrm>
            <a:off x="5978111" y="3583939"/>
            <a:ext cx="1143000" cy="1200150"/>
            <a:chOff x="1091" y="1567"/>
            <a:chExt cx="720" cy="756"/>
          </a:xfrm>
        </p:grpSpPr>
        <p:sp>
          <p:nvSpPr>
            <p:cNvPr id="9" name="Rectangle 20"/>
            <p:cNvSpPr>
              <a:spLocks noChangeArrowheads="1"/>
            </p:cNvSpPr>
            <p:nvPr/>
          </p:nvSpPr>
          <p:spPr bwMode="auto">
            <a:xfrm>
              <a:off x="1091" y="1567"/>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2</a:t>
              </a:r>
              <a:r>
                <a:rPr lang="en-US" sz="3600" i="1" dirty="0">
                  <a:solidFill>
                    <a:srgbClr val="000080"/>
                  </a:solidFill>
                  <a:latin typeface="Arial" charset="0"/>
                </a:rPr>
                <a:t>V</a:t>
              </a:r>
              <a:r>
                <a:rPr lang="en-US" sz="3600" i="1" baseline="-25000" dirty="0">
                  <a:solidFill>
                    <a:srgbClr val="000080"/>
                  </a:solidFill>
                  <a:latin typeface="Arial" charset="0"/>
                </a:rPr>
                <a:t>2</a:t>
              </a:r>
            </a:p>
            <a:p>
              <a:pPr algn="ctr"/>
              <a:r>
                <a:rPr lang="en-US" sz="3600" i="1" dirty="0">
                  <a:solidFill>
                    <a:srgbClr val="000080"/>
                  </a:solidFill>
                  <a:latin typeface="Arial" charset="0"/>
                </a:rPr>
                <a:t>T</a:t>
              </a:r>
              <a:r>
                <a:rPr lang="en-US" sz="3600" i="1" baseline="-25000" dirty="0">
                  <a:solidFill>
                    <a:srgbClr val="000080"/>
                  </a:solidFill>
                  <a:latin typeface="Arial" charset="0"/>
                </a:rPr>
                <a:t>2</a:t>
              </a:r>
            </a:p>
          </p:txBody>
        </p:sp>
        <p:sp>
          <p:nvSpPr>
            <p:cNvPr id="10"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8" name="Group 19"/>
          <p:cNvGrpSpPr>
            <a:grpSpLocks/>
          </p:cNvGrpSpPr>
          <p:nvPr/>
        </p:nvGrpSpPr>
        <p:grpSpPr bwMode="auto">
          <a:xfrm>
            <a:off x="2783633" y="4677124"/>
            <a:ext cx="3236917" cy="1200151"/>
            <a:chOff x="432" y="1565"/>
            <a:chExt cx="2039" cy="756"/>
          </a:xfrm>
        </p:grpSpPr>
        <p:sp>
          <p:nvSpPr>
            <p:cNvPr id="12" name="Rectangle 20"/>
            <p:cNvSpPr>
              <a:spLocks noChangeArrowheads="1"/>
            </p:cNvSpPr>
            <p:nvPr/>
          </p:nvSpPr>
          <p:spPr bwMode="auto">
            <a:xfrm>
              <a:off x="432" y="1565"/>
              <a:ext cx="2039"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1.0 atm x 6.0 L</a:t>
              </a:r>
              <a:endParaRPr lang="en-US" sz="3600" i="1" baseline="-25000" dirty="0">
                <a:solidFill>
                  <a:srgbClr val="000080"/>
                </a:solidFill>
                <a:latin typeface="Arial" charset="0"/>
              </a:endParaRPr>
            </a:p>
            <a:p>
              <a:pPr algn="ctr"/>
              <a:r>
                <a:rPr lang="en-US" sz="3600" i="1" dirty="0">
                  <a:solidFill>
                    <a:srgbClr val="000080"/>
                  </a:solidFill>
                  <a:latin typeface="Arial" charset="0"/>
                </a:rPr>
                <a:t>295 K</a:t>
              </a:r>
              <a:endParaRPr lang="en-US" sz="3600" i="1" baseline="-25000" dirty="0">
                <a:solidFill>
                  <a:srgbClr val="000080"/>
                </a:solidFill>
                <a:latin typeface="Arial" charset="0"/>
              </a:endParaRPr>
            </a:p>
          </p:txBody>
        </p:sp>
        <p:sp>
          <p:nvSpPr>
            <p:cNvPr id="13"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grpSp>
        <p:nvGrpSpPr>
          <p:cNvPr id="11" name="Group 19"/>
          <p:cNvGrpSpPr>
            <a:grpSpLocks/>
          </p:cNvGrpSpPr>
          <p:nvPr/>
        </p:nvGrpSpPr>
        <p:grpSpPr bwMode="auto">
          <a:xfrm>
            <a:off x="6165428" y="4677122"/>
            <a:ext cx="2946403" cy="1200150"/>
            <a:chOff x="523" y="1567"/>
            <a:chExt cx="1856" cy="756"/>
          </a:xfrm>
        </p:grpSpPr>
        <p:sp>
          <p:nvSpPr>
            <p:cNvPr id="15" name="Rectangle 20"/>
            <p:cNvSpPr>
              <a:spLocks noChangeArrowheads="1"/>
            </p:cNvSpPr>
            <p:nvPr/>
          </p:nvSpPr>
          <p:spPr bwMode="auto">
            <a:xfrm>
              <a:off x="523" y="1567"/>
              <a:ext cx="1856"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0.45 atm x V</a:t>
              </a:r>
              <a:r>
                <a:rPr lang="en-US" sz="3600" i="1" baseline="-25000" dirty="0">
                  <a:solidFill>
                    <a:srgbClr val="000080"/>
                  </a:solidFill>
                  <a:latin typeface="Arial" charset="0"/>
                </a:rPr>
                <a:t>2</a:t>
              </a:r>
            </a:p>
            <a:p>
              <a:pPr algn="ctr"/>
              <a:r>
                <a:rPr lang="en-US" sz="3600" i="1" dirty="0">
                  <a:solidFill>
                    <a:srgbClr val="000080"/>
                  </a:solidFill>
                  <a:latin typeface="Arial" charset="0"/>
                </a:rPr>
                <a:t>252 K</a:t>
              </a:r>
              <a:endParaRPr lang="en-US" sz="3600" i="1" baseline="-25000" dirty="0">
                <a:solidFill>
                  <a:srgbClr val="000080"/>
                </a:solidFill>
                <a:latin typeface="Arial" charset="0"/>
              </a:endParaRPr>
            </a:p>
          </p:txBody>
        </p:sp>
        <p:sp>
          <p:nvSpPr>
            <p:cNvPr id="16"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17" name="TextBox 16"/>
          <p:cNvSpPr txBox="1"/>
          <p:nvPr/>
        </p:nvSpPr>
        <p:spPr>
          <a:xfrm>
            <a:off x="5807968" y="5004467"/>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sp>
        <p:nvSpPr>
          <p:cNvPr id="18" name="Slide Number Placeholder 17"/>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27</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04074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51584" y="764704"/>
            <a:ext cx="7488832" cy="3539430"/>
          </a:xfrm>
          <a:prstGeom prst="rect">
            <a:avLst/>
          </a:prstGeom>
          <a:noFill/>
        </p:spPr>
        <p:txBody>
          <a:bodyPr wrap="square" rtlCol="0">
            <a:spAutoFit/>
          </a:bodyPr>
          <a:lstStyle/>
          <a:p>
            <a:pPr algn="just"/>
            <a:r>
              <a:rPr lang="en-GB" sz="2800" dirty="0">
                <a:solidFill>
                  <a:srgbClr val="F79646">
                    <a:lumMod val="50000"/>
                  </a:srgbClr>
                </a:solidFill>
                <a:latin typeface="Calibri"/>
              </a:rPr>
              <a:t>A scuba diver’s tank contains 0.29 kg of O</a:t>
            </a:r>
            <a:r>
              <a:rPr lang="en-GB" sz="2800" baseline="-25000" dirty="0">
                <a:solidFill>
                  <a:srgbClr val="F79646">
                    <a:lumMod val="50000"/>
                  </a:srgbClr>
                </a:solidFill>
                <a:latin typeface="Calibri"/>
              </a:rPr>
              <a:t>2</a:t>
            </a:r>
            <a:r>
              <a:rPr lang="en-GB" sz="2800" dirty="0">
                <a:solidFill>
                  <a:srgbClr val="F79646">
                    <a:lumMod val="50000"/>
                  </a:srgbClr>
                </a:solidFill>
                <a:latin typeface="Calibri"/>
              </a:rPr>
              <a:t> compressed into a volume of 2.3 L. (a) Calculate the gas pressure inside the tank at 9 </a:t>
            </a:r>
            <a:r>
              <a:rPr lang="en-GB" sz="2800" baseline="30000" dirty="0">
                <a:solidFill>
                  <a:srgbClr val="F79646">
                    <a:lumMod val="50000"/>
                  </a:srgbClr>
                </a:solidFill>
                <a:latin typeface="Calibri"/>
              </a:rPr>
              <a:t>o</a:t>
            </a:r>
            <a:r>
              <a:rPr lang="en-GB" sz="2800" dirty="0">
                <a:solidFill>
                  <a:srgbClr val="F79646">
                    <a:lumMod val="50000"/>
                  </a:srgbClr>
                </a:solidFill>
                <a:latin typeface="Calibri"/>
              </a:rPr>
              <a:t>C. (b) What volume would this oxygen occupy at 26 </a:t>
            </a:r>
            <a:r>
              <a:rPr lang="en-GB" sz="2800" baseline="30000" dirty="0" err="1">
                <a:solidFill>
                  <a:srgbClr val="F79646">
                    <a:lumMod val="50000"/>
                  </a:srgbClr>
                </a:solidFill>
                <a:latin typeface="Calibri"/>
              </a:rPr>
              <a:t>o</a:t>
            </a:r>
            <a:r>
              <a:rPr lang="en-GB" sz="2800" dirty="0" err="1">
                <a:solidFill>
                  <a:srgbClr val="F79646">
                    <a:lumMod val="50000"/>
                  </a:srgbClr>
                </a:solidFill>
                <a:latin typeface="Calibri"/>
              </a:rPr>
              <a:t>C</a:t>
            </a:r>
            <a:r>
              <a:rPr lang="en-GB" sz="2800" dirty="0">
                <a:solidFill>
                  <a:srgbClr val="F79646">
                    <a:lumMod val="50000"/>
                  </a:srgbClr>
                </a:solidFill>
                <a:latin typeface="Calibri"/>
              </a:rPr>
              <a:t> and 0.95 atm?</a:t>
            </a:r>
          </a:p>
          <a:p>
            <a:pPr algn="just"/>
            <a:endParaRPr lang="en-GB" sz="2800" dirty="0">
              <a:solidFill>
                <a:srgbClr val="C00000"/>
              </a:solidFill>
              <a:latin typeface="Calibri"/>
            </a:endParaRPr>
          </a:p>
          <a:p>
            <a:pPr algn="just"/>
            <a:endParaRPr lang="en-GB" sz="2800" dirty="0">
              <a:solidFill>
                <a:srgbClr val="C00000"/>
              </a:solidFill>
              <a:latin typeface="Calibri"/>
            </a:endParaRPr>
          </a:p>
          <a:p>
            <a:pPr algn="just"/>
            <a:endParaRPr lang="en-GB" sz="2800" dirty="0">
              <a:solidFill>
                <a:srgbClr val="C00000"/>
              </a:solidFill>
              <a:latin typeface="Calibri"/>
            </a:endParaRPr>
          </a:p>
        </p:txBody>
      </p:sp>
      <p:sp>
        <p:nvSpPr>
          <p:cNvPr id="4" name="Rectangle 25"/>
          <p:cNvSpPr>
            <a:spLocks noChangeArrowheads="1"/>
          </p:cNvSpPr>
          <p:nvPr/>
        </p:nvSpPr>
        <p:spPr bwMode="auto">
          <a:xfrm>
            <a:off x="4655840" y="2852939"/>
            <a:ext cx="218970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a:t>
            </a:r>
          </a:p>
        </p:txBody>
      </p:sp>
      <p:sp>
        <p:nvSpPr>
          <p:cNvPr id="5" name="TextBox 4"/>
          <p:cNvSpPr txBox="1"/>
          <p:nvPr/>
        </p:nvSpPr>
        <p:spPr>
          <a:xfrm>
            <a:off x="2495600" y="3486489"/>
            <a:ext cx="6984776" cy="3108543"/>
          </a:xfrm>
          <a:prstGeom prst="rect">
            <a:avLst/>
          </a:prstGeom>
          <a:noFill/>
        </p:spPr>
        <p:txBody>
          <a:bodyPr wrap="square" rtlCol="0">
            <a:spAutoFit/>
          </a:bodyPr>
          <a:lstStyle/>
          <a:p>
            <a:r>
              <a:rPr lang="en-GB" sz="2800" dirty="0">
                <a:solidFill>
                  <a:prstClr val="black"/>
                </a:solidFill>
                <a:latin typeface="Calibri"/>
              </a:rPr>
              <a:t> P x 2.3 L = ( 290 g/32 gmol</a:t>
            </a:r>
            <a:r>
              <a:rPr lang="en-GB" sz="2800" baseline="30000" dirty="0">
                <a:solidFill>
                  <a:prstClr val="black"/>
                </a:solidFill>
                <a:latin typeface="Calibri"/>
              </a:rPr>
              <a:t>-1</a:t>
            </a:r>
            <a:r>
              <a:rPr lang="en-GB" sz="2800" dirty="0">
                <a:solidFill>
                  <a:prstClr val="black"/>
                </a:solidFill>
                <a:latin typeface="Calibri"/>
              </a:rPr>
              <a:t>) x 0.082  x 282 K</a:t>
            </a:r>
          </a:p>
          <a:p>
            <a:endParaRPr lang="en-GB" sz="2800" dirty="0">
              <a:solidFill>
                <a:prstClr val="black"/>
              </a:solidFill>
              <a:latin typeface="Calibri"/>
            </a:endParaRPr>
          </a:p>
          <a:p>
            <a:r>
              <a:rPr lang="en-GB" sz="2800" dirty="0">
                <a:solidFill>
                  <a:srgbClr val="FF0000"/>
                </a:solidFill>
                <a:latin typeface="Calibri"/>
              </a:rPr>
              <a:t>               P = 91 atm</a:t>
            </a:r>
          </a:p>
          <a:p>
            <a:endParaRPr lang="en-GB" sz="2800" dirty="0">
              <a:solidFill>
                <a:prstClr val="black"/>
              </a:solidFill>
              <a:latin typeface="Calibri"/>
            </a:endParaRPr>
          </a:p>
          <a:p>
            <a:endParaRPr lang="en-GB" sz="2800" dirty="0">
              <a:solidFill>
                <a:prstClr val="black"/>
              </a:solidFill>
              <a:latin typeface="Calibri"/>
            </a:endParaRPr>
          </a:p>
          <a:p>
            <a:endParaRPr lang="en-GB" sz="2800" dirty="0">
              <a:solidFill>
                <a:prstClr val="black"/>
              </a:solidFill>
              <a:latin typeface="Calibri"/>
            </a:endParaRPr>
          </a:p>
          <a:p>
            <a:r>
              <a:rPr lang="en-GB" sz="2800" dirty="0">
                <a:solidFill>
                  <a:srgbClr val="FF0000"/>
                </a:solidFill>
                <a:latin typeface="Calibri"/>
              </a:rPr>
              <a:t>                         V</a:t>
            </a:r>
            <a:r>
              <a:rPr lang="en-GB" sz="2800" baseline="-25000" dirty="0">
                <a:solidFill>
                  <a:srgbClr val="FF0000"/>
                </a:solidFill>
                <a:latin typeface="Calibri"/>
              </a:rPr>
              <a:t>2</a:t>
            </a:r>
            <a:r>
              <a:rPr lang="en-GB" sz="2800" dirty="0">
                <a:solidFill>
                  <a:srgbClr val="FF0000"/>
                </a:solidFill>
                <a:latin typeface="Calibri"/>
              </a:rPr>
              <a:t> = 233 L</a:t>
            </a:r>
          </a:p>
        </p:txBody>
      </p:sp>
      <p:grpSp>
        <p:nvGrpSpPr>
          <p:cNvPr id="2" name="Group 19"/>
          <p:cNvGrpSpPr>
            <a:grpSpLocks/>
          </p:cNvGrpSpPr>
          <p:nvPr/>
        </p:nvGrpSpPr>
        <p:grpSpPr bwMode="auto">
          <a:xfrm>
            <a:off x="4704163" y="4941171"/>
            <a:ext cx="1143000" cy="1200151"/>
            <a:chOff x="1091" y="1565"/>
            <a:chExt cx="720" cy="756"/>
          </a:xfrm>
        </p:grpSpPr>
        <p:sp>
          <p:nvSpPr>
            <p:cNvPr id="7" name="Rectangle 20"/>
            <p:cNvSpPr>
              <a:spLocks noChangeArrowheads="1"/>
            </p:cNvSpPr>
            <p:nvPr/>
          </p:nvSpPr>
          <p:spPr bwMode="auto">
            <a:xfrm>
              <a:off x="1091" y="1565"/>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1</a:t>
              </a:r>
              <a:r>
                <a:rPr lang="en-US" sz="3600" i="1" dirty="0">
                  <a:solidFill>
                    <a:srgbClr val="000080"/>
                  </a:solidFill>
                  <a:latin typeface="Arial" charset="0"/>
                </a:rPr>
                <a:t>V</a:t>
              </a:r>
              <a:r>
                <a:rPr lang="en-US" sz="3600" i="1" baseline="-25000" dirty="0">
                  <a:solidFill>
                    <a:srgbClr val="000080"/>
                  </a:solidFill>
                  <a:latin typeface="Arial" charset="0"/>
                </a:rPr>
                <a:t>1</a:t>
              </a:r>
            </a:p>
            <a:p>
              <a:pPr algn="ctr"/>
              <a:r>
                <a:rPr lang="en-US" sz="3600" i="1" dirty="0">
                  <a:solidFill>
                    <a:srgbClr val="000080"/>
                  </a:solidFill>
                  <a:latin typeface="Arial" charset="0"/>
                </a:rPr>
                <a:t>T</a:t>
              </a:r>
              <a:r>
                <a:rPr lang="en-US" sz="3600" i="1" baseline="-25000" dirty="0">
                  <a:solidFill>
                    <a:srgbClr val="000080"/>
                  </a:solidFill>
                  <a:latin typeface="Arial" charset="0"/>
                </a:rPr>
                <a:t>1</a:t>
              </a:r>
            </a:p>
          </p:txBody>
        </p:sp>
        <p:sp>
          <p:nvSpPr>
            <p:cNvPr id="8"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9" name="TextBox 8"/>
          <p:cNvSpPr txBox="1"/>
          <p:nvPr/>
        </p:nvSpPr>
        <p:spPr>
          <a:xfrm>
            <a:off x="5663952" y="5229202"/>
            <a:ext cx="576064" cy="584775"/>
          </a:xfrm>
          <a:prstGeom prst="rect">
            <a:avLst/>
          </a:prstGeom>
          <a:noFill/>
        </p:spPr>
        <p:txBody>
          <a:bodyPr wrap="square" rtlCol="0">
            <a:spAutoFit/>
          </a:bodyPr>
          <a:lstStyle/>
          <a:p>
            <a:r>
              <a:rPr lang="en-GB" sz="3200" dirty="0">
                <a:solidFill>
                  <a:srgbClr val="000080"/>
                </a:solidFill>
                <a:latin typeface="Calibri"/>
              </a:rPr>
              <a:t> =</a:t>
            </a:r>
            <a:endParaRPr lang="en-GB" sz="3200" dirty="0">
              <a:solidFill>
                <a:prstClr val="black"/>
              </a:solidFill>
              <a:latin typeface="Calibri"/>
            </a:endParaRPr>
          </a:p>
        </p:txBody>
      </p:sp>
      <p:grpSp>
        <p:nvGrpSpPr>
          <p:cNvPr id="6" name="Group 19"/>
          <p:cNvGrpSpPr>
            <a:grpSpLocks/>
          </p:cNvGrpSpPr>
          <p:nvPr/>
        </p:nvGrpSpPr>
        <p:grpSpPr bwMode="auto">
          <a:xfrm>
            <a:off x="6062789" y="4965154"/>
            <a:ext cx="1143000" cy="1200150"/>
            <a:chOff x="1091" y="1567"/>
            <a:chExt cx="720" cy="756"/>
          </a:xfrm>
        </p:grpSpPr>
        <p:sp>
          <p:nvSpPr>
            <p:cNvPr id="11" name="Rectangle 20"/>
            <p:cNvSpPr>
              <a:spLocks noChangeArrowheads="1"/>
            </p:cNvSpPr>
            <p:nvPr/>
          </p:nvSpPr>
          <p:spPr bwMode="auto">
            <a:xfrm>
              <a:off x="1091" y="1567"/>
              <a:ext cx="720"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P</a:t>
              </a:r>
              <a:r>
                <a:rPr lang="en-US" sz="3600" i="1" baseline="-25000" dirty="0">
                  <a:solidFill>
                    <a:srgbClr val="000080"/>
                  </a:solidFill>
                  <a:latin typeface="Arial" charset="0"/>
                </a:rPr>
                <a:t>2</a:t>
              </a:r>
              <a:r>
                <a:rPr lang="en-US" sz="3600" i="1" dirty="0">
                  <a:solidFill>
                    <a:srgbClr val="000080"/>
                  </a:solidFill>
                  <a:latin typeface="Arial" charset="0"/>
                </a:rPr>
                <a:t>V</a:t>
              </a:r>
              <a:r>
                <a:rPr lang="en-US" sz="3600" i="1" baseline="-25000" dirty="0">
                  <a:solidFill>
                    <a:srgbClr val="000080"/>
                  </a:solidFill>
                  <a:latin typeface="Arial" charset="0"/>
                </a:rPr>
                <a:t>2</a:t>
              </a:r>
            </a:p>
            <a:p>
              <a:pPr algn="ctr"/>
              <a:r>
                <a:rPr lang="en-US" sz="3600" i="1" dirty="0">
                  <a:solidFill>
                    <a:srgbClr val="000080"/>
                  </a:solidFill>
                  <a:latin typeface="Arial" charset="0"/>
                </a:rPr>
                <a:t>T</a:t>
              </a:r>
              <a:r>
                <a:rPr lang="en-US" sz="3600" i="1" baseline="-25000" dirty="0">
                  <a:solidFill>
                    <a:srgbClr val="000080"/>
                  </a:solidFill>
                  <a:latin typeface="Arial" charset="0"/>
                </a:rPr>
                <a:t>2</a:t>
              </a:r>
            </a:p>
          </p:txBody>
        </p:sp>
        <p:sp>
          <p:nvSpPr>
            <p:cNvPr id="12" name="Line 21"/>
            <p:cNvSpPr>
              <a:spLocks noChangeShapeType="1"/>
            </p:cNvSpPr>
            <p:nvPr/>
          </p:nvSpPr>
          <p:spPr bwMode="auto">
            <a:xfrm>
              <a:off x="1248" y="1968"/>
              <a:ext cx="432" cy="0"/>
            </a:xfrm>
            <a:prstGeom prst="line">
              <a:avLst/>
            </a:prstGeom>
            <a:noFill/>
            <a:ln w="28575">
              <a:solidFill>
                <a:srgbClr val="000080"/>
              </a:solidFill>
              <a:round/>
              <a:headEnd/>
              <a:tailEnd/>
            </a:ln>
            <a:effectLst/>
          </p:spPr>
          <p:txBody>
            <a:bodyPr wrap="none" anchor="ctr"/>
            <a:lstStyle/>
            <a:p>
              <a:endParaRPr lang="en-GB">
                <a:solidFill>
                  <a:srgbClr val="000080"/>
                </a:solidFill>
                <a:latin typeface="Calibri"/>
              </a:endParaRPr>
            </a:p>
          </p:txBody>
        </p:sp>
      </p:grpSp>
      <p:sp>
        <p:nvSpPr>
          <p:cNvPr id="13" name="Slide Number Placeholder 1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28</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254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775520" y="620688"/>
            <a:ext cx="8352928" cy="4953000"/>
          </a:xfrm>
          <a:prstGeom prst="rect">
            <a:avLst/>
          </a:prstGeom>
        </p:spPr>
        <p:txBody>
          <a:bodyPr/>
          <a:lstStyle/>
          <a:p>
            <a:pPr marL="342900" indent="-342900">
              <a:spcBef>
                <a:spcPct val="20000"/>
              </a:spcBef>
              <a:defRPr/>
            </a:pPr>
            <a:r>
              <a:rPr lang="en-US" sz="2800" b="1" dirty="0">
                <a:solidFill>
                  <a:prstClr val="black"/>
                </a:solidFill>
                <a:latin typeface="Calibri"/>
              </a:rPr>
              <a:t>	</a:t>
            </a:r>
            <a:r>
              <a:rPr lang="en-US" sz="2800" dirty="0">
                <a:solidFill>
                  <a:srgbClr val="F79646">
                    <a:lumMod val="50000"/>
                  </a:srgbClr>
                </a:solidFill>
                <a:latin typeface="Calibri"/>
              </a:rPr>
              <a:t>What is the molar mass of a gas if 0.250 g of the gas occupy 215 </a:t>
            </a:r>
            <a:r>
              <a:rPr lang="en-US" sz="2800" dirty="0" err="1">
                <a:solidFill>
                  <a:srgbClr val="F79646">
                    <a:lumMod val="50000"/>
                  </a:srgbClr>
                </a:solidFill>
                <a:latin typeface="Calibri"/>
              </a:rPr>
              <a:t>mL</a:t>
            </a:r>
            <a:r>
              <a:rPr lang="en-US" sz="2800" dirty="0">
                <a:solidFill>
                  <a:srgbClr val="F79646">
                    <a:lumMod val="50000"/>
                  </a:srgbClr>
                </a:solidFill>
                <a:latin typeface="Calibri"/>
              </a:rPr>
              <a:t> at 0.813 </a:t>
            </a:r>
            <a:r>
              <a:rPr lang="en-US" sz="2800" dirty="0" err="1">
                <a:solidFill>
                  <a:srgbClr val="F79646">
                    <a:lumMod val="50000"/>
                  </a:srgbClr>
                </a:solidFill>
                <a:latin typeface="Calibri"/>
              </a:rPr>
              <a:t>atm</a:t>
            </a:r>
            <a:r>
              <a:rPr lang="en-US" sz="2800" dirty="0">
                <a:solidFill>
                  <a:srgbClr val="F79646">
                    <a:lumMod val="50000"/>
                  </a:srgbClr>
                </a:solidFill>
                <a:latin typeface="Calibri"/>
              </a:rPr>
              <a:t> and 30.0°C?</a:t>
            </a:r>
          </a:p>
          <a:p>
            <a:pPr marL="342900" indent="-342900">
              <a:spcBef>
                <a:spcPct val="20000"/>
              </a:spcBef>
              <a:defRPr/>
            </a:pPr>
            <a:endParaRPr lang="en-US" sz="2800" dirty="0">
              <a:solidFill>
                <a:prstClr val="black"/>
              </a:solidFill>
              <a:latin typeface="Calibri"/>
            </a:endParaRPr>
          </a:p>
          <a:p>
            <a:pPr marL="342900" indent="-342900">
              <a:spcBef>
                <a:spcPct val="20000"/>
              </a:spcBef>
              <a:defRPr/>
            </a:pPr>
            <a:endParaRPr lang="en-US" sz="2800" dirty="0">
              <a:solidFill>
                <a:prstClr val="black"/>
              </a:solidFill>
              <a:latin typeface="Calibri"/>
            </a:endParaRPr>
          </a:p>
          <a:p>
            <a:pPr marL="342900" indent="-342900">
              <a:spcBef>
                <a:spcPct val="20000"/>
              </a:spcBef>
              <a:defRPr/>
            </a:pPr>
            <a:r>
              <a:rPr lang="en-US" sz="2800" dirty="0">
                <a:solidFill>
                  <a:prstClr val="black"/>
                </a:solidFill>
                <a:latin typeface="Calibri"/>
              </a:rPr>
              <a:t>  n  =  </a:t>
            </a:r>
            <a:r>
              <a:rPr lang="en-US" sz="2800" u="sng" dirty="0">
                <a:solidFill>
                  <a:prstClr val="black"/>
                </a:solidFill>
                <a:latin typeface="Calibri"/>
              </a:rPr>
              <a:t>PV</a:t>
            </a:r>
            <a:r>
              <a:rPr lang="en-US" sz="2800" dirty="0">
                <a:solidFill>
                  <a:prstClr val="black"/>
                </a:solidFill>
                <a:latin typeface="Calibri"/>
              </a:rPr>
              <a:t>  =  </a:t>
            </a:r>
            <a:r>
              <a:rPr lang="en-US" sz="2800" u="sng" dirty="0">
                <a:solidFill>
                  <a:prstClr val="black"/>
                </a:solidFill>
                <a:latin typeface="Calibri"/>
              </a:rPr>
              <a:t>(0.813 </a:t>
            </a:r>
            <a:r>
              <a:rPr lang="en-US" sz="2800" u="sng" dirty="0" err="1">
                <a:solidFill>
                  <a:prstClr val="black"/>
                </a:solidFill>
                <a:latin typeface="Calibri"/>
              </a:rPr>
              <a:t>atm</a:t>
            </a:r>
            <a:r>
              <a:rPr lang="en-US" sz="2800" u="sng" dirty="0">
                <a:solidFill>
                  <a:prstClr val="black"/>
                </a:solidFill>
                <a:latin typeface="Calibri"/>
              </a:rPr>
              <a:t>) (0.215 L) </a:t>
            </a:r>
            <a:r>
              <a:rPr lang="en-US" sz="2800" dirty="0">
                <a:solidFill>
                  <a:prstClr val="black"/>
                </a:solidFill>
                <a:latin typeface="Calibri"/>
              </a:rPr>
              <a:t>  = 0.00703 mol</a:t>
            </a:r>
            <a:endParaRPr lang="en-US" sz="2800" u="sng" dirty="0">
              <a:solidFill>
                <a:prstClr val="black"/>
              </a:solidFill>
              <a:latin typeface="Calibri"/>
            </a:endParaRPr>
          </a:p>
          <a:p>
            <a:pPr marL="342900" indent="-342900">
              <a:spcBef>
                <a:spcPct val="20000"/>
              </a:spcBef>
              <a:defRPr/>
            </a:pPr>
            <a:r>
              <a:rPr lang="en-US" sz="2800" dirty="0">
                <a:solidFill>
                  <a:prstClr val="black"/>
                </a:solidFill>
                <a:latin typeface="Calibri"/>
              </a:rPr>
              <a:t>	       RT      (0.0821 L-</a:t>
            </a:r>
            <a:r>
              <a:rPr lang="en-US" sz="2800" dirty="0" err="1">
                <a:solidFill>
                  <a:prstClr val="black"/>
                </a:solidFill>
                <a:latin typeface="Calibri"/>
              </a:rPr>
              <a:t>atm</a:t>
            </a:r>
            <a:r>
              <a:rPr lang="en-US" sz="2800" dirty="0">
                <a:solidFill>
                  <a:prstClr val="black"/>
                </a:solidFill>
                <a:latin typeface="Calibri"/>
              </a:rPr>
              <a:t>/</a:t>
            </a:r>
            <a:r>
              <a:rPr lang="en-US" sz="2800" dirty="0" err="1">
                <a:solidFill>
                  <a:prstClr val="black"/>
                </a:solidFill>
                <a:latin typeface="Calibri"/>
              </a:rPr>
              <a:t>molK</a:t>
            </a:r>
            <a:r>
              <a:rPr lang="en-US" sz="2800" dirty="0">
                <a:solidFill>
                  <a:prstClr val="black"/>
                </a:solidFill>
                <a:latin typeface="Calibri"/>
              </a:rPr>
              <a:t>) (303K)</a:t>
            </a:r>
          </a:p>
          <a:p>
            <a:pPr marL="342900" indent="-342900">
              <a:spcBef>
                <a:spcPct val="20000"/>
              </a:spcBef>
              <a:defRPr/>
            </a:pPr>
            <a:r>
              <a:rPr lang="en-US" sz="2800" dirty="0">
                <a:solidFill>
                  <a:prstClr val="black"/>
                </a:solidFill>
                <a:latin typeface="Calibri"/>
              </a:rPr>
              <a:t>	</a:t>
            </a:r>
          </a:p>
          <a:p>
            <a:pPr marL="342900" indent="-342900">
              <a:lnSpc>
                <a:spcPct val="120000"/>
              </a:lnSpc>
              <a:spcBef>
                <a:spcPct val="20000"/>
              </a:spcBef>
              <a:defRPr/>
            </a:pPr>
            <a:r>
              <a:rPr lang="en-US" sz="2800" dirty="0">
                <a:solidFill>
                  <a:prstClr val="black"/>
                </a:solidFill>
                <a:latin typeface="Calibri"/>
              </a:rPr>
              <a:t>  Molar mass =  </a:t>
            </a:r>
            <a:r>
              <a:rPr lang="en-US" sz="2800" u="sng" dirty="0">
                <a:solidFill>
                  <a:prstClr val="black"/>
                </a:solidFill>
                <a:latin typeface="Calibri"/>
              </a:rPr>
              <a:t>   g  </a:t>
            </a:r>
            <a:r>
              <a:rPr lang="en-US" sz="2800" dirty="0">
                <a:solidFill>
                  <a:prstClr val="black"/>
                </a:solidFill>
                <a:latin typeface="Calibri"/>
              </a:rPr>
              <a:t>  =    </a:t>
            </a:r>
            <a:r>
              <a:rPr lang="en-US" sz="2800" u="sng" dirty="0">
                <a:solidFill>
                  <a:prstClr val="black"/>
                </a:solidFill>
                <a:latin typeface="Calibri"/>
              </a:rPr>
              <a:t>  0.250 g  </a:t>
            </a:r>
            <a:r>
              <a:rPr lang="en-US" sz="2800" dirty="0">
                <a:solidFill>
                  <a:prstClr val="black"/>
                </a:solidFill>
                <a:latin typeface="Calibri"/>
              </a:rPr>
              <a:t> =  </a:t>
            </a:r>
            <a:r>
              <a:rPr lang="en-US" sz="2800" dirty="0">
                <a:solidFill>
                  <a:srgbClr val="4F81BD"/>
                </a:solidFill>
                <a:latin typeface="Calibri"/>
              </a:rPr>
              <a:t>35.6 g/mol</a:t>
            </a:r>
            <a:endParaRPr lang="en-US" sz="2800" u="sng" dirty="0">
              <a:solidFill>
                <a:srgbClr val="4F81BD"/>
              </a:solidFill>
              <a:latin typeface="Calibri"/>
            </a:endParaRPr>
          </a:p>
          <a:p>
            <a:pPr marL="342900" indent="-342900">
              <a:spcBef>
                <a:spcPct val="20000"/>
              </a:spcBef>
              <a:defRPr/>
            </a:pPr>
            <a:r>
              <a:rPr lang="en-US" sz="2800" dirty="0">
                <a:solidFill>
                  <a:prstClr val="black"/>
                </a:solidFill>
                <a:latin typeface="Calibri"/>
              </a:rPr>
              <a:t>			     mol	 0.00703 mol</a:t>
            </a:r>
          </a:p>
          <a:p>
            <a:pPr marL="342900" indent="-342900">
              <a:spcBef>
                <a:spcPct val="20000"/>
              </a:spcBef>
              <a:defRPr/>
            </a:pPr>
            <a:endParaRPr lang="en-US" sz="3000" b="1" u="sng" dirty="0">
              <a:solidFill>
                <a:prstClr val="black"/>
              </a:solidFill>
              <a:latin typeface="Calibri"/>
            </a:endParaRPr>
          </a:p>
        </p:txBody>
      </p:sp>
      <p:sp>
        <p:nvSpPr>
          <p:cNvPr id="3" name="Slide Number Placeholder 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29</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769664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solidFill>
                  <a:srgbClr val="FF0000"/>
                </a:solidFill>
              </a:rPr>
              <a:t>Course Evaluation:</a:t>
            </a:r>
            <a:endParaRPr lang="en-GB" dirty="0">
              <a:solidFill>
                <a:srgbClr val="FF0000"/>
              </a:solidFill>
            </a:endParaRPr>
          </a:p>
        </p:txBody>
      </p:sp>
      <p:sp>
        <p:nvSpPr>
          <p:cNvPr id="3" name="Content Placeholder 2"/>
          <p:cNvSpPr>
            <a:spLocks noGrp="1"/>
          </p:cNvSpPr>
          <p:nvPr>
            <p:ph idx="1"/>
          </p:nvPr>
        </p:nvSpPr>
        <p:spPr/>
        <p:txBody>
          <a:bodyPr/>
          <a:lstStyle/>
          <a:p>
            <a:r>
              <a:rPr lang="en-GB" i="1" dirty="0" smtClean="0"/>
              <a:t>Homework: 20 points</a:t>
            </a:r>
          </a:p>
          <a:p>
            <a:r>
              <a:rPr lang="en-GB" i="1" dirty="0" smtClean="0"/>
              <a:t>Midterm exams: 2 x 20 points 40 points</a:t>
            </a:r>
          </a:p>
          <a:p>
            <a:r>
              <a:rPr lang="en-GB" i="1" dirty="0" smtClean="0"/>
              <a:t>Final Exam: 1 x 40 points 40 points</a:t>
            </a:r>
          </a:p>
          <a:p>
            <a:r>
              <a:rPr lang="en-GB" b="1" dirty="0" smtClean="0"/>
              <a:t>Total 100 points</a:t>
            </a: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0208897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Densities of Gases</a:t>
            </a:r>
          </a:p>
        </p:txBody>
      </p:sp>
      <p:sp>
        <p:nvSpPr>
          <p:cNvPr id="4" name="Rectangle 25"/>
          <p:cNvSpPr>
            <a:spLocks noChangeArrowheads="1"/>
          </p:cNvSpPr>
          <p:nvPr/>
        </p:nvSpPr>
        <p:spPr bwMode="auto">
          <a:xfrm>
            <a:off x="2351584" y="1196755"/>
            <a:ext cx="2189702" cy="646331"/>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PV</a:t>
            </a:r>
            <a:r>
              <a:rPr lang="en-US" sz="3600" dirty="0">
                <a:solidFill>
                  <a:srgbClr val="000080"/>
                </a:solidFill>
                <a:latin typeface="Arial" charset="0"/>
              </a:rPr>
              <a:t> = </a:t>
            </a:r>
            <a:r>
              <a:rPr lang="en-US" sz="3600" i="1" dirty="0">
                <a:solidFill>
                  <a:srgbClr val="000080"/>
                </a:solidFill>
                <a:latin typeface="Arial" charset="0"/>
              </a:rPr>
              <a:t>nRT</a:t>
            </a:r>
          </a:p>
        </p:txBody>
      </p:sp>
      <p:grpSp>
        <p:nvGrpSpPr>
          <p:cNvPr id="2" name="Group 10"/>
          <p:cNvGrpSpPr>
            <a:grpSpLocks/>
          </p:cNvGrpSpPr>
          <p:nvPr/>
        </p:nvGrpSpPr>
        <p:grpSpPr bwMode="auto">
          <a:xfrm>
            <a:off x="2135561" y="2828280"/>
            <a:ext cx="2308225" cy="1333500"/>
            <a:chOff x="2064" y="2981"/>
            <a:chExt cx="1454" cy="840"/>
          </a:xfrm>
        </p:grpSpPr>
        <p:sp>
          <p:nvSpPr>
            <p:cNvPr id="6" name="Rectangle 5"/>
            <p:cNvSpPr>
              <a:spLocks noChangeArrowheads="1"/>
            </p:cNvSpPr>
            <p:nvPr/>
          </p:nvSpPr>
          <p:spPr bwMode="auto">
            <a:xfrm>
              <a:off x="2115" y="2981"/>
              <a:ext cx="331" cy="834"/>
            </a:xfrm>
            <a:prstGeom prst="rect">
              <a:avLst/>
            </a:prstGeom>
            <a:noFill/>
            <a:ln w="9525">
              <a:noFill/>
              <a:miter lim="800000"/>
              <a:headEnd/>
              <a:tailEnd/>
            </a:ln>
            <a:effectLst/>
          </p:spPr>
          <p:txBody>
            <a:bodyPr wrap="none">
              <a:spAutoFit/>
            </a:bodyPr>
            <a:lstStyle/>
            <a:p>
              <a:pPr algn="ctr"/>
              <a:r>
                <a:rPr lang="en-US" sz="4000" i="1" dirty="0">
                  <a:solidFill>
                    <a:srgbClr val="000080"/>
                  </a:solidFill>
                  <a:latin typeface="Arial" charset="0"/>
                </a:rPr>
                <a:t>n</a:t>
              </a:r>
            </a:p>
            <a:p>
              <a:pPr algn="ctr"/>
              <a:r>
                <a:rPr lang="en-US" sz="4000" i="1" dirty="0">
                  <a:solidFill>
                    <a:srgbClr val="000080"/>
                  </a:solidFill>
                  <a:latin typeface="Arial" charset="0"/>
                </a:rPr>
                <a:t>V</a:t>
              </a:r>
            </a:p>
          </p:txBody>
        </p:sp>
        <p:sp>
          <p:nvSpPr>
            <p:cNvPr id="7" name="Line 6"/>
            <p:cNvSpPr>
              <a:spLocks noChangeShapeType="1"/>
            </p:cNvSpPr>
            <p:nvPr/>
          </p:nvSpPr>
          <p:spPr bwMode="auto">
            <a:xfrm>
              <a:off x="2064" y="3389"/>
              <a:ext cx="432" cy="0"/>
            </a:xfrm>
            <a:prstGeom prst="line">
              <a:avLst/>
            </a:prstGeom>
            <a:noFill/>
            <a:ln w="28575">
              <a:solidFill>
                <a:srgbClr val="000080"/>
              </a:solidFill>
              <a:round/>
              <a:headEnd/>
              <a:tailEnd/>
            </a:ln>
            <a:effectLst/>
          </p:spPr>
          <p:txBody>
            <a:bodyPr wrap="none" anchor="ctr"/>
            <a:lstStyle/>
            <a:p>
              <a:endParaRPr lang="en-GB">
                <a:solidFill>
                  <a:prstClr val="black"/>
                </a:solidFill>
                <a:latin typeface="Calibri"/>
              </a:endParaRPr>
            </a:p>
          </p:txBody>
        </p:sp>
        <p:sp>
          <p:nvSpPr>
            <p:cNvPr id="8" name="Rectangle 7"/>
            <p:cNvSpPr>
              <a:spLocks noChangeArrowheads="1"/>
            </p:cNvSpPr>
            <p:nvPr/>
          </p:nvSpPr>
          <p:spPr bwMode="auto">
            <a:xfrm>
              <a:off x="2959" y="2987"/>
              <a:ext cx="541" cy="834"/>
            </a:xfrm>
            <a:prstGeom prst="rect">
              <a:avLst/>
            </a:prstGeom>
            <a:noFill/>
            <a:ln w="9525">
              <a:noFill/>
              <a:miter lim="800000"/>
              <a:headEnd/>
              <a:tailEnd/>
            </a:ln>
            <a:effectLst/>
          </p:spPr>
          <p:txBody>
            <a:bodyPr wrap="none">
              <a:spAutoFit/>
            </a:bodyPr>
            <a:lstStyle/>
            <a:p>
              <a:pPr algn="ctr"/>
              <a:r>
                <a:rPr lang="en-US" sz="4000" i="1" dirty="0">
                  <a:solidFill>
                    <a:srgbClr val="000080"/>
                  </a:solidFill>
                  <a:latin typeface="Arial" charset="0"/>
                </a:rPr>
                <a:t>P</a:t>
              </a:r>
            </a:p>
            <a:p>
              <a:pPr algn="ctr"/>
              <a:r>
                <a:rPr lang="en-US" sz="4000" i="1" dirty="0">
                  <a:solidFill>
                    <a:srgbClr val="000080"/>
                  </a:solidFill>
                  <a:latin typeface="Arial" charset="0"/>
                </a:rPr>
                <a:t>RT</a:t>
              </a:r>
            </a:p>
          </p:txBody>
        </p:sp>
        <p:sp>
          <p:nvSpPr>
            <p:cNvPr id="9" name="Line 8"/>
            <p:cNvSpPr>
              <a:spLocks noChangeShapeType="1"/>
            </p:cNvSpPr>
            <p:nvPr/>
          </p:nvSpPr>
          <p:spPr bwMode="auto">
            <a:xfrm>
              <a:off x="2942" y="3389"/>
              <a:ext cx="576" cy="0"/>
            </a:xfrm>
            <a:prstGeom prst="line">
              <a:avLst/>
            </a:prstGeom>
            <a:noFill/>
            <a:ln w="28575">
              <a:solidFill>
                <a:srgbClr val="000080"/>
              </a:solidFill>
              <a:round/>
              <a:headEnd/>
              <a:tailEnd/>
            </a:ln>
            <a:effectLst/>
          </p:spPr>
          <p:txBody>
            <a:bodyPr wrap="none" anchor="ctr"/>
            <a:lstStyle/>
            <a:p>
              <a:endParaRPr lang="en-GB">
                <a:solidFill>
                  <a:prstClr val="black"/>
                </a:solidFill>
                <a:latin typeface="Calibri"/>
              </a:endParaRPr>
            </a:p>
          </p:txBody>
        </p:sp>
        <p:sp>
          <p:nvSpPr>
            <p:cNvPr id="10" name="Rectangle 9"/>
            <p:cNvSpPr>
              <a:spLocks noChangeArrowheads="1"/>
            </p:cNvSpPr>
            <p:nvPr/>
          </p:nvSpPr>
          <p:spPr bwMode="auto">
            <a:xfrm>
              <a:off x="2577" y="3168"/>
              <a:ext cx="305" cy="446"/>
            </a:xfrm>
            <a:prstGeom prst="rect">
              <a:avLst/>
            </a:prstGeom>
            <a:noFill/>
            <a:ln w="9525">
              <a:noFill/>
              <a:miter lim="800000"/>
              <a:headEnd/>
              <a:tailEnd/>
            </a:ln>
            <a:effectLst/>
          </p:spPr>
          <p:txBody>
            <a:bodyPr wrap="none">
              <a:spAutoFit/>
            </a:bodyPr>
            <a:lstStyle/>
            <a:p>
              <a:r>
                <a:rPr lang="en-US" sz="4000" dirty="0">
                  <a:solidFill>
                    <a:srgbClr val="000080"/>
                  </a:solidFill>
                  <a:latin typeface="Arial" charset="0"/>
                </a:rPr>
                <a:t>=</a:t>
              </a:r>
            </a:p>
          </p:txBody>
        </p:sp>
      </p:grpSp>
      <p:sp>
        <p:nvSpPr>
          <p:cNvPr id="11" name="Rectangle 10"/>
          <p:cNvSpPr>
            <a:spLocks noChangeArrowheads="1"/>
          </p:cNvSpPr>
          <p:nvPr/>
        </p:nvSpPr>
        <p:spPr bwMode="auto">
          <a:xfrm>
            <a:off x="7320136" y="2947591"/>
            <a:ext cx="2507418" cy="707886"/>
          </a:xfrm>
          <a:prstGeom prst="rect">
            <a:avLst/>
          </a:prstGeom>
          <a:noFill/>
          <a:ln w="9525">
            <a:noFill/>
            <a:miter lim="800000"/>
            <a:headEnd/>
            <a:tailEnd/>
          </a:ln>
          <a:effectLst/>
        </p:spPr>
        <p:txBody>
          <a:bodyPr wrap="none">
            <a:spAutoFit/>
          </a:bodyPr>
          <a:lstStyle/>
          <a:p>
            <a:r>
              <a:rPr lang="en-US" sz="4000" i="1" dirty="0">
                <a:solidFill>
                  <a:srgbClr val="FF0000"/>
                </a:solidFill>
                <a:latin typeface="Arial" charset="0"/>
              </a:rPr>
              <a:t>n</a:t>
            </a:r>
            <a:r>
              <a:rPr lang="en-US" sz="4000" dirty="0">
                <a:solidFill>
                  <a:srgbClr val="FF0000"/>
                </a:solidFill>
                <a:latin typeface="Arial" charset="0"/>
              </a:rPr>
              <a:t> </a:t>
            </a:r>
            <a:r>
              <a:rPr lang="en-US" sz="4000" dirty="0">
                <a:solidFill>
                  <a:srgbClr val="FF0000"/>
                </a:solidFill>
                <a:latin typeface="Arial" charset="0"/>
                <a:sym typeface="Symbol" pitchFamily="1" charset="2"/>
              </a:rPr>
              <a:t> </a:t>
            </a:r>
            <a:r>
              <a:rPr lang="en-US" sz="4000" i="1" dirty="0">
                <a:solidFill>
                  <a:srgbClr val="FF0000"/>
                </a:solidFill>
                <a:latin typeface="Arial" charset="0"/>
                <a:sym typeface="Symbol" pitchFamily="1" charset="2"/>
              </a:rPr>
              <a:t></a:t>
            </a:r>
            <a:r>
              <a:rPr lang="en-US" sz="4000" dirty="0">
                <a:solidFill>
                  <a:srgbClr val="FF0000"/>
                </a:solidFill>
                <a:latin typeface="Arial" charset="0"/>
                <a:sym typeface="Symbol" pitchFamily="1" charset="2"/>
              </a:rPr>
              <a:t> = </a:t>
            </a:r>
            <a:r>
              <a:rPr lang="en-US" sz="4000" i="1" dirty="0">
                <a:solidFill>
                  <a:srgbClr val="FF0000"/>
                </a:solidFill>
                <a:latin typeface="Arial" charset="0"/>
                <a:sym typeface="Symbol" pitchFamily="1" charset="2"/>
              </a:rPr>
              <a:t>m</a:t>
            </a:r>
            <a:endParaRPr lang="en-US" sz="4000" i="1" dirty="0">
              <a:solidFill>
                <a:srgbClr val="FF0000"/>
              </a:solidFill>
              <a:latin typeface="Arial" charset="0"/>
            </a:endParaRPr>
          </a:p>
        </p:txBody>
      </p:sp>
      <p:sp>
        <p:nvSpPr>
          <p:cNvPr id="12" name="Down Arrow 11"/>
          <p:cNvSpPr/>
          <p:nvPr/>
        </p:nvSpPr>
        <p:spPr>
          <a:xfrm>
            <a:off x="3071664" y="1988840"/>
            <a:ext cx="360040"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13" name="Rectangle 12"/>
          <p:cNvSpPr/>
          <p:nvPr/>
        </p:nvSpPr>
        <p:spPr>
          <a:xfrm>
            <a:off x="4439816" y="1484788"/>
            <a:ext cx="6048672" cy="535531"/>
          </a:xfrm>
          <a:prstGeom prst="rect">
            <a:avLst/>
          </a:prstGeom>
        </p:spPr>
        <p:txBody>
          <a:bodyPr wrap="square">
            <a:spAutoFit/>
          </a:bodyPr>
          <a:lstStyle/>
          <a:p>
            <a:pPr lvl="1">
              <a:lnSpc>
                <a:spcPct val="90000"/>
              </a:lnSpc>
            </a:pPr>
            <a:r>
              <a:rPr lang="en-US" sz="3200" dirty="0">
                <a:solidFill>
                  <a:srgbClr val="FF0000"/>
                </a:solidFill>
                <a:latin typeface="Calibri"/>
              </a:rPr>
              <a:t>moles </a:t>
            </a:r>
            <a:r>
              <a:rPr lang="en-US" sz="3200" b="1" dirty="0">
                <a:solidFill>
                  <a:srgbClr val="FF0000"/>
                </a:solidFill>
                <a:latin typeface="Calibri"/>
                <a:sym typeface="Symbol" pitchFamily="1" charset="2"/>
              </a:rPr>
              <a:t></a:t>
            </a:r>
            <a:r>
              <a:rPr lang="en-US" sz="3200" dirty="0">
                <a:solidFill>
                  <a:srgbClr val="FF0000"/>
                </a:solidFill>
                <a:latin typeface="Calibri"/>
              </a:rPr>
              <a:t> molecular mass = mass</a:t>
            </a:r>
            <a:endParaRPr lang="en-US" dirty="0">
              <a:solidFill>
                <a:srgbClr val="FF0000"/>
              </a:solidFill>
              <a:latin typeface="Calibri"/>
            </a:endParaRPr>
          </a:p>
        </p:txBody>
      </p:sp>
      <p:sp>
        <p:nvSpPr>
          <p:cNvPr id="14" name="Down Arrow 13"/>
          <p:cNvSpPr/>
          <p:nvPr/>
        </p:nvSpPr>
        <p:spPr>
          <a:xfrm>
            <a:off x="8328248" y="2132856"/>
            <a:ext cx="360040" cy="7284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15" name="Left-Right-Up Arrow 14"/>
          <p:cNvSpPr/>
          <p:nvPr/>
        </p:nvSpPr>
        <p:spPr>
          <a:xfrm rot="10800000">
            <a:off x="5303912" y="3140968"/>
            <a:ext cx="1584176" cy="144016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grpSp>
        <p:nvGrpSpPr>
          <p:cNvPr id="5" name="Group 10"/>
          <p:cNvGrpSpPr>
            <a:grpSpLocks/>
          </p:cNvGrpSpPr>
          <p:nvPr/>
        </p:nvGrpSpPr>
        <p:grpSpPr bwMode="auto">
          <a:xfrm>
            <a:off x="5015882" y="4941168"/>
            <a:ext cx="2328863" cy="1333500"/>
            <a:chOff x="2064" y="2981"/>
            <a:chExt cx="1467" cy="840"/>
          </a:xfrm>
        </p:grpSpPr>
        <p:sp>
          <p:nvSpPr>
            <p:cNvPr id="17" name="Rectangle 16"/>
            <p:cNvSpPr>
              <a:spLocks noChangeArrowheads="1"/>
            </p:cNvSpPr>
            <p:nvPr/>
          </p:nvSpPr>
          <p:spPr bwMode="auto">
            <a:xfrm>
              <a:off x="2087" y="2981"/>
              <a:ext cx="386" cy="834"/>
            </a:xfrm>
            <a:prstGeom prst="rect">
              <a:avLst/>
            </a:prstGeom>
            <a:noFill/>
            <a:ln w="9525">
              <a:noFill/>
              <a:miter lim="800000"/>
              <a:headEnd/>
              <a:tailEnd/>
            </a:ln>
            <a:effectLst/>
          </p:spPr>
          <p:txBody>
            <a:bodyPr wrap="none">
              <a:spAutoFit/>
            </a:bodyPr>
            <a:lstStyle/>
            <a:p>
              <a:pPr algn="ctr"/>
              <a:r>
                <a:rPr lang="en-US" sz="4000" i="1" dirty="0">
                  <a:solidFill>
                    <a:srgbClr val="000080"/>
                  </a:solidFill>
                  <a:latin typeface="Arial" charset="0"/>
                </a:rPr>
                <a:t>m</a:t>
              </a:r>
            </a:p>
            <a:p>
              <a:pPr algn="ctr"/>
              <a:r>
                <a:rPr lang="en-US" sz="4000" i="1" dirty="0">
                  <a:solidFill>
                    <a:srgbClr val="000080"/>
                  </a:solidFill>
                  <a:latin typeface="Arial" charset="0"/>
                </a:rPr>
                <a:t>V</a:t>
              </a:r>
            </a:p>
          </p:txBody>
        </p:sp>
        <p:sp>
          <p:nvSpPr>
            <p:cNvPr id="18" name="Line 6"/>
            <p:cNvSpPr>
              <a:spLocks noChangeShapeType="1"/>
            </p:cNvSpPr>
            <p:nvPr/>
          </p:nvSpPr>
          <p:spPr bwMode="auto">
            <a:xfrm>
              <a:off x="2064" y="3389"/>
              <a:ext cx="432" cy="0"/>
            </a:xfrm>
            <a:prstGeom prst="line">
              <a:avLst/>
            </a:prstGeom>
            <a:noFill/>
            <a:ln w="28575">
              <a:solidFill>
                <a:srgbClr val="000080"/>
              </a:solidFill>
              <a:round/>
              <a:headEnd/>
              <a:tailEnd/>
            </a:ln>
            <a:effectLst/>
          </p:spPr>
          <p:txBody>
            <a:bodyPr wrap="none" anchor="ctr"/>
            <a:lstStyle/>
            <a:p>
              <a:endParaRPr lang="en-GB">
                <a:solidFill>
                  <a:prstClr val="black"/>
                </a:solidFill>
                <a:latin typeface="Calibri"/>
              </a:endParaRPr>
            </a:p>
          </p:txBody>
        </p:sp>
        <p:sp>
          <p:nvSpPr>
            <p:cNvPr id="19" name="Rectangle 18"/>
            <p:cNvSpPr>
              <a:spLocks noChangeArrowheads="1"/>
            </p:cNvSpPr>
            <p:nvPr/>
          </p:nvSpPr>
          <p:spPr bwMode="auto">
            <a:xfrm>
              <a:off x="2930" y="2987"/>
              <a:ext cx="601" cy="834"/>
            </a:xfrm>
            <a:prstGeom prst="rect">
              <a:avLst/>
            </a:prstGeom>
            <a:noFill/>
            <a:ln w="9525">
              <a:noFill/>
              <a:miter lim="800000"/>
              <a:headEnd/>
              <a:tailEnd/>
            </a:ln>
            <a:effectLst/>
          </p:spPr>
          <p:txBody>
            <a:bodyPr wrap="none">
              <a:spAutoFit/>
            </a:bodyPr>
            <a:lstStyle/>
            <a:p>
              <a:pPr algn="ctr"/>
              <a:r>
                <a:rPr lang="en-US" sz="4000" i="1" dirty="0">
                  <a:solidFill>
                    <a:srgbClr val="000080"/>
                  </a:solidFill>
                  <a:latin typeface="Arial" charset="0"/>
                </a:rPr>
                <a:t>PM</a:t>
              </a:r>
            </a:p>
            <a:p>
              <a:pPr algn="ctr"/>
              <a:r>
                <a:rPr lang="en-US" sz="4000" i="1" dirty="0">
                  <a:solidFill>
                    <a:srgbClr val="000080"/>
                  </a:solidFill>
                  <a:latin typeface="Arial" charset="0"/>
                </a:rPr>
                <a:t>RT</a:t>
              </a:r>
            </a:p>
          </p:txBody>
        </p:sp>
        <p:sp>
          <p:nvSpPr>
            <p:cNvPr id="20" name="Line 8"/>
            <p:cNvSpPr>
              <a:spLocks noChangeShapeType="1"/>
            </p:cNvSpPr>
            <p:nvPr/>
          </p:nvSpPr>
          <p:spPr bwMode="auto">
            <a:xfrm>
              <a:off x="2942" y="3389"/>
              <a:ext cx="576" cy="0"/>
            </a:xfrm>
            <a:prstGeom prst="line">
              <a:avLst/>
            </a:prstGeom>
            <a:noFill/>
            <a:ln w="28575">
              <a:solidFill>
                <a:srgbClr val="000080"/>
              </a:solidFill>
              <a:round/>
              <a:headEnd/>
              <a:tailEnd/>
            </a:ln>
            <a:effectLst/>
          </p:spPr>
          <p:txBody>
            <a:bodyPr wrap="none" anchor="ctr"/>
            <a:lstStyle/>
            <a:p>
              <a:endParaRPr lang="en-GB">
                <a:solidFill>
                  <a:prstClr val="black"/>
                </a:solidFill>
                <a:latin typeface="Calibri"/>
              </a:endParaRPr>
            </a:p>
          </p:txBody>
        </p:sp>
        <p:sp>
          <p:nvSpPr>
            <p:cNvPr id="21" name="Rectangle 20"/>
            <p:cNvSpPr>
              <a:spLocks noChangeArrowheads="1"/>
            </p:cNvSpPr>
            <p:nvPr/>
          </p:nvSpPr>
          <p:spPr bwMode="auto">
            <a:xfrm>
              <a:off x="2577" y="3168"/>
              <a:ext cx="305" cy="446"/>
            </a:xfrm>
            <a:prstGeom prst="rect">
              <a:avLst/>
            </a:prstGeom>
            <a:noFill/>
            <a:ln w="9525">
              <a:noFill/>
              <a:miter lim="800000"/>
              <a:headEnd/>
              <a:tailEnd/>
            </a:ln>
            <a:effectLst/>
          </p:spPr>
          <p:txBody>
            <a:bodyPr wrap="none">
              <a:spAutoFit/>
            </a:bodyPr>
            <a:lstStyle/>
            <a:p>
              <a:r>
                <a:rPr lang="en-US" sz="4000" dirty="0">
                  <a:solidFill>
                    <a:srgbClr val="000080"/>
                  </a:solidFill>
                  <a:latin typeface="Arial" charset="0"/>
                </a:rPr>
                <a:t>=</a:t>
              </a:r>
            </a:p>
          </p:txBody>
        </p:sp>
      </p:grpSp>
      <p:sp>
        <p:nvSpPr>
          <p:cNvPr id="22" name="Rectangle 21"/>
          <p:cNvSpPr/>
          <p:nvPr/>
        </p:nvSpPr>
        <p:spPr>
          <a:xfrm>
            <a:off x="4511824" y="4797152"/>
            <a:ext cx="3456384" cy="172819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cxnSp>
        <p:nvCxnSpPr>
          <p:cNvPr id="24" name="Straight Connector 23"/>
          <p:cNvCxnSpPr/>
          <p:nvPr/>
        </p:nvCxnSpPr>
        <p:spPr>
          <a:xfrm rot="5400000">
            <a:off x="3755740" y="2240868"/>
            <a:ext cx="223224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3" name="Slide Number Placeholder 2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30</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6879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animBg="1"/>
      <p:bldP spid="13" grpId="0"/>
      <p:bldP spid="14" grpId="0" animBg="1"/>
      <p:bldP spid="15" grpId="0" animBg="1"/>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Densities of Gases</a:t>
            </a:r>
          </a:p>
        </p:txBody>
      </p:sp>
      <p:sp>
        <p:nvSpPr>
          <p:cNvPr id="4" name="Rectangle 3"/>
          <p:cNvSpPr txBox="1">
            <a:spLocks noChangeArrowheads="1"/>
          </p:cNvSpPr>
          <p:nvPr/>
        </p:nvSpPr>
        <p:spPr>
          <a:xfrm>
            <a:off x="2063552" y="1484784"/>
            <a:ext cx="5715000" cy="711200"/>
          </a:xfrm>
          <a:prstGeom prst="rect">
            <a:avLst/>
          </a:prstGeom>
        </p:spPr>
        <p:txBody>
          <a:bodyPr/>
          <a:lstStyle/>
          <a:p>
            <a:pPr marL="342900" indent="-342900">
              <a:lnSpc>
                <a:spcPct val="90000"/>
              </a:lnSpc>
              <a:spcBef>
                <a:spcPct val="20000"/>
              </a:spcBef>
              <a:defRPr/>
            </a:pPr>
            <a:r>
              <a:rPr lang="en-US" sz="2800" dirty="0">
                <a:solidFill>
                  <a:prstClr val="black"/>
                </a:solidFill>
                <a:latin typeface="Calibri"/>
              </a:rPr>
              <a:t> Density = mass </a:t>
            </a:r>
            <a:r>
              <a:rPr lang="en-US" sz="2800" dirty="0">
                <a:solidFill>
                  <a:prstClr val="black"/>
                </a:solidFill>
                <a:latin typeface="Calibri"/>
                <a:sym typeface="Symbol" pitchFamily="1" charset="2"/>
              </a:rPr>
              <a:t> </a:t>
            </a:r>
            <a:r>
              <a:rPr lang="en-US" sz="2800" dirty="0">
                <a:solidFill>
                  <a:prstClr val="black"/>
                </a:solidFill>
                <a:latin typeface="Calibri"/>
              </a:rPr>
              <a:t>volume</a:t>
            </a:r>
          </a:p>
          <a:p>
            <a:pPr marL="342900" indent="-342900">
              <a:lnSpc>
                <a:spcPct val="90000"/>
              </a:lnSpc>
              <a:spcBef>
                <a:spcPct val="20000"/>
              </a:spcBef>
              <a:buFont typeface="Arial" pitchFamily="34" charset="0"/>
              <a:buChar char="•"/>
              <a:defRPr/>
            </a:pPr>
            <a:endParaRPr lang="en-US" sz="2800" dirty="0">
              <a:solidFill>
                <a:prstClr val="black"/>
              </a:solidFill>
              <a:latin typeface="Calibri"/>
            </a:endParaRPr>
          </a:p>
          <a:p>
            <a:pPr marL="342900" indent="-342900">
              <a:lnSpc>
                <a:spcPct val="90000"/>
              </a:lnSpc>
              <a:spcBef>
                <a:spcPct val="20000"/>
              </a:spcBef>
              <a:buFont typeface="Arial" pitchFamily="34" charset="0"/>
              <a:buChar char="•"/>
              <a:defRPr/>
            </a:pPr>
            <a:r>
              <a:rPr lang="en-US" sz="2800" dirty="0">
                <a:solidFill>
                  <a:prstClr val="black"/>
                </a:solidFill>
                <a:latin typeface="Calibri"/>
              </a:rPr>
              <a:t>So,</a:t>
            </a:r>
          </a:p>
        </p:txBody>
      </p:sp>
      <p:grpSp>
        <p:nvGrpSpPr>
          <p:cNvPr id="2" name="Group 17"/>
          <p:cNvGrpSpPr>
            <a:grpSpLocks/>
          </p:cNvGrpSpPr>
          <p:nvPr/>
        </p:nvGrpSpPr>
        <p:grpSpPr bwMode="auto">
          <a:xfrm>
            <a:off x="3886200" y="2564907"/>
            <a:ext cx="1676400" cy="1446213"/>
            <a:chOff x="2976" y="1707"/>
            <a:chExt cx="1056" cy="911"/>
          </a:xfrm>
        </p:grpSpPr>
        <p:sp>
          <p:nvSpPr>
            <p:cNvPr id="8" name="Rectangle 13"/>
            <p:cNvSpPr>
              <a:spLocks noChangeArrowheads="1"/>
            </p:cNvSpPr>
            <p:nvPr/>
          </p:nvSpPr>
          <p:spPr bwMode="auto">
            <a:xfrm>
              <a:off x="3609" y="1707"/>
              <a:ext cx="412" cy="911"/>
            </a:xfrm>
            <a:prstGeom prst="rect">
              <a:avLst/>
            </a:prstGeom>
            <a:noFill/>
            <a:ln w="9525">
              <a:noFill/>
              <a:miter lim="800000"/>
              <a:headEnd/>
              <a:tailEnd/>
            </a:ln>
            <a:effectLst/>
          </p:spPr>
          <p:txBody>
            <a:bodyPr wrap="none">
              <a:spAutoFit/>
            </a:bodyPr>
            <a:lstStyle/>
            <a:p>
              <a:pPr algn="ctr"/>
              <a:r>
                <a:rPr lang="en-US" sz="4400" i="1" dirty="0">
                  <a:solidFill>
                    <a:srgbClr val="000080"/>
                  </a:solidFill>
                  <a:latin typeface="Arial" pitchFamily="34" charset="0"/>
                  <a:cs typeface="Arial" pitchFamily="34" charset="0"/>
                </a:rPr>
                <a:t>m</a:t>
              </a:r>
            </a:p>
            <a:p>
              <a:pPr algn="ctr"/>
              <a:r>
                <a:rPr lang="en-US" sz="4400" i="1" dirty="0">
                  <a:solidFill>
                    <a:srgbClr val="000080"/>
                  </a:solidFill>
                  <a:latin typeface="Arial" pitchFamily="34" charset="0"/>
                  <a:cs typeface="Arial" pitchFamily="34" charset="0"/>
                </a:rPr>
                <a:t>V</a:t>
              </a:r>
            </a:p>
          </p:txBody>
        </p:sp>
        <p:sp>
          <p:nvSpPr>
            <p:cNvPr id="9" name="Line 14"/>
            <p:cNvSpPr>
              <a:spLocks noChangeShapeType="1"/>
            </p:cNvSpPr>
            <p:nvPr/>
          </p:nvSpPr>
          <p:spPr bwMode="auto">
            <a:xfrm>
              <a:off x="3600" y="2160"/>
              <a:ext cx="432" cy="0"/>
            </a:xfrm>
            <a:prstGeom prst="line">
              <a:avLst/>
            </a:prstGeom>
            <a:noFill/>
            <a:ln w="28575">
              <a:solidFill>
                <a:srgbClr val="000080"/>
              </a:solidFill>
              <a:round/>
              <a:headEnd/>
              <a:tailEnd/>
            </a:ln>
            <a:effectLst/>
          </p:spPr>
          <p:txBody>
            <a:bodyPr wrap="none" anchor="ctr"/>
            <a:lstStyle/>
            <a:p>
              <a:endParaRPr lang="en-GB">
                <a:solidFill>
                  <a:prstClr val="black"/>
                </a:solidFill>
                <a:latin typeface="Arial" pitchFamily="34" charset="0"/>
                <a:cs typeface="Arial" pitchFamily="34" charset="0"/>
              </a:endParaRPr>
            </a:p>
          </p:txBody>
        </p:sp>
        <p:sp>
          <p:nvSpPr>
            <p:cNvPr id="11" name="Rectangle 16"/>
            <p:cNvSpPr>
              <a:spLocks noChangeArrowheads="1"/>
            </p:cNvSpPr>
            <p:nvPr/>
          </p:nvSpPr>
          <p:spPr bwMode="auto">
            <a:xfrm>
              <a:off x="2976" y="1918"/>
              <a:ext cx="621" cy="485"/>
            </a:xfrm>
            <a:prstGeom prst="rect">
              <a:avLst/>
            </a:prstGeom>
            <a:noFill/>
            <a:ln w="9525">
              <a:noFill/>
              <a:miter lim="800000"/>
              <a:headEnd/>
              <a:tailEnd/>
            </a:ln>
            <a:effectLst/>
          </p:spPr>
          <p:txBody>
            <a:bodyPr wrap="none">
              <a:spAutoFit/>
            </a:bodyPr>
            <a:lstStyle/>
            <a:p>
              <a:r>
                <a:rPr lang="en-US" sz="4400" i="1" dirty="0">
                  <a:solidFill>
                    <a:srgbClr val="000080"/>
                  </a:solidFill>
                  <a:latin typeface="Arial" pitchFamily="34" charset="0"/>
                  <a:cs typeface="Arial" pitchFamily="34" charset="0"/>
                  <a:sym typeface="Symbol" pitchFamily="1" charset="2"/>
                </a:rPr>
                <a:t>d</a:t>
              </a:r>
              <a:r>
                <a:rPr lang="en-US" sz="4400" dirty="0">
                  <a:solidFill>
                    <a:srgbClr val="000080"/>
                  </a:solidFill>
                  <a:latin typeface="Arial" pitchFamily="34" charset="0"/>
                  <a:cs typeface="Arial" pitchFamily="34" charset="0"/>
                  <a:sym typeface="Symbol" pitchFamily="1" charset="2"/>
                </a:rPr>
                <a:t> =</a:t>
              </a:r>
              <a:endParaRPr lang="en-US" sz="4400" dirty="0">
                <a:solidFill>
                  <a:srgbClr val="000080"/>
                </a:solidFill>
                <a:latin typeface="Arial" pitchFamily="34" charset="0"/>
                <a:cs typeface="Arial" pitchFamily="34" charset="0"/>
              </a:endParaRPr>
            </a:p>
          </p:txBody>
        </p:sp>
      </p:grpSp>
      <p:grpSp>
        <p:nvGrpSpPr>
          <p:cNvPr id="5" name="Group 17"/>
          <p:cNvGrpSpPr>
            <a:grpSpLocks/>
          </p:cNvGrpSpPr>
          <p:nvPr/>
        </p:nvGrpSpPr>
        <p:grpSpPr bwMode="auto">
          <a:xfrm>
            <a:off x="3863753" y="4509123"/>
            <a:ext cx="3200401" cy="1454151"/>
            <a:chOff x="2976" y="1707"/>
            <a:chExt cx="2016" cy="916"/>
          </a:xfrm>
        </p:grpSpPr>
        <p:sp>
          <p:nvSpPr>
            <p:cNvPr id="13" name="Rectangle 11"/>
            <p:cNvSpPr>
              <a:spLocks noChangeArrowheads="1"/>
            </p:cNvSpPr>
            <p:nvPr/>
          </p:nvSpPr>
          <p:spPr bwMode="auto">
            <a:xfrm>
              <a:off x="4343" y="1712"/>
              <a:ext cx="649" cy="911"/>
            </a:xfrm>
            <a:prstGeom prst="rect">
              <a:avLst/>
            </a:prstGeom>
            <a:noFill/>
            <a:ln w="9525">
              <a:noFill/>
              <a:miter lim="800000"/>
              <a:headEnd/>
              <a:tailEnd/>
            </a:ln>
            <a:effectLst/>
          </p:spPr>
          <p:txBody>
            <a:bodyPr wrap="none">
              <a:spAutoFit/>
            </a:bodyPr>
            <a:lstStyle/>
            <a:p>
              <a:pPr algn="ctr"/>
              <a:r>
                <a:rPr lang="en-US" sz="4400" i="1" dirty="0">
                  <a:solidFill>
                    <a:srgbClr val="000080"/>
                  </a:solidFill>
                  <a:latin typeface="Arial" pitchFamily="34" charset="0"/>
                  <a:cs typeface="Arial" pitchFamily="34" charset="0"/>
                </a:rPr>
                <a:t>PM</a:t>
              </a:r>
              <a:endParaRPr lang="en-US" sz="4400" i="1" dirty="0">
                <a:solidFill>
                  <a:srgbClr val="000080"/>
                </a:solidFill>
                <a:latin typeface="Calibri"/>
                <a:cs typeface="Arial" pitchFamily="34" charset="0"/>
              </a:endParaRPr>
            </a:p>
            <a:p>
              <a:pPr algn="ctr"/>
              <a:r>
                <a:rPr lang="en-US" sz="4400" i="1" dirty="0">
                  <a:solidFill>
                    <a:srgbClr val="000080"/>
                  </a:solidFill>
                  <a:latin typeface="Arial" pitchFamily="34" charset="0"/>
                  <a:cs typeface="Arial" pitchFamily="34" charset="0"/>
                </a:rPr>
                <a:t>RT</a:t>
              </a:r>
            </a:p>
          </p:txBody>
        </p:sp>
        <p:sp>
          <p:nvSpPr>
            <p:cNvPr id="14" name="Line 12"/>
            <p:cNvSpPr>
              <a:spLocks noChangeShapeType="1"/>
            </p:cNvSpPr>
            <p:nvPr/>
          </p:nvSpPr>
          <p:spPr bwMode="auto">
            <a:xfrm>
              <a:off x="4355" y="2160"/>
              <a:ext cx="624" cy="0"/>
            </a:xfrm>
            <a:prstGeom prst="line">
              <a:avLst/>
            </a:prstGeom>
            <a:noFill/>
            <a:ln w="28575">
              <a:solidFill>
                <a:srgbClr val="000080"/>
              </a:solidFill>
              <a:round/>
              <a:headEnd/>
              <a:tailEnd/>
            </a:ln>
            <a:effectLst/>
          </p:spPr>
          <p:txBody>
            <a:bodyPr wrap="none" anchor="ctr"/>
            <a:lstStyle/>
            <a:p>
              <a:endParaRPr lang="en-GB">
                <a:solidFill>
                  <a:prstClr val="black"/>
                </a:solidFill>
                <a:latin typeface="Arial" pitchFamily="34" charset="0"/>
                <a:cs typeface="Arial" pitchFamily="34" charset="0"/>
              </a:endParaRPr>
            </a:p>
          </p:txBody>
        </p:sp>
        <p:sp>
          <p:nvSpPr>
            <p:cNvPr id="15" name="Rectangle 13"/>
            <p:cNvSpPr>
              <a:spLocks noChangeArrowheads="1"/>
            </p:cNvSpPr>
            <p:nvPr/>
          </p:nvSpPr>
          <p:spPr bwMode="auto">
            <a:xfrm>
              <a:off x="3609" y="1707"/>
              <a:ext cx="412" cy="911"/>
            </a:xfrm>
            <a:prstGeom prst="rect">
              <a:avLst/>
            </a:prstGeom>
            <a:noFill/>
            <a:ln w="9525">
              <a:noFill/>
              <a:miter lim="800000"/>
              <a:headEnd/>
              <a:tailEnd/>
            </a:ln>
            <a:effectLst/>
          </p:spPr>
          <p:txBody>
            <a:bodyPr wrap="none">
              <a:spAutoFit/>
            </a:bodyPr>
            <a:lstStyle/>
            <a:p>
              <a:pPr algn="ctr"/>
              <a:r>
                <a:rPr lang="en-US" sz="4400" i="1" dirty="0">
                  <a:solidFill>
                    <a:srgbClr val="000080"/>
                  </a:solidFill>
                  <a:latin typeface="Arial" pitchFamily="34" charset="0"/>
                  <a:cs typeface="Arial" pitchFamily="34" charset="0"/>
                </a:rPr>
                <a:t>m</a:t>
              </a:r>
            </a:p>
            <a:p>
              <a:pPr algn="ctr"/>
              <a:r>
                <a:rPr lang="en-US" sz="4400" i="1" dirty="0">
                  <a:solidFill>
                    <a:srgbClr val="000080"/>
                  </a:solidFill>
                  <a:latin typeface="Arial" pitchFamily="34" charset="0"/>
                  <a:cs typeface="Arial" pitchFamily="34" charset="0"/>
                </a:rPr>
                <a:t>V</a:t>
              </a:r>
            </a:p>
          </p:txBody>
        </p:sp>
        <p:sp>
          <p:nvSpPr>
            <p:cNvPr id="16" name="Line 14"/>
            <p:cNvSpPr>
              <a:spLocks noChangeShapeType="1"/>
            </p:cNvSpPr>
            <p:nvPr/>
          </p:nvSpPr>
          <p:spPr bwMode="auto">
            <a:xfrm>
              <a:off x="3600" y="2160"/>
              <a:ext cx="432" cy="0"/>
            </a:xfrm>
            <a:prstGeom prst="line">
              <a:avLst/>
            </a:prstGeom>
            <a:noFill/>
            <a:ln w="28575">
              <a:solidFill>
                <a:srgbClr val="000080"/>
              </a:solidFill>
              <a:round/>
              <a:headEnd/>
              <a:tailEnd/>
            </a:ln>
            <a:effectLst/>
          </p:spPr>
          <p:txBody>
            <a:bodyPr wrap="none" anchor="ctr"/>
            <a:lstStyle/>
            <a:p>
              <a:endParaRPr lang="en-GB">
                <a:solidFill>
                  <a:prstClr val="black"/>
                </a:solidFill>
                <a:latin typeface="Arial" pitchFamily="34" charset="0"/>
                <a:cs typeface="Arial" pitchFamily="34" charset="0"/>
              </a:endParaRPr>
            </a:p>
          </p:txBody>
        </p:sp>
        <p:sp>
          <p:nvSpPr>
            <p:cNvPr id="17" name="Rectangle 15"/>
            <p:cNvSpPr>
              <a:spLocks noChangeArrowheads="1"/>
            </p:cNvSpPr>
            <p:nvPr/>
          </p:nvSpPr>
          <p:spPr bwMode="auto">
            <a:xfrm>
              <a:off x="4032" y="1920"/>
              <a:ext cx="324" cy="485"/>
            </a:xfrm>
            <a:prstGeom prst="rect">
              <a:avLst/>
            </a:prstGeom>
            <a:noFill/>
            <a:ln w="9525">
              <a:noFill/>
              <a:miter lim="800000"/>
              <a:headEnd/>
              <a:tailEnd/>
            </a:ln>
            <a:effectLst/>
          </p:spPr>
          <p:txBody>
            <a:bodyPr wrap="none">
              <a:spAutoFit/>
            </a:bodyPr>
            <a:lstStyle/>
            <a:p>
              <a:r>
                <a:rPr lang="en-US" sz="4400" dirty="0">
                  <a:solidFill>
                    <a:srgbClr val="000080"/>
                  </a:solidFill>
                  <a:latin typeface="Arial" pitchFamily="34" charset="0"/>
                  <a:cs typeface="Arial" pitchFamily="34" charset="0"/>
                  <a:sym typeface="Symbol" pitchFamily="1" charset="2"/>
                </a:rPr>
                <a:t>=</a:t>
              </a:r>
              <a:endParaRPr lang="en-US" sz="4400" dirty="0">
                <a:solidFill>
                  <a:srgbClr val="000080"/>
                </a:solidFill>
                <a:latin typeface="Arial" pitchFamily="34" charset="0"/>
                <a:cs typeface="Arial" pitchFamily="34" charset="0"/>
              </a:endParaRPr>
            </a:p>
          </p:txBody>
        </p:sp>
        <p:sp>
          <p:nvSpPr>
            <p:cNvPr id="18" name="Rectangle 16"/>
            <p:cNvSpPr>
              <a:spLocks noChangeArrowheads="1"/>
            </p:cNvSpPr>
            <p:nvPr/>
          </p:nvSpPr>
          <p:spPr bwMode="auto">
            <a:xfrm>
              <a:off x="2976" y="1918"/>
              <a:ext cx="621" cy="485"/>
            </a:xfrm>
            <a:prstGeom prst="rect">
              <a:avLst/>
            </a:prstGeom>
            <a:noFill/>
            <a:ln w="9525">
              <a:noFill/>
              <a:miter lim="800000"/>
              <a:headEnd/>
              <a:tailEnd/>
            </a:ln>
            <a:effectLst/>
          </p:spPr>
          <p:txBody>
            <a:bodyPr wrap="none">
              <a:spAutoFit/>
            </a:bodyPr>
            <a:lstStyle/>
            <a:p>
              <a:r>
                <a:rPr lang="en-US" sz="4400" i="1" dirty="0">
                  <a:solidFill>
                    <a:srgbClr val="000080"/>
                  </a:solidFill>
                  <a:latin typeface="Arial" pitchFamily="34" charset="0"/>
                  <a:cs typeface="Arial" pitchFamily="34" charset="0"/>
                  <a:sym typeface="Symbol" pitchFamily="1" charset="2"/>
                </a:rPr>
                <a:t>d</a:t>
              </a:r>
              <a:r>
                <a:rPr lang="en-US" sz="4400" dirty="0">
                  <a:solidFill>
                    <a:srgbClr val="000080"/>
                  </a:solidFill>
                  <a:latin typeface="Arial" pitchFamily="34" charset="0"/>
                  <a:cs typeface="Arial" pitchFamily="34" charset="0"/>
                  <a:sym typeface="Symbol" pitchFamily="1" charset="2"/>
                </a:rPr>
                <a:t> =</a:t>
              </a:r>
              <a:endParaRPr lang="en-US" sz="4400" dirty="0">
                <a:solidFill>
                  <a:srgbClr val="000080"/>
                </a:solidFill>
                <a:latin typeface="Arial" pitchFamily="34" charset="0"/>
                <a:cs typeface="Arial" pitchFamily="34" charset="0"/>
              </a:endParaRPr>
            </a:p>
          </p:txBody>
        </p:sp>
      </p:grpSp>
      <p:sp>
        <p:nvSpPr>
          <p:cNvPr id="20" name="Rectangle 19"/>
          <p:cNvSpPr/>
          <p:nvPr/>
        </p:nvSpPr>
        <p:spPr>
          <a:xfrm>
            <a:off x="3863752" y="4437112"/>
            <a:ext cx="3600400" cy="165618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19" name="Slide Number Placeholder 18"/>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31</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58482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91544" y="606163"/>
            <a:ext cx="7992888" cy="4093428"/>
          </a:xfrm>
          <a:prstGeom prst="rect">
            <a:avLst/>
          </a:prstGeom>
          <a:noFill/>
        </p:spPr>
        <p:txBody>
          <a:bodyPr wrap="square" rtlCol="0">
            <a:spAutoFit/>
          </a:bodyPr>
          <a:lstStyle/>
          <a:p>
            <a:pPr algn="just"/>
            <a:r>
              <a:rPr lang="en-GB" sz="3200" dirty="0">
                <a:solidFill>
                  <a:srgbClr val="F79646">
                    <a:lumMod val="50000"/>
                  </a:srgbClr>
                </a:solidFill>
                <a:latin typeface="Calibri"/>
              </a:rPr>
              <a:t>What is the density of carbon tetrachloride (CCl</a:t>
            </a:r>
            <a:r>
              <a:rPr lang="en-GB" sz="3200" baseline="-25000" dirty="0">
                <a:solidFill>
                  <a:srgbClr val="F79646">
                    <a:lumMod val="50000"/>
                  </a:srgbClr>
                </a:solidFill>
                <a:latin typeface="Calibri"/>
              </a:rPr>
              <a:t>4</a:t>
            </a:r>
            <a:r>
              <a:rPr lang="en-GB" sz="3200" dirty="0">
                <a:solidFill>
                  <a:srgbClr val="F79646">
                    <a:lumMod val="50000"/>
                  </a:srgbClr>
                </a:solidFill>
                <a:latin typeface="Calibri"/>
              </a:rPr>
              <a:t>) vapor at 714 torr and 125 </a:t>
            </a:r>
            <a:r>
              <a:rPr lang="en-GB" sz="3200" baseline="30000" dirty="0">
                <a:solidFill>
                  <a:srgbClr val="F79646">
                    <a:lumMod val="50000"/>
                  </a:srgbClr>
                </a:solidFill>
                <a:latin typeface="Calibri"/>
              </a:rPr>
              <a:t>o</a:t>
            </a:r>
            <a:r>
              <a:rPr lang="en-GB" sz="3200" dirty="0">
                <a:solidFill>
                  <a:srgbClr val="F79646">
                    <a:lumMod val="50000"/>
                  </a:srgbClr>
                </a:solidFill>
                <a:latin typeface="Calibri"/>
              </a:rPr>
              <a:t>C?</a:t>
            </a: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endParaRPr lang="en-GB" sz="3200" dirty="0">
              <a:solidFill>
                <a:srgbClr val="C00000"/>
              </a:solidFill>
              <a:latin typeface="Calibri"/>
            </a:endParaRPr>
          </a:p>
          <a:p>
            <a:pPr algn="just"/>
            <a:r>
              <a:rPr lang="en-GB" sz="3600" dirty="0">
                <a:solidFill>
                  <a:srgbClr val="C00000"/>
                </a:solidFill>
                <a:latin typeface="Arial" pitchFamily="34" charset="0"/>
                <a:cs typeface="Arial" pitchFamily="34" charset="0"/>
              </a:rPr>
              <a:t>			</a:t>
            </a:r>
          </a:p>
        </p:txBody>
      </p:sp>
      <p:grpSp>
        <p:nvGrpSpPr>
          <p:cNvPr id="2" name="Group 17"/>
          <p:cNvGrpSpPr>
            <a:grpSpLocks/>
          </p:cNvGrpSpPr>
          <p:nvPr/>
        </p:nvGrpSpPr>
        <p:grpSpPr bwMode="auto">
          <a:xfrm>
            <a:off x="4104606" y="2068788"/>
            <a:ext cx="1830388" cy="1077913"/>
            <a:chOff x="3037" y="1712"/>
            <a:chExt cx="1153" cy="679"/>
          </a:xfrm>
        </p:grpSpPr>
        <p:sp>
          <p:nvSpPr>
            <p:cNvPr id="6" name="Rectangle 11"/>
            <p:cNvSpPr>
              <a:spLocks noChangeArrowheads="1"/>
            </p:cNvSpPr>
            <p:nvPr/>
          </p:nvSpPr>
          <p:spPr bwMode="auto">
            <a:xfrm>
              <a:off x="3566" y="1712"/>
              <a:ext cx="504" cy="679"/>
            </a:xfrm>
            <a:prstGeom prst="rect">
              <a:avLst/>
            </a:prstGeom>
            <a:noFill/>
            <a:ln w="9525">
              <a:noFill/>
              <a:miter lim="800000"/>
              <a:headEnd/>
              <a:tailEnd/>
            </a:ln>
            <a:effectLst/>
          </p:spPr>
          <p:txBody>
            <a:bodyPr wrap="none">
              <a:spAutoFit/>
            </a:bodyPr>
            <a:lstStyle/>
            <a:p>
              <a:pPr algn="ctr"/>
              <a:r>
                <a:rPr lang="en-US" sz="3200" i="1" dirty="0">
                  <a:solidFill>
                    <a:srgbClr val="000080"/>
                  </a:solidFill>
                  <a:latin typeface="Arial" pitchFamily="34" charset="0"/>
                  <a:cs typeface="Arial" pitchFamily="34" charset="0"/>
                </a:rPr>
                <a:t>PM</a:t>
              </a:r>
              <a:endParaRPr lang="en-US" sz="3200" i="1" dirty="0">
                <a:solidFill>
                  <a:srgbClr val="000080"/>
                </a:solidFill>
                <a:latin typeface="Calibri"/>
                <a:cs typeface="Arial" pitchFamily="34" charset="0"/>
              </a:endParaRPr>
            </a:p>
            <a:p>
              <a:pPr algn="ctr"/>
              <a:r>
                <a:rPr lang="en-US" sz="3200" i="1" dirty="0">
                  <a:solidFill>
                    <a:srgbClr val="000080"/>
                  </a:solidFill>
                  <a:latin typeface="Arial" pitchFamily="34" charset="0"/>
                  <a:cs typeface="Arial" pitchFamily="34" charset="0"/>
                </a:rPr>
                <a:t>RT</a:t>
              </a:r>
            </a:p>
          </p:txBody>
        </p:sp>
        <p:sp>
          <p:nvSpPr>
            <p:cNvPr id="7" name="Line 12"/>
            <p:cNvSpPr>
              <a:spLocks noChangeShapeType="1"/>
            </p:cNvSpPr>
            <p:nvPr/>
          </p:nvSpPr>
          <p:spPr bwMode="auto">
            <a:xfrm>
              <a:off x="3566" y="2070"/>
              <a:ext cx="624" cy="0"/>
            </a:xfrm>
            <a:prstGeom prst="line">
              <a:avLst/>
            </a:prstGeom>
            <a:noFill/>
            <a:ln w="28575">
              <a:solidFill>
                <a:srgbClr val="000080"/>
              </a:solidFill>
              <a:round/>
              <a:headEnd/>
              <a:tailEnd/>
            </a:ln>
            <a:effectLst/>
          </p:spPr>
          <p:txBody>
            <a:bodyPr wrap="none" anchor="ctr"/>
            <a:lstStyle/>
            <a:p>
              <a:endParaRPr lang="en-GB" sz="3200">
                <a:solidFill>
                  <a:prstClr val="black"/>
                </a:solidFill>
                <a:latin typeface="Arial" pitchFamily="34" charset="0"/>
                <a:cs typeface="Arial" pitchFamily="34" charset="0"/>
              </a:endParaRPr>
            </a:p>
          </p:txBody>
        </p:sp>
        <p:sp>
          <p:nvSpPr>
            <p:cNvPr id="11" name="Rectangle 16"/>
            <p:cNvSpPr>
              <a:spLocks noChangeArrowheads="1"/>
            </p:cNvSpPr>
            <p:nvPr/>
          </p:nvSpPr>
          <p:spPr bwMode="auto">
            <a:xfrm>
              <a:off x="3037" y="1883"/>
              <a:ext cx="555" cy="368"/>
            </a:xfrm>
            <a:prstGeom prst="rect">
              <a:avLst/>
            </a:prstGeom>
            <a:noFill/>
            <a:ln w="9525">
              <a:noFill/>
              <a:miter lim="800000"/>
              <a:headEnd/>
              <a:tailEnd/>
            </a:ln>
            <a:effectLst/>
          </p:spPr>
          <p:txBody>
            <a:bodyPr wrap="none">
              <a:spAutoFit/>
            </a:bodyPr>
            <a:lstStyle/>
            <a:p>
              <a:r>
                <a:rPr lang="en-US" sz="3200" i="1" dirty="0">
                  <a:solidFill>
                    <a:srgbClr val="000080"/>
                  </a:solidFill>
                  <a:latin typeface="Arial" pitchFamily="34" charset="0"/>
                  <a:cs typeface="Arial" pitchFamily="34" charset="0"/>
                  <a:sym typeface="Symbol" pitchFamily="1" charset="2"/>
                </a:rPr>
                <a:t>d</a:t>
              </a:r>
              <a:r>
                <a:rPr lang="en-US" sz="3200" dirty="0">
                  <a:solidFill>
                    <a:srgbClr val="000080"/>
                  </a:solidFill>
                  <a:latin typeface="Arial" pitchFamily="34" charset="0"/>
                  <a:cs typeface="Arial" pitchFamily="34" charset="0"/>
                  <a:sym typeface="Symbol" pitchFamily="1" charset="2"/>
                </a:rPr>
                <a:t>  =</a:t>
              </a:r>
              <a:endParaRPr lang="en-US" sz="3200" dirty="0">
                <a:solidFill>
                  <a:srgbClr val="000080"/>
                </a:solidFill>
                <a:latin typeface="Arial" pitchFamily="34" charset="0"/>
                <a:cs typeface="Arial" pitchFamily="34" charset="0"/>
              </a:endParaRPr>
            </a:p>
          </p:txBody>
        </p:sp>
      </p:grpSp>
      <p:grpSp>
        <p:nvGrpSpPr>
          <p:cNvPr id="4" name="Group 17"/>
          <p:cNvGrpSpPr>
            <a:grpSpLocks/>
          </p:cNvGrpSpPr>
          <p:nvPr/>
        </p:nvGrpSpPr>
        <p:grpSpPr bwMode="auto">
          <a:xfrm>
            <a:off x="2495599" y="3789042"/>
            <a:ext cx="7201219" cy="1077913"/>
            <a:chOff x="3037" y="1712"/>
            <a:chExt cx="1099" cy="679"/>
          </a:xfrm>
        </p:grpSpPr>
        <p:sp>
          <p:nvSpPr>
            <p:cNvPr id="17" name="Rectangle 11"/>
            <p:cNvSpPr>
              <a:spLocks noChangeArrowheads="1"/>
            </p:cNvSpPr>
            <p:nvPr/>
          </p:nvSpPr>
          <p:spPr bwMode="auto">
            <a:xfrm>
              <a:off x="3253" y="1712"/>
              <a:ext cx="883" cy="679"/>
            </a:xfrm>
            <a:prstGeom prst="rect">
              <a:avLst/>
            </a:prstGeom>
            <a:noFill/>
            <a:ln w="9525">
              <a:noFill/>
              <a:miter lim="800000"/>
              <a:headEnd/>
              <a:tailEnd/>
            </a:ln>
            <a:effectLst/>
          </p:spPr>
          <p:txBody>
            <a:bodyPr wrap="square">
              <a:spAutoFit/>
            </a:bodyPr>
            <a:lstStyle/>
            <a:p>
              <a:pPr algn="ctr"/>
              <a:r>
                <a:rPr lang="en-US" sz="3200" i="1" dirty="0">
                  <a:solidFill>
                    <a:srgbClr val="000080"/>
                  </a:solidFill>
                  <a:latin typeface="Arial" pitchFamily="34" charset="0"/>
                  <a:cs typeface="Arial" pitchFamily="34" charset="0"/>
                </a:rPr>
                <a:t>714 torr x 154 g mol </a:t>
              </a:r>
              <a:r>
                <a:rPr lang="en-US" sz="3200" i="1" baseline="30000" dirty="0">
                  <a:solidFill>
                    <a:srgbClr val="000080"/>
                  </a:solidFill>
                  <a:latin typeface="Arial" pitchFamily="34" charset="0"/>
                  <a:cs typeface="Arial" pitchFamily="34" charset="0"/>
                </a:rPr>
                <a:t>-1</a:t>
              </a:r>
              <a:endParaRPr lang="en-US" sz="3200" i="1" baseline="30000" dirty="0">
                <a:solidFill>
                  <a:srgbClr val="000080"/>
                </a:solidFill>
                <a:latin typeface="Calibri"/>
                <a:cs typeface="Arial" pitchFamily="34" charset="0"/>
              </a:endParaRPr>
            </a:p>
            <a:p>
              <a:pPr algn="ctr"/>
              <a:r>
                <a:rPr lang="en-US" sz="3200" i="1" dirty="0">
                  <a:solidFill>
                    <a:srgbClr val="000080"/>
                  </a:solidFill>
                  <a:latin typeface="Arial" pitchFamily="34" charset="0"/>
                  <a:cs typeface="Arial" pitchFamily="34" charset="0"/>
                </a:rPr>
                <a:t>62.36 L torr mol </a:t>
              </a:r>
              <a:r>
                <a:rPr lang="en-US" sz="3200" i="1" baseline="30000" dirty="0">
                  <a:solidFill>
                    <a:srgbClr val="000080"/>
                  </a:solidFill>
                  <a:latin typeface="Arial" pitchFamily="34" charset="0"/>
                  <a:cs typeface="Arial" pitchFamily="34" charset="0"/>
                </a:rPr>
                <a:t>-1</a:t>
              </a:r>
              <a:r>
                <a:rPr lang="en-US" sz="3200" i="1" dirty="0">
                  <a:solidFill>
                    <a:srgbClr val="000080"/>
                  </a:solidFill>
                  <a:latin typeface="Arial" pitchFamily="34" charset="0"/>
                  <a:cs typeface="Arial" pitchFamily="34" charset="0"/>
                </a:rPr>
                <a:t>K</a:t>
              </a:r>
              <a:r>
                <a:rPr lang="en-US" sz="3200" i="1" baseline="30000" dirty="0">
                  <a:solidFill>
                    <a:srgbClr val="000080"/>
                  </a:solidFill>
                  <a:latin typeface="Arial" pitchFamily="34" charset="0"/>
                  <a:cs typeface="Arial" pitchFamily="34" charset="0"/>
                </a:rPr>
                <a:t>-1</a:t>
              </a:r>
              <a:r>
                <a:rPr lang="en-US" sz="3200" i="1" dirty="0">
                  <a:solidFill>
                    <a:srgbClr val="000080"/>
                  </a:solidFill>
                  <a:latin typeface="Arial" pitchFamily="34" charset="0"/>
                  <a:cs typeface="Arial" pitchFamily="34" charset="0"/>
                </a:rPr>
                <a:t> x 398 K</a:t>
              </a:r>
              <a:r>
                <a:rPr lang="en-US" sz="3200" i="1" baseline="30000" dirty="0">
                  <a:solidFill>
                    <a:srgbClr val="000080"/>
                  </a:solidFill>
                  <a:latin typeface="Arial" pitchFamily="34" charset="0"/>
                  <a:cs typeface="Arial" pitchFamily="34" charset="0"/>
                </a:rPr>
                <a:t> </a:t>
              </a:r>
              <a:r>
                <a:rPr lang="en-US" sz="3200" i="1" dirty="0">
                  <a:solidFill>
                    <a:srgbClr val="000080"/>
                  </a:solidFill>
                  <a:latin typeface="Arial" pitchFamily="34" charset="0"/>
                  <a:cs typeface="Arial" pitchFamily="34" charset="0"/>
                </a:rPr>
                <a:t> </a:t>
              </a:r>
            </a:p>
          </p:txBody>
        </p:sp>
        <p:sp>
          <p:nvSpPr>
            <p:cNvPr id="18" name="Line 12"/>
            <p:cNvSpPr>
              <a:spLocks noChangeShapeType="1"/>
            </p:cNvSpPr>
            <p:nvPr/>
          </p:nvSpPr>
          <p:spPr bwMode="auto">
            <a:xfrm>
              <a:off x="3253" y="2070"/>
              <a:ext cx="624" cy="0"/>
            </a:xfrm>
            <a:prstGeom prst="line">
              <a:avLst/>
            </a:prstGeom>
            <a:noFill/>
            <a:ln w="28575">
              <a:solidFill>
                <a:srgbClr val="000080"/>
              </a:solidFill>
              <a:round/>
              <a:headEnd/>
              <a:tailEnd/>
            </a:ln>
            <a:effectLst/>
          </p:spPr>
          <p:txBody>
            <a:bodyPr wrap="none" anchor="ctr"/>
            <a:lstStyle/>
            <a:p>
              <a:endParaRPr lang="en-GB" sz="3200">
                <a:solidFill>
                  <a:prstClr val="black"/>
                </a:solidFill>
                <a:latin typeface="Arial" pitchFamily="34" charset="0"/>
                <a:cs typeface="Arial" pitchFamily="34" charset="0"/>
              </a:endParaRPr>
            </a:p>
          </p:txBody>
        </p:sp>
        <p:sp>
          <p:nvSpPr>
            <p:cNvPr id="19" name="Rectangle 16"/>
            <p:cNvSpPr>
              <a:spLocks noChangeArrowheads="1"/>
            </p:cNvSpPr>
            <p:nvPr/>
          </p:nvSpPr>
          <p:spPr bwMode="auto">
            <a:xfrm>
              <a:off x="3037" y="1883"/>
              <a:ext cx="134" cy="368"/>
            </a:xfrm>
            <a:prstGeom prst="rect">
              <a:avLst/>
            </a:prstGeom>
            <a:noFill/>
            <a:ln w="9525">
              <a:noFill/>
              <a:miter lim="800000"/>
              <a:headEnd/>
              <a:tailEnd/>
            </a:ln>
            <a:effectLst/>
          </p:spPr>
          <p:txBody>
            <a:bodyPr wrap="none">
              <a:spAutoFit/>
            </a:bodyPr>
            <a:lstStyle/>
            <a:p>
              <a:r>
                <a:rPr lang="en-US" sz="3200" i="1" dirty="0">
                  <a:solidFill>
                    <a:srgbClr val="000080"/>
                  </a:solidFill>
                  <a:latin typeface="Arial" pitchFamily="34" charset="0"/>
                  <a:cs typeface="Arial" pitchFamily="34" charset="0"/>
                  <a:sym typeface="Symbol" pitchFamily="1" charset="2"/>
                </a:rPr>
                <a:t>d</a:t>
              </a:r>
              <a:r>
                <a:rPr lang="en-US" sz="3200" dirty="0">
                  <a:solidFill>
                    <a:srgbClr val="000080"/>
                  </a:solidFill>
                  <a:latin typeface="Arial" pitchFamily="34" charset="0"/>
                  <a:cs typeface="Arial" pitchFamily="34" charset="0"/>
                  <a:sym typeface="Symbol" pitchFamily="1" charset="2"/>
                </a:rPr>
                <a:t>  =</a:t>
              </a:r>
              <a:endParaRPr lang="en-US" sz="3200" dirty="0">
                <a:solidFill>
                  <a:srgbClr val="000080"/>
                </a:solidFill>
                <a:latin typeface="Arial" pitchFamily="34" charset="0"/>
                <a:cs typeface="Arial" pitchFamily="34" charset="0"/>
              </a:endParaRPr>
            </a:p>
          </p:txBody>
        </p:sp>
      </p:grpSp>
      <p:sp>
        <p:nvSpPr>
          <p:cNvPr id="27" name="Rectangle 16"/>
          <p:cNvSpPr>
            <a:spLocks noChangeArrowheads="1"/>
          </p:cNvSpPr>
          <p:nvPr/>
        </p:nvSpPr>
        <p:spPr bwMode="auto">
          <a:xfrm>
            <a:off x="3503714" y="5644682"/>
            <a:ext cx="2717411" cy="584775"/>
          </a:xfrm>
          <a:prstGeom prst="rect">
            <a:avLst/>
          </a:prstGeom>
          <a:noFill/>
          <a:ln w="9525">
            <a:noFill/>
            <a:miter lim="800000"/>
            <a:headEnd/>
            <a:tailEnd/>
          </a:ln>
          <a:effectLst/>
        </p:spPr>
        <p:txBody>
          <a:bodyPr wrap="none">
            <a:spAutoFit/>
          </a:bodyPr>
          <a:lstStyle/>
          <a:p>
            <a:r>
              <a:rPr lang="en-US" sz="3200" i="1" dirty="0">
                <a:solidFill>
                  <a:srgbClr val="000080"/>
                </a:solidFill>
                <a:latin typeface="Arial" pitchFamily="34" charset="0"/>
                <a:cs typeface="Arial" pitchFamily="34" charset="0"/>
                <a:sym typeface="Symbol" pitchFamily="1" charset="2"/>
              </a:rPr>
              <a:t>d</a:t>
            </a:r>
            <a:r>
              <a:rPr lang="en-US" sz="3200" dirty="0">
                <a:solidFill>
                  <a:srgbClr val="000080"/>
                </a:solidFill>
                <a:latin typeface="Arial" pitchFamily="34" charset="0"/>
                <a:cs typeface="Arial" pitchFamily="34" charset="0"/>
                <a:sym typeface="Symbol" pitchFamily="1" charset="2"/>
              </a:rPr>
              <a:t>  = 4.43 g L</a:t>
            </a:r>
            <a:r>
              <a:rPr lang="en-US" sz="3200" baseline="30000" dirty="0">
                <a:solidFill>
                  <a:srgbClr val="000080"/>
                </a:solidFill>
                <a:latin typeface="Arial" pitchFamily="34" charset="0"/>
                <a:cs typeface="Arial" pitchFamily="34" charset="0"/>
                <a:sym typeface="Symbol" pitchFamily="1" charset="2"/>
              </a:rPr>
              <a:t>-1</a:t>
            </a:r>
            <a:endParaRPr lang="en-US" sz="3200" baseline="30000" dirty="0">
              <a:solidFill>
                <a:srgbClr val="000080"/>
              </a:solidFill>
              <a:latin typeface="Arial" pitchFamily="34" charset="0"/>
              <a:cs typeface="Arial" pitchFamily="34" charset="0"/>
            </a:endParaRPr>
          </a:p>
        </p:txBody>
      </p:sp>
      <p:sp>
        <p:nvSpPr>
          <p:cNvPr id="12" name="Slide Number Placeholder 11"/>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32</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43879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1584" y="548683"/>
            <a:ext cx="7344816" cy="954107"/>
          </a:xfrm>
          <a:prstGeom prst="rect">
            <a:avLst/>
          </a:prstGeom>
          <a:noFill/>
        </p:spPr>
        <p:txBody>
          <a:bodyPr wrap="square" rtlCol="0">
            <a:spAutoFit/>
          </a:bodyPr>
          <a:lstStyle/>
          <a:p>
            <a:r>
              <a:rPr lang="en-GB" sz="2800" dirty="0">
                <a:solidFill>
                  <a:srgbClr val="F79646">
                    <a:lumMod val="50000"/>
                  </a:srgbClr>
                </a:solidFill>
                <a:latin typeface="Calibri"/>
              </a:rPr>
              <a:t>Which gas is most dense at 1.00 atm and 298 K? CO</a:t>
            </a:r>
            <a:r>
              <a:rPr lang="en-GB" sz="2800" baseline="-25000" dirty="0">
                <a:solidFill>
                  <a:srgbClr val="F79646">
                    <a:lumMod val="50000"/>
                  </a:srgbClr>
                </a:solidFill>
                <a:latin typeface="Calibri"/>
              </a:rPr>
              <a:t>2</a:t>
            </a:r>
            <a:r>
              <a:rPr lang="en-GB" sz="2800" dirty="0">
                <a:solidFill>
                  <a:srgbClr val="F79646">
                    <a:lumMod val="50000"/>
                  </a:srgbClr>
                </a:solidFill>
                <a:latin typeface="Calibri"/>
              </a:rPr>
              <a:t>, N</a:t>
            </a:r>
            <a:r>
              <a:rPr lang="en-GB" sz="2800" baseline="-25000" dirty="0">
                <a:solidFill>
                  <a:srgbClr val="F79646">
                    <a:lumMod val="50000"/>
                  </a:srgbClr>
                </a:solidFill>
                <a:latin typeface="Calibri"/>
              </a:rPr>
              <a:t>2</a:t>
            </a:r>
            <a:r>
              <a:rPr lang="en-GB" sz="2800" dirty="0">
                <a:solidFill>
                  <a:srgbClr val="F79646">
                    <a:lumMod val="50000"/>
                  </a:srgbClr>
                </a:solidFill>
                <a:latin typeface="Calibri"/>
              </a:rPr>
              <a:t>O, or Cl</a:t>
            </a:r>
            <a:r>
              <a:rPr lang="en-GB" sz="2800" baseline="-25000" dirty="0">
                <a:solidFill>
                  <a:srgbClr val="F79646">
                    <a:lumMod val="50000"/>
                  </a:srgbClr>
                </a:solidFill>
                <a:latin typeface="Calibri"/>
              </a:rPr>
              <a:t>2</a:t>
            </a:r>
            <a:r>
              <a:rPr lang="en-GB" sz="2800" dirty="0">
                <a:solidFill>
                  <a:srgbClr val="F79646">
                    <a:lumMod val="50000"/>
                  </a:srgbClr>
                </a:solidFill>
                <a:latin typeface="Calibri"/>
              </a:rPr>
              <a:t>.</a:t>
            </a:r>
          </a:p>
        </p:txBody>
      </p:sp>
      <p:grpSp>
        <p:nvGrpSpPr>
          <p:cNvPr id="3" name="Group 17"/>
          <p:cNvGrpSpPr>
            <a:grpSpLocks/>
          </p:cNvGrpSpPr>
          <p:nvPr/>
        </p:nvGrpSpPr>
        <p:grpSpPr bwMode="auto">
          <a:xfrm>
            <a:off x="3863750" y="2115319"/>
            <a:ext cx="1638300" cy="954088"/>
            <a:chOff x="2976" y="1803"/>
            <a:chExt cx="1032" cy="601"/>
          </a:xfrm>
        </p:grpSpPr>
        <p:sp>
          <p:nvSpPr>
            <p:cNvPr id="6" name="Rectangle 11"/>
            <p:cNvSpPr>
              <a:spLocks noChangeArrowheads="1"/>
            </p:cNvSpPr>
            <p:nvPr/>
          </p:nvSpPr>
          <p:spPr bwMode="auto">
            <a:xfrm>
              <a:off x="3475" y="1803"/>
              <a:ext cx="456"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pitchFamily="34" charset="0"/>
                  <a:cs typeface="Arial" pitchFamily="34" charset="0"/>
                </a:rPr>
                <a:t>PM</a:t>
              </a:r>
              <a:endParaRPr lang="en-US" sz="2800" i="1" dirty="0">
                <a:solidFill>
                  <a:srgbClr val="000080"/>
                </a:solidFill>
                <a:latin typeface="Calibri"/>
                <a:cs typeface="Arial" pitchFamily="34" charset="0"/>
              </a:endParaRPr>
            </a:p>
            <a:p>
              <a:pPr algn="ctr"/>
              <a:r>
                <a:rPr lang="en-US" sz="2800" i="1" dirty="0">
                  <a:solidFill>
                    <a:srgbClr val="000080"/>
                  </a:solidFill>
                  <a:latin typeface="Arial" pitchFamily="34" charset="0"/>
                  <a:cs typeface="Arial" pitchFamily="34" charset="0"/>
                </a:rPr>
                <a:t>RT</a:t>
              </a:r>
            </a:p>
          </p:txBody>
        </p:sp>
        <p:sp>
          <p:nvSpPr>
            <p:cNvPr id="7" name="Line 12"/>
            <p:cNvSpPr>
              <a:spLocks noChangeShapeType="1"/>
            </p:cNvSpPr>
            <p:nvPr/>
          </p:nvSpPr>
          <p:spPr bwMode="auto">
            <a:xfrm>
              <a:off x="3384" y="2086"/>
              <a:ext cx="624" cy="0"/>
            </a:xfrm>
            <a:prstGeom prst="line">
              <a:avLst/>
            </a:prstGeom>
            <a:noFill/>
            <a:ln w="28575">
              <a:solidFill>
                <a:srgbClr val="000080"/>
              </a:solidFill>
              <a:round/>
              <a:headEnd/>
              <a:tailEnd/>
            </a:ln>
            <a:effectLst/>
          </p:spPr>
          <p:txBody>
            <a:bodyPr wrap="none" anchor="ctr"/>
            <a:lstStyle/>
            <a:p>
              <a:endParaRPr lang="en-GB" sz="2800">
                <a:solidFill>
                  <a:prstClr val="black"/>
                </a:solidFill>
                <a:latin typeface="Arial" pitchFamily="34" charset="0"/>
                <a:cs typeface="Arial" pitchFamily="34" charset="0"/>
              </a:endParaRPr>
            </a:p>
          </p:txBody>
        </p:sp>
        <p:sp>
          <p:nvSpPr>
            <p:cNvPr id="11" name="Rectangle 16"/>
            <p:cNvSpPr>
              <a:spLocks noChangeArrowheads="1"/>
            </p:cNvSpPr>
            <p:nvPr/>
          </p:nvSpPr>
          <p:spPr bwMode="auto">
            <a:xfrm>
              <a:off x="2976" y="1918"/>
              <a:ext cx="437" cy="33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a:t>
              </a:r>
              <a:endParaRPr lang="en-US" sz="2800" dirty="0">
                <a:solidFill>
                  <a:srgbClr val="000080"/>
                </a:solidFill>
                <a:latin typeface="Arial" pitchFamily="34" charset="0"/>
                <a:cs typeface="Arial" pitchFamily="34" charset="0"/>
              </a:endParaRPr>
            </a:p>
          </p:txBody>
        </p:sp>
      </p:grpSp>
      <p:grpSp>
        <p:nvGrpSpPr>
          <p:cNvPr id="4" name="Group 17"/>
          <p:cNvGrpSpPr>
            <a:grpSpLocks/>
          </p:cNvGrpSpPr>
          <p:nvPr/>
        </p:nvGrpSpPr>
        <p:grpSpPr bwMode="auto">
          <a:xfrm>
            <a:off x="3431705" y="3267000"/>
            <a:ext cx="3266595" cy="954088"/>
            <a:chOff x="2976" y="1803"/>
            <a:chExt cx="1064" cy="601"/>
          </a:xfrm>
        </p:grpSpPr>
        <p:sp>
          <p:nvSpPr>
            <p:cNvPr id="26" name="Rectangle 11"/>
            <p:cNvSpPr>
              <a:spLocks noChangeArrowheads="1"/>
            </p:cNvSpPr>
            <p:nvPr/>
          </p:nvSpPr>
          <p:spPr bwMode="auto">
            <a:xfrm>
              <a:off x="3367" y="1803"/>
              <a:ext cx="673"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pitchFamily="34" charset="0"/>
                  <a:cs typeface="Arial" pitchFamily="34" charset="0"/>
                </a:rPr>
                <a:t>1 x 44</a:t>
              </a:r>
              <a:endParaRPr lang="en-US" sz="2800" i="1" dirty="0">
                <a:solidFill>
                  <a:srgbClr val="000080"/>
                </a:solidFill>
                <a:latin typeface="Calibri"/>
                <a:cs typeface="Arial" pitchFamily="34" charset="0"/>
              </a:endParaRPr>
            </a:p>
            <a:p>
              <a:pPr algn="ctr"/>
              <a:r>
                <a:rPr lang="en-US" sz="2800" i="1" dirty="0">
                  <a:solidFill>
                    <a:srgbClr val="000080"/>
                  </a:solidFill>
                  <a:latin typeface="Arial" pitchFamily="34" charset="0"/>
                  <a:cs typeface="Arial" pitchFamily="34" charset="0"/>
                </a:rPr>
                <a:t>0.082 x 298</a:t>
              </a:r>
            </a:p>
          </p:txBody>
        </p:sp>
        <p:sp>
          <p:nvSpPr>
            <p:cNvPr id="27" name="Line 12"/>
            <p:cNvSpPr>
              <a:spLocks noChangeShapeType="1"/>
            </p:cNvSpPr>
            <p:nvPr/>
          </p:nvSpPr>
          <p:spPr bwMode="auto">
            <a:xfrm>
              <a:off x="3384" y="2086"/>
              <a:ext cx="624" cy="0"/>
            </a:xfrm>
            <a:prstGeom prst="line">
              <a:avLst/>
            </a:prstGeom>
            <a:noFill/>
            <a:ln w="28575">
              <a:solidFill>
                <a:srgbClr val="000080"/>
              </a:solidFill>
              <a:round/>
              <a:headEnd/>
              <a:tailEnd/>
            </a:ln>
            <a:effectLst/>
          </p:spPr>
          <p:txBody>
            <a:bodyPr wrap="none" anchor="ctr"/>
            <a:lstStyle/>
            <a:p>
              <a:endParaRPr lang="en-GB" sz="2800">
                <a:solidFill>
                  <a:prstClr val="black"/>
                </a:solidFill>
                <a:latin typeface="Arial" pitchFamily="34" charset="0"/>
                <a:cs typeface="Arial" pitchFamily="34" charset="0"/>
              </a:endParaRPr>
            </a:p>
          </p:txBody>
        </p:sp>
        <p:sp>
          <p:nvSpPr>
            <p:cNvPr id="28" name="Rectangle 16"/>
            <p:cNvSpPr>
              <a:spLocks noChangeArrowheads="1"/>
            </p:cNvSpPr>
            <p:nvPr/>
          </p:nvSpPr>
          <p:spPr bwMode="auto">
            <a:xfrm>
              <a:off x="2976" y="1918"/>
              <a:ext cx="420" cy="33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a:t>
              </a:r>
              <a:endParaRPr lang="en-US" sz="2800" dirty="0">
                <a:solidFill>
                  <a:srgbClr val="000080"/>
                </a:solidFill>
                <a:latin typeface="Arial" pitchFamily="34" charset="0"/>
                <a:cs typeface="Arial" pitchFamily="34" charset="0"/>
              </a:endParaRPr>
            </a:p>
          </p:txBody>
        </p:sp>
      </p:grpSp>
      <p:sp>
        <p:nvSpPr>
          <p:cNvPr id="29" name="TextBox 28"/>
          <p:cNvSpPr txBox="1"/>
          <p:nvPr/>
        </p:nvSpPr>
        <p:spPr>
          <a:xfrm>
            <a:off x="3719736" y="3573016"/>
            <a:ext cx="1008112" cy="523220"/>
          </a:xfrm>
          <a:prstGeom prst="rect">
            <a:avLst/>
          </a:prstGeom>
          <a:noFill/>
        </p:spPr>
        <p:txBody>
          <a:bodyPr wrap="square" rtlCol="0">
            <a:spAutoFit/>
          </a:bodyPr>
          <a:lstStyle/>
          <a:p>
            <a:r>
              <a:rPr lang="en-GB" sz="2800" dirty="0">
                <a:solidFill>
                  <a:srgbClr val="002060"/>
                </a:solidFill>
                <a:latin typeface="Calibri"/>
              </a:rPr>
              <a:t>CO</a:t>
            </a:r>
            <a:r>
              <a:rPr lang="en-GB" sz="2800" baseline="-25000" dirty="0">
                <a:solidFill>
                  <a:srgbClr val="002060"/>
                </a:solidFill>
                <a:latin typeface="Calibri"/>
              </a:rPr>
              <a:t>2</a:t>
            </a:r>
          </a:p>
        </p:txBody>
      </p:sp>
      <p:sp>
        <p:nvSpPr>
          <p:cNvPr id="30" name="TextBox 29"/>
          <p:cNvSpPr txBox="1"/>
          <p:nvPr/>
        </p:nvSpPr>
        <p:spPr>
          <a:xfrm>
            <a:off x="6744072" y="3429001"/>
            <a:ext cx="2088232" cy="523220"/>
          </a:xfrm>
          <a:prstGeom prst="rect">
            <a:avLst/>
          </a:prstGeom>
          <a:noFill/>
        </p:spPr>
        <p:txBody>
          <a:bodyPr wrap="square" rtlCol="0">
            <a:spAutoFit/>
          </a:bodyPr>
          <a:lstStyle/>
          <a:p>
            <a:r>
              <a:rPr lang="en-GB" sz="2800" dirty="0">
                <a:solidFill>
                  <a:srgbClr val="002060"/>
                </a:solidFill>
                <a:latin typeface="Arial" pitchFamily="34" charset="0"/>
                <a:cs typeface="Arial" pitchFamily="34" charset="0"/>
              </a:rPr>
              <a:t>= 1.8 g L</a:t>
            </a:r>
            <a:r>
              <a:rPr lang="en-GB" sz="2800" baseline="30000" dirty="0">
                <a:solidFill>
                  <a:srgbClr val="002060"/>
                </a:solidFill>
                <a:latin typeface="Arial" pitchFamily="34" charset="0"/>
                <a:cs typeface="Arial" pitchFamily="34" charset="0"/>
              </a:rPr>
              <a:t>-1</a:t>
            </a:r>
          </a:p>
        </p:txBody>
      </p:sp>
      <p:sp>
        <p:nvSpPr>
          <p:cNvPr id="31" name="Rectangle 16"/>
          <p:cNvSpPr>
            <a:spLocks noChangeArrowheads="1"/>
          </p:cNvSpPr>
          <p:nvPr/>
        </p:nvSpPr>
        <p:spPr bwMode="auto">
          <a:xfrm>
            <a:off x="3584106" y="4705980"/>
            <a:ext cx="2802370" cy="52322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  1.8 g L</a:t>
            </a:r>
            <a:r>
              <a:rPr lang="en-US" sz="2800" baseline="30000" dirty="0">
                <a:solidFill>
                  <a:srgbClr val="000080"/>
                </a:solidFill>
                <a:latin typeface="Arial" pitchFamily="34" charset="0"/>
                <a:cs typeface="Arial" pitchFamily="34" charset="0"/>
                <a:sym typeface="Symbol" pitchFamily="1" charset="2"/>
              </a:rPr>
              <a:t>-1</a:t>
            </a:r>
            <a:endParaRPr lang="en-US" sz="2800" baseline="30000" dirty="0">
              <a:solidFill>
                <a:srgbClr val="000080"/>
              </a:solidFill>
              <a:latin typeface="Arial" pitchFamily="34" charset="0"/>
              <a:cs typeface="Arial" pitchFamily="34" charset="0"/>
            </a:endParaRPr>
          </a:p>
        </p:txBody>
      </p:sp>
      <p:sp>
        <p:nvSpPr>
          <p:cNvPr id="32" name="Rectangle 16"/>
          <p:cNvSpPr>
            <a:spLocks noChangeArrowheads="1"/>
          </p:cNvSpPr>
          <p:nvPr/>
        </p:nvSpPr>
        <p:spPr bwMode="auto">
          <a:xfrm>
            <a:off x="3584106" y="5714092"/>
            <a:ext cx="3102131" cy="52322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 2.91 g L</a:t>
            </a:r>
            <a:r>
              <a:rPr lang="en-US" sz="2800" baseline="30000" dirty="0">
                <a:solidFill>
                  <a:srgbClr val="000080"/>
                </a:solidFill>
                <a:latin typeface="Arial" pitchFamily="34" charset="0"/>
                <a:cs typeface="Arial" pitchFamily="34" charset="0"/>
                <a:sym typeface="Symbol" pitchFamily="1" charset="2"/>
              </a:rPr>
              <a:t>-1</a:t>
            </a:r>
            <a:r>
              <a:rPr lang="en-US" sz="2800" dirty="0">
                <a:solidFill>
                  <a:srgbClr val="000080"/>
                </a:solidFill>
                <a:latin typeface="Arial" pitchFamily="34" charset="0"/>
                <a:cs typeface="Arial" pitchFamily="34" charset="0"/>
                <a:sym typeface="Symbol" pitchFamily="1" charset="2"/>
              </a:rPr>
              <a:t>  </a:t>
            </a:r>
            <a:endParaRPr lang="en-US" sz="2800" dirty="0">
              <a:solidFill>
                <a:srgbClr val="000080"/>
              </a:solidFill>
              <a:latin typeface="Arial" pitchFamily="34" charset="0"/>
              <a:cs typeface="Arial" pitchFamily="34" charset="0"/>
            </a:endParaRPr>
          </a:p>
        </p:txBody>
      </p:sp>
      <p:sp>
        <p:nvSpPr>
          <p:cNvPr id="33" name="TextBox 32"/>
          <p:cNvSpPr txBox="1"/>
          <p:nvPr/>
        </p:nvSpPr>
        <p:spPr>
          <a:xfrm>
            <a:off x="3872136" y="4849997"/>
            <a:ext cx="1008112" cy="523220"/>
          </a:xfrm>
          <a:prstGeom prst="rect">
            <a:avLst/>
          </a:prstGeom>
          <a:noFill/>
        </p:spPr>
        <p:txBody>
          <a:bodyPr wrap="square" rtlCol="0">
            <a:spAutoFit/>
          </a:bodyPr>
          <a:lstStyle/>
          <a:p>
            <a:r>
              <a:rPr lang="en-GB" sz="2800" dirty="0">
                <a:solidFill>
                  <a:srgbClr val="002060"/>
                </a:solidFill>
                <a:latin typeface="Calibri"/>
              </a:rPr>
              <a:t>N</a:t>
            </a:r>
            <a:r>
              <a:rPr lang="en-GB" sz="2800" baseline="-25000" dirty="0">
                <a:solidFill>
                  <a:srgbClr val="002060"/>
                </a:solidFill>
                <a:latin typeface="Calibri"/>
              </a:rPr>
              <a:t>2</a:t>
            </a:r>
            <a:r>
              <a:rPr lang="en-GB" sz="2800" dirty="0">
                <a:solidFill>
                  <a:srgbClr val="002060"/>
                </a:solidFill>
                <a:latin typeface="Calibri"/>
              </a:rPr>
              <a:t>O</a:t>
            </a:r>
            <a:endParaRPr lang="en-GB" sz="2800" baseline="-25000" dirty="0">
              <a:solidFill>
                <a:srgbClr val="002060"/>
              </a:solidFill>
              <a:latin typeface="Calibri"/>
            </a:endParaRPr>
          </a:p>
        </p:txBody>
      </p:sp>
      <p:sp>
        <p:nvSpPr>
          <p:cNvPr id="34" name="TextBox 33"/>
          <p:cNvSpPr txBox="1"/>
          <p:nvPr/>
        </p:nvSpPr>
        <p:spPr>
          <a:xfrm>
            <a:off x="3872136" y="5858108"/>
            <a:ext cx="1008112" cy="523220"/>
          </a:xfrm>
          <a:prstGeom prst="rect">
            <a:avLst/>
          </a:prstGeom>
          <a:noFill/>
        </p:spPr>
        <p:txBody>
          <a:bodyPr wrap="square" rtlCol="0">
            <a:spAutoFit/>
          </a:bodyPr>
          <a:lstStyle/>
          <a:p>
            <a:r>
              <a:rPr lang="en-GB" sz="2800" dirty="0" err="1">
                <a:solidFill>
                  <a:srgbClr val="002060"/>
                </a:solidFill>
                <a:latin typeface="Calibri"/>
              </a:rPr>
              <a:t>Cl</a:t>
            </a:r>
            <a:endParaRPr lang="en-GB" sz="2800" baseline="-25000" dirty="0">
              <a:solidFill>
                <a:srgbClr val="002060"/>
              </a:solidFill>
              <a:latin typeface="Calibri"/>
            </a:endParaRPr>
          </a:p>
        </p:txBody>
      </p:sp>
      <p:sp>
        <p:nvSpPr>
          <p:cNvPr id="17" name="Slide Number Placeholder 16"/>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33</a:t>
            </a:fld>
            <a:endParaRPr lang="en-US">
              <a:solidFill>
                <a:prstClr val="black">
                  <a:tint val="75000"/>
                </a:prstClr>
              </a:solidFill>
              <a:latin typeface="Calibri"/>
            </a:endParaRPr>
          </a:p>
        </p:txBody>
      </p:sp>
    </p:spTree>
    <p:extLst>
      <p:ext uri="{BB962C8B-B14F-4D97-AF65-F5344CB8AC3E}">
        <p14:creationId xmlns:p14="http://schemas.microsoft.com/office/powerpoint/2010/main" xmlns="" val="70480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2209800" y="228600"/>
            <a:ext cx="7772400" cy="1143000"/>
          </a:xfrm>
          <a:prstGeom prst="rect">
            <a:avLst/>
          </a:prstGeom>
        </p:spPr>
        <p:txBody>
          <a:bodyPr vert="horz" lIns="91440" tIns="45720" rIns="91440" bIns="45720" rtlCol="1" anchor="ctr">
            <a:normAutofit/>
          </a:bodyPr>
          <a:lstStyle/>
          <a:p>
            <a:pPr algn="ctr" rtl="1">
              <a:spcBef>
                <a:spcPct val="0"/>
              </a:spcBef>
              <a:defRPr/>
            </a:pPr>
            <a:r>
              <a:rPr lang="en-US" sz="4400" dirty="0">
                <a:solidFill>
                  <a:srgbClr val="C00000"/>
                </a:solidFill>
                <a:latin typeface="Calibri"/>
              </a:rPr>
              <a:t>Molecular Mass</a:t>
            </a:r>
          </a:p>
        </p:txBody>
      </p:sp>
      <p:sp>
        <p:nvSpPr>
          <p:cNvPr id="5" name="Rectangle 3"/>
          <p:cNvSpPr txBox="1">
            <a:spLocks noChangeArrowheads="1"/>
          </p:cNvSpPr>
          <p:nvPr/>
        </p:nvSpPr>
        <p:spPr>
          <a:xfrm>
            <a:off x="1847528" y="1600200"/>
            <a:ext cx="8278688" cy="1540768"/>
          </a:xfrm>
          <a:prstGeom prst="rect">
            <a:avLst/>
          </a:prstGeom>
        </p:spPr>
        <p:txBody>
          <a:bodyPr vert="horz" lIns="91440" tIns="45720" rIns="91440" bIns="45720" rtlCol="1">
            <a:normAutofit/>
          </a:bodyPr>
          <a:lstStyle/>
          <a:p>
            <a:pPr rtl="1">
              <a:lnSpc>
                <a:spcPct val="90000"/>
              </a:lnSpc>
              <a:spcBef>
                <a:spcPct val="20000"/>
              </a:spcBef>
              <a:defRPr/>
            </a:pPr>
            <a:r>
              <a:rPr lang="en-US" sz="3200" dirty="0">
                <a:solidFill>
                  <a:prstClr val="black"/>
                </a:solidFill>
                <a:latin typeface="Calibri"/>
              </a:rPr>
              <a:t>	We can manipulate the density equation to enable us to find the molecular mass of a gas:</a:t>
            </a:r>
          </a:p>
        </p:txBody>
      </p:sp>
      <p:grpSp>
        <p:nvGrpSpPr>
          <p:cNvPr id="2" name="Group 16"/>
          <p:cNvGrpSpPr>
            <a:grpSpLocks/>
          </p:cNvGrpSpPr>
          <p:nvPr/>
        </p:nvGrpSpPr>
        <p:grpSpPr bwMode="auto">
          <a:xfrm>
            <a:off x="4800600" y="2564908"/>
            <a:ext cx="2060576" cy="1446213"/>
            <a:chOff x="1161" y="2501"/>
            <a:chExt cx="1298" cy="911"/>
          </a:xfrm>
        </p:grpSpPr>
        <p:sp>
          <p:nvSpPr>
            <p:cNvPr id="7" name="Line 10"/>
            <p:cNvSpPr>
              <a:spLocks noChangeShapeType="1"/>
            </p:cNvSpPr>
            <p:nvPr/>
          </p:nvSpPr>
          <p:spPr bwMode="auto">
            <a:xfrm>
              <a:off x="1811" y="2949"/>
              <a:ext cx="624" cy="0"/>
            </a:xfrm>
            <a:prstGeom prst="line">
              <a:avLst/>
            </a:prstGeom>
            <a:noFill/>
            <a:ln w="28575">
              <a:solidFill>
                <a:schemeClr val="accent2"/>
              </a:solidFill>
              <a:round/>
              <a:headEnd/>
              <a:tailEnd/>
            </a:ln>
            <a:effectLst/>
          </p:spPr>
          <p:txBody>
            <a:bodyPr wrap="none" anchor="ctr"/>
            <a:lstStyle/>
            <a:p>
              <a:endParaRPr lang="en-US">
                <a:solidFill>
                  <a:prstClr val="black"/>
                </a:solidFill>
                <a:latin typeface="Calibri"/>
              </a:endParaRPr>
            </a:p>
          </p:txBody>
        </p:sp>
        <p:grpSp>
          <p:nvGrpSpPr>
            <p:cNvPr id="3" name="Group 15"/>
            <p:cNvGrpSpPr>
              <a:grpSpLocks/>
            </p:cNvGrpSpPr>
            <p:nvPr/>
          </p:nvGrpSpPr>
          <p:grpSpPr bwMode="auto">
            <a:xfrm>
              <a:off x="1161" y="2501"/>
              <a:ext cx="1298" cy="911"/>
              <a:chOff x="1161" y="2501"/>
              <a:chExt cx="1298" cy="911"/>
            </a:xfrm>
          </p:grpSpPr>
          <p:sp>
            <p:nvSpPr>
              <p:cNvPr id="9" name="Rectangle 9"/>
              <p:cNvSpPr>
                <a:spLocks noChangeArrowheads="1"/>
              </p:cNvSpPr>
              <p:nvPr/>
            </p:nvSpPr>
            <p:spPr bwMode="auto">
              <a:xfrm>
                <a:off x="1789" y="2501"/>
                <a:ext cx="670" cy="911"/>
              </a:xfrm>
              <a:prstGeom prst="rect">
                <a:avLst/>
              </a:prstGeom>
              <a:noFill/>
              <a:ln w="9525">
                <a:noFill/>
                <a:miter lim="800000"/>
                <a:headEnd/>
                <a:tailEnd/>
              </a:ln>
              <a:effectLst/>
            </p:spPr>
            <p:txBody>
              <a:bodyPr wrap="none">
                <a:spAutoFit/>
              </a:bodyPr>
              <a:lstStyle/>
              <a:p>
                <a:pPr algn="ctr"/>
                <a:r>
                  <a:rPr lang="en-US" sz="4400" i="1" dirty="0">
                    <a:solidFill>
                      <a:srgbClr val="000080"/>
                    </a:solidFill>
                    <a:latin typeface="Arial" charset="0"/>
                  </a:rPr>
                  <a:t>P</a:t>
                </a:r>
                <a:r>
                  <a:rPr lang="en-US" sz="4400" i="1" dirty="0">
                    <a:solidFill>
                      <a:srgbClr val="000080"/>
                    </a:solidFill>
                    <a:latin typeface="Symbol" pitchFamily="1" charset="2"/>
                    <a:sym typeface="Symbol" pitchFamily="1" charset="2"/>
                  </a:rPr>
                  <a:t></a:t>
                </a:r>
                <a:endParaRPr lang="en-US" sz="4400" i="1" dirty="0">
                  <a:solidFill>
                    <a:srgbClr val="000080"/>
                  </a:solidFill>
                  <a:latin typeface="Arial" charset="0"/>
                </a:endParaRPr>
              </a:p>
              <a:p>
                <a:pPr algn="ctr"/>
                <a:r>
                  <a:rPr lang="en-US" sz="4400" i="1" dirty="0">
                    <a:solidFill>
                      <a:srgbClr val="000080"/>
                    </a:solidFill>
                    <a:latin typeface="Arial" charset="0"/>
                  </a:rPr>
                  <a:t>RT</a:t>
                </a:r>
              </a:p>
            </p:txBody>
          </p:sp>
          <p:sp>
            <p:nvSpPr>
              <p:cNvPr id="10" name="Rectangle 14"/>
              <p:cNvSpPr>
                <a:spLocks noChangeArrowheads="1"/>
              </p:cNvSpPr>
              <p:nvPr/>
            </p:nvSpPr>
            <p:spPr bwMode="auto">
              <a:xfrm>
                <a:off x="1161" y="2707"/>
                <a:ext cx="621" cy="485"/>
              </a:xfrm>
              <a:prstGeom prst="rect">
                <a:avLst/>
              </a:prstGeom>
              <a:noFill/>
              <a:ln w="9525">
                <a:noFill/>
                <a:miter lim="800000"/>
                <a:headEnd/>
                <a:tailEnd/>
              </a:ln>
              <a:effectLst/>
            </p:spPr>
            <p:txBody>
              <a:bodyPr wrap="none">
                <a:spAutoFit/>
              </a:bodyPr>
              <a:lstStyle/>
              <a:p>
                <a:r>
                  <a:rPr lang="en-US" sz="4400" i="1" dirty="0">
                    <a:solidFill>
                      <a:srgbClr val="000080"/>
                    </a:solidFill>
                    <a:latin typeface="Arial" charset="0"/>
                    <a:sym typeface="Symbol" pitchFamily="1" charset="2"/>
                  </a:rPr>
                  <a:t>d</a:t>
                </a:r>
                <a:r>
                  <a:rPr lang="en-US" sz="4400" dirty="0">
                    <a:solidFill>
                      <a:srgbClr val="000080"/>
                    </a:solidFill>
                    <a:latin typeface="Arial" charset="0"/>
                    <a:sym typeface="Symbol" pitchFamily="1" charset="2"/>
                  </a:rPr>
                  <a:t> =</a:t>
                </a:r>
                <a:endParaRPr lang="en-US" sz="4400" dirty="0">
                  <a:solidFill>
                    <a:srgbClr val="000080"/>
                  </a:solidFill>
                  <a:latin typeface="Arial" charset="0"/>
                </a:endParaRPr>
              </a:p>
            </p:txBody>
          </p:sp>
        </p:grpSp>
      </p:grpSp>
      <p:sp>
        <p:nvSpPr>
          <p:cNvPr id="11" name="Rectangle 7"/>
          <p:cNvSpPr>
            <a:spLocks noChangeArrowheads="1"/>
          </p:cNvSpPr>
          <p:nvPr/>
        </p:nvSpPr>
        <p:spPr bwMode="auto">
          <a:xfrm>
            <a:off x="5153027" y="4149083"/>
            <a:ext cx="1893467" cy="584775"/>
          </a:xfrm>
          <a:prstGeom prst="rect">
            <a:avLst/>
          </a:prstGeom>
          <a:noFill/>
          <a:ln w="9525">
            <a:noFill/>
            <a:miter lim="800000"/>
            <a:headEnd/>
            <a:tailEnd/>
          </a:ln>
          <a:effectLst/>
        </p:spPr>
        <p:txBody>
          <a:bodyPr wrap="none">
            <a:spAutoFit/>
          </a:bodyPr>
          <a:lstStyle/>
          <a:p>
            <a:r>
              <a:rPr lang="en-US" sz="3200" dirty="0">
                <a:solidFill>
                  <a:srgbClr val="C82E32"/>
                </a:solidFill>
                <a:latin typeface="Arial" charset="0"/>
              </a:rPr>
              <a:t>Becomes</a:t>
            </a:r>
            <a:endParaRPr lang="en-US" sz="3600" dirty="0">
              <a:solidFill>
                <a:srgbClr val="C82E32"/>
              </a:solidFill>
              <a:latin typeface="Arial" charset="0"/>
            </a:endParaRPr>
          </a:p>
        </p:txBody>
      </p:sp>
      <p:grpSp>
        <p:nvGrpSpPr>
          <p:cNvPr id="6" name="Group 23"/>
          <p:cNvGrpSpPr>
            <a:grpSpLocks/>
          </p:cNvGrpSpPr>
          <p:nvPr/>
        </p:nvGrpSpPr>
        <p:grpSpPr bwMode="auto">
          <a:xfrm>
            <a:off x="4903791" y="4953004"/>
            <a:ext cx="2382838" cy="1446213"/>
            <a:chOff x="3792" y="2510"/>
            <a:chExt cx="1501" cy="911"/>
          </a:xfrm>
        </p:grpSpPr>
        <p:sp>
          <p:nvSpPr>
            <p:cNvPr id="13" name="Line 18"/>
            <p:cNvSpPr>
              <a:spLocks noChangeShapeType="1"/>
            </p:cNvSpPr>
            <p:nvPr/>
          </p:nvSpPr>
          <p:spPr bwMode="auto">
            <a:xfrm>
              <a:off x="4590" y="2969"/>
              <a:ext cx="624" cy="0"/>
            </a:xfrm>
            <a:prstGeom prst="line">
              <a:avLst/>
            </a:prstGeom>
            <a:noFill/>
            <a:ln w="28575">
              <a:solidFill>
                <a:schemeClr val="accent2"/>
              </a:solidFill>
              <a:round/>
              <a:headEnd/>
              <a:tailEnd/>
            </a:ln>
            <a:effectLst/>
          </p:spPr>
          <p:txBody>
            <a:bodyPr wrap="none" anchor="ctr"/>
            <a:lstStyle/>
            <a:p>
              <a:endParaRPr lang="en-US">
                <a:solidFill>
                  <a:prstClr val="black"/>
                </a:solidFill>
                <a:latin typeface="Calibri"/>
              </a:endParaRPr>
            </a:p>
          </p:txBody>
        </p:sp>
        <p:sp>
          <p:nvSpPr>
            <p:cNvPr id="14" name="Rectangle 20"/>
            <p:cNvSpPr>
              <a:spLocks noChangeArrowheads="1"/>
            </p:cNvSpPr>
            <p:nvPr/>
          </p:nvSpPr>
          <p:spPr bwMode="auto">
            <a:xfrm>
              <a:off x="4512" y="2510"/>
              <a:ext cx="781" cy="911"/>
            </a:xfrm>
            <a:prstGeom prst="rect">
              <a:avLst/>
            </a:prstGeom>
            <a:noFill/>
            <a:ln w="9525">
              <a:noFill/>
              <a:miter lim="800000"/>
              <a:headEnd/>
              <a:tailEnd/>
            </a:ln>
            <a:effectLst/>
          </p:spPr>
          <p:txBody>
            <a:bodyPr wrap="none">
              <a:spAutoFit/>
            </a:bodyPr>
            <a:lstStyle/>
            <a:p>
              <a:pPr algn="ctr"/>
              <a:r>
                <a:rPr lang="en-US" sz="4400" i="1" dirty="0">
                  <a:solidFill>
                    <a:srgbClr val="000080"/>
                  </a:solidFill>
                  <a:latin typeface="Arial" charset="0"/>
                </a:rPr>
                <a:t>dRT</a:t>
              </a:r>
            </a:p>
            <a:p>
              <a:pPr algn="ctr"/>
              <a:r>
                <a:rPr lang="en-US" sz="4400" i="1" dirty="0">
                  <a:solidFill>
                    <a:srgbClr val="000080"/>
                  </a:solidFill>
                  <a:latin typeface="Arial" charset="0"/>
                </a:rPr>
                <a:t>P</a:t>
              </a:r>
            </a:p>
          </p:txBody>
        </p:sp>
        <p:sp>
          <p:nvSpPr>
            <p:cNvPr id="15" name="Rectangle 21"/>
            <p:cNvSpPr>
              <a:spLocks noChangeArrowheads="1"/>
            </p:cNvSpPr>
            <p:nvPr/>
          </p:nvSpPr>
          <p:spPr bwMode="auto">
            <a:xfrm>
              <a:off x="3792" y="2752"/>
              <a:ext cx="739" cy="485"/>
            </a:xfrm>
            <a:prstGeom prst="rect">
              <a:avLst/>
            </a:prstGeom>
            <a:noFill/>
            <a:ln w="9525">
              <a:noFill/>
              <a:miter lim="800000"/>
              <a:headEnd/>
              <a:tailEnd/>
            </a:ln>
            <a:effectLst/>
          </p:spPr>
          <p:txBody>
            <a:bodyPr wrap="none">
              <a:spAutoFit/>
            </a:bodyPr>
            <a:lstStyle/>
            <a:p>
              <a:r>
                <a:rPr lang="en-US" sz="4400" i="1" dirty="0">
                  <a:solidFill>
                    <a:srgbClr val="000080"/>
                  </a:solidFill>
                  <a:latin typeface="Symbol" pitchFamily="1" charset="2"/>
                  <a:sym typeface="Symbol" pitchFamily="1" charset="2"/>
                </a:rPr>
                <a:t></a:t>
              </a:r>
              <a:r>
                <a:rPr lang="en-US" sz="4400" dirty="0">
                  <a:solidFill>
                    <a:srgbClr val="000080"/>
                  </a:solidFill>
                  <a:latin typeface="Arial" charset="0"/>
                  <a:sym typeface="Symbol" pitchFamily="1" charset="2"/>
                </a:rPr>
                <a:t> =</a:t>
              </a:r>
              <a:endParaRPr lang="en-US" sz="4400" dirty="0">
                <a:solidFill>
                  <a:srgbClr val="000080"/>
                </a:solidFill>
                <a:latin typeface="Arial" charset="0"/>
              </a:endParaRPr>
            </a:p>
          </p:txBody>
        </p:sp>
      </p:grpSp>
      <p:sp>
        <p:nvSpPr>
          <p:cNvPr id="16" name="Slide Number Placeholder 15"/>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34</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9333171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685803"/>
            <a:ext cx="7391400" cy="4401205"/>
          </a:xfrm>
          <a:prstGeom prst="rect">
            <a:avLst/>
          </a:prstGeom>
          <a:noFill/>
        </p:spPr>
        <p:txBody>
          <a:bodyPr wrap="square" rtlCol="0">
            <a:spAutoFit/>
          </a:bodyPr>
          <a:lstStyle/>
          <a:p>
            <a:pPr marL="514350" indent="-514350" algn="just">
              <a:buFontTx/>
              <a:buAutoNum type="alphaLcParenBoth"/>
            </a:pPr>
            <a:r>
              <a:rPr lang="en-US" sz="2800" dirty="0">
                <a:solidFill>
                  <a:srgbClr val="F79646">
                    <a:lumMod val="50000"/>
                  </a:srgbClr>
                </a:solidFill>
                <a:latin typeface="Calibri"/>
              </a:rPr>
              <a:t>Calculate the density of NO</a:t>
            </a:r>
            <a:r>
              <a:rPr lang="en-US" sz="2800" baseline="-25000" dirty="0">
                <a:solidFill>
                  <a:srgbClr val="F79646">
                    <a:lumMod val="50000"/>
                  </a:srgbClr>
                </a:solidFill>
                <a:latin typeface="Calibri"/>
              </a:rPr>
              <a:t>2</a:t>
            </a:r>
            <a:r>
              <a:rPr lang="en-US" sz="2800" dirty="0">
                <a:solidFill>
                  <a:srgbClr val="F79646">
                    <a:lumMod val="50000"/>
                  </a:srgbClr>
                </a:solidFill>
                <a:latin typeface="Calibri"/>
              </a:rPr>
              <a:t> gas at 0.970 atm and 35 </a:t>
            </a:r>
            <a:r>
              <a:rPr lang="en-US" sz="2800" baseline="30000" dirty="0" err="1">
                <a:solidFill>
                  <a:srgbClr val="F79646">
                    <a:lumMod val="50000"/>
                  </a:srgbClr>
                </a:solidFill>
                <a:latin typeface="Calibri"/>
              </a:rPr>
              <a:t>o</a:t>
            </a:r>
            <a:r>
              <a:rPr lang="en-US" sz="2800" dirty="0" err="1">
                <a:solidFill>
                  <a:srgbClr val="F79646">
                    <a:lumMod val="50000"/>
                  </a:srgbClr>
                </a:solidFill>
                <a:latin typeface="Calibri"/>
              </a:rPr>
              <a:t>C.</a:t>
            </a:r>
            <a:r>
              <a:rPr lang="en-US" sz="2800" dirty="0">
                <a:solidFill>
                  <a:srgbClr val="F79646">
                    <a:lumMod val="50000"/>
                  </a:srgbClr>
                </a:solidFill>
                <a:latin typeface="Calibri"/>
              </a:rPr>
              <a:t> (b) Calculate the molar mass of a gas if 2.50 g occupies 0.875 L at 685 torr and 35 </a:t>
            </a:r>
            <a:r>
              <a:rPr lang="en-US" sz="2800" baseline="30000" dirty="0" err="1">
                <a:solidFill>
                  <a:srgbClr val="F79646">
                    <a:lumMod val="50000"/>
                  </a:srgbClr>
                </a:solidFill>
                <a:latin typeface="Calibri"/>
              </a:rPr>
              <a:t>o</a:t>
            </a:r>
            <a:r>
              <a:rPr lang="en-US" sz="2800" dirty="0" err="1">
                <a:solidFill>
                  <a:srgbClr val="F79646">
                    <a:lumMod val="50000"/>
                  </a:srgbClr>
                </a:solidFill>
                <a:latin typeface="Calibri"/>
              </a:rPr>
              <a:t>C.</a:t>
            </a:r>
            <a:endParaRPr lang="en-US" sz="2800" dirty="0">
              <a:solidFill>
                <a:srgbClr val="F79646">
                  <a:lumMod val="50000"/>
                </a:srgbClr>
              </a:solidFill>
              <a:latin typeface="Calibri"/>
            </a:endParaRPr>
          </a:p>
          <a:p>
            <a:pPr marL="514350" indent="-514350" algn="just"/>
            <a:endParaRPr lang="en-US" sz="2800" dirty="0">
              <a:solidFill>
                <a:srgbClr val="C00000"/>
              </a:solidFill>
              <a:latin typeface="Calibri"/>
            </a:endParaRPr>
          </a:p>
          <a:p>
            <a:pPr marL="514350" indent="-514350" algn="just">
              <a:buFontTx/>
              <a:buAutoNum type="alphaLcParenBoth"/>
            </a:pPr>
            <a:endParaRPr lang="en-US" sz="2800" dirty="0">
              <a:solidFill>
                <a:srgbClr val="C00000"/>
              </a:solidFill>
              <a:latin typeface="Calibri"/>
            </a:endParaRPr>
          </a:p>
          <a:p>
            <a:pPr marL="514350" indent="-514350" algn="just"/>
            <a:r>
              <a:rPr lang="en-US" sz="2800" dirty="0">
                <a:solidFill>
                  <a:srgbClr val="C00000"/>
                </a:solidFill>
                <a:latin typeface="Calibri"/>
              </a:rPr>
              <a:t>   </a:t>
            </a:r>
          </a:p>
          <a:p>
            <a:pPr marL="514350" indent="-514350" algn="just"/>
            <a:endParaRPr lang="en-US" sz="2800" dirty="0">
              <a:solidFill>
                <a:srgbClr val="C00000"/>
              </a:solidFill>
              <a:latin typeface="Calibri"/>
            </a:endParaRPr>
          </a:p>
          <a:p>
            <a:pPr marL="514350" indent="-514350" algn="just">
              <a:buFontTx/>
              <a:buAutoNum type="alphaLcParenBoth"/>
            </a:pPr>
            <a:endParaRPr lang="en-US" sz="2800" dirty="0">
              <a:solidFill>
                <a:srgbClr val="C00000"/>
              </a:solidFill>
              <a:latin typeface="Calibri"/>
            </a:endParaRPr>
          </a:p>
          <a:p>
            <a:pPr marL="514350" indent="-514350" algn="just"/>
            <a:r>
              <a:rPr lang="en-US" sz="2800" dirty="0">
                <a:solidFill>
                  <a:srgbClr val="C00000"/>
                </a:solidFill>
                <a:latin typeface="Calibri"/>
              </a:rPr>
              <a:t>  </a:t>
            </a:r>
          </a:p>
        </p:txBody>
      </p:sp>
      <p:grpSp>
        <p:nvGrpSpPr>
          <p:cNvPr id="3" name="Group 17"/>
          <p:cNvGrpSpPr>
            <a:grpSpLocks/>
          </p:cNvGrpSpPr>
          <p:nvPr/>
        </p:nvGrpSpPr>
        <p:grpSpPr bwMode="auto">
          <a:xfrm>
            <a:off x="4991099" y="2398712"/>
            <a:ext cx="1638300" cy="954088"/>
            <a:chOff x="2976" y="1803"/>
            <a:chExt cx="1032" cy="601"/>
          </a:xfrm>
        </p:grpSpPr>
        <p:sp>
          <p:nvSpPr>
            <p:cNvPr id="4" name="Rectangle 11"/>
            <p:cNvSpPr>
              <a:spLocks noChangeArrowheads="1"/>
            </p:cNvSpPr>
            <p:nvPr/>
          </p:nvSpPr>
          <p:spPr bwMode="auto">
            <a:xfrm>
              <a:off x="3475" y="1803"/>
              <a:ext cx="456"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pitchFamily="34" charset="0"/>
                  <a:cs typeface="Arial" pitchFamily="34" charset="0"/>
                </a:rPr>
                <a:t>PM</a:t>
              </a:r>
              <a:endParaRPr lang="en-US" sz="2800" i="1" dirty="0">
                <a:solidFill>
                  <a:srgbClr val="000080"/>
                </a:solidFill>
                <a:latin typeface="Calibri"/>
                <a:cs typeface="Arial" pitchFamily="34" charset="0"/>
              </a:endParaRPr>
            </a:p>
            <a:p>
              <a:pPr algn="ctr"/>
              <a:r>
                <a:rPr lang="en-US" sz="2800" i="1" dirty="0">
                  <a:solidFill>
                    <a:srgbClr val="000080"/>
                  </a:solidFill>
                  <a:latin typeface="Arial" pitchFamily="34" charset="0"/>
                  <a:cs typeface="Arial" pitchFamily="34" charset="0"/>
                </a:rPr>
                <a:t>RT</a:t>
              </a:r>
            </a:p>
          </p:txBody>
        </p:sp>
        <p:sp>
          <p:nvSpPr>
            <p:cNvPr id="5" name="Line 12"/>
            <p:cNvSpPr>
              <a:spLocks noChangeShapeType="1"/>
            </p:cNvSpPr>
            <p:nvPr/>
          </p:nvSpPr>
          <p:spPr bwMode="auto">
            <a:xfrm>
              <a:off x="3384" y="2086"/>
              <a:ext cx="624" cy="0"/>
            </a:xfrm>
            <a:prstGeom prst="line">
              <a:avLst/>
            </a:prstGeom>
            <a:noFill/>
            <a:ln w="28575">
              <a:solidFill>
                <a:srgbClr val="000080"/>
              </a:solidFill>
              <a:round/>
              <a:headEnd/>
              <a:tailEnd/>
            </a:ln>
            <a:effectLst/>
          </p:spPr>
          <p:txBody>
            <a:bodyPr wrap="none" anchor="ctr"/>
            <a:lstStyle/>
            <a:p>
              <a:endParaRPr lang="en-GB" sz="2800">
                <a:solidFill>
                  <a:prstClr val="black"/>
                </a:solidFill>
                <a:latin typeface="Arial" pitchFamily="34" charset="0"/>
                <a:cs typeface="Arial" pitchFamily="34" charset="0"/>
              </a:endParaRPr>
            </a:p>
          </p:txBody>
        </p:sp>
        <p:sp>
          <p:nvSpPr>
            <p:cNvPr id="6" name="Rectangle 16"/>
            <p:cNvSpPr>
              <a:spLocks noChangeArrowheads="1"/>
            </p:cNvSpPr>
            <p:nvPr/>
          </p:nvSpPr>
          <p:spPr bwMode="auto">
            <a:xfrm>
              <a:off x="2976" y="1918"/>
              <a:ext cx="437" cy="33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a:t>
              </a:r>
              <a:endParaRPr lang="en-US" sz="2800" dirty="0">
                <a:solidFill>
                  <a:srgbClr val="000080"/>
                </a:solidFill>
                <a:latin typeface="Arial" pitchFamily="34" charset="0"/>
                <a:cs typeface="Arial" pitchFamily="34" charset="0"/>
              </a:endParaRPr>
            </a:p>
          </p:txBody>
        </p:sp>
      </p:grpSp>
      <p:grpSp>
        <p:nvGrpSpPr>
          <p:cNvPr id="7" name="Group 17"/>
          <p:cNvGrpSpPr>
            <a:grpSpLocks/>
          </p:cNvGrpSpPr>
          <p:nvPr/>
        </p:nvGrpSpPr>
        <p:grpSpPr bwMode="auto">
          <a:xfrm>
            <a:off x="4800603" y="3313112"/>
            <a:ext cx="2895603" cy="954088"/>
            <a:chOff x="2976" y="1803"/>
            <a:chExt cx="1824" cy="601"/>
          </a:xfrm>
        </p:grpSpPr>
        <p:sp>
          <p:nvSpPr>
            <p:cNvPr id="8" name="Rectangle 11"/>
            <p:cNvSpPr>
              <a:spLocks noChangeArrowheads="1"/>
            </p:cNvSpPr>
            <p:nvPr/>
          </p:nvSpPr>
          <p:spPr bwMode="auto">
            <a:xfrm>
              <a:off x="3053" y="1803"/>
              <a:ext cx="1747" cy="601"/>
            </a:xfrm>
            <a:prstGeom prst="rect">
              <a:avLst/>
            </a:prstGeom>
            <a:noFill/>
            <a:ln w="9525">
              <a:noFill/>
              <a:miter lim="800000"/>
              <a:headEnd/>
              <a:tailEnd/>
            </a:ln>
            <a:effectLst/>
          </p:spPr>
          <p:txBody>
            <a:bodyPr wrap="square">
              <a:spAutoFit/>
            </a:bodyPr>
            <a:lstStyle/>
            <a:p>
              <a:pPr algn="ctr"/>
              <a:r>
                <a:rPr lang="en-US" sz="2800" i="1" dirty="0">
                  <a:solidFill>
                    <a:srgbClr val="000080"/>
                  </a:solidFill>
                  <a:latin typeface="Arial" pitchFamily="34" charset="0"/>
                  <a:cs typeface="Arial" pitchFamily="34" charset="0"/>
                </a:rPr>
                <a:t>0.97 x 46</a:t>
              </a:r>
              <a:endParaRPr lang="en-US" sz="2800" i="1" dirty="0">
                <a:solidFill>
                  <a:srgbClr val="000080"/>
                </a:solidFill>
                <a:latin typeface="Calibri"/>
                <a:cs typeface="Arial" pitchFamily="34" charset="0"/>
              </a:endParaRPr>
            </a:p>
            <a:p>
              <a:pPr algn="ctr"/>
              <a:r>
                <a:rPr lang="en-US" sz="2800" i="1" dirty="0">
                  <a:solidFill>
                    <a:srgbClr val="000080"/>
                  </a:solidFill>
                  <a:latin typeface="Arial" pitchFamily="34" charset="0"/>
                  <a:cs typeface="Arial" pitchFamily="34" charset="0"/>
                </a:rPr>
                <a:t>0.082 x 308</a:t>
              </a:r>
            </a:p>
          </p:txBody>
        </p:sp>
        <p:sp>
          <p:nvSpPr>
            <p:cNvPr id="9" name="Line 12"/>
            <p:cNvSpPr>
              <a:spLocks noChangeShapeType="1"/>
            </p:cNvSpPr>
            <p:nvPr/>
          </p:nvSpPr>
          <p:spPr bwMode="auto">
            <a:xfrm>
              <a:off x="3384" y="2086"/>
              <a:ext cx="624" cy="0"/>
            </a:xfrm>
            <a:prstGeom prst="line">
              <a:avLst/>
            </a:prstGeom>
            <a:noFill/>
            <a:ln w="28575">
              <a:solidFill>
                <a:srgbClr val="000080"/>
              </a:solidFill>
              <a:round/>
              <a:headEnd/>
              <a:tailEnd/>
            </a:ln>
            <a:effectLst/>
          </p:spPr>
          <p:txBody>
            <a:bodyPr wrap="none" anchor="ctr"/>
            <a:lstStyle/>
            <a:p>
              <a:endParaRPr lang="en-GB" sz="2800">
                <a:solidFill>
                  <a:prstClr val="black"/>
                </a:solidFill>
                <a:latin typeface="Arial" pitchFamily="34" charset="0"/>
                <a:cs typeface="Arial" pitchFamily="34" charset="0"/>
              </a:endParaRPr>
            </a:p>
          </p:txBody>
        </p:sp>
        <p:sp>
          <p:nvSpPr>
            <p:cNvPr id="10" name="Rectangle 16"/>
            <p:cNvSpPr>
              <a:spLocks noChangeArrowheads="1"/>
            </p:cNvSpPr>
            <p:nvPr/>
          </p:nvSpPr>
          <p:spPr bwMode="auto">
            <a:xfrm>
              <a:off x="2976" y="1918"/>
              <a:ext cx="437" cy="33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a:t>
              </a:r>
              <a:endParaRPr lang="en-US" sz="2800" dirty="0">
                <a:solidFill>
                  <a:srgbClr val="000080"/>
                </a:solidFill>
                <a:latin typeface="Arial" pitchFamily="34" charset="0"/>
                <a:cs typeface="Arial" pitchFamily="34" charset="0"/>
              </a:endParaRPr>
            </a:p>
          </p:txBody>
        </p:sp>
      </p:grpSp>
      <p:sp>
        <p:nvSpPr>
          <p:cNvPr id="14" name="Rectangle 16"/>
          <p:cNvSpPr>
            <a:spLocks noChangeArrowheads="1"/>
          </p:cNvSpPr>
          <p:nvPr/>
        </p:nvSpPr>
        <p:spPr bwMode="auto">
          <a:xfrm>
            <a:off x="4724400" y="4486275"/>
            <a:ext cx="2406428" cy="523220"/>
          </a:xfrm>
          <a:prstGeom prst="rect">
            <a:avLst/>
          </a:prstGeom>
          <a:noFill/>
          <a:ln w="9525">
            <a:noFill/>
            <a:miter lim="800000"/>
            <a:headEnd/>
            <a:tailEnd/>
          </a:ln>
          <a:effectLst/>
        </p:spPr>
        <p:txBody>
          <a:bodyPr wrap="none">
            <a:spAutoFit/>
          </a:bodyPr>
          <a:lstStyle/>
          <a:p>
            <a:r>
              <a:rPr lang="en-US" sz="2800" i="1" dirty="0">
                <a:solidFill>
                  <a:srgbClr val="000080"/>
                </a:solidFill>
                <a:latin typeface="Arial" pitchFamily="34" charset="0"/>
                <a:cs typeface="Arial" pitchFamily="34" charset="0"/>
                <a:sym typeface="Symbol" pitchFamily="1" charset="2"/>
              </a:rPr>
              <a:t>d</a:t>
            </a:r>
            <a:r>
              <a:rPr lang="en-US" sz="2800" dirty="0">
                <a:solidFill>
                  <a:srgbClr val="000080"/>
                </a:solidFill>
                <a:latin typeface="Arial" pitchFamily="34" charset="0"/>
                <a:cs typeface="Arial" pitchFamily="34" charset="0"/>
                <a:sym typeface="Symbol" pitchFamily="1" charset="2"/>
              </a:rPr>
              <a:t> =  1.77 g L</a:t>
            </a:r>
            <a:r>
              <a:rPr lang="en-US" sz="2800" baseline="30000" dirty="0">
                <a:solidFill>
                  <a:srgbClr val="000080"/>
                </a:solidFill>
                <a:latin typeface="Arial" pitchFamily="34" charset="0"/>
                <a:cs typeface="Arial" pitchFamily="34" charset="0"/>
                <a:sym typeface="Symbol" pitchFamily="1" charset="2"/>
              </a:rPr>
              <a:t>-1</a:t>
            </a:r>
            <a:endParaRPr lang="en-US" sz="2800" baseline="30000" dirty="0">
              <a:solidFill>
                <a:srgbClr val="000080"/>
              </a:solidFill>
              <a:latin typeface="Arial" pitchFamily="34" charset="0"/>
              <a:cs typeface="Arial" pitchFamily="34" charset="0"/>
            </a:endParaRPr>
          </a:p>
        </p:txBody>
      </p:sp>
      <p:sp>
        <p:nvSpPr>
          <p:cNvPr id="12" name="Slide Number Placeholder 11"/>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35</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701869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a:grpSpLocks/>
          </p:cNvGrpSpPr>
          <p:nvPr/>
        </p:nvGrpSpPr>
        <p:grpSpPr bwMode="auto">
          <a:xfrm>
            <a:off x="4495827" y="858837"/>
            <a:ext cx="1841506" cy="954088"/>
            <a:chOff x="3792" y="2619"/>
            <a:chExt cx="1160" cy="601"/>
          </a:xfrm>
        </p:grpSpPr>
        <p:sp>
          <p:nvSpPr>
            <p:cNvPr id="3" name="Line 18"/>
            <p:cNvSpPr>
              <a:spLocks noChangeShapeType="1"/>
            </p:cNvSpPr>
            <p:nvPr/>
          </p:nvSpPr>
          <p:spPr bwMode="auto">
            <a:xfrm>
              <a:off x="4328" y="2908"/>
              <a:ext cx="624" cy="0"/>
            </a:xfrm>
            <a:prstGeom prst="line">
              <a:avLst/>
            </a:prstGeom>
            <a:noFill/>
            <a:ln w="28575">
              <a:solidFill>
                <a:schemeClr val="accent1">
                  <a:lumMod val="50000"/>
                </a:schemeClr>
              </a:solidFill>
              <a:round/>
              <a:headEnd/>
              <a:tailEnd/>
            </a:ln>
            <a:effectLst/>
          </p:spPr>
          <p:txBody>
            <a:bodyPr wrap="none" anchor="ctr"/>
            <a:lstStyle/>
            <a:p>
              <a:endParaRPr lang="en-US" sz="2800">
                <a:solidFill>
                  <a:prstClr val="black"/>
                </a:solidFill>
                <a:latin typeface="Calibri"/>
              </a:endParaRPr>
            </a:p>
          </p:txBody>
        </p:sp>
        <p:sp>
          <p:nvSpPr>
            <p:cNvPr id="4" name="Rectangle 20"/>
            <p:cNvSpPr>
              <a:spLocks noChangeArrowheads="1"/>
            </p:cNvSpPr>
            <p:nvPr/>
          </p:nvSpPr>
          <p:spPr bwMode="auto">
            <a:xfrm>
              <a:off x="4260" y="2619"/>
              <a:ext cx="540"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charset="0"/>
                </a:rPr>
                <a:t>dRT</a:t>
              </a:r>
            </a:p>
            <a:p>
              <a:pPr algn="ctr"/>
              <a:r>
                <a:rPr lang="en-US" sz="2800" i="1" dirty="0">
                  <a:solidFill>
                    <a:srgbClr val="000080"/>
                  </a:solidFill>
                  <a:latin typeface="Arial" charset="0"/>
                </a:rPr>
                <a:t>P</a:t>
              </a:r>
            </a:p>
          </p:txBody>
        </p:sp>
        <p:sp>
          <p:nvSpPr>
            <p:cNvPr id="5" name="Rectangle 21"/>
            <p:cNvSpPr>
              <a:spLocks noChangeArrowheads="1"/>
            </p:cNvSpPr>
            <p:nvPr/>
          </p:nvSpPr>
          <p:spPr bwMode="auto">
            <a:xfrm>
              <a:off x="3792" y="2752"/>
              <a:ext cx="512" cy="330"/>
            </a:xfrm>
            <a:prstGeom prst="rect">
              <a:avLst/>
            </a:prstGeom>
            <a:noFill/>
            <a:ln w="9525">
              <a:noFill/>
              <a:miter lim="800000"/>
              <a:headEnd/>
              <a:tailEnd/>
            </a:ln>
            <a:effectLst/>
          </p:spPr>
          <p:txBody>
            <a:bodyPr wrap="none">
              <a:spAutoFit/>
            </a:bodyPr>
            <a:lstStyle/>
            <a:p>
              <a:r>
                <a:rPr lang="en-US" sz="2800" i="1" dirty="0">
                  <a:solidFill>
                    <a:srgbClr val="000080"/>
                  </a:solidFill>
                  <a:latin typeface="Symbol" pitchFamily="1" charset="2"/>
                  <a:sym typeface="Symbol" pitchFamily="1" charset="2"/>
                </a:rPr>
                <a:t></a:t>
              </a:r>
              <a:r>
                <a:rPr lang="en-US" sz="2800" dirty="0">
                  <a:solidFill>
                    <a:srgbClr val="000080"/>
                  </a:solidFill>
                  <a:latin typeface="Arial" charset="0"/>
                  <a:sym typeface="Symbol" pitchFamily="1" charset="2"/>
                </a:rPr>
                <a:t> =</a:t>
              </a:r>
              <a:endParaRPr lang="en-US" sz="2800" dirty="0">
                <a:solidFill>
                  <a:srgbClr val="000080"/>
                </a:solidFill>
                <a:latin typeface="Arial" charset="0"/>
              </a:endParaRPr>
            </a:p>
          </p:txBody>
        </p:sp>
      </p:grpSp>
      <p:grpSp>
        <p:nvGrpSpPr>
          <p:cNvPr id="6" name="Group 23"/>
          <p:cNvGrpSpPr>
            <a:grpSpLocks/>
          </p:cNvGrpSpPr>
          <p:nvPr/>
        </p:nvGrpSpPr>
        <p:grpSpPr bwMode="auto">
          <a:xfrm>
            <a:off x="3962402" y="4303714"/>
            <a:ext cx="4386277" cy="954089"/>
            <a:chOff x="3792" y="2653"/>
            <a:chExt cx="2763" cy="601"/>
          </a:xfrm>
        </p:grpSpPr>
        <p:sp>
          <p:nvSpPr>
            <p:cNvPr id="7" name="Line 18"/>
            <p:cNvSpPr>
              <a:spLocks noChangeShapeType="1"/>
            </p:cNvSpPr>
            <p:nvPr/>
          </p:nvSpPr>
          <p:spPr bwMode="auto">
            <a:xfrm>
              <a:off x="4328" y="2932"/>
              <a:ext cx="1152" cy="0"/>
            </a:xfrm>
            <a:prstGeom prst="line">
              <a:avLst/>
            </a:prstGeom>
            <a:noFill/>
            <a:ln w="28575">
              <a:solidFill>
                <a:schemeClr val="accent1">
                  <a:lumMod val="50000"/>
                </a:schemeClr>
              </a:solidFill>
              <a:round/>
              <a:headEnd/>
              <a:tailEnd/>
            </a:ln>
            <a:effectLst/>
          </p:spPr>
          <p:txBody>
            <a:bodyPr wrap="none" anchor="ctr"/>
            <a:lstStyle/>
            <a:p>
              <a:endParaRPr lang="en-US" sz="2800">
                <a:solidFill>
                  <a:prstClr val="black"/>
                </a:solidFill>
                <a:latin typeface="Calibri"/>
              </a:endParaRPr>
            </a:p>
          </p:txBody>
        </p:sp>
        <p:sp>
          <p:nvSpPr>
            <p:cNvPr id="8" name="Rectangle 20"/>
            <p:cNvSpPr>
              <a:spLocks noChangeArrowheads="1"/>
            </p:cNvSpPr>
            <p:nvPr/>
          </p:nvSpPr>
          <p:spPr bwMode="auto">
            <a:xfrm>
              <a:off x="4232" y="2653"/>
              <a:ext cx="2323"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charset="0"/>
                </a:rPr>
                <a:t>2.86 x 62.36 x 308</a:t>
              </a:r>
            </a:p>
            <a:p>
              <a:r>
                <a:rPr lang="en-US" sz="2800" i="1" dirty="0">
                  <a:solidFill>
                    <a:srgbClr val="000080"/>
                  </a:solidFill>
                  <a:latin typeface="Arial" charset="0"/>
                </a:rPr>
                <a:t>    685 </a:t>
              </a:r>
            </a:p>
          </p:txBody>
        </p:sp>
        <p:sp>
          <p:nvSpPr>
            <p:cNvPr id="9" name="Rectangle 21"/>
            <p:cNvSpPr>
              <a:spLocks noChangeArrowheads="1"/>
            </p:cNvSpPr>
            <p:nvPr/>
          </p:nvSpPr>
          <p:spPr bwMode="auto">
            <a:xfrm>
              <a:off x="3792" y="2752"/>
              <a:ext cx="512" cy="330"/>
            </a:xfrm>
            <a:prstGeom prst="rect">
              <a:avLst/>
            </a:prstGeom>
            <a:noFill/>
            <a:ln w="9525">
              <a:noFill/>
              <a:miter lim="800000"/>
              <a:headEnd/>
              <a:tailEnd/>
            </a:ln>
            <a:effectLst/>
          </p:spPr>
          <p:txBody>
            <a:bodyPr wrap="none">
              <a:spAutoFit/>
            </a:bodyPr>
            <a:lstStyle/>
            <a:p>
              <a:r>
                <a:rPr lang="en-US" sz="2800" i="1" dirty="0">
                  <a:solidFill>
                    <a:srgbClr val="000080"/>
                  </a:solidFill>
                  <a:latin typeface="Symbol" pitchFamily="1" charset="2"/>
                  <a:sym typeface="Symbol" pitchFamily="1" charset="2"/>
                </a:rPr>
                <a:t></a:t>
              </a:r>
              <a:r>
                <a:rPr lang="en-US" sz="2800" dirty="0">
                  <a:solidFill>
                    <a:srgbClr val="000080"/>
                  </a:solidFill>
                  <a:latin typeface="Arial" charset="0"/>
                  <a:sym typeface="Symbol" pitchFamily="1" charset="2"/>
                </a:rPr>
                <a:t> =</a:t>
              </a:r>
              <a:endParaRPr lang="en-US" sz="2800" dirty="0">
                <a:solidFill>
                  <a:srgbClr val="000080"/>
                </a:solidFill>
                <a:latin typeface="Arial" charset="0"/>
              </a:endParaRPr>
            </a:p>
          </p:txBody>
        </p:sp>
      </p:grpSp>
      <p:sp>
        <p:nvSpPr>
          <p:cNvPr id="13" name="Rectangle 21"/>
          <p:cNvSpPr>
            <a:spLocks noChangeArrowheads="1"/>
          </p:cNvSpPr>
          <p:nvPr/>
        </p:nvSpPr>
        <p:spPr bwMode="auto">
          <a:xfrm>
            <a:off x="3962402" y="5572780"/>
            <a:ext cx="3004349" cy="523220"/>
          </a:xfrm>
          <a:prstGeom prst="rect">
            <a:avLst/>
          </a:prstGeom>
          <a:noFill/>
          <a:ln w="9525">
            <a:noFill/>
            <a:miter lim="800000"/>
            <a:headEnd/>
            <a:tailEnd/>
          </a:ln>
          <a:effectLst/>
        </p:spPr>
        <p:txBody>
          <a:bodyPr wrap="none">
            <a:spAutoFit/>
          </a:bodyPr>
          <a:lstStyle/>
          <a:p>
            <a:r>
              <a:rPr lang="en-US" sz="2800" i="1" dirty="0">
                <a:solidFill>
                  <a:srgbClr val="000080"/>
                </a:solidFill>
                <a:latin typeface="Symbol" pitchFamily="1" charset="2"/>
                <a:sym typeface="Symbol" pitchFamily="1" charset="2"/>
              </a:rPr>
              <a:t></a:t>
            </a:r>
            <a:r>
              <a:rPr lang="en-US" sz="2800" dirty="0">
                <a:solidFill>
                  <a:srgbClr val="000080"/>
                </a:solidFill>
                <a:latin typeface="Arial" charset="0"/>
                <a:sym typeface="Symbol" pitchFamily="1" charset="2"/>
              </a:rPr>
              <a:t> =   80.2 g mol</a:t>
            </a:r>
            <a:r>
              <a:rPr lang="en-US" sz="2800" baseline="30000" dirty="0">
                <a:solidFill>
                  <a:srgbClr val="000080"/>
                </a:solidFill>
                <a:latin typeface="Arial" charset="0"/>
                <a:sym typeface="Symbol" pitchFamily="1" charset="2"/>
              </a:rPr>
              <a:t>-1</a:t>
            </a:r>
            <a:endParaRPr lang="en-US" sz="2800" baseline="30000" dirty="0">
              <a:solidFill>
                <a:srgbClr val="000080"/>
              </a:solidFill>
              <a:latin typeface="Arial" charset="0"/>
            </a:endParaRPr>
          </a:p>
        </p:txBody>
      </p:sp>
      <p:grpSp>
        <p:nvGrpSpPr>
          <p:cNvPr id="10" name="Group 23"/>
          <p:cNvGrpSpPr>
            <a:grpSpLocks/>
          </p:cNvGrpSpPr>
          <p:nvPr/>
        </p:nvGrpSpPr>
        <p:grpSpPr bwMode="auto">
          <a:xfrm>
            <a:off x="4495802" y="2017712"/>
            <a:ext cx="2057408" cy="954088"/>
            <a:chOff x="3792" y="2667"/>
            <a:chExt cx="1296" cy="601"/>
          </a:xfrm>
        </p:grpSpPr>
        <p:sp>
          <p:nvSpPr>
            <p:cNvPr id="16" name="Line 18"/>
            <p:cNvSpPr>
              <a:spLocks noChangeShapeType="1"/>
            </p:cNvSpPr>
            <p:nvPr/>
          </p:nvSpPr>
          <p:spPr bwMode="auto">
            <a:xfrm>
              <a:off x="4328" y="2980"/>
              <a:ext cx="624" cy="0"/>
            </a:xfrm>
            <a:prstGeom prst="line">
              <a:avLst/>
            </a:prstGeom>
            <a:noFill/>
            <a:ln w="28575">
              <a:solidFill>
                <a:schemeClr val="accent1">
                  <a:lumMod val="50000"/>
                </a:schemeClr>
              </a:solidFill>
              <a:round/>
              <a:headEnd/>
              <a:tailEnd/>
            </a:ln>
            <a:effectLst/>
          </p:spPr>
          <p:txBody>
            <a:bodyPr wrap="none" anchor="ctr"/>
            <a:lstStyle/>
            <a:p>
              <a:endParaRPr lang="en-US" sz="2800">
                <a:solidFill>
                  <a:prstClr val="black"/>
                </a:solidFill>
                <a:latin typeface="Calibri"/>
              </a:endParaRPr>
            </a:p>
          </p:txBody>
        </p:sp>
        <p:sp>
          <p:nvSpPr>
            <p:cNvPr id="17" name="Rectangle 20"/>
            <p:cNvSpPr>
              <a:spLocks noChangeArrowheads="1"/>
            </p:cNvSpPr>
            <p:nvPr/>
          </p:nvSpPr>
          <p:spPr bwMode="auto">
            <a:xfrm>
              <a:off x="4241" y="2667"/>
              <a:ext cx="847"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charset="0"/>
                </a:rPr>
                <a:t>mass</a:t>
              </a:r>
            </a:p>
            <a:p>
              <a:pPr algn="ctr"/>
              <a:r>
                <a:rPr lang="en-US" sz="2800" i="1" dirty="0">
                  <a:solidFill>
                    <a:srgbClr val="000080"/>
                  </a:solidFill>
                  <a:latin typeface="Arial" charset="0"/>
                </a:rPr>
                <a:t>volume</a:t>
              </a:r>
            </a:p>
          </p:txBody>
        </p:sp>
        <p:sp>
          <p:nvSpPr>
            <p:cNvPr id="18" name="Rectangle 21"/>
            <p:cNvSpPr>
              <a:spLocks noChangeArrowheads="1"/>
            </p:cNvSpPr>
            <p:nvPr/>
          </p:nvSpPr>
          <p:spPr bwMode="auto">
            <a:xfrm>
              <a:off x="3792" y="2745"/>
              <a:ext cx="464" cy="407"/>
            </a:xfrm>
            <a:prstGeom prst="rect">
              <a:avLst/>
            </a:prstGeom>
            <a:noFill/>
            <a:ln w="9525">
              <a:noFill/>
              <a:miter lim="800000"/>
              <a:headEnd/>
              <a:tailEnd/>
            </a:ln>
            <a:effectLst/>
          </p:spPr>
          <p:txBody>
            <a:bodyPr wrap="none">
              <a:spAutoFit/>
            </a:bodyPr>
            <a:lstStyle/>
            <a:p>
              <a:r>
                <a:rPr lang="en-US" sz="3600" i="1" dirty="0">
                  <a:solidFill>
                    <a:srgbClr val="000080"/>
                  </a:solidFill>
                  <a:latin typeface="Calibri"/>
                  <a:sym typeface="Symbol" pitchFamily="1" charset="2"/>
                </a:rPr>
                <a:t>d</a:t>
              </a:r>
              <a:r>
                <a:rPr lang="en-US" sz="2800" dirty="0">
                  <a:solidFill>
                    <a:srgbClr val="000080"/>
                  </a:solidFill>
                  <a:latin typeface="Arial" charset="0"/>
                  <a:sym typeface="Symbol" pitchFamily="1" charset="2"/>
                </a:rPr>
                <a:t> =</a:t>
              </a:r>
              <a:endParaRPr lang="en-US" sz="2800" dirty="0">
                <a:solidFill>
                  <a:srgbClr val="000080"/>
                </a:solidFill>
                <a:latin typeface="Arial" charset="0"/>
              </a:endParaRPr>
            </a:p>
          </p:txBody>
        </p:sp>
      </p:grpSp>
      <p:grpSp>
        <p:nvGrpSpPr>
          <p:cNvPr id="11" name="Group 23"/>
          <p:cNvGrpSpPr>
            <a:grpSpLocks/>
          </p:cNvGrpSpPr>
          <p:nvPr/>
        </p:nvGrpSpPr>
        <p:grpSpPr bwMode="auto">
          <a:xfrm>
            <a:off x="4191001" y="3019425"/>
            <a:ext cx="4546613" cy="954088"/>
            <a:chOff x="3792" y="2674"/>
            <a:chExt cx="2864" cy="601"/>
          </a:xfrm>
        </p:grpSpPr>
        <p:sp>
          <p:nvSpPr>
            <p:cNvPr id="20" name="Line 18"/>
            <p:cNvSpPr>
              <a:spLocks noChangeShapeType="1"/>
            </p:cNvSpPr>
            <p:nvPr/>
          </p:nvSpPr>
          <p:spPr bwMode="auto">
            <a:xfrm>
              <a:off x="4328" y="2980"/>
              <a:ext cx="624" cy="0"/>
            </a:xfrm>
            <a:prstGeom prst="line">
              <a:avLst/>
            </a:prstGeom>
            <a:noFill/>
            <a:ln w="28575">
              <a:solidFill>
                <a:schemeClr val="accent1">
                  <a:lumMod val="50000"/>
                </a:schemeClr>
              </a:solidFill>
              <a:round/>
              <a:headEnd/>
              <a:tailEnd/>
            </a:ln>
            <a:effectLst/>
          </p:spPr>
          <p:txBody>
            <a:bodyPr wrap="none" anchor="ctr"/>
            <a:lstStyle/>
            <a:p>
              <a:endParaRPr lang="en-US" sz="2800">
                <a:solidFill>
                  <a:prstClr val="black"/>
                </a:solidFill>
                <a:latin typeface="Calibri"/>
              </a:endParaRPr>
            </a:p>
          </p:txBody>
        </p:sp>
        <p:sp>
          <p:nvSpPr>
            <p:cNvPr id="21" name="Rectangle 20"/>
            <p:cNvSpPr>
              <a:spLocks noChangeArrowheads="1"/>
            </p:cNvSpPr>
            <p:nvPr/>
          </p:nvSpPr>
          <p:spPr bwMode="auto">
            <a:xfrm>
              <a:off x="4254" y="2674"/>
              <a:ext cx="873" cy="601"/>
            </a:xfrm>
            <a:prstGeom prst="rect">
              <a:avLst/>
            </a:prstGeom>
            <a:noFill/>
            <a:ln w="9525">
              <a:noFill/>
              <a:miter lim="800000"/>
              <a:headEnd/>
              <a:tailEnd/>
            </a:ln>
            <a:effectLst/>
          </p:spPr>
          <p:txBody>
            <a:bodyPr wrap="none">
              <a:spAutoFit/>
            </a:bodyPr>
            <a:lstStyle/>
            <a:p>
              <a:pPr algn="ctr"/>
              <a:r>
                <a:rPr lang="en-US" sz="2800" i="1" dirty="0">
                  <a:solidFill>
                    <a:srgbClr val="000080"/>
                  </a:solidFill>
                  <a:latin typeface="Arial" charset="0"/>
                </a:rPr>
                <a:t>2.5 g</a:t>
              </a:r>
            </a:p>
            <a:p>
              <a:pPr algn="ctr"/>
              <a:r>
                <a:rPr lang="en-US" sz="2800" i="1" dirty="0">
                  <a:solidFill>
                    <a:srgbClr val="000080"/>
                  </a:solidFill>
                  <a:latin typeface="Arial" charset="0"/>
                </a:rPr>
                <a:t>0.875 L</a:t>
              </a:r>
            </a:p>
          </p:txBody>
        </p:sp>
        <p:sp>
          <p:nvSpPr>
            <p:cNvPr id="22" name="Rectangle 21"/>
            <p:cNvSpPr>
              <a:spLocks noChangeArrowheads="1"/>
            </p:cNvSpPr>
            <p:nvPr/>
          </p:nvSpPr>
          <p:spPr bwMode="auto">
            <a:xfrm>
              <a:off x="3792" y="2745"/>
              <a:ext cx="2864" cy="407"/>
            </a:xfrm>
            <a:prstGeom prst="rect">
              <a:avLst/>
            </a:prstGeom>
            <a:noFill/>
            <a:ln w="9525">
              <a:noFill/>
              <a:miter lim="800000"/>
              <a:headEnd/>
              <a:tailEnd/>
            </a:ln>
            <a:effectLst/>
          </p:spPr>
          <p:txBody>
            <a:bodyPr wrap="none">
              <a:spAutoFit/>
            </a:bodyPr>
            <a:lstStyle/>
            <a:p>
              <a:r>
                <a:rPr lang="en-US" sz="3600" i="1" dirty="0">
                  <a:solidFill>
                    <a:srgbClr val="000080"/>
                  </a:solidFill>
                  <a:latin typeface="Calibri"/>
                  <a:sym typeface="Symbol" pitchFamily="1" charset="2"/>
                </a:rPr>
                <a:t>d</a:t>
              </a:r>
              <a:r>
                <a:rPr lang="en-US" sz="2800" dirty="0">
                  <a:solidFill>
                    <a:srgbClr val="000080"/>
                  </a:solidFill>
                  <a:latin typeface="Arial" charset="0"/>
                  <a:sym typeface="Symbol" pitchFamily="1" charset="2"/>
                </a:rPr>
                <a:t> =                  =  2.86 g L</a:t>
              </a:r>
              <a:r>
                <a:rPr lang="en-US" sz="2800" baseline="30000" dirty="0">
                  <a:solidFill>
                    <a:srgbClr val="000080"/>
                  </a:solidFill>
                  <a:latin typeface="Arial" charset="0"/>
                  <a:sym typeface="Symbol" pitchFamily="1" charset="2"/>
                </a:rPr>
                <a:t>-1</a:t>
              </a:r>
              <a:r>
                <a:rPr lang="en-US" sz="2800" dirty="0">
                  <a:solidFill>
                    <a:srgbClr val="000080"/>
                  </a:solidFill>
                  <a:latin typeface="Arial" charset="0"/>
                  <a:sym typeface="Symbol" pitchFamily="1" charset="2"/>
                </a:rPr>
                <a:t> </a:t>
              </a:r>
              <a:endParaRPr lang="en-US" sz="2800" dirty="0">
                <a:solidFill>
                  <a:srgbClr val="000080"/>
                </a:solidFill>
                <a:latin typeface="Arial" charset="0"/>
              </a:endParaRPr>
            </a:p>
          </p:txBody>
        </p:sp>
      </p:grpSp>
      <p:sp>
        <p:nvSpPr>
          <p:cNvPr id="19" name="Slide Number Placeholder 18"/>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36</a:t>
            </a:fld>
            <a:endParaRPr lang="en-US">
              <a:solidFill>
                <a:prstClr val="black">
                  <a:tint val="75000"/>
                </a:prstClr>
              </a:solidFill>
              <a:latin typeface="Calibri"/>
            </a:endParaRPr>
          </a:p>
        </p:txBody>
      </p:sp>
    </p:spTree>
    <p:extLst>
      <p:ext uri="{BB962C8B-B14F-4D97-AF65-F5344CB8AC3E}">
        <p14:creationId xmlns:p14="http://schemas.microsoft.com/office/powerpoint/2010/main" xmlns="" val="9223837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Real Gases</a:t>
            </a:r>
          </a:p>
        </p:txBody>
      </p:sp>
      <p:pic>
        <p:nvPicPr>
          <p:cNvPr id="3" name="Picture 9" descr="10_23a"/>
          <p:cNvPicPr>
            <a:picLocks noChangeAspect="1" noChangeArrowheads="1"/>
          </p:cNvPicPr>
          <p:nvPr/>
        </p:nvPicPr>
        <p:blipFill>
          <a:blip r:embed="rId3" cstate="print"/>
          <a:srcRect/>
          <a:stretch>
            <a:fillRect/>
          </a:stretch>
        </p:blipFill>
        <p:spPr>
          <a:xfrm>
            <a:off x="1676400" y="1984377"/>
            <a:ext cx="4433888" cy="3654425"/>
          </a:xfrm>
          <a:prstGeom prst="rect">
            <a:avLst/>
          </a:prstGeom>
        </p:spPr>
      </p:pic>
      <p:sp>
        <p:nvSpPr>
          <p:cNvPr id="4" name="Rectangle 3"/>
          <p:cNvSpPr txBox="1">
            <a:spLocks noChangeArrowheads="1"/>
          </p:cNvSpPr>
          <p:nvPr/>
        </p:nvSpPr>
        <p:spPr>
          <a:xfrm>
            <a:off x="6172200" y="1981200"/>
            <a:ext cx="3810000" cy="4114800"/>
          </a:xfrm>
          <a:prstGeom prst="rect">
            <a:avLst/>
          </a:prstGeom>
        </p:spPr>
        <p:txBody>
          <a:bodyPr/>
          <a:lstStyle/>
          <a:p>
            <a:pPr marL="342900" indent="-342900">
              <a:spcBef>
                <a:spcPct val="20000"/>
              </a:spcBef>
              <a:defRPr/>
            </a:pPr>
            <a:r>
              <a:rPr lang="en-US" sz="2800">
                <a:solidFill>
                  <a:prstClr val="black"/>
                </a:solidFill>
                <a:latin typeface="Calibri"/>
              </a:rPr>
              <a:t>	In the real world, the behavior of gases only conforms to the ideal-gas equation at relatively high temperature and low pressure.</a:t>
            </a:r>
            <a:endParaRPr lang="en-US" sz="2800" dirty="0">
              <a:solidFill>
                <a:prstClr val="black"/>
              </a:solidFill>
              <a:latin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37</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7905014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Real Gases</a:t>
            </a:r>
          </a:p>
        </p:txBody>
      </p:sp>
      <p:sp>
        <p:nvSpPr>
          <p:cNvPr id="5" name="Rectangle 3"/>
          <p:cNvSpPr txBox="1">
            <a:spLocks noChangeArrowheads="1"/>
          </p:cNvSpPr>
          <p:nvPr/>
        </p:nvSpPr>
        <p:spPr>
          <a:xfrm>
            <a:off x="1828800" y="1981200"/>
            <a:ext cx="3810000" cy="4114800"/>
          </a:xfrm>
          <a:prstGeom prst="rect">
            <a:avLst/>
          </a:prstGeom>
        </p:spPr>
        <p:txBody>
          <a:bodyPr/>
          <a:lstStyle/>
          <a:p>
            <a:pPr marL="342900" indent="-342900">
              <a:spcBef>
                <a:spcPct val="20000"/>
              </a:spcBef>
              <a:defRPr/>
            </a:pPr>
            <a:r>
              <a:rPr lang="en-US" sz="2800">
                <a:solidFill>
                  <a:prstClr val="black"/>
                </a:solidFill>
                <a:latin typeface="Calibri"/>
              </a:rPr>
              <a:t>	Even the same gas will show wildly different behavior under high pressure at different temperatures.</a:t>
            </a:r>
            <a:endParaRPr lang="en-US" sz="2800" dirty="0">
              <a:solidFill>
                <a:prstClr val="black"/>
              </a:solidFill>
              <a:latin typeface="Calibri"/>
            </a:endParaRPr>
          </a:p>
        </p:txBody>
      </p:sp>
      <p:pic>
        <p:nvPicPr>
          <p:cNvPr id="6" name="Picture 6" descr="10_24"/>
          <p:cNvPicPr>
            <a:picLocks noChangeAspect="1" noChangeArrowheads="1"/>
          </p:cNvPicPr>
          <p:nvPr/>
        </p:nvPicPr>
        <p:blipFill>
          <a:blip r:embed="rId3" cstate="print"/>
          <a:srcRect b="5089"/>
          <a:stretch>
            <a:fillRect/>
          </a:stretch>
        </p:blipFill>
        <p:spPr>
          <a:xfrm>
            <a:off x="5715000" y="1916116"/>
            <a:ext cx="4495800" cy="3494087"/>
          </a:xfrm>
          <a:prstGeom prst="rect">
            <a:avLst/>
          </a:prstGeom>
        </p:spPr>
      </p:pic>
      <p:sp>
        <p:nvSpPr>
          <p:cNvPr id="7" name="Slide Number Placeholder 6"/>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38</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1076448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057400" y="228600"/>
            <a:ext cx="8153400" cy="1143000"/>
          </a:xfrm>
          <a:prstGeom prst="rect">
            <a:avLst/>
          </a:prstGeom>
        </p:spPr>
        <p:txBody>
          <a:bodyPr/>
          <a:lstStyle/>
          <a:p>
            <a:pPr algn="ctr">
              <a:spcBef>
                <a:spcPct val="0"/>
              </a:spcBef>
              <a:defRPr/>
            </a:pPr>
            <a:r>
              <a:rPr lang="en-US" sz="4400" dirty="0">
                <a:solidFill>
                  <a:srgbClr val="C00000"/>
                </a:solidFill>
                <a:latin typeface="Calibri"/>
              </a:rPr>
              <a:t>Deviations from Ideal Behavior</a:t>
            </a:r>
          </a:p>
        </p:txBody>
      </p:sp>
      <p:pic>
        <p:nvPicPr>
          <p:cNvPr id="3" name="Picture 9" descr="10_25"/>
          <p:cNvPicPr>
            <a:picLocks noChangeAspect="1" noChangeArrowheads="1"/>
          </p:cNvPicPr>
          <p:nvPr/>
        </p:nvPicPr>
        <p:blipFill>
          <a:blip r:embed="rId3" cstate="print"/>
          <a:srcRect b="10921"/>
          <a:stretch>
            <a:fillRect/>
          </a:stretch>
        </p:blipFill>
        <p:spPr>
          <a:xfrm>
            <a:off x="2047059" y="1600203"/>
            <a:ext cx="3848100" cy="2740025"/>
          </a:xfrm>
          <a:prstGeom prst="rect">
            <a:avLst/>
          </a:prstGeom>
        </p:spPr>
      </p:pic>
      <p:sp>
        <p:nvSpPr>
          <p:cNvPr id="5" name="Rectangle 5"/>
          <p:cNvSpPr txBox="1">
            <a:spLocks noChangeArrowheads="1"/>
          </p:cNvSpPr>
          <p:nvPr/>
        </p:nvSpPr>
        <p:spPr>
          <a:xfrm>
            <a:off x="1905000" y="4419600"/>
            <a:ext cx="8229600" cy="2209800"/>
          </a:xfrm>
          <a:prstGeom prst="rect">
            <a:avLst/>
          </a:prstGeom>
        </p:spPr>
        <p:txBody>
          <a:bodyPr/>
          <a:lstStyle/>
          <a:p>
            <a:pPr marL="342900" indent="-342900">
              <a:lnSpc>
                <a:spcPct val="90000"/>
              </a:lnSpc>
              <a:spcBef>
                <a:spcPct val="20000"/>
              </a:spcBef>
              <a:defRPr/>
            </a:pPr>
            <a:r>
              <a:rPr lang="en-US" sz="2800" dirty="0">
                <a:solidFill>
                  <a:prstClr val="black"/>
                </a:solidFill>
                <a:latin typeface="Calibri"/>
              </a:rPr>
              <a:t>	The assumptions made in the kinetic-molecular model (negligible volume of gas molecules themselves, no attractive forces between gas molecules, etc.) break down at high pressure and/or low temperature.</a:t>
            </a:r>
          </a:p>
        </p:txBody>
      </p:sp>
      <p:pic>
        <p:nvPicPr>
          <p:cNvPr id="6" name="Picture 5" descr="10_25_Figure_L"/>
          <p:cNvPicPr>
            <a:picLocks noChangeAspect="1" noChangeArrowheads="1"/>
          </p:cNvPicPr>
          <p:nvPr/>
        </p:nvPicPr>
        <p:blipFill>
          <a:blip r:embed="rId4" cstate="print"/>
          <a:srcRect/>
          <a:stretch>
            <a:fillRect/>
          </a:stretch>
        </p:blipFill>
        <p:spPr bwMode="auto">
          <a:xfrm>
            <a:off x="5867401" y="1097093"/>
            <a:ext cx="4466284" cy="3243132"/>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39</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287430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838203"/>
            <a:ext cx="7772400" cy="1470025"/>
          </a:xfrm>
        </p:spPr>
        <p:txBody>
          <a:bodyPr/>
          <a:lstStyle/>
          <a:p>
            <a:r>
              <a:rPr lang="en-US" b="1" dirty="0" smtClean="0"/>
              <a:t>Part 1</a:t>
            </a:r>
            <a:endParaRPr lang="en-GB" b="1" dirty="0"/>
          </a:p>
        </p:txBody>
      </p:sp>
      <p:sp>
        <p:nvSpPr>
          <p:cNvPr id="4" name="Subtitle 3"/>
          <p:cNvSpPr>
            <a:spLocks noGrp="1"/>
          </p:cNvSpPr>
          <p:nvPr>
            <p:ph type="subTitle" idx="1"/>
          </p:nvPr>
        </p:nvSpPr>
        <p:spPr>
          <a:xfrm>
            <a:off x="2895600" y="2819400"/>
            <a:ext cx="6400800" cy="1752600"/>
          </a:xfrm>
        </p:spPr>
        <p:txBody>
          <a:bodyPr>
            <a:normAutofit/>
          </a:bodyPr>
          <a:lstStyle/>
          <a:p>
            <a:r>
              <a:rPr lang="en-GB" sz="4400" dirty="0" smtClean="0">
                <a:solidFill>
                  <a:srgbClr val="FF0000"/>
                </a:solidFill>
              </a:rPr>
              <a:t>Gases</a:t>
            </a:r>
            <a:endParaRPr lang="en-GB" sz="4400"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5051673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Corrections for Non-ideal Behavior</a:t>
            </a:r>
          </a:p>
        </p:txBody>
      </p:sp>
      <p:sp>
        <p:nvSpPr>
          <p:cNvPr id="3" name="Rectangle 3"/>
          <p:cNvSpPr txBox="1">
            <a:spLocks noChangeArrowheads="1"/>
          </p:cNvSpPr>
          <p:nvPr/>
        </p:nvSpPr>
        <p:spPr>
          <a:xfrm>
            <a:off x="2209800" y="2438400"/>
            <a:ext cx="7772400" cy="1905000"/>
          </a:xfrm>
          <a:prstGeom prst="rect">
            <a:avLst/>
          </a:prstGeom>
        </p:spPr>
        <p:txBody>
          <a:bodyPr/>
          <a:lstStyle/>
          <a:p>
            <a:pPr marL="342900" indent="-342900">
              <a:spcBef>
                <a:spcPct val="20000"/>
              </a:spcBef>
              <a:buFont typeface="Arial" pitchFamily="34" charset="0"/>
              <a:buChar char="•"/>
              <a:defRPr/>
            </a:pPr>
            <a:r>
              <a:rPr lang="en-US" sz="3200" dirty="0">
                <a:solidFill>
                  <a:prstClr val="black"/>
                </a:solidFill>
                <a:latin typeface="Calibri"/>
              </a:rPr>
              <a:t>The ideal-gas equation can be adjusted to take these deviations from ideal behavior into account.</a:t>
            </a:r>
          </a:p>
        </p:txBody>
      </p:sp>
      <p:sp>
        <p:nvSpPr>
          <p:cNvPr id="4" name="Rectangle 5"/>
          <p:cNvSpPr>
            <a:spLocks noChangeArrowheads="1"/>
          </p:cNvSpPr>
          <p:nvPr/>
        </p:nvSpPr>
        <p:spPr bwMode="auto">
          <a:xfrm>
            <a:off x="2209800" y="4267200"/>
            <a:ext cx="7772400" cy="1905000"/>
          </a:xfrm>
          <a:prstGeom prst="rect">
            <a:avLst/>
          </a:prstGeom>
          <a:noFill/>
          <a:ln w="9525">
            <a:noFill/>
            <a:miter lim="800000"/>
            <a:headEnd/>
            <a:tailEnd/>
          </a:ln>
          <a:effectLst/>
        </p:spPr>
        <p:txBody>
          <a:bodyPr/>
          <a:lstStyle/>
          <a:p>
            <a:pPr marL="342900" indent="-342900">
              <a:buFontTx/>
              <a:buChar char="•"/>
            </a:pPr>
            <a:r>
              <a:rPr lang="en-US" sz="3200" dirty="0">
                <a:solidFill>
                  <a:prstClr val="black"/>
                </a:solidFill>
                <a:latin typeface="Calibri"/>
              </a:rPr>
              <a:t>The corrected ideal-gas equation is known as the </a:t>
            </a:r>
            <a:r>
              <a:rPr lang="en-US" sz="3200" dirty="0">
                <a:solidFill>
                  <a:srgbClr val="FF0000"/>
                </a:solidFill>
                <a:latin typeface="Calibri"/>
              </a:rPr>
              <a:t>van der Waals equation</a:t>
            </a:r>
            <a:r>
              <a:rPr lang="en-US" sz="3200" dirty="0">
                <a:solidFill>
                  <a:prstClr val="black"/>
                </a:solidFill>
                <a:latin typeface="Calibri"/>
              </a:rPr>
              <a:t>.</a:t>
            </a: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40</a:t>
            </a:fld>
            <a:endParaRPr lang="en-US">
              <a:solidFill>
                <a:prstClr val="black">
                  <a:tint val="75000"/>
                </a:prstClr>
              </a:solidFill>
              <a:latin typeface="Calibri"/>
            </a:endParaRPr>
          </a:p>
        </p:txBody>
      </p:sp>
    </p:spTree>
    <p:extLst>
      <p:ext uri="{BB962C8B-B14F-4D97-AF65-F5344CB8AC3E}">
        <p14:creationId xmlns:p14="http://schemas.microsoft.com/office/powerpoint/2010/main" xmlns="" val="142685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09800" y="228600"/>
            <a:ext cx="7772400" cy="1143000"/>
          </a:xfrm>
          <a:prstGeom prst="rect">
            <a:avLst/>
          </a:prstGeom>
        </p:spPr>
        <p:txBody>
          <a:bodyPr/>
          <a:lstStyle/>
          <a:p>
            <a:pPr algn="ctr">
              <a:spcBef>
                <a:spcPct val="0"/>
              </a:spcBef>
              <a:defRPr/>
            </a:pPr>
            <a:r>
              <a:rPr lang="en-US" sz="4400" dirty="0">
                <a:solidFill>
                  <a:srgbClr val="C00000"/>
                </a:solidFill>
                <a:latin typeface="Calibri"/>
              </a:rPr>
              <a:t>The van der Waals Equation</a:t>
            </a:r>
          </a:p>
        </p:txBody>
      </p:sp>
      <p:grpSp>
        <p:nvGrpSpPr>
          <p:cNvPr id="3" name="Group 14"/>
          <p:cNvGrpSpPr>
            <a:grpSpLocks/>
          </p:cNvGrpSpPr>
          <p:nvPr/>
        </p:nvGrpSpPr>
        <p:grpSpPr bwMode="auto">
          <a:xfrm>
            <a:off x="2906713" y="1066800"/>
            <a:ext cx="5803900" cy="1200150"/>
            <a:chOff x="1099" y="768"/>
            <a:chExt cx="3656" cy="756"/>
          </a:xfrm>
        </p:grpSpPr>
        <p:sp>
          <p:nvSpPr>
            <p:cNvPr id="4" name="Rectangle 8"/>
            <p:cNvSpPr>
              <a:spLocks noChangeArrowheads="1"/>
            </p:cNvSpPr>
            <p:nvPr/>
          </p:nvSpPr>
          <p:spPr bwMode="auto">
            <a:xfrm>
              <a:off x="2544" y="979"/>
              <a:ext cx="2211" cy="407"/>
            </a:xfrm>
            <a:prstGeom prst="rect">
              <a:avLst/>
            </a:prstGeom>
            <a:noFill/>
            <a:ln w="9525">
              <a:noFill/>
              <a:miter lim="800000"/>
              <a:headEnd/>
              <a:tailEnd/>
            </a:ln>
            <a:effectLst/>
          </p:spPr>
          <p:txBody>
            <a:bodyPr wrap="none">
              <a:spAutoFit/>
            </a:bodyPr>
            <a:lstStyle/>
            <a:p>
              <a:r>
                <a:rPr lang="en-US" sz="3600">
                  <a:solidFill>
                    <a:srgbClr val="000080"/>
                  </a:solidFill>
                  <a:latin typeface="Arial" charset="0"/>
                </a:rPr>
                <a:t>) (</a:t>
              </a:r>
              <a:r>
                <a:rPr lang="en-US" sz="3600" i="1">
                  <a:solidFill>
                    <a:srgbClr val="000080"/>
                  </a:solidFill>
                  <a:latin typeface="Arial" charset="0"/>
                </a:rPr>
                <a:t>V</a:t>
              </a:r>
              <a:r>
                <a:rPr lang="en-US" sz="3600">
                  <a:solidFill>
                    <a:srgbClr val="000080"/>
                  </a:solidFill>
                  <a:latin typeface="Arial" charset="0"/>
                </a:rPr>
                <a:t> </a:t>
              </a:r>
              <a:r>
                <a:rPr lang="en-US" sz="3600">
                  <a:solidFill>
                    <a:srgbClr val="000080"/>
                  </a:solidFill>
                  <a:latin typeface="Arial" charset="0"/>
                  <a:cs typeface="Arial" charset="0"/>
                </a:rPr>
                <a:t>−</a:t>
              </a:r>
              <a:r>
                <a:rPr lang="en-US" sz="3600">
                  <a:solidFill>
                    <a:srgbClr val="000080"/>
                  </a:solidFill>
                  <a:latin typeface="Arial" charset="0"/>
                </a:rPr>
                <a:t> </a:t>
              </a:r>
              <a:r>
                <a:rPr lang="en-US" sz="3600" i="1">
                  <a:solidFill>
                    <a:srgbClr val="000080"/>
                  </a:solidFill>
                  <a:latin typeface="Arial" charset="0"/>
                </a:rPr>
                <a:t>nb</a:t>
              </a:r>
              <a:r>
                <a:rPr lang="en-US" sz="3600">
                  <a:solidFill>
                    <a:srgbClr val="000080"/>
                  </a:solidFill>
                  <a:latin typeface="Arial" charset="0"/>
                </a:rPr>
                <a:t>) = </a:t>
              </a:r>
              <a:r>
                <a:rPr lang="en-US" sz="3600" i="1">
                  <a:solidFill>
                    <a:srgbClr val="000080"/>
                  </a:solidFill>
                  <a:latin typeface="Arial" charset="0"/>
                </a:rPr>
                <a:t>nRT</a:t>
              </a:r>
            </a:p>
          </p:txBody>
        </p:sp>
        <p:grpSp>
          <p:nvGrpSpPr>
            <p:cNvPr id="5" name="Group 11"/>
            <p:cNvGrpSpPr>
              <a:grpSpLocks/>
            </p:cNvGrpSpPr>
            <p:nvPr/>
          </p:nvGrpSpPr>
          <p:grpSpPr bwMode="auto">
            <a:xfrm>
              <a:off x="1907" y="768"/>
              <a:ext cx="624" cy="756"/>
              <a:chOff x="192" y="2160"/>
              <a:chExt cx="624" cy="756"/>
            </a:xfrm>
          </p:grpSpPr>
          <p:sp>
            <p:nvSpPr>
              <p:cNvPr id="7" name="Rectangle 9"/>
              <p:cNvSpPr>
                <a:spLocks noChangeArrowheads="1"/>
              </p:cNvSpPr>
              <p:nvPr/>
            </p:nvSpPr>
            <p:spPr bwMode="auto">
              <a:xfrm>
                <a:off x="237" y="2160"/>
                <a:ext cx="547" cy="756"/>
              </a:xfrm>
              <a:prstGeom prst="rect">
                <a:avLst/>
              </a:prstGeom>
              <a:noFill/>
              <a:ln w="9525">
                <a:noFill/>
                <a:miter lim="800000"/>
                <a:headEnd/>
                <a:tailEnd/>
              </a:ln>
              <a:effectLst/>
            </p:spPr>
            <p:txBody>
              <a:bodyPr wrap="none">
                <a:spAutoFit/>
              </a:bodyPr>
              <a:lstStyle/>
              <a:p>
                <a:pPr algn="ctr"/>
                <a:r>
                  <a:rPr lang="en-US" sz="3600" i="1" dirty="0">
                    <a:solidFill>
                      <a:srgbClr val="000080"/>
                    </a:solidFill>
                    <a:latin typeface="Arial" charset="0"/>
                  </a:rPr>
                  <a:t>n</a:t>
                </a:r>
                <a:r>
                  <a:rPr lang="en-US" sz="3600" baseline="30000" dirty="0">
                    <a:solidFill>
                      <a:srgbClr val="000080"/>
                    </a:solidFill>
                    <a:latin typeface="Arial" charset="0"/>
                  </a:rPr>
                  <a:t>2</a:t>
                </a:r>
                <a:r>
                  <a:rPr lang="en-US" sz="3600" i="1" dirty="0">
                    <a:solidFill>
                      <a:srgbClr val="000080"/>
                    </a:solidFill>
                    <a:latin typeface="Arial" charset="0"/>
                  </a:rPr>
                  <a:t>a</a:t>
                </a:r>
              </a:p>
              <a:p>
                <a:pPr algn="ctr"/>
                <a:r>
                  <a:rPr lang="en-US" sz="3600" i="1" dirty="0">
                    <a:solidFill>
                      <a:srgbClr val="000080"/>
                    </a:solidFill>
                    <a:latin typeface="Arial" charset="0"/>
                  </a:rPr>
                  <a:t>V</a:t>
                </a:r>
                <a:r>
                  <a:rPr lang="en-US" sz="3600" baseline="30000" dirty="0">
                    <a:solidFill>
                      <a:srgbClr val="000080"/>
                    </a:solidFill>
                    <a:latin typeface="Arial" charset="0"/>
                  </a:rPr>
                  <a:t>2</a:t>
                </a:r>
                <a:endParaRPr lang="en-US" sz="3600" dirty="0">
                  <a:solidFill>
                    <a:srgbClr val="000080"/>
                  </a:solidFill>
                  <a:latin typeface="Arial" charset="0"/>
                </a:endParaRPr>
              </a:p>
            </p:txBody>
          </p:sp>
          <p:sp>
            <p:nvSpPr>
              <p:cNvPr id="8" name="Line 10"/>
              <p:cNvSpPr>
                <a:spLocks noChangeShapeType="1"/>
              </p:cNvSpPr>
              <p:nvPr/>
            </p:nvSpPr>
            <p:spPr bwMode="auto">
              <a:xfrm>
                <a:off x="192" y="2544"/>
                <a:ext cx="624" cy="0"/>
              </a:xfrm>
              <a:prstGeom prst="line">
                <a:avLst/>
              </a:prstGeom>
              <a:noFill/>
              <a:ln w="28575">
                <a:solidFill>
                  <a:srgbClr val="002060"/>
                </a:solidFill>
                <a:round/>
                <a:headEnd/>
                <a:tailEnd/>
              </a:ln>
              <a:effectLst/>
            </p:spPr>
            <p:txBody>
              <a:bodyPr wrap="none" anchor="ctr"/>
              <a:lstStyle/>
              <a:p>
                <a:endParaRPr lang="en-US" sz="3600">
                  <a:solidFill>
                    <a:prstClr val="black"/>
                  </a:solidFill>
                  <a:latin typeface="Calibri"/>
                </a:endParaRPr>
              </a:p>
            </p:txBody>
          </p:sp>
        </p:grpSp>
        <p:sp>
          <p:nvSpPr>
            <p:cNvPr id="6" name="Rectangle 13"/>
            <p:cNvSpPr>
              <a:spLocks noChangeArrowheads="1"/>
            </p:cNvSpPr>
            <p:nvPr/>
          </p:nvSpPr>
          <p:spPr bwMode="auto">
            <a:xfrm>
              <a:off x="1099" y="979"/>
              <a:ext cx="738" cy="407"/>
            </a:xfrm>
            <a:prstGeom prst="rect">
              <a:avLst/>
            </a:prstGeom>
            <a:noFill/>
            <a:ln w="9525">
              <a:noFill/>
              <a:miter lim="800000"/>
              <a:headEnd/>
              <a:tailEnd/>
            </a:ln>
            <a:effectLst/>
          </p:spPr>
          <p:txBody>
            <a:bodyPr wrap="none">
              <a:spAutoFit/>
            </a:bodyPr>
            <a:lstStyle/>
            <a:p>
              <a:r>
                <a:rPr lang="en-US" sz="3600" dirty="0">
                  <a:solidFill>
                    <a:srgbClr val="000080"/>
                  </a:solidFill>
                  <a:latin typeface="Arial" charset="0"/>
                </a:rPr>
                <a:t>(</a:t>
              </a:r>
              <a:r>
                <a:rPr lang="en-US" sz="3600" i="1" dirty="0">
                  <a:solidFill>
                    <a:srgbClr val="000080"/>
                  </a:solidFill>
                  <a:latin typeface="Arial" charset="0"/>
                </a:rPr>
                <a:t>P</a:t>
              </a:r>
              <a:r>
                <a:rPr lang="en-US" sz="3600" dirty="0">
                  <a:solidFill>
                    <a:srgbClr val="000080"/>
                  </a:solidFill>
                  <a:latin typeface="Arial" charset="0"/>
                </a:rPr>
                <a:t> + </a:t>
              </a:r>
            </a:p>
          </p:txBody>
        </p:sp>
      </p:grpSp>
      <p:pic>
        <p:nvPicPr>
          <p:cNvPr id="9" name="Picture 21" descr="10_T03"/>
          <p:cNvPicPr>
            <a:picLocks noChangeAspect="1" noChangeArrowheads="1"/>
          </p:cNvPicPr>
          <p:nvPr/>
        </p:nvPicPr>
        <p:blipFill>
          <a:blip r:embed="rId3" cstate="print"/>
          <a:srcRect b="3415"/>
          <a:stretch>
            <a:fillRect/>
          </a:stretch>
        </p:blipFill>
        <p:spPr>
          <a:xfrm>
            <a:off x="3619500" y="2667003"/>
            <a:ext cx="4953000" cy="3546475"/>
          </a:xfrm>
          <a:prstGeom prst="rect">
            <a:avLst/>
          </a:prstGeom>
        </p:spPr>
      </p:pic>
      <p:sp>
        <p:nvSpPr>
          <p:cNvPr id="10" name="Slide Number Placeholder 9"/>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41</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2064093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4059589" y="909285"/>
                <a:ext cx="3626122" cy="1018740"/>
              </a:xfrm>
              <a:prstGeom prst="rect">
                <a:avLst/>
              </a:prstGeom>
            </p:spPr>
            <p:txBody>
              <a:bodyPr wrap="square">
                <a:spAutoFit/>
              </a:bodyPr>
              <a:lstStyle/>
              <a:p>
                <a14:m>
                  <m:oMathPara xmlns:m="http://schemas.openxmlformats.org/officeDocument/2006/math">
                    <m:oMathParaPr>
                      <m:jc m:val="centerGroup"/>
                    </m:oMathParaPr>
                    <m:oMath xmlns:m="http://schemas.openxmlformats.org/officeDocument/2006/math">
                      <m:sSub>
                        <m:sSubPr>
                          <m:ctrlPr>
                            <a:rPr lang="en-GB" sz="3000" i="1">
                              <a:solidFill>
                                <a:srgbClr val="FF0000"/>
                              </a:solidFill>
                              <a:latin typeface="Cambria Math" panose="02040503050406030204" pitchFamily="18" charset="0"/>
                            </a:rPr>
                          </m:ctrlPr>
                        </m:sSubPr>
                        <m:e>
                          <m:r>
                            <a:rPr lang="en-GB" sz="3000" i="1">
                              <a:solidFill>
                                <a:srgbClr val="FF0000"/>
                              </a:solidFill>
                              <a:latin typeface="Cambria Math" panose="02040503050406030204" pitchFamily="18" charset="0"/>
                            </a:rPr>
                            <m:t>𝑃</m:t>
                          </m:r>
                        </m:e>
                        <m:sub>
                          <m:r>
                            <a:rPr lang="en-GB" sz="3000" i="1">
                              <a:solidFill>
                                <a:srgbClr val="FF0000"/>
                              </a:solidFill>
                              <a:latin typeface="Cambria Math" panose="02040503050406030204" pitchFamily="18" charset="0"/>
                            </a:rPr>
                            <m:t>𝑖𝑑𝑒𝑎𝑙</m:t>
                          </m:r>
                        </m:sub>
                      </m:sSub>
                      <m:r>
                        <a:rPr lang="en-GB" sz="3000">
                          <a:solidFill>
                            <a:srgbClr val="FF0000"/>
                          </a:solidFill>
                          <a:latin typeface="Cambria Math" panose="02040503050406030204" pitchFamily="18" charset="0"/>
                        </a:rPr>
                        <m:t>=</m:t>
                      </m:r>
                      <m:sSub>
                        <m:sSubPr>
                          <m:ctrlPr>
                            <a:rPr lang="en-GB" sz="3000" i="1">
                              <a:solidFill>
                                <a:srgbClr val="FF0000"/>
                              </a:solidFill>
                              <a:latin typeface="Cambria Math" panose="02040503050406030204" pitchFamily="18" charset="0"/>
                            </a:rPr>
                          </m:ctrlPr>
                        </m:sSubPr>
                        <m:e>
                          <m:r>
                            <a:rPr lang="en-GB" sz="3000" i="1">
                              <a:solidFill>
                                <a:srgbClr val="FF0000"/>
                              </a:solidFill>
                              <a:latin typeface="Cambria Math" panose="02040503050406030204" pitchFamily="18" charset="0"/>
                            </a:rPr>
                            <m:t>𝑃</m:t>
                          </m:r>
                        </m:e>
                        <m:sub>
                          <m:r>
                            <a:rPr lang="en-GB" sz="3000" i="1">
                              <a:solidFill>
                                <a:srgbClr val="FF0000"/>
                              </a:solidFill>
                              <a:latin typeface="Cambria Math" panose="02040503050406030204" pitchFamily="18" charset="0"/>
                            </a:rPr>
                            <m:t>𝑟𝑒𝑎𝑙</m:t>
                          </m:r>
                        </m:sub>
                      </m:sSub>
                      <m:r>
                        <a:rPr lang="en-GB" sz="3000">
                          <a:solidFill>
                            <a:srgbClr val="FF0000"/>
                          </a:solidFill>
                          <a:latin typeface="Cambria Math" panose="02040503050406030204" pitchFamily="18" charset="0"/>
                        </a:rPr>
                        <m:t>+</m:t>
                      </m:r>
                      <m:f>
                        <m:fPr>
                          <m:ctrlPr>
                            <a:rPr lang="en-GB" sz="3000" i="1">
                              <a:solidFill>
                                <a:srgbClr val="FF0000"/>
                              </a:solidFill>
                              <a:latin typeface="Cambria Math" panose="02040503050406030204" pitchFamily="18" charset="0"/>
                            </a:rPr>
                          </m:ctrlPr>
                        </m:fPr>
                        <m:num>
                          <m:sSup>
                            <m:sSupPr>
                              <m:ctrlPr>
                                <a:rPr lang="en-GB" sz="3000" i="1">
                                  <a:solidFill>
                                    <a:srgbClr val="FF0000"/>
                                  </a:solidFill>
                                  <a:latin typeface="Cambria Math" panose="02040503050406030204" pitchFamily="18" charset="0"/>
                                </a:rPr>
                              </m:ctrlPr>
                            </m:sSupPr>
                            <m:e>
                              <m:r>
                                <a:rPr lang="en-GB" sz="3000" i="1">
                                  <a:solidFill>
                                    <a:srgbClr val="FF0000"/>
                                  </a:solidFill>
                                  <a:latin typeface="Cambria Math" panose="02040503050406030204" pitchFamily="18" charset="0"/>
                                </a:rPr>
                                <m:t>𝑎𝑛</m:t>
                              </m:r>
                            </m:e>
                            <m:sup>
                              <m:r>
                                <a:rPr lang="en-GB" sz="3000">
                                  <a:solidFill>
                                    <a:srgbClr val="FF0000"/>
                                  </a:solidFill>
                                  <a:latin typeface="Cambria Math" panose="02040503050406030204" pitchFamily="18" charset="0"/>
                                </a:rPr>
                                <m:t>2</m:t>
                              </m:r>
                            </m:sup>
                          </m:sSup>
                        </m:num>
                        <m:den>
                          <m:sSup>
                            <m:sSupPr>
                              <m:ctrlPr>
                                <a:rPr lang="en-GB" sz="3000" i="1">
                                  <a:solidFill>
                                    <a:srgbClr val="FF0000"/>
                                  </a:solidFill>
                                  <a:latin typeface="Cambria Math" panose="02040503050406030204" pitchFamily="18" charset="0"/>
                                </a:rPr>
                              </m:ctrlPr>
                            </m:sSupPr>
                            <m:e>
                              <m:r>
                                <a:rPr lang="en-GB" sz="3000" i="1">
                                  <a:solidFill>
                                    <a:srgbClr val="FF0000"/>
                                  </a:solidFill>
                                  <a:latin typeface="Cambria Math" panose="02040503050406030204" pitchFamily="18" charset="0"/>
                                </a:rPr>
                                <m:t>𝑉</m:t>
                              </m:r>
                            </m:e>
                            <m:sup>
                              <m:r>
                                <a:rPr lang="en-GB" sz="3000">
                                  <a:solidFill>
                                    <a:srgbClr val="FF0000"/>
                                  </a:solidFill>
                                  <a:latin typeface="Cambria Math" panose="02040503050406030204" pitchFamily="18" charset="0"/>
                                </a:rPr>
                                <m:t>2</m:t>
                              </m:r>
                            </m:sup>
                          </m:sSup>
                        </m:den>
                      </m:f>
                    </m:oMath>
                  </m:oMathPara>
                </a14:m>
                <a:endParaRPr lang="en-GB" sz="3000" dirty="0">
                  <a:solidFill>
                    <a:prstClr val="black"/>
                  </a:solidFill>
                  <a:latin typeface="Calibri"/>
                </a:endParaRPr>
              </a:p>
            </p:txBody>
          </p:sp>
        </mc:Choice>
        <mc:Fallback>
          <p:sp>
            <p:nvSpPr>
              <p:cNvPr id="2" name="Rectangle 1"/>
              <p:cNvSpPr>
                <a:spLocks noRot="1" noChangeAspect="1" noMove="1" noResize="1" noEditPoints="1" noAdjustHandles="1" noChangeArrowheads="1" noChangeShapeType="1" noTextEdit="1"/>
              </p:cNvSpPr>
              <p:nvPr/>
            </p:nvSpPr>
            <p:spPr>
              <a:xfrm>
                <a:off x="4059589" y="909285"/>
                <a:ext cx="3626123" cy="1018740"/>
              </a:xfrm>
              <a:prstGeom prst="rect">
                <a:avLst/>
              </a:prstGeom>
              <a:blipFill>
                <a:blip r:embed="rId2"/>
                <a:stretch>
                  <a:fillRect/>
                </a:stretch>
              </a:blipFill>
            </p:spPr>
            <p:txBody>
              <a:bodyPr/>
              <a:lstStyle/>
              <a:p>
                <a:r>
                  <a:rPr lang="ar-SA">
                    <a:noFill/>
                  </a:rPr>
                  <a:t> </a:t>
                </a:r>
              </a:p>
            </p:txBody>
          </p:sp>
        </mc:Fallback>
      </mc:AlternateContent>
      <p:sp>
        <p:nvSpPr>
          <p:cNvPr id="3" name="TextBox 2"/>
          <p:cNvSpPr txBox="1"/>
          <p:nvPr/>
        </p:nvSpPr>
        <p:spPr>
          <a:xfrm>
            <a:off x="4583834" y="2359645"/>
            <a:ext cx="1663917" cy="954107"/>
          </a:xfrm>
          <a:prstGeom prst="rect">
            <a:avLst/>
          </a:prstGeom>
          <a:noFill/>
        </p:spPr>
        <p:txBody>
          <a:bodyPr wrap="none" rtlCol="0">
            <a:spAutoFit/>
          </a:bodyPr>
          <a:lstStyle/>
          <a:p>
            <a:r>
              <a:rPr lang="en-US" sz="2800" dirty="0">
                <a:solidFill>
                  <a:prstClr val="black"/>
                </a:solidFill>
                <a:latin typeface="Calibri"/>
              </a:rPr>
              <a:t>Observed </a:t>
            </a:r>
          </a:p>
          <a:p>
            <a:r>
              <a:rPr lang="en-US" sz="2800" dirty="0">
                <a:solidFill>
                  <a:prstClr val="black"/>
                </a:solidFill>
                <a:latin typeface="Calibri"/>
              </a:rPr>
              <a:t>pressure</a:t>
            </a:r>
            <a:endParaRPr lang="en-GB" sz="2800" dirty="0">
              <a:solidFill>
                <a:prstClr val="black"/>
              </a:solidFill>
              <a:latin typeface="Calibri"/>
            </a:endParaRPr>
          </a:p>
        </p:txBody>
      </p:sp>
      <p:sp>
        <p:nvSpPr>
          <p:cNvPr id="4" name="TextBox 3"/>
          <p:cNvSpPr txBox="1"/>
          <p:nvPr/>
        </p:nvSpPr>
        <p:spPr>
          <a:xfrm>
            <a:off x="7264741" y="2459528"/>
            <a:ext cx="1720407" cy="954107"/>
          </a:xfrm>
          <a:prstGeom prst="rect">
            <a:avLst/>
          </a:prstGeom>
          <a:noFill/>
        </p:spPr>
        <p:txBody>
          <a:bodyPr wrap="none" rtlCol="0">
            <a:spAutoFit/>
          </a:bodyPr>
          <a:lstStyle/>
          <a:p>
            <a:r>
              <a:rPr lang="en-US" sz="2800" dirty="0">
                <a:solidFill>
                  <a:prstClr val="black"/>
                </a:solidFill>
                <a:latin typeface="Calibri"/>
              </a:rPr>
              <a:t>Correction</a:t>
            </a:r>
          </a:p>
          <a:p>
            <a:r>
              <a:rPr lang="en-US" sz="2800" dirty="0">
                <a:solidFill>
                  <a:prstClr val="black"/>
                </a:solidFill>
                <a:latin typeface="Calibri"/>
              </a:rPr>
              <a:t>term</a:t>
            </a:r>
            <a:endParaRPr lang="en-GB" sz="2800" dirty="0">
              <a:solidFill>
                <a:prstClr val="black"/>
              </a:solidFill>
              <a:latin typeface="Calibri"/>
            </a:endParaRPr>
          </a:p>
        </p:txBody>
      </p:sp>
      <p:cxnSp>
        <p:nvCxnSpPr>
          <p:cNvPr id="6" name="Straight Arrow Connector 5"/>
          <p:cNvCxnSpPr>
            <a:stCxn id="3" idx="0"/>
            <a:endCxn id="2" idx="2"/>
          </p:cNvCxnSpPr>
          <p:nvPr/>
        </p:nvCxnSpPr>
        <p:spPr>
          <a:xfrm rot="5400000" flipH="1" flipV="1">
            <a:off x="5428412" y="1915406"/>
            <a:ext cx="431620" cy="4568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7010402" y="1944972"/>
            <a:ext cx="586375" cy="5479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xmlns="" Requires="a14">
          <p:sp>
            <p:nvSpPr>
              <p:cNvPr id="14" name="Rectangle 13"/>
              <p:cNvSpPr/>
              <p:nvPr/>
            </p:nvSpPr>
            <p:spPr>
              <a:xfrm>
                <a:off x="4288658" y="3581400"/>
                <a:ext cx="3375348" cy="553998"/>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en-GB" sz="3000" i="1">
                              <a:solidFill>
                                <a:srgbClr val="FF0000"/>
                              </a:solidFill>
                              <a:latin typeface="Cambria Math" panose="02040503050406030204" pitchFamily="18" charset="0"/>
                            </a:rPr>
                          </m:ctrlPr>
                        </m:sSubPr>
                        <m:e>
                          <m:r>
                            <a:rPr lang="en-GB" sz="3000" i="1">
                              <a:solidFill>
                                <a:srgbClr val="FF0000"/>
                              </a:solidFill>
                              <a:latin typeface="Cambria Math" panose="02040503050406030204" pitchFamily="18" charset="0"/>
                            </a:rPr>
                            <m:t>𝑉</m:t>
                          </m:r>
                        </m:e>
                        <m:sub>
                          <m:r>
                            <a:rPr lang="en-GB" sz="3000" i="1">
                              <a:solidFill>
                                <a:srgbClr val="FF0000"/>
                              </a:solidFill>
                              <a:latin typeface="Cambria Math" panose="02040503050406030204" pitchFamily="18" charset="0"/>
                            </a:rPr>
                            <m:t>𝑖𝑑𝑒𝑎𝑙</m:t>
                          </m:r>
                        </m:sub>
                      </m:sSub>
                      <m:r>
                        <a:rPr lang="en-GB" sz="3000">
                          <a:solidFill>
                            <a:srgbClr val="FF0000"/>
                          </a:solidFill>
                          <a:latin typeface="Cambria Math" panose="02040503050406030204" pitchFamily="18" charset="0"/>
                        </a:rPr>
                        <m:t>=</m:t>
                      </m:r>
                      <m:sSub>
                        <m:sSubPr>
                          <m:ctrlPr>
                            <a:rPr lang="en-GB" sz="3000" i="1">
                              <a:solidFill>
                                <a:srgbClr val="FF0000"/>
                              </a:solidFill>
                              <a:latin typeface="Cambria Math" panose="02040503050406030204" pitchFamily="18" charset="0"/>
                            </a:rPr>
                          </m:ctrlPr>
                        </m:sSubPr>
                        <m:e>
                          <m:r>
                            <a:rPr lang="en-GB" sz="3000" i="1">
                              <a:solidFill>
                                <a:srgbClr val="FF0000"/>
                              </a:solidFill>
                              <a:latin typeface="Cambria Math" panose="02040503050406030204" pitchFamily="18" charset="0"/>
                            </a:rPr>
                            <m:t>𝑉</m:t>
                          </m:r>
                        </m:e>
                        <m:sub>
                          <m:r>
                            <a:rPr lang="en-GB" sz="3000" i="1">
                              <a:solidFill>
                                <a:srgbClr val="FF0000"/>
                              </a:solidFill>
                              <a:latin typeface="Cambria Math" panose="02040503050406030204" pitchFamily="18" charset="0"/>
                            </a:rPr>
                            <m:t>𝑟𝑒𝑎𝑙</m:t>
                          </m:r>
                        </m:sub>
                      </m:sSub>
                      <m:r>
                        <a:rPr lang="en-GB" sz="3000">
                          <a:solidFill>
                            <a:srgbClr val="FF0000"/>
                          </a:solidFill>
                          <a:latin typeface="Cambria Math" panose="02040503050406030204" pitchFamily="18" charset="0"/>
                        </a:rPr>
                        <m:t>−</m:t>
                      </m:r>
                      <m:r>
                        <a:rPr lang="en-GB" sz="3000" i="1">
                          <a:solidFill>
                            <a:srgbClr val="FF0000"/>
                          </a:solidFill>
                          <a:latin typeface="Cambria Math" panose="02040503050406030204" pitchFamily="18" charset="0"/>
                        </a:rPr>
                        <m:t>𝑛𝑏</m:t>
                      </m:r>
                    </m:oMath>
                  </m:oMathPara>
                </a14:m>
                <a:endParaRPr lang="en-GB" sz="3000" dirty="0">
                  <a:solidFill>
                    <a:srgbClr val="FF0000"/>
                  </a:solidFill>
                  <a:latin typeface="Calibri"/>
                </a:endParaRPr>
              </a:p>
            </p:txBody>
          </p:sp>
        </mc:Choice>
        <mc:Fallback>
          <p:sp>
            <p:nvSpPr>
              <p:cNvPr id="14" name="Rectangle 13"/>
              <p:cNvSpPr>
                <a:spLocks noRot="1" noChangeAspect="1" noMove="1" noResize="1" noEditPoints="1" noAdjustHandles="1" noChangeArrowheads="1" noChangeShapeType="1" noTextEdit="1"/>
              </p:cNvSpPr>
              <p:nvPr/>
            </p:nvSpPr>
            <p:spPr>
              <a:xfrm>
                <a:off x="4288659" y="3581400"/>
                <a:ext cx="3375348" cy="553998"/>
              </a:xfrm>
              <a:prstGeom prst="rect">
                <a:avLst/>
              </a:prstGeom>
              <a:blipFill>
                <a:blip r:embed="rId3"/>
                <a:stretch>
                  <a:fillRect/>
                </a:stretch>
              </a:blipFill>
            </p:spPr>
            <p:txBody>
              <a:bodyPr/>
              <a:lstStyle/>
              <a:p>
                <a:r>
                  <a:rPr lang="ar-SA">
                    <a:noFill/>
                  </a:rPr>
                  <a:t> </a:t>
                </a:r>
              </a:p>
            </p:txBody>
          </p:sp>
        </mc:Fallback>
      </mc:AlternateContent>
      <p:sp>
        <p:nvSpPr>
          <p:cNvPr id="15" name="TextBox 14"/>
          <p:cNvSpPr txBox="1"/>
          <p:nvPr/>
        </p:nvSpPr>
        <p:spPr>
          <a:xfrm>
            <a:off x="4620941" y="4757505"/>
            <a:ext cx="1663917" cy="954107"/>
          </a:xfrm>
          <a:prstGeom prst="rect">
            <a:avLst/>
          </a:prstGeom>
          <a:noFill/>
        </p:spPr>
        <p:txBody>
          <a:bodyPr wrap="none" rtlCol="0">
            <a:spAutoFit/>
          </a:bodyPr>
          <a:lstStyle/>
          <a:p>
            <a:r>
              <a:rPr lang="en-US" sz="2800" dirty="0">
                <a:solidFill>
                  <a:prstClr val="black"/>
                </a:solidFill>
                <a:latin typeface="Calibri"/>
              </a:rPr>
              <a:t>Observed </a:t>
            </a:r>
          </a:p>
          <a:p>
            <a:r>
              <a:rPr lang="en-US" sz="2800" dirty="0">
                <a:solidFill>
                  <a:prstClr val="black"/>
                </a:solidFill>
                <a:latin typeface="Calibri"/>
              </a:rPr>
              <a:t>volume</a:t>
            </a:r>
            <a:endParaRPr lang="en-GB" sz="2800" dirty="0">
              <a:solidFill>
                <a:prstClr val="black"/>
              </a:solidFill>
              <a:latin typeface="Calibri"/>
            </a:endParaRPr>
          </a:p>
        </p:txBody>
      </p:sp>
      <p:sp>
        <p:nvSpPr>
          <p:cNvPr id="16" name="TextBox 15"/>
          <p:cNvSpPr txBox="1"/>
          <p:nvPr/>
        </p:nvSpPr>
        <p:spPr>
          <a:xfrm>
            <a:off x="7456643" y="4755623"/>
            <a:ext cx="1720407" cy="954107"/>
          </a:xfrm>
          <a:prstGeom prst="rect">
            <a:avLst/>
          </a:prstGeom>
          <a:noFill/>
        </p:spPr>
        <p:txBody>
          <a:bodyPr wrap="none" rtlCol="0">
            <a:spAutoFit/>
          </a:bodyPr>
          <a:lstStyle/>
          <a:p>
            <a:r>
              <a:rPr lang="en-US" sz="2800" dirty="0">
                <a:solidFill>
                  <a:prstClr val="black"/>
                </a:solidFill>
                <a:latin typeface="Calibri"/>
              </a:rPr>
              <a:t>Correction</a:t>
            </a:r>
          </a:p>
          <a:p>
            <a:r>
              <a:rPr lang="en-US" sz="2800" dirty="0">
                <a:solidFill>
                  <a:prstClr val="black"/>
                </a:solidFill>
                <a:latin typeface="Calibri"/>
              </a:rPr>
              <a:t>term</a:t>
            </a:r>
            <a:endParaRPr lang="en-GB" sz="2800" dirty="0">
              <a:solidFill>
                <a:prstClr val="black"/>
              </a:solidFill>
              <a:latin typeface="Calibri"/>
            </a:endParaRPr>
          </a:p>
        </p:txBody>
      </p:sp>
      <p:cxnSp>
        <p:nvCxnSpPr>
          <p:cNvPr id="18" name="Straight Arrow Connector 17"/>
          <p:cNvCxnSpPr>
            <a:stCxn id="15" idx="0"/>
          </p:cNvCxnSpPr>
          <p:nvPr/>
        </p:nvCxnSpPr>
        <p:spPr>
          <a:xfrm rot="5400000" flipH="1" flipV="1">
            <a:off x="5409909" y="4147616"/>
            <a:ext cx="652880" cy="5668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7264740" y="4191004"/>
            <a:ext cx="559453" cy="5665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42</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1937007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Rectangle 1"/>
              <p:cNvSpPr/>
              <p:nvPr/>
            </p:nvSpPr>
            <p:spPr>
              <a:xfrm>
                <a:off x="3352800" y="762000"/>
                <a:ext cx="5080750" cy="120879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d>
                        <m:dPr>
                          <m:ctrlPr>
                            <a:rPr lang="en-GB" sz="3200" i="1">
                              <a:solidFill>
                                <a:srgbClr val="FF0000"/>
                              </a:solidFill>
                              <a:latin typeface="Cambria Math" panose="02040503050406030204" pitchFamily="18" charset="0"/>
                            </a:rPr>
                          </m:ctrlPr>
                        </m:dPr>
                        <m:e>
                          <m:r>
                            <a:rPr lang="en-GB" sz="3200" i="1">
                              <a:solidFill>
                                <a:srgbClr val="FF0000"/>
                              </a:solidFill>
                              <a:latin typeface="Cambria Math" panose="02040503050406030204" pitchFamily="18" charset="0"/>
                            </a:rPr>
                            <m:t>𝑃</m:t>
                          </m:r>
                          <m:r>
                            <a:rPr lang="en-GB" sz="3200">
                              <a:solidFill>
                                <a:srgbClr val="FF0000"/>
                              </a:solidFill>
                              <a:latin typeface="Cambria Math" panose="02040503050406030204" pitchFamily="18" charset="0"/>
                            </a:rPr>
                            <m:t>+</m:t>
                          </m:r>
                          <m:f>
                            <m:fPr>
                              <m:ctrlPr>
                                <a:rPr lang="en-GB" sz="3200" i="1">
                                  <a:solidFill>
                                    <a:srgbClr val="FF0000"/>
                                  </a:solidFill>
                                  <a:latin typeface="Cambria Math" panose="02040503050406030204" pitchFamily="18" charset="0"/>
                                </a:rPr>
                              </m:ctrlPr>
                            </m:fPr>
                            <m:num>
                              <m:sSup>
                                <m:sSupPr>
                                  <m:ctrlPr>
                                    <a:rPr lang="en-GB" sz="3200" i="1">
                                      <a:solidFill>
                                        <a:srgbClr val="FF0000"/>
                                      </a:solidFill>
                                      <a:latin typeface="Cambria Math" panose="02040503050406030204" pitchFamily="18" charset="0"/>
                                    </a:rPr>
                                  </m:ctrlPr>
                                </m:sSupPr>
                                <m:e>
                                  <m:r>
                                    <a:rPr lang="en-GB" sz="3200" i="1">
                                      <a:solidFill>
                                        <a:srgbClr val="FF0000"/>
                                      </a:solidFill>
                                      <a:latin typeface="Cambria Math" panose="02040503050406030204" pitchFamily="18" charset="0"/>
                                    </a:rPr>
                                    <m:t>𝑎𝑛</m:t>
                                  </m:r>
                                </m:e>
                                <m:sup>
                                  <m:r>
                                    <a:rPr lang="en-GB" sz="3200">
                                      <a:solidFill>
                                        <a:srgbClr val="FF0000"/>
                                      </a:solidFill>
                                      <a:latin typeface="Cambria Math" panose="02040503050406030204" pitchFamily="18" charset="0"/>
                                    </a:rPr>
                                    <m:t>2</m:t>
                                  </m:r>
                                </m:sup>
                              </m:sSup>
                            </m:num>
                            <m:den>
                              <m:sSup>
                                <m:sSupPr>
                                  <m:ctrlPr>
                                    <a:rPr lang="en-GB" sz="3200" i="1">
                                      <a:solidFill>
                                        <a:srgbClr val="FF0000"/>
                                      </a:solidFill>
                                      <a:latin typeface="Cambria Math" panose="02040503050406030204" pitchFamily="18" charset="0"/>
                                    </a:rPr>
                                  </m:ctrlPr>
                                </m:sSupPr>
                                <m:e>
                                  <m:r>
                                    <a:rPr lang="en-GB" sz="3200" i="1">
                                      <a:solidFill>
                                        <a:srgbClr val="FF0000"/>
                                      </a:solidFill>
                                      <a:latin typeface="Cambria Math" panose="02040503050406030204" pitchFamily="18" charset="0"/>
                                    </a:rPr>
                                    <m:t>𝑉</m:t>
                                  </m:r>
                                </m:e>
                                <m:sup>
                                  <m:r>
                                    <a:rPr lang="en-GB" sz="3200">
                                      <a:solidFill>
                                        <a:srgbClr val="FF0000"/>
                                      </a:solidFill>
                                      <a:latin typeface="Cambria Math" panose="02040503050406030204" pitchFamily="18" charset="0"/>
                                    </a:rPr>
                                    <m:t>2</m:t>
                                  </m:r>
                                </m:sup>
                              </m:sSup>
                            </m:den>
                          </m:f>
                        </m:e>
                      </m:d>
                      <m:d>
                        <m:dPr>
                          <m:ctrlPr>
                            <a:rPr lang="en-GB" sz="3200" i="1">
                              <a:solidFill>
                                <a:srgbClr val="FF0000"/>
                              </a:solidFill>
                              <a:latin typeface="Cambria Math" panose="02040503050406030204" pitchFamily="18" charset="0"/>
                            </a:rPr>
                          </m:ctrlPr>
                        </m:dPr>
                        <m:e>
                          <m:r>
                            <a:rPr lang="en-GB" sz="3200" i="1">
                              <a:solidFill>
                                <a:srgbClr val="FF0000"/>
                              </a:solidFill>
                              <a:latin typeface="Cambria Math" panose="02040503050406030204" pitchFamily="18" charset="0"/>
                            </a:rPr>
                            <m:t>𝑉</m:t>
                          </m:r>
                          <m:r>
                            <a:rPr lang="en-GB" sz="3200">
                              <a:solidFill>
                                <a:srgbClr val="FF0000"/>
                              </a:solidFill>
                              <a:latin typeface="Cambria Math" panose="02040503050406030204" pitchFamily="18" charset="0"/>
                            </a:rPr>
                            <m:t>−</m:t>
                          </m:r>
                          <m:r>
                            <a:rPr lang="en-GB" sz="3200" i="1">
                              <a:solidFill>
                                <a:srgbClr val="FF0000"/>
                              </a:solidFill>
                              <a:latin typeface="Cambria Math" panose="02040503050406030204" pitchFamily="18" charset="0"/>
                            </a:rPr>
                            <m:t>𝑛𝑏</m:t>
                          </m:r>
                        </m:e>
                      </m:d>
                      <m:r>
                        <a:rPr lang="en-GB" sz="3200">
                          <a:solidFill>
                            <a:srgbClr val="FF0000"/>
                          </a:solidFill>
                          <a:latin typeface="Cambria Math" panose="02040503050406030204" pitchFamily="18" charset="0"/>
                        </a:rPr>
                        <m:t>=</m:t>
                      </m:r>
                      <m:r>
                        <a:rPr lang="en-GB" sz="3200" i="1">
                          <a:solidFill>
                            <a:srgbClr val="FF0000"/>
                          </a:solidFill>
                          <a:latin typeface="Cambria Math" panose="02040503050406030204" pitchFamily="18" charset="0"/>
                        </a:rPr>
                        <m:t>𝑛𝑅𝑇</m:t>
                      </m:r>
                    </m:oMath>
                  </m:oMathPara>
                </a14:m>
                <a:endParaRPr lang="en-GB" sz="3200" dirty="0">
                  <a:solidFill>
                    <a:srgbClr val="FF0000"/>
                  </a:solidFill>
                  <a:latin typeface="Calibri"/>
                </a:endParaRPr>
              </a:p>
            </p:txBody>
          </p:sp>
        </mc:Choice>
        <mc:Fallback>
          <p:sp>
            <p:nvSpPr>
              <p:cNvPr id="2" name="Rectangle 1"/>
              <p:cNvSpPr>
                <a:spLocks noRot="1" noChangeAspect="1" noMove="1" noResize="1" noEditPoints="1" noAdjustHandles="1" noChangeArrowheads="1" noChangeShapeType="1" noTextEdit="1"/>
              </p:cNvSpPr>
              <p:nvPr/>
            </p:nvSpPr>
            <p:spPr>
              <a:xfrm>
                <a:off x="3352801" y="762000"/>
                <a:ext cx="5080751" cy="1208792"/>
              </a:xfrm>
              <a:prstGeom prst="rect">
                <a:avLst/>
              </a:prstGeom>
              <a:blipFill>
                <a:blip r:embed="rId2"/>
                <a:stretch>
                  <a:fillRect/>
                </a:stretch>
              </a:blipFill>
            </p:spPr>
            <p:txBody>
              <a:bodyPr/>
              <a:lstStyle/>
              <a:p>
                <a:r>
                  <a:rPr lang="ar-SA">
                    <a:noFill/>
                  </a:rPr>
                  <a:t> </a:t>
                </a:r>
              </a:p>
            </p:txBody>
          </p:sp>
        </mc:Fallback>
      </mc:AlternateContent>
      <p:sp>
        <p:nvSpPr>
          <p:cNvPr id="4" name="Left Brace 3"/>
          <p:cNvSpPr/>
          <p:nvPr/>
        </p:nvSpPr>
        <p:spPr>
          <a:xfrm rot="16200000">
            <a:off x="4168142" y="1623063"/>
            <a:ext cx="579119" cy="16001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latin typeface="Calibri"/>
            </a:endParaRPr>
          </a:p>
        </p:txBody>
      </p:sp>
      <p:sp>
        <p:nvSpPr>
          <p:cNvPr id="5" name="Left Brace 4"/>
          <p:cNvSpPr/>
          <p:nvPr/>
        </p:nvSpPr>
        <p:spPr>
          <a:xfrm rot="16200000">
            <a:off x="5996942" y="1252099"/>
            <a:ext cx="579119" cy="16001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latin typeface="Calibri"/>
            </a:endParaRPr>
          </a:p>
        </p:txBody>
      </p:sp>
      <p:cxnSp>
        <p:nvCxnSpPr>
          <p:cNvPr id="7" name="Straight Connector 6"/>
          <p:cNvCxnSpPr>
            <a:stCxn id="4" idx="1"/>
          </p:cNvCxnSpPr>
          <p:nvPr/>
        </p:nvCxnSpPr>
        <p:spPr>
          <a:xfrm flipH="1">
            <a:off x="3962401" y="2712722"/>
            <a:ext cx="495300" cy="487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 idx="1"/>
          </p:cNvCxnSpPr>
          <p:nvPr/>
        </p:nvCxnSpPr>
        <p:spPr>
          <a:xfrm>
            <a:off x="6286501" y="2341758"/>
            <a:ext cx="495300" cy="630045"/>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783633" y="3200400"/>
            <a:ext cx="2962221" cy="523220"/>
          </a:xfrm>
          <a:prstGeom prst="rect">
            <a:avLst/>
          </a:prstGeom>
          <a:noFill/>
        </p:spPr>
        <p:txBody>
          <a:bodyPr wrap="none" rtlCol="0">
            <a:spAutoFit/>
          </a:bodyPr>
          <a:lstStyle/>
          <a:p>
            <a:r>
              <a:rPr lang="en-US" sz="2800" dirty="0">
                <a:solidFill>
                  <a:prstClr val="black"/>
                </a:solidFill>
                <a:latin typeface="Calibri"/>
              </a:rPr>
              <a:t>Corrected pressure</a:t>
            </a:r>
            <a:endParaRPr lang="en-GB" sz="2800" dirty="0">
              <a:solidFill>
                <a:prstClr val="black"/>
              </a:solidFill>
              <a:latin typeface="Calibri"/>
            </a:endParaRPr>
          </a:p>
        </p:txBody>
      </p:sp>
      <p:sp>
        <p:nvSpPr>
          <p:cNvPr id="11" name="TextBox 10"/>
          <p:cNvSpPr txBox="1"/>
          <p:nvPr/>
        </p:nvSpPr>
        <p:spPr>
          <a:xfrm>
            <a:off x="6154902" y="2973979"/>
            <a:ext cx="2788840" cy="523220"/>
          </a:xfrm>
          <a:prstGeom prst="rect">
            <a:avLst/>
          </a:prstGeom>
          <a:noFill/>
        </p:spPr>
        <p:txBody>
          <a:bodyPr wrap="none" rtlCol="0">
            <a:spAutoFit/>
          </a:bodyPr>
          <a:lstStyle/>
          <a:p>
            <a:r>
              <a:rPr lang="en-US" sz="2800" dirty="0">
                <a:solidFill>
                  <a:prstClr val="black"/>
                </a:solidFill>
                <a:latin typeface="Calibri"/>
              </a:rPr>
              <a:t>Corrected volume</a:t>
            </a:r>
            <a:endParaRPr lang="en-GB" sz="2800" dirty="0">
              <a:solidFill>
                <a:prstClr val="black"/>
              </a:solidFill>
              <a:latin typeface="Calibri"/>
            </a:endParaRPr>
          </a:p>
        </p:txBody>
      </p:sp>
      <p:sp>
        <p:nvSpPr>
          <p:cNvPr id="12" name="TextBox 11"/>
          <p:cNvSpPr txBox="1"/>
          <p:nvPr/>
        </p:nvSpPr>
        <p:spPr>
          <a:xfrm>
            <a:off x="2362200" y="3861048"/>
            <a:ext cx="7315200" cy="267765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800" dirty="0">
                <a:solidFill>
                  <a:prstClr val="black"/>
                </a:solidFill>
                <a:latin typeface="Calibri"/>
              </a:rPr>
              <a:t>The constant “</a:t>
            </a:r>
            <a:r>
              <a:rPr lang="en-US" sz="2800" b="1" dirty="0">
                <a:solidFill>
                  <a:srgbClr val="FF0000"/>
                </a:solidFill>
                <a:latin typeface="Calibri"/>
              </a:rPr>
              <a:t>a</a:t>
            </a:r>
            <a:r>
              <a:rPr lang="en-US" sz="2800" b="1" dirty="0">
                <a:solidFill>
                  <a:prstClr val="black"/>
                </a:solidFill>
                <a:latin typeface="Calibri"/>
              </a:rPr>
              <a:t>”</a:t>
            </a:r>
            <a:r>
              <a:rPr lang="en-US" sz="2800" dirty="0">
                <a:solidFill>
                  <a:prstClr val="black"/>
                </a:solidFill>
                <a:latin typeface="Calibri"/>
              </a:rPr>
              <a:t> is a measure of how strongly the gas molecules attract one another.</a:t>
            </a:r>
          </a:p>
          <a:p>
            <a:pPr marL="285750" indent="-285750">
              <a:lnSpc>
                <a:spcPct val="150000"/>
              </a:lnSpc>
              <a:buFont typeface="Arial" panose="020B0604020202020204" pitchFamily="34" charset="0"/>
              <a:buChar char="•"/>
            </a:pPr>
            <a:r>
              <a:rPr lang="en-US" sz="2800" dirty="0">
                <a:solidFill>
                  <a:prstClr val="black"/>
                </a:solidFill>
                <a:latin typeface="Calibri"/>
              </a:rPr>
              <a:t>The constant “</a:t>
            </a:r>
            <a:r>
              <a:rPr lang="en-US" sz="2800" b="1" dirty="0">
                <a:solidFill>
                  <a:srgbClr val="FF0000"/>
                </a:solidFill>
                <a:latin typeface="Calibri"/>
              </a:rPr>
              <a:t>b</a:t>
            </a:r>
            <a:r>
              <a:rPr lang="en-US" sz="2800" b="1" dirty="0">
                <a:solidFill>
                  <a:prstClr val="black"/>
                </a:solidFill>
                <a:latin typeface="Calibri"/>
              </a:rPr>
              <a:t>”</a:t>
            </a:r>
            <a:r>
              <a:rPr lang="en-US" sz="2800" dirty="0">
                <a:solidFill>
                  <a:prstClr val="black"/>
                </a:solidFill>
                <a:latin typeface="Calibri"/>
              </a:rPr>
              <a:t> is a measure of the finite volume occupied by the molecules.</a:t>
            </a:r>
            <a:endParaRPr lang="en-GB" sz="2800" dirty="0">
              <a:solidFill>
                <a:prstClr val="black"/>
              </a:solidFill>
              <a:latin typeface="Calibri"/>
            </a:endParaRPr>
          </a:p>
        </p:txBody>
      </p:sp>
      <p:sp>
        <p:nvSpPr>
          <p:cNvPr id="13" name="Slide Number Placeholder 12"/>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43</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628900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905000" y="381000"/>
                <a:ext cx="8229600" cy="6096000"/>
              </a:xfrm>
            </p:spPr>
            <p:txBody>
              <a:bodyPr>
                <a:normAutofit/>
              </a:bodyPr>
              <a:lstStyle/>
              <a:p>
                <a:r>
                  <a:rPr lang="en-US" sz="2800" dirty="0"/>
                  <a:t>The term </a:t>
                </a:r>
                <a14:m>
                  <m:oMath xmlns:m="http://schemas.openxmlformats.org/officeDocument/2006/math">
                    <m:f>
                      <m:fPr>
                        <m:ctrlPr>
                          <a:rPr lang="en-GB" sz="2800" i="1">
                            <a:solidFill>
                              <a:srgbClr val="FF0000"/>
                            </a:solidFill>
                            <a:latin typeface="Cambria Math" panose="02040503050406030204" pitchFamily="18" charset="0"/>
                          </a:rPr>
                        </m:ctrlPr>
                      </m:fPr>
                      <m:num>
                        <m:sSup>
                          <m:sSupPr>
                            <m:ctrlPr>
                              <a:rPr lang="en-GB" sz="2800" i="1">
                                <a:solidFill>
                                  <a:srgbClr val="FF0000"/>
                                </a:solidFill>
                                <a:latin typeface="Cambria Math" panose="02040503050406030204" pitchFamily="18" charset="0"/>
                              </a:rPr>
                            </m:ctrlPr>
                          </m:sSupPr>
                          <m:e>
                            <m:r>
                              <a:rPr lang="en-US" sz="2800" i="1">
                                <a:solidFill>
                                  <a:srgbClr val="FF0000"/>
                                </a:solidFill>
                                <a:latin typeface="Cambria Math" panose="02040503050406030204" pitchFamily="18" charset="0"/>
                              </a:rPr>
                              <m:t>𝑎𝑛</m:t>
                            </m:r>
                          </m:e>
                          <m:sup>
                            <m:r>
                              <a:rPr lang="en-US" sz="2800" i="1">
                                <a:solidFill>
                                  <a:srgbClr val="FF0000"/>
                                </a:solidFill>
                                <a:latin typeface="Cambria Math" panose="02040503050406030204" pitchFamily="18" charset="0"/>
                              </a:rPr>
                              <m:t>2</m:t>
                            </m:r>
                          </m:sup>
                        </m:sSup>
                      </m:num>
                      <m:den>
                        <m:sSup>
                          <m:sSupPr>
                            <m:ctrlPr>
                              <a:rPr lang="en-GB" sz="2800" i="1">
                                <a:solidFill>
                                  <a:srgbClr val="FF0000"/>
                                </a:solidFill>
                                <a:latin typeface="Cambria Math" panose="02040503050406030204" pitchFamily="18" charset="0"/>
                              </a:rPr>
                            </m:ctrlPr>
                          </m:sSupPr>
                          <m:e>
                            <m:r>
                              <a:rPr lang="en-US" sz="2800" i="1">
                                <a:solidFill>
                                  <a:srgbClr val="FF0000"/>
                                </a:solidFill>
                                <a:latin typeface="Cambria Math" panose="02040503050406030204" pitchFamily="18" charset="0"/>
                              </a:rPr>
                              <m:t>𝑉</m:t>
                            </m:r>
                          </m:e>
                          <m:sup>
                            <m:r>
                              <a:rPr lang="en-US" sz="2800" i="1">
                                <a:solidFill>
                                  <a:srgbClr val="FF0000"/>
                                </a:solidFill>
                                <a:latin typeface="Cambria Math" panose="02040503050406030204" pitchFamily="18" charset="0"/>
                              </a:rPr>
                              <m:t>2</m:t>
                            </m:r>
                          </m:sup>
                        </m:sSup>
                      </m:den>
                    </m:f>
                  </m:oMath>
                </a14:m>
                <a:r>
                  <a:rPr lang="en-GB" sz="2800" dirty="0"/>
                  <a:t> accounts for the attractive forces.</a:t>
                </a:r>
              </a:p>
              <a:p>
                <a:pPr algn="just"/>
                <a:r>
                  <a:rPr lang="en-GB" sz="2800" dirty="0"/>
                  <a:t>The equation adjusts the pressure </a:t>
                </a:r>
                <a:r>
                  <a:rPr lang="en-GB" sz="2800" dirty="0">
                    <a:solidFill>
                      <a:srgbClr val="0070C0"/>
                    </a:solidFill>
                  </a:rPr>
                  <a:t>upward</a:t>
                </a:r>
                <a:r>
                  <a:rPr lang="en-GB" sz="2800" dirty="0"/>
                  <a:t> by adding </a:t>
                </a:r>
                <a14:m>
                  <m:oMath xmlns:m="http://schemas.openxmlformats.org/officeDocument/2006/math">
                    <m:f>
                      <m:fPr>
                        <m:ctrlPr>
                          <a:rPr lang="en-GB" sz="2800" i="1">
                            <a:solidFill>
                              <a:srgbClr val="FF0000"/>
                            </a:solidFill>
                            <a:latin typeface="Cambria Math" panose="02040503050406030204" pitchFamily="18" charset="0"/>
                          </a:rPr>
                        </m:ctrlPr>
                      </m:fPr>
                      <m:num>
                        <m:sSup>
                          <m:sSupPr>
                            <m:ctrlPr>
                              <a:rPr lang="en-GB" sz="2800" i="1">
                                <a:solidFill>
                                  <a:srgbClr val="FF0000"/>
                                </a:solidFill>
                                <a:latin typeface="Cambria Math" panose="02040503050406030204" pitchFamily="18" charset="0"/>
                              </a:rPr>
                            </m:ctrlPr>
                          </m:sSupPr>
                          <m:e>
                            <m:r>
                              <a:rPr lang="en-US" sz="2800" i="1">
                                <a:solidFill>
                                  <a:srgbClr val="FF0000"/>
                                </a:solidFill>
                                <a:latin typeface="Cambria Math" panose="02040503050406030204" pitchFamily="18" charset="0"/>
                              </a:rPr>
                              <m:t>𝑎𝑛</m:t>
                            </m:r>
                          </m:e>
                          <m:sup>
                            <m:r>
                              <a:rPr lang="en-US" sz="2800" i="1">
                                <a:solidFill>
                                  <a:srgbClr val="FF0000"/>
                                </a:solidFill>
                                <a:latin typeface="Cambria Math" panose="02040503050406030204" pitchFamily="18" charset="0"/>
                              </a:rPr>
                              <m:t>2</m:t>
                            </m:r>
                          </m:sup>
                        </m:sSup>
                      </m:num>
                      <m:den>
                        <m:sSup>
                          <m:sSupPr>
                            <m:ctrlPr>
                              <a:rPr lang="en-GB" sz="2800" i="1">
                                <a:solidFill>
                                  <a:srgbClr val="FF0000"/>
                                </a:solidFill>
                                <a:latin typeface="Cambria Math" panose="02040503050406030204" pitchFamily="18" charset="0"/>
                              </a:rPr>
                            </m:ctrlPr>
                          </m:sSupPr>
                          <m:e>
                            <m:r>
                              <a:rPr lang="en-US" sz="2800" i="1">
                                <a:solidFill>
                                  <a:srgbClr val="FF0000"/>
                                </a:solidFill>
                                <a:latin typeface="Cambria Math" panose="02040503050406030204" pitchFamily="18" charset="0"/>
                              </a:rPr>
                              <m:t>𝑉</m:t>
                            </m:r>
                          </m:e>
                          <m:sup>
                            <m:r>
                              <a:rPr lang="en-US" sz="2800" i="1">
                                <a:solidFill>
                                  <a:srgbClr val="FF0000"/>
                                </a:solidFill>
                                <a:latin typeface="Cambria Math" panose="02040503050406030204" pitchFamily="18" charset="0"/>
                              </a:rPr>
                              <m:t>2</m:t>
                            </m:r>
                          </m:sup>
                        </m:sSup>
                      </m:den>
                    </m:f>
                  </m:oMath>
                </a14:m>
                <a:r>
                  <a:rPr lang="en-GB" sz="2800" dirty="0"/>
                  <a:t> because attractive forces between molecules tend to reduce the pressure.</a:t>
                </a:r>
              </a:p>
              <a:p>
                <a:endParaRPr lang="en-US" sz="2800" dirty="0"/>
              </a:p>
              <a:p>
                <a:r>
                  <a:rPr lang="en-US" sz="2800" dirty="0"/>
                  <a:t>The term </a:t>
                </a:r>
                <a:r>
                  <a:rPr lang="en-US" sz="2800" dirty="0" err="1">
                    <a:solidFill>
                      <a:srgbClr val="FF0000"/>
                    </a:solidFill>
                  </a:rPr>
                  <a:t>nb</a:t>
                </a:r>
                <a:r>
                  <a:rPr lang="en-US" sz="2800" dirty="0"/>
                  <a:t> accounts for the small but finite volume occupied by the gas molecules.</a:t>
                </a:r>
              </a:p>
              <a:p>
                <a:pPr algn="just"/>
                <a:r>
                  <a:rPr lang="en-US" sz="2800" dirty="0"/>
                  <a:t>The equation adjusts the volume </a:t>
                </a:r>
                <a:r>
                  <a:rPr lang="en-US" sz="2800" dirty="0">
                    <a:solidFill>
                      <a:srgbClr val="0070C0"/>
                    </a:solidFill>
                  </a:rPr>
                  <a:t>downward</a:t>
                </a:r>
                <a:r>
                  <a:rPr lang="en-US" sz="2800" dirty="0"/>
                  <a:t> by subtracting </a:t>
                </a:r>
                <a:r>
                  <a:rPr lang="en-US" sz="2800" dirty="0" err="1">
                    <a:solidFill>
                      <a:srgbClr val="FF0000"/>
                    </a:solidFill>
                  </a:rPr>
                  <a:t>nb</a:t>
                </a:r>
                <a:r>
                  <a:rPr lang="ar-SA" sz="2800" dirty="0">
                    <a:solidFill>
                      <a:srgbClr val="FF0000"/>
                    </a:solidFill>
                  </a:rPr>
                  <a:t/>
                </a:r>
                <a:r>
                  <a:rPr lang="en-US" sz="2800" dirty="0"/>
                  <a:t>to give the volume that would be available to the molecules in the ideal case.</a:t>
                </a:r>
                <a:endParaRPr lang="en-GB" sz="2800" dirty="0">
                  <a:solidFill>
                    <a:srgbClr val="FF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905000" y="381000"/>
                <a:ext cx="8229600" cy="6096000"/>
              </a:xfrm>
              <a:blipFill>
                <a:blip r:embed="rId2"/>
                <a:stretch>
                  <a:fillRect l="-1333" r="-1481"/>
                </a:stretch>
              </a:blipFill>
            </p:spPr>
            <p:txBody>
              <a:bodyPr/>
              <a:lstStyle/>
              <a:p>
                <a:r>
                  <a:rPr lang="ar-SA">
                    <a:noFill/>
                  </a:rPr>
                  <a:t> </a:t>
                </a:r>
              </a:p>
            </p:txBody>
          </p:sp>
        </mc:Fallback>
      </mc:AlternateContent>
      <p:sp>
        <p:nvSpPr>
          <p:cNvPr id="4" name="TextBox 3"/>
          <p:cNvSpPr txBox="1"/>
          <p:nvPr/>
        </p:nvSpPr>
        <p:spPr>
          <a:xfrm>
            <a:off x="2999656" y="5805264"/>
            <a:ext cx="6831870" cy="523220"/>
          </a:xfrm>
          <a:prstGeom prst="rect">
            <a:avLst/>
          </a:prstGeom>
          <a:noFill/>
        </p:spPr>
        <p:txBody>
          <a:bodyPr wrap="none" rtlCol="0">
            <a:spAutoFit/>
          </a:bodyPr>
          <a:lstStyle/>
          <a:p>
            <a:r>
              <a:rPr lang="en-US" sz="2800" b="1" dirty="0">
                <a:solidFill>
                  <a:srgbClr val="FF0000"/>
                </a:solidFill>
                <a:latin typeface="Calibri"/>
              </a:rPr>
              <a:t>WATCH THE UNITS OF “a” and “b” constants!</a:t>
            </a:r>
            <a:endParaRPr lang="en-GB" sz="2800" b="1" dirty="0">
              <a:solidFill>
                <a:srgbClr val="FF0000"/>
              </a:solidFill>
              <a:latin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44</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3185749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
          <p:cNvSpPr txBox="1">
            <a:spLocks noChangeArrowheads="1"/>
          </p:cNvSpPr>
          <p:nvPr/>
        </p:nvSpPr>
        <p:spPr bwMode="auto">
          <a:xfrm>
            <a:off x="2133600" y="764707"/>
            <a:ext cx="8077200" cy="2246769"/>
          </a:xfrm>
          <a:prstGeom prst="rect">
            <a:avLst/>
          </a:prstGeom>
          <a:noFill/>
          <a:ln w="9525">
            <a:noFill/>
            <a:miter lim="800000"/>
            <a:headEnd/>
            <a:tailEnd/>
          </a:ln>
        </p:spPr>
        <p:txBody>
          <a:bodyPr>
            <a:spAutoFit/>
          </a:bodyPr>
          <a:lstStyle/>
          <a:p>
            <a:pPr algn="just"/>
            <a:r>
              <a:rPr lang="en-US" sz="2800" dirty="0">
                <a:solidFill>
                  <a:srgbClr val="993300"/>
                </a:solidFill>
                <a:latin typeface="Calibri"/>
              </a:rPr>
              <a:t>If 1.000 mol of an ideal gas were confined to 22.41 L at 0.0 °C, it would exert a pressure of 1.000 atm. Use the van der Waals equation and the constants in Table 10.3 to estimate the pressure exerted by 1.000 mol of Cl</a:t>
            </a:r>
            <a:r>
              <a:rPr lang="en-US" sz="2800" baseline="-25000" dirty="0">
                <a:solidFill>
                  <a:srgbClr val="993300"/>
                </a:solidFill>
                <a:latin typeface="Calibri"/>
              </a:rPr>
              <a:t>2</a:t>
            </a:r>
            <a:r>
              <a:rPr lang="en-US" sz="2800" dirty="0">
                <a:solidFill>
                  <a:srgbClr val="993300"/>
                </a:solidFill>
                <a:latin typeface="Calibri"/>
              </a:rPr>
              <a:t>(</a:t>
            </a:r>
            <a:r>
              <a:rPr lang="en-US" sz="2800" i="1" dirty="0">
                <a:solidFill>
                  <a:srgbClr val="993300"/>
                </a:solidFill>
                <a:latin typeface="Calibri"/>
              </a:rPr>
              <a:t>g</a:t>
            </a:r>
            <a:r>
              <a:rPr lang="en-US" sz="2800" dirty="0">
                <a:solidFill>
                  <a:srgbClr val="993300"/>
                </a:solidFill>
                <a:latin typeface="Calibri"/>
              </a:rPr>
              <a:t>) in 22.41 L at 0.0 °C.</a:t>
            </a:r>
          </a:p>
        </p:txBody>
      </p:sp>
      <p:pic>
        <p:nvPicPr>
          <p:cNvPr id="11" name="Picture 12" descr="10"/>
          <p:cNvPicPr>
            <a:picLocks noChangeAspect="1" noChangeArrowheads="1"/>
          </p:cNvPicPr>
          <p:nvPr/>
        </p:nvPicPr>
        <p:blipFill>
          <a:blip r:embed="rId3" cstate="print"/>
          <a:srcRect/>
          <a:stretch>
            <a:fillRect/>
          </a:stretch>
        </p:blipFill>
        <p:spPr bwMode="auto">
          <a:xfrm>
            <a:off x="4439816" y="3284984"/>
            <a:ext cx="2514600" cy="855768"/>
          </a:xfrm>
          <a:prstGeom prst="rect">
            <a:avLst/>
          </a:prstGeom>
          <a:noFill/>
        </p:spPr>
      </p:pic>
      <p:pic>
        <p:nvPicPr>
          <p:cNvPr id="12" name="Picture 13" descr="10"/>
          <p:cNvPicPr>
            <a:picLocks noChangeAspect="1" noChangeArrowheads="1"/>
          </p:cNvPicPr>
          <p:nvPr/>
        </p:nvPicPr>
        <p:blipFill>
          <a:blip r:embed="rId4" cstate="print"/>
          <a:srcRect/>
          <a:stretch>
            <a:fillRect/>
          </a:stretch>
        </p:blipFill>
        <p:spPr bwMode="auto">
          <a:xfrm>
            <a:off x="2014785" y="4293096"/>
            <a:ext cx="8305491" cy="1828800"/>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45</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11762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2063552" y="485800"/>
            <a:ext cx="7772400" cy="1143000"/>
          </a:xfrm>
          <a:prstGeom prst="rect">
            <a:avLst/>
          </a:prstGeom>
        </p:spPr>
        <p:txBody>
          <a:bodyPr/>
          <a:lstStyle/>
          <a:p>
            <a:pPr algn="ctr">
              <a:spcBef>
                <a:spcPct val="0"/>
              </a:spcBef>
              <a:defRPr/>
            </a:pPr>
            <a:r>
              <a:rPr lang="en-US" sz="4400" dirty="0">
                <a:solidFill>
                  <a:srgbClr val="C00000"/>
                </a:solidFill>
                <a:latin typeface="Calibri"/>
              </a:rPr>
              <a:t>Characteristics of Gases</a:t>
            </a:r>
          </a:p>
        </p:txBody>
      </p:sp>
      <p:sp>
        <p:nvSpPr>
          <p:cNvPr id="13" name="Rectangle 3"/>
          <p:cNvSpPr txBox="1">
            <a:spLocks noChangeArrowheads="1"/>
          </p:cNvSpPr>
          <p:nvPr/>
        </p:nvSpPr>
        <p:spPr>
          <a:xfrm>
            <a:off x="2569840" y="1981200"/>
            <a:ext cx="6838528" cy="4114800"/>
          </a:xfrm>
          <a:prstGeom prst="rect">
            <a:avLst/>
          </a:prstGeom>
        </p:spPr>
        <p:txBody>
          <a:bodyPr/>
          <a:lstStyle/>
          <a:p>
            <a:pPr marL="342900" indent="-342900">
              <a:spcBef>
                <a:spcPct val="20000"/>
              </a:spcBef>
              <a:buFont typeface="Arial" pitchFamily="34" charset="0"/>
              <a:buChar char="•"/>
              <a:defRPr/>
            </a:pPr>
            <a:r>
              <a:rPr lang="en-US" sz="3200" dirty="0">
                <a:solidFill>
                  <a:prstClr val="black"/>
                </a:solidFill>
                <a:latin typeface="Calibri"/>
              </a:rPr>
              <a:t>Unlike liquids and solids, gases</a:t>
            </a:r>
          </a:p>
          <a:p>
            <a:pPr marL="855663" lvl="1" indent="-398463">
              <a:spcBef>
                <a:spcPct val="20000"/>
              </a:spcBef>
              <a:buFont typeface="Arial" pitchFamily="34" charset="0"/>
              <a:buChar char="–"/>
              <a:defRPr/>
            </a:pPr>
            <a:r>
              <a:rPr lang="en-US" sz="2800" dirty="0">
                <a:solidFill>
                  <a:prstClr val="black"/>
                </a:solidFill>
                <a:latin typeface="Calibri"/>
              </a:rPr>
              <a:t>expand to fill their containers;</a:t>
            </a:r>
          </a:p>
          <a:p>
            <a:pPr marL="855663" lvl="1" indent="-398463">
              <a:spcBef>
                <a:spcPct val="20000"/>
              </a:spcBef>
              <a:buFont typeface="Arial" pitchFamily="34" charset="0"/>
              <a:buChar char="–"/>
              <a:defRPr/>
            </a:pPr>
            <a:r>
              <a:rPr lang="en-US" sz="2800" dirty="0">
                <a:solidFill>
                  <a:prstClr val="black"/>
                </a:solidFill>
                <a:latin typeface="Calibri"/>
              </a:rPr>
              <a:t>are highly compressible;</a:t>
            </a:r>
          </a:p>
          <a:p>
            <a:pPr marL="855663" lvl="1" indent="-398463">
              <a:spcBef>
                <a:spcPct val="20000"/>
              </a:spcBef>
              <a:buFont typeface="Arial" pitchFamily="34" charset="0"/>
              <a:buChar char="–"/>
              <a:defRPr/>
            </a:pPr>
            <a:r>
              <a:rPr lang="en-US" sz="2800" dirty="0">
                <a:solidFill>
                  <a:prstClr val="black"/>
                </a:solidFill>
                <a:latin typeface="Calibri"/>
              </a:rPr>
              <a:t>have extremely low densities.</a:t>
            </a:r>
          </a:p>
        </p:txBody>
      </p:sp>
      <p:sp>
        <p:nvSpPr>
          <p:cNvPr id="4" name="Slide Number Placeholder 3"/>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5</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703573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Grp="1" noChangeArrowheads="1"/>
          </p:cNvSpPr>
          <p:nvPr>
            <p:ph type="body" sz="half" idx="1"/>
          </p:nvPr>
        </p:nvSpPr>
        <p:spPr>
          <a:xfrm>
            <a:off x="2209800" y="1700808"/>
            <a:ext cx="3810000" cy="1295400"/>
          </a:xfrm>
        </p:spPr>
        <p:txBody>
          <a:bodyPr/>
          <a:lstStyle/>
          <a:p>
            <a:pPr>
              <a:lnSpc>
                <a:spcPct val="90000"/>
              </a:lnSpc>
            </a:pPr>
            <a:r>
              <a:rPr lang="en-US" sz="2800" dirty="0"/>
              <a:t>Pressure is the amount of force applied to an area.</a:t>
            </a:r>
          </a:p>
        </p:txBody>
      </p:sp>
      <p:sp>
        <p:nvSpPr>
          <p:cNvPr id="4098" name="Rectangle 2"/>
          <p:cNvSpPr>
            <a:spLocks noGrp="1" noChangeArrowheads="1"/>
          </p:cNvSpPr>
          <p:nvPr>
            <p:ph type="title"/>
          </p:nvPr>
        </p:nvSpPr>
        <p:spPr/>
        <p:txBody>
          <a:bodyPr/>
          <a:lstStyle/>
          <a:p>
            <a:r>
              <a:rPr lang="en-US" dirty="0"/>
              <a:t>Pressure</a:t>
            </a:r>
          </a:p>
        </p:txBody>
      </p:sp>
      <p:sp>
        <p:nvSpPr>
          <p:cNvPr id="4109" name="Rectangle 13"/>
          <p:cNvSpPr>
            <a:spLocks noChangeArrowheads="1"/>
          </p:cNvSpPr>
          <p:nvPr/>
        </p:nvSpPr>
        <p:spPr bwMode="auto">
          <a:xfrm>
            <a:off x="2209800" y="4343400"/>
            <a:ext cx="3581400" cy="2286000"/>
          </a:xfrm>
          <a:prstGeom prst="rect">
            <a:avLst/>
          </a:prstGeom>
          <a:noFill/>
          <a:ln w="9525">
            <a:noFill/>
            <a:miter lim="800000"/>
            <a:headEnd/>
            <a:tailEnd/>
          </a:ln>
          <a:effectLst/>
        </p:spPr>
        <p:txBody>
          <a:bodyPr/>
          <a:lstStyle/>
          <a:p>
            <a:pPr marL="342900" indent="-342900">
              <a:spcBef>
                <a:spcPct val="20000"/>
              </a:spcBef>
              <a:buFontTx/>
              <a:buChar char="•"/>
            </a:pPr>
            <a:r>
              <a:rPr lang="en-US" sz="2800" dirty="0">
                <a:solidFill>
                  <a:prstClr val="black"/>
                </a:solidFill>
                <a:latin typeface="Calibri"/>
              </a:rPr>
              <a:t>Atmospheric pressure is the weight of air per unit of area.</a:t>
            </a:r>
          </a:p>
          <a:p>
            <a:pPr marL="342900" indent="-342900">
              <a:spcBef>
                <a:spcPct val="20000"/>
              </a:spcBef>
              <a:buFontTx/>
              <a:buChar char="•"/>
            </a:pPr>
            <a:endParaRPr lang="en-US" sz="2800" dirty="0">
              <a:solidFill>
                <a:prstClr val="black"/>
              </a:solidFill>
              <a:latin typeface="Calibri"/>
            </a:endParaRPr>
          </a:p>
        </p:txBody>
      </p:sp>
      <p:grpSp>
        <p:nvGrpSpPr>
          <p:cNvPr id="2" name="Group 20"/>
          <p:cNvGrpSpPr>
            <a:grpSpLocks/>
          </p:cNvGrpSpPr>
          <p:nvPr/>
        </p:nvGrpSpPr>
        <p:grpSpPr bwMode="auto">
          <a:xfrm>
            <a:off x="2971800" y="3068961"/>
            <a:ext cx="1543051" cy="1200150"/>
            <a:chOff x="912" y="2016"/>
            <a:chExt cx="972" cy="756"/>
          </a:xfrm>
        </p:grpSpPr>
        <p:sp>
          <p:nvSpPr>
            <p:cNvPr id="4111" name="Rectangle 15"/>
            <p:cNvSpPr>
              <a:spLocks noChangeArrowheads="1"/>
            </p:cNvSpPr>
            <p:nvPr/>
          </p:nvSpPr>
          <p:spPr bwMode="auto">
            <a:xfrm>
              <a:off x="912" y="2178"/>
              <a:ext cx="561" cy="407"/>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P</a:t>
              </a:r>
              <a:r>
                <a:rPr lang="en-US" sz="3600" dirty="0">
                  <a:solidFill>
                    <a:srgbClr val="000080"/>
                  </a:solidFill>
                  <a:latin typeface="Arial" charset="0"/>
                </a:rPr>
                <a:t> =</a:t>
              </a:r>
              <a:endParaRPr lang="en-US" sz="4000" dirty="0">
                <a:solidFill>
                  <a:srgbClr val="000080"/>
                </a:solidFill>
                <a:latin typeface="Arial" charset="0"/>
              </a:endParaRPr>
            </a:p>
          </p:txBody>
        </p:sp>
        <p:sp>
          <p:nvSpPr>
            <p:cNvPr id="4112" name="Rectangle 16"/>
            <p:cNvSpPr>
              <a:spLocks noChangeArrowheads="1"/>
            </p:cNvSpPr>
            <p:nvPr/>
          </p:nvSpPr>
          <p:spPr bwMode="auto">
            <a:xfrm>
              <a:off x="1546" y="2016"/>
              <a:ext cx="310" cy="756"/>
            </a:xfrm>
            <a:prstGeom prst="rect">
              <a:avLst/>
            </a:prstGeom>
            <a:noFill/>
            <a:ln w="9525">
              <a:noFill/>
              <a:miter lim="800000"/>
              <a:headEnd/>
              <a:tailEnd/>
            </a:ln>
            <a:effectLst/>
          </p:spPr>
          <p:txBody>
            <a:bodyPr wrap="none">
              <a:spAutoFit/>
            </a:bodyPr>
            <a:lstStyle/>
            <a:p>
              <a:r>
                <a:rPr lang="en-US" sz="3600" i="1" dirty="0">
                  <a:solidFill>
                    <a:srgbClr val="000080"/>
                  </a:solidFill>
                  <a:latin typeface="Arial" charset="0"/>
                </a:rPr>
                <a:t>F</a:t>
              </a:r>
            </a:p>
            <a:p>
              <a:r>
                <a:rPr lang="en-US" sz="3600" i="1" dirty="0">
                  <a:solidFill>
                    <a:srgbClr val="000080"/>
                  </a:solidFill>
                  <a:latin typeface="Arial" charset="0"/>
                </a:rPr>
                <a:t>A</a:t>
              </a:r>
            </a:p>
          </p:txBody>
        </p:sp>
        <p:sp>
          <p:nvSpPr>
            <p:cNvPr id="4113" name="Line 17"/>
            <p:cNvSpPr>
              <a:spLocks noChangeShapeType="1"/>
            </p:cNvSpPr>
            <p:nvPr/>
          </p:nvSpPr>
          <p:spPr bwMode="auto">
            <a:xfrm>
              <a:off x="1500" y="2392"/>
              <a:ext cx="384" cy="0"/>
            </a:xfrm>
            <a:prstGeom prst="line">
              <a:avLst/>
            </a:prstGeom>
            <a:noFill/>
            <a:ln w="28575">
              <a:solidFill>
                <a:schemeClr val="accent2"/>
              </a:solidFill>
              <a:round/>
              <a:headEnd/>
              <a:tailEnd/>
            </a:ln>
            <a:effectLst/>
          </p:spPr>
          <p:txBody>
            <a:bodyPr wrap="none" anchor="ctr"/>
            <a:lstStyle/>
            <a:p>
              <a:endParaRPr lang="en-GB">
                <a:solidFill>
                  <a:prstClr val="black"/>
                </a:solidFill>
                <a:latin typeface="Calibri"/>
              </a:endParaRPr>
            </a:p>
          </p:txBody>
        </p:sp>
      </p:grpSp>
      <p:pic>
        <p:nvPicPr>
          <p:cNvPr id="4118" name="Picture 22" descr="10_01"/>
          <p:cNvPicPr>
            <a:picLocks noGrp="1" noChangeAspect="1" noChangeArrowheads="1"/>
          </p:cNvPicPr>
          <p:nvPr>
            <p:ph sz="half" idx="2"/>
          </p:nvPr>
        </p:nvPicPr>
        <p:blipFill>
          <a:blip r:embed="rId3" cstate="print"/>
          <a:srcRect b="3467"/>
          <a:stretch>
            <a:fillRect/>
          </a:stretch>
        </p:blipFill>
        <p:spPr>
          <a:xfrm>
            <a:off x="6172201" y="1828800"/>
            <a:ext cx="3913188" cy="3536950"/>
          </a:xfrm>
        </p:spPr>
      </p:pic>
      <p:sp>
        <p:nvSpPr>
          <p:cNvPr id="10" name="Slide Number Placeholder 9"/>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6</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495571904"/>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09">
                                            <p:txEl>
                                              <p:pRg st="0" end="0"/>
                                            </p:txEl>
                                          </p:spTgt>
                                        </p:tgtEl>
                                        <p:attrNameLst>
                                          <p:attrName>style.visibility</p:attrName>
                                        </p:attrNameLst>
                                      </p:cBhvr>
                                      <p:to>
                                        <p:strVal val="visible"/>
                                      </p:to>
                                    </p:set>
                                    <p:animEffect transition="in" filter="fade">
                                      <p:cBhvr>
                                        <p:cTn id="7" dur="500"/>
                                        <p:tgtEl>
                                          <p:spTgt spid="41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9"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solidFill>
                  <a:srgbClr val="C00000"/>
                </a:solidFill>
              </a:rPr>
              <a:t>Units of Pressure</a:t>
            </a:r>
          </a:p>
        </p:txBody>
      </p:sp>
      <mc:AlternateContent xmlns:mc="http://schemas.openxmlformats.org/markup-compatibility/2006">
        <mc:Choice xmlns:a14="http://schemas.microsoft.com/office/drawing/2010/main" xmlns="" Requires="a14">
          <p:sp>
            <p:nvSpPr>
              <p:cNvPr id="7171" name="Rectangle 3"/>
              <p:cNvSpPr>
                <a:spLocks noGrp="1" noChangeArrowheads="1"/>
              </p:cNvSpPr>
              <p:nvPr>
                <p:ph type="body" idx="1"/>
              </p:nvPr>
            </p:nvSpPr>
            <p:spPr>
              <a:xfrm>
                <a:off x="2495600" y="1844824"/>
                <a:ext cx="7943800" cy="4555976"/>
              </a:xfrm>
            </p:spPr>
            <p:txBody>
              <a:bodyPr>
                <a:normAutofit/>
              </a:bodyPr>
              <a:lstStyle/>
              <a:p>
                <a:r>
                  <a:rPr lang="en-US" dirty="0" err="1" smtClean="0"/>
                  <a:t>Pascals</a:t>
                </a:r>
                <a:r>
                  <a:rPr lang="en-US" dirty="0" smtClean="0"/>
                  <a:t> (SI units)</a:t>
                </a:r>
                <a:endParaRPr lang="en-US" dirty="0"/>
              </a:p>
              <a:p>
                <a:pPr lvl="1"/>
                <a:r>
                  <a:rPr lang="en-US" dirty="0"/>
                  <a:t>	1 Pa = 1 </a:t>
                </a:r>
                <a:r>
                  <a:rPr lang="en-US" dirty="0" smtClean="0"/>
                  <a:t>N/m</a:t>
                </a:r>
                <a:r>
                  <a:rPr lang="en-US" baseline="30000" dirty="0" smtClean="0"/>
                  <a:t>2</a:t>
                </a:r>
              </a:p>
              <a:p>
                <a:pPr marL="457200" lvl="1" indent="0">
                  <a:buNone/>
                </a:pPr>
                <a:endParaRPr lang="en-US" dirty="0" smtClean="0"/>
              </a:p>
              <a:p>
                <a:pPr marL="457200" lvl="1" indent="0">
                  <a:buNone/>
                </a:pPr>
                <a14:m>
                  <m:oMathPara xmlns:m="http://schemas.openxmlformats.org/officeDocument/2006/math">
                    <m:oMathParaPr>
                      <m:jc m:val="centerGroup"/>
                    </m:oMathParaPr>
                    <m:oMath xmlns:m="http://schemas.openxmlformats.org/officeDocument/2006/math">
                      <m:r>
                        <a:rPr lang="en-US" sz="2400" i="1">
                          <a:solidFill>
                            <a:srgbClr val="FF0000"/>
                          </a:solidFill>
                          <a:latin typeface="Cambria Math" panose="02040503050406030204" pitchFamily="18" charset="0"/>
                        </a:rPr>
                        <m:t>𝑝</m:t>
                      </m:r>
                      <m:r>
                        <a:rPr lang="en-US" sz="2400" i="1">
                          <a:solidFill>
                            <a:srgbClr val="FF0000"/>
                          </a:solidFill>
                          <a:latin typeface="Cambria Math" panose="02040503050406030204" pitchFamily="18" charset="0"/>
                        </a:rPr>
                        <m:t>=</m:t>
                      </m:r>
                      <m:f>
                        <m:fPr>
                          <m:ctrlPr>
                            <a:rPr lang="en-US" sz="2400" i="1">
                              <a:solidFill>
                                <a:srgbClr val="FF0000"/>
                              </a:solidFill>
                              <a:latin typeface="Cambria Math" panose="02040503050406030204" pitchFamily="18" charset="0"/>
                            </a:rPr>
                          </m:ctrlPr>
                        </m:fPr>
                        <m:num>
                          <m:r>
                            <a:rPr lang="en-US" sz="2400" i="1">
                              <a:solidFill>
                                <a:srgbClr val="FF0000"/>
                              </a:solidFill>
                              <a:latin typeface="Cambria Math" panose="02040503050406030204" pitchFamily="18" charset="0"/>
                            </a:rPr>
                            <m:t>𝐹</m:t>
                          </m:r>
                        </m:num>
                        <m:den>
                          <m:r>
                            <a:rPr lang="en-US" sz="2400" i="1">
                              <a:solidFill>
                                <a:srgbClr val="FF0000"/>
                              </a:solidFill>
                              <a:latin typeface="Cambria Math" panose="02040503050406030204" pitchFamily="18" charset="0"/>
                            </a:rPr>
                            <m:t>𝐴</m:t>
                          </m:r>
                        </m:den>
                      </m:f>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𝑁</m:t>
                          </m:r>
                        </m:num>
                        <m:den>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i="1">
                                  <a:latin typeface="Cambria Math" panose="02040503050406030204" pitchFamily="18" charset="0"/>
                                </a:rPr>
                                <m:t>2</m:t>
                              </m:r>
                            </m:sup>
                          </m:sSup>
                        </m:den>
                      </m:f>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𝑘𝑔</m:t>
                          </m:r>
                          <m:r>
                            <a:rPr lang="en-US" sz="2400" i="1">
                              <a:latin typeface="Cambria Math" panose="02040503050406030204" pitchFamily="18" charset="0"/>
                            </a:rPr>
                            <m:t>.</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𝑚</m:t>
                                  </m:r>
                                </m:num>
                                <m:den>
                                  <m:sSup>
                                    <m:sSupPr>
                                      <m:ctrlPr>
                                        <a:rPr lang="en-US" sz="2400" i="1">
                                          <a:latin typeface="Cambria Math" panose="02040503050406030204" pitchFamily="18" charset="0"/>
                                        </a:rPr>
                                      </m:ctrlPr>
                                    </m:sSupPr>
                                    <m:e>
                                      <m:r>
                                        <a:rPr lang="en-US" sz="2400" i="1">
                                          <a:latin typeface="Cambria Math" panose="02040503050406030204" pitchFamily="18" charset="0"/>
                                        </a:rPr>
                                        <m:t>𝑠</m:t>
                                      </m:r>
                                    </m:e>
                                    <m:sup>
                                      <m:r>
                                        <a:rPr lang="en-US" sz="2400" i="1">
                                          <a:latin typeface="Cambria Math" panose="02040503050406030204" pitchFamily="18" charset="0"/>
                                        </a:rPr>
                                        <m:t>2</m:t>
                                      </m:r>
                                    </m:sup>
                                  </m:sSup>
                                </m:den>
                              </m:f>
                            </m:e>
                          </m:d>
                        </m:num>
                        <m:den>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i="1">
                                  <a:latin typeface="Cambria Math" panose="02040503050406030204" pitchFamily="18" charset="0"/>
                                </a:rPr>
                                <m:t>2</m:t>
                              </m:r>
                            </m:sup>
                          </m:sSup>
                        </m:den>
                      </m:f>
                      <m:r>
                        <a:rPr lang="en-US" sz="2400" i="1">
                          <a:latin typeface="Cambria Math" panose="02040503050406030204" pitchFamily="18" charset="0"/>
                        </a:rPr>
                        <m:t>=</m:t>
                      </m:r>
                      <m:r>
                        <a:rPr lang="en-US" sz="2400" i="1">
                          <a:latin typeface="Cambria Math" panose="02040503050406030204" pitchFamily="18" charset="0"/>
                        </a:rPr>
                        <m:t>𝑘𝑔</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𝑚</m:t>
                          </m:r>
                        </m:e>
                        <m:sup>
                          <m:r>
                            <a:rPr lang="en-US" sz="2400" i="1">
                              <a:latin typeface="Cambria Math" panose="02040503050406030204" pitchFamily="18" charset="0"/>
                            </a:rPr>
                            <m:t>−</m:t>
                          </m:r>
                          <m:r>
                            <a:rPr lang="en-US" sz="2400" i="1">
                              <a:latin typeface="Cambria Math" panose="02040503050406030204" pitchFamily="18" charset="0"/>
                            </a:rPr>
                            <m:t>1</m:t>
                          </m:r>
                        </m:sup>
                      </m:sSup>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𝑠</m:t>
                          </m:r>
                        </m:e>
                        <m:sup>
                          <m:r>
                            <a:rPr lang="en-US" sz="2400" i="1">
                              <a:latin typeface="Cambria Math" panose="02040503050406030204" pitchFamily="18" charset="0"/>
                            </a:rPr>
                            <m:t>−</m:t>
                          </m:r>
                          <m:r>
                            <a:rPr lang="en-US" sz="2400" i="1">
                              <a:latin typeface="Cambria Math" panose="02040503050406030204" pitchFamily="18" charset="0"/>
                            </a:rPr>
                            <m:t>2</m:t>
                          </m:r>
                        </m:sup>
                      </m:sSup>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𝑘𝑔</m:t>
                          </m:r>
                        </m:num>
                        <m:den>
                          <m:r>
                            <a:rPr lang="en-US" sz="2400" i="1">
                              <a:latin typeface="Cambria Math" panose="02040503050406030204" pitchFamily="18" charset="0"/>
                            </a:rPr>
                            <m:t>𝑚</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𝑠</m:t>
                              </m:r>
                            </m:e>
                            <m:sup>
                              <m:r>
                                <a:rPr lang="en-US" sz="2400" i="1">
                                  <a:latin typeface="Cambria Math" panose="02040503050406030204" pitchFamily="18" charset="0"/>
                                </a:rPr>
                                <m:t>2</m:t>
                              </m:r>
                            </m:sup>
                          </m:sSup>
                        </m:den>
                      </m:f>
                      <m:r>
                        <a:rPr lang="en-US" sz="2400" i="1">
                          <a:latin typeface="Cambria Math" panose="02040503050406030204" pitchFamily="18" charset="0"/>
                        </a:rPr>
                        <m:t>=</m:t>
                      </m:r>
                      <m:r>
                        <a:rPr lang="en-US" sz="2400" i="1">
                          <a:latin typeface="Cambria Math" panose="02040503050406030204" pitchFamily="18" charset="0"/>
                        </a:rPr>
                        <m:t>1</m:t>
                      </m:r>
                      <m:r>
                        <a:rPr lang="en-US" sz="2400" i="1">
                          <a:latin typeface="Cambria Math" panose="02040503050406030204" pitchFamily="18" charset="0"/>
                        </a:rPr>
                        <m:t>𝑃𝑎</m:t>
                      </m:r>
                    </m:oMath>
                  </m:oMathPara>
                </a14:m>
                <a:endParaRPr lang="en-US" sz="2400" dirty="0"/>
              </a:p>
              <a:p>
                <a:pPr marL="457200" lvl="1" indent="0">
                  <a:buNone/>
                </a:pPr>
                <a:endParaRPr lang="en-US" sz="2400" dirty="0"/>
              </a:p>
              <a:p>
                <a:pPr marL="457200" lvl="1" indent="0">
                  <a:buNone/>
                </a:pPr>
                <a14:m>
                  <m:oMathPara xmlns:m="http://schemas.openxmlformats.org/officeDocument/2006/math">
                    <m:oMathParaPr>
                      <m:jc m:val="centerGroup"/>
                    </m:oMathParaPr>
                    <m:oMath xmlns:m="http://schemas.openxmlformats.org/officeDocument/2006/math">
                      <m:r>
                        <a:rPr lang="en-US" sz="2400" i="1">
                          <a:solidFill>
                            <a:srgbClr val="FF0000"/>
                          </a:solidFill>
                          <a:latin typeface="Cambria Math" panose="02040503050406030204" pitchFamily="18" charset="0"/>
                        </a:rPr>
                        <m:t>𝐹</m:t>
                      </m:r>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𝑚</m:t>
                      </m:r>
                      <m:r>
                        <a:rPr lang="en-US" sz="2400" i="1">
                          <a:solidFill>
                            <a:srgbClr val="FF0000"/>
                          </a:solidFill>
                          <a:latin typeface="Cambria Math" panose="02040503050406030204" pitchFamily="18" charset="0"/>
                        </a:rPr>
                        <m:t>.</m:t>
                      </m:r>
                      <m:r>
                        <a:rPr lang="en-US" sz="2400" i="1">
                          <a:solidFill>
                            <a:srgbClr val="FF0000"/>
                          </a:solidFill>
                          <a:latin typeface="Cambria Math" panose="02040503050406030204" pitchFamily="18" charset="0"/>
                        </a:rPr>
                        <m:t>𝑎</m:t>
                      </m:r>
                    </m:oMath>
                  </m:oMathPara>
                </a14:m>
                <a:endParaRPr lang="en-US" sz="2400" dirty="0"/>
              </a:p>
              <a:p>
                <a:pPr marL="457200" lvl="1" indent="0">
                  <a:buNone/>
                </a:pPr>
                <a14:m>
                  <m:oMathPara xmlns:m="http://schemas.openxmlformats.org/officeDocument/2006/math">
                    <m:oMathParaPr>
                      <m:jc m:val="left"/>
                    </m:oMathParaPr>
                    <m:oMath xmlns:m="http://schemas.openxmlformats.org/officeDocument/2006/math">
                      <m:r>
                        <a:rPr lang="en-US" sz="2400" i="1">
                          <a:latin typeface="Cambria Math" panose="02040503050406030204" pitchFamily="18" charset="0"/>
                        </a:rPr>
                        <m:t>1</m:t>
                      </m:r>
                      <m:r>
                        <a:rPr lang="en-US" sz="2400" i="1">
                          <a:latin typeface="Cambria Math" panose="02040503050406030204" pitchFamily="18" charset="0"/>
                        </a:rPr>
                        <m:t> </m:t>
                      </m:r>
                      <m:r>
                        <a:rPr lang="en-US" sz="2400" i="1">
                          <a:latin typeface="Cambria Math" panose="02040503050406030204" pitchFamily="18" charset="0"/>
                        </a:rPr>
                        <m:t>𝑁</m:t>
                      </m:r>
                      <m:r>
                        <a:rPr lang="en-US" sz="2400" i="1">
                          <a:latin typeface="Cambria Math" panose="02040503050406030204" pitchFamily="18" charset="0"/>
                        </a:rPr>
                        <m:t>=</m:t>
                      </m:r>
                      <m:r>
                        <a:rPr lang="en-US" sz="2400" i="1">
                          <a:latin typeface="Cambria Math" panose="02040503050406030204" pitchFamily="18" charset="0"/>
                        </a:rPr>
                        <m:t>1</m:t>
                      </m:r>
                      <m:r>
                        <a:rPr lang="en-US" sz="2400" i="1">
                          <a:latin typeface="Cambria Math" panose="02040503050406030204" pitchFamily="18" charset="0"/>
                        </a:rPr>
                        <m:t>𝑘𝑔</m:t>
                      </m:r>
                      <m:r>
                        <a:rPr lang="en-US" sz="2400" i="1">
                          <a:latin typeface="Cambria Math" panose="02040503050406030204" pitchFamily="18" charset="0"/>
                        </a:rPr>
                        <m:t>.</m:t>
                      </m:r>
                      <m:d>
                        <m:dPr>
                          <m:ctrlPr>
                            <a:rPr lang="en-US" sz="2400" i="1">
                              <a:latin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𝑚</m:t>
                              </m:r>
                            </m:num>
                            <m:den>
                              <m:sSup>
                                <m:sSupPr>
                                  <m:ctrlPr>
                                    <a:rPr lang="en-US" sz="2400" i="1">
                                      <a:latin typeface="Cambria Math" panose="02040503050406030204" pitchFamily="18" charset="0"/>
                                    </a:rPr>
                                  </m:ctrlPr>
                                </m:sSupPr>
                                <m:e>
                                  <m:r>
                                    <a:rPr lang="en-US" sz="2400" i="1">
                                      <a:latin typeface="Cambria Math" panose="02040503050406030204" pitchFamily="18" charset="0"/>
                                    </a:rPr>
                                    <m:t>𝑠</m:t>
                                  </m:r>
                                </m:e>
                                <m:sup>
                                  <m:r>
                                    <a:rPr lang="en-US" sz="2400" i="1">
                                      <a:latin typeface="Cambria Math" panose="02040503050406030204" pitchFamily="18" charset="0"/>
                                    </a:rPr>
                                    <m:t>2</m:t>
                                  </m:r>
                                </m:sup>
                              </m:sSup>
                            </m:den>
                          </m:f>
                        </m:e>
                      </m:d>
                    </m:oMath>
                  </m:oMathPara>
                </a14:m>
                <a:endParaRPr lang="en-US" sz="2400" dirty="0"/>
              </a:p>
              <a:p>
                <a:pPr marL="457200" lvl="1" indent="0">
                  <a:buNone/>
                </a:pPr>
                <a:endParaRPr lang="en-US" dirty="0" smtClean="0"/>
              </a:p>
              <a:p>
                <a:pPr marL="457200" lvl="1" indent="0">
                  <a:buNone/>
                </a:pPr>
                <a:endParaRPr lang="en-US" dirty="0"/>
              </a:p>
              <a:p>
                <a:pPr>
                  <a:buFontTx/>
                  <a:buNone/>
                </a:pPr>
                <a:endParaRPr lang="en-US" dirty="0"/>
              </a:p>
            </p:txBody>
          </p:sp>
        </mc:Choice>
        <mc:Fallback>
          <p:sp>
            <p:nvSpPr>
              <p:cNvPr id="7171" name="Rectangle 3"/>
              <p:cNvSpPr>
                <a:spLocks noGrp="1" noRot="1" noChangeAspect="1" noMove="1" noResize="1" noEditPoints="1" noAdjustHandles="1" noChangeArrowheads="1" noChangeShapeType="1" noTextEdit="1"/>
              </p:cNvSpPr>
              <p:nvPr>
                <p:ph type="body" idx="1"/>
              </p:nvPr>
            </p:nvSpPr>
            <p:spPr>
              <a:xfrm>
                <a:off x="2495600" y="1844824"/>
                <a:ext cx="7943800" cy="4555976"/>
              </a:xfrm>
              <a:blipFill>
                <a:blip r:embed="rId3"/>
                <a:stretch>
                  <a:fillRect l="-1764" t="-1740"/>
                </a:stretch>
              </a:blipFill>
            </p:spPr>
            <p:txBody>
              <a:bodyPr/>
              <a:lstStyle/>
              <a:p>
                <a:r>
                  <a:rPr lang="ar-SA">
                    <a:noFill/>
                  </a:rPr>
                  <a:t> </a:t>
                </a:r>
              </a:p>
            </p:txBody>
          </p:sp>
        </mc:Fallback>
      </mc:AlternateContent>
      <p:sp>
        <p:nvSpPr>
          <p:cNvPr id="4" name="Slide Number Placeholder 3"/>
          <p:cNvSpPr>
            <a:spLocks noGrp="1"/>
          </p:cNvSpPr>
          <p:nvPr>
            <p:ph type="sldNum" sz="quarter" idx="12"/>
          </p:nvPr>
        </p:nvSpPr>
        <p:spPr/>
        <p:txBody>
          <a:bodyPr/>
          <a:lstStyle/>
          <a:p>
            <a:fld id="{B6F15528-21DE-4FAA-801E-634DDDAF4B2B}" type="slidenum">
              <a:rPr lang="en-US">
                <a:solidFill>
                  <a:prstClr val="black">
                    <a:tint val="75000"/>
                  </a:prstClr>
                </a:solidFill>
                <a:latin typeface="Calibri"/>
              </a:rPr>
              <a:pPr/>
              <a:t>7</a:t>
            </a:fld>
            <a:endParaRPr lang="en-US">
              <a:solidFill>
                <a:prstClr val="black">
                  <a:tint val="75000"/>
                </a:prstClr>
              </a:solidFill>
              <a:latin typeface="Calibri"/>
            </a:endParaRPr>
          </a:p>
        </p:txBody>
      </p:sp>
    </p:spTree>
    <p:extLst>
      <p:ext uri="{BB962C8B-B14F-4D97-AF65-F5344CB8AC3E}">
        <p14:creationId xmlns:p14="http://schemas.microsoft.com/office/powerpoint/2010/main" xmlns="" val="4078812420"/>
      </p:ext>
    </p:extLst>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solidFill>
                  <a:srgbClr val="C00000"/>
                </a:solidFill>
              </a:rPr>
              <a:t>Units of Pressure</a:t>
            </a:r>
          </a:p>
        </p:txBody>
      </p:sp>
      <p:sp>
        <p:nvSpPr>
          <p:cNvPr id="8195" name="Rectangle 3"/>
          <p:cNvSpPr>
            <a:spLocks noGrp="1" noChangeArrowheads="1"/>
          </p:cNvSpPr>
          <p:nvPr>
            <p:ph type="body" sz="half" idx="1"/>
          </p:nvPr>
        </p:nvSpPr>
        <p:spPr>
          <a:xfrm>
            <a:off x="1752600" y="1981200"/>
            <a:ext cx="4876800" cy="2743200"/>
          </a:xfrm>
        </p:spPr>
        <p:txBody>
          <a:bodyPr/>
          <a:lstStyle/>
          <a:p>
            <a:r>
              <a:rPr lang="en-US" sz="2800" dirty="0"/>
              <a:t>mm Hg or torr</a:t>
            </a:r>
          </a:p>
          <a:p>
            <a:pPr marL="457200" lvl="1" indent="0"/>
            <a:r>
              <a:rPr lang="en-US" dirty="0"/>
              <a:t>These units are literally the difference in the heights measured in mm (</a:t>
            </a:r>
            <a:r>
              <a:rPr lang="en-US" i="1" dirty="0">
                <a:latin typeface="Times New Roman" pitchFamily="1" charset="0"/>
              </a:rPr>
              <a:t>h</a:t>
            </a:r>
            <a:r>
              <a:rPr lang="en-US" dirty="0"/>
              <a:t>) of two connected columns of mercury.</a:t>
            </a:r>
          </a:p>
        </p:txBody>
      </p:sp>
      <p:sp>
        <p:nvSpPr>
          <p:cNvPr id="8209" name="Rectangle 17"/>
          <p:cNvSpPr>
            <a:spLocks noChangeArrowheads="1"/>
          </p:cNvSpPr>
          <p:nvPr/>
        </p:nvSpPr>
        <p:spPr bwMode="auto">
          <a:xfrm>
            <a:off x="1752600" y="5105400"/>
            <a:ext cx="3962400" cy="914400"/>
          </a:xfrm>
          <a:prstGeom prst="rect">
            <a:avLst/>
          </a:prstGeom>
          <a:noFill/>
          <a:ln w="9525">
            <a:noFill/>
            <a:miter lim="800000"/>
            <a:headEnd/>
            <a:tailEnd/>
          </a:ln>
          <a:effectLst/>
        </p:spPr>
        <p:txBody>
          <a:bodyPr/>
          <a:lstStyle/>
          <a:p>
            <a:pPr marL="342900" indent="-342900">
              <a:lnSpc>
                <a:spcPct val="90000"/>
              </a:lnSpc>
              <a:spcBef>
                <a:spcPct val="20000"/>
              </a:spcBef>
              <a:buFontTx/>
              <a:buChar char="•"/>
            </a:pPr>
            <a:r>
              <a:rPr lang="en-US" sz="2800" dirty="0">
                <a:solidFill>
                  <a:prstClr val="black"/>
                </a:solidFill>
                <a:latin typeface="Calibri"/>
              </a:rPr>
              <a:t>Atmosphere</a:t>
            </a:r>
          </a:p>
          <a:p>
            <a:pPr lvl="1">
              <a:lnSpc>
                <a:spcPct val="90000"/>
              </a:lnSpc>
              <a:spcBef>
                <a:spcPct val="20000"/>
              </a:spcBef>
              <a:buFontTx/>
              <a:buChar char="–"/>
            </a:pPr>
            <a:r>
              <a:rPr lang="en-US" sz="2800" dirty="0">
                <a:solidFill>
                  <a:prstClr val="black"/>
                </a:solidFill>
                <a:latin typeface="Calibri"/>
              </a:rPr>
              <a:t>1.00 atm = 760 torr</a:t>
            </a:r>
          </a:p>
        </p:txBody>
      </p:sp>
      <p:pic>
        <p:nvPicPr>
          <p:cNvPr id="8211" name="Picture 19" descr="10_02"/>
          <p:cNvPicPr>
            <a:picLocks noGrp="1" noChangeAspect="1" noChangeArrowheads="1"/>
          </p:cNvPicPr>
          <p:nvPr>
            <p:ph sz="half" idx="2"/>
          </p:nvPr>
        </p:nvPicPr>
        <p:blipFill>
          <a:blip r:embed="rId3" cstate="print"/>
          <a:srcRect b="3720"/>
          <a:stretch>
            <a:fillRect/>
          </a:stretch>
        </p:blipFill>
        <p:spPr>
          <a:xfrm>
            <a:off x="6807200" y="1600203"/>
            <a:ext cx="3098800" cy="4125913"/>
          </a:xfrm>
        </p:spPr>
      </p:pic>
      <p:sp>
        <p:nvSpPr>
          <p:cNvPr id="8" name="TextBox 7"/>
          <p:cNvSpPr txBox="1"/>
          <p:nvPr/>
        </p:nvSpPr>
        <p:spPr>
          <a:xfrm>
            <a:off x="7104112" y="5877275"/>
            <a:ext cx="3096344" cy="461665"/>
          </a:xfrm>
          <a:prstGeom prst="rect">
            <a:avLst/>
          </a:prstGeom>
          <a:noFill/>
        </p:spPr>
        <p:txBody>
          <a:bodyPr wrap="square" rtlCol="0">
            <a:spAutoFit/>
          </a:bodyPr>
          <a:lstStyle/>
          <a:p>
            <a:r>
              <a:rPr lang="en-GB" sz="2400" b="1" dirty="0">
                <a:solidFill>
                  <a:prstClr val="black"/>
                </a:solidFill>
                <a:latin typeface="Calibri"/>
              </a:rPr>
              <a:t>A mercury barometer</a:t>
            </a:r>
          </a:p>
        </p:txBody>
      </p:sp>
      <p:sp>
        <p:nvSpPr>
          <p:cNvPr id="7" name="Slide Number Placeholder 6"/>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8</a:t>
            </a:fld>
            <a:endParaRPr lang="en-US">
              <a:solidFill>
                <a:prstClr val="black">
                  <a:tint val="75000"/>
                </a:prstClr>
              </a:solidFill>
              <a:latin typeface="Calibri"/>
            </a:endParaRPr>
          </a:p>
        </p:txBody>
      </p:sp>
    </p:spTree>
    <p:extLst>
      <p:ext uri="{BB962C8B-B14F-4D97-AF65-F5344CB8AC3E}">
        <p14:creationId xmlns:p14="http://schemas.microsoft.com/office/powerpoint/2010/main" xmlns="" val="2840771602"/>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43200" y="914401"/>
            <a:ext cx="7315200" cy="2246769"/>
          </a:xfrm>
          <a:prstGeom prst="rect">
            <a:avLst/>
          </a:prstGeom>
        </p:spPr>
        <p:txBody>
          <a:bodyPr wrap="square">
            <a:spAutoFit/>
          </a:bodyPr>
          <a:lstStyle/>
          <a:p>
            <a:pPr marL="457200" indent="-457200">
              <a:buFont typeface="Arial" panose="020B0604020202020204" pitchFamily="34" charset="0"/>
              <a:buChar char="•"/>
            </a:pPr>
            <a:r>
              <a:rPr lang="en-US" sz="2800" dirty="0">
                <a:solidFill>
                  <a:prstClr val="black"/>
                </a:solidFill>
                <a:latin typeface="Calibri"/>
              </a:rPr>
              <a:t>Bar</a:t>
            </a:r>
          </a:p>
          <a:p>
            <a:pPr lvl="1"/>
            <a:r>
              <a:rPr lang="en-US" sz="2800" dirty="0">
                <a:solidFill>
                  <a:prstClr val="black"/>
                </a:solidFill>
                <a:latin typeface="Calibri"/>
              </a:rPr>
              <a:t>	1 bar = 10</a:t>
            </a:r>
            <a:r>
              <a:rPr lang="en-US" sz="2800" baseline="30000" dirty="0">
                <a:solidFill>
                  <a:prstClr val="black"/>
                </a:solidFill>
                <a:latin typeface="Calibri"/>
              </a:rPr>
              <a:t>5</a:t>
            </a:r>
            <a:r>
              <a:rPr lang="en-US" sz="2800" dirty="0">
                <a:solidFill>
                  <a:prstClr val="black"/>
                </a:solidFill>
                <a:latin typeface="Calibri"/>
              </a:rPr>
              <a:t> Pa = 100 </a:t>
            </a:r>
            <a:r>
              <a:rPr lang="en-US" sz="2800" dirty="0" err="1">
                <a:solidFill>
                  <a:prstClr val="black"/>
                </a:solidFill>
                <a:latin typeface="Calibri"/>
              </a:rPr>
              <a:t>kPa</a:t>
            </a:r>
            <a:endParaRPr lang="en-US" sz="2800" dirty="0">
              <a:solidFill>
                <a:prstClr val="black"/>
              </a:solidFill>
              <a:latin typeface="Calibri"/>
            </a:endParaRPr>
          </a:p>
          <a:p>
            <a:pPr lvl="1"/>
            <a:endParaRPr lang="en-US" sz="2800" dirty="0">
              <a:solidFill>
                <a:prstClr val="black"/>
              </a:solidFill>
              <a:latin typeface="Calibri"/>
            </a:endParaRPr>
          </a:p>
          <a:p>
            <a:pPr lvl="1"/>
            <a:endParaRPr lang="en-US" sz="2800" dirty="0">
              <a:solidFill>
                <a:prstClr val="black"/>
              </a:solidFill>
              <a:latin typeface="Calibri"/>
            </a:endParaRPr>
          </a:p>
          <a:p>
            <a:pPr lvl="1"/>
            <a:r>
              <a:rPr lang="en-US" sz="2800" dirty="0">
                <a:solidFill>
                  <a:srgbClr val="FF0000"/>
                </a:solidFill>
                <a:latin typeface="Calibri"/>
              </a:rPr>
              <a:t>Do you Know another units ?</a:t>
            </a:r>
          </a:p>
        </p:txBody>
      </p:sp>
      <p:sp>
        <p:nvSpPr>
          <p:cNvPr id="3" name="Slide Number Placeholder 2"/>
          <p:cNvSpPr>
            <a:spLocks noGrp="1"/>
          </p:cNvSpPr>
          <p:nvPr>
            <p:ph type="sldNum" sz="quarter" idx="11"/>
          </p:nvPr>
        </p:nvSpPr>
        <p:spPr/>
        <p:txBody>
          <a:bodyPr/>
          <a:lstStyle/>
          <a:p>
            <a:fld id="{134AF9C1-5E1D-420C-8597-42D8353168D4}" type="slidenum">
              <a:rPr lang="en-US">
                <a:solidFill>
                  <a:prstClr val="black">
                    <a:tint val="75000"/>
                  </a:prstClr>
                </a:solidFill>
                <a:latin typeface="Calibri"/>
              </a:rPr>
              <a:pPr/>
              <a:t>9</a:t>
            </a:fld>
            <a:endParaRPr lang="en-US">
              <a:solidFill>
                <a:prstClr val="black">
                  <a:tint val="75000"/>
                </a:prstClr>
              </a:solidFill>
              <a:latin typeface="Calibri"/>
            </a:endParaRPr>
          </a:p>
        </p:txBody>
      </p:sp>
    </p:spTree>
    <p:extLst>
      <p:ext uri="{BB962C8B-B14F-4D97-AF65-F5344CB8AC3E}">
        <p14:creationId xmlns:p14="http://schemas.microsoft.com/office/powerpoint/2010/main" xmlns="" val="362885353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1255</Words>
  <Application>Microsoft Office PowerPoint</Application>
  <PresentationFormat>Custom</PresentationFormat>
  <Paragraphs>377</Paragraphs>
  <Slides>45</Slides>
  <Notes>34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1_Office Theme</vt:lpstr>
      <vt:lpstr>CHEM 231: Chemical Thermodynamics</vt:lpstr>
      <vt:lpstr>Slide 2</vt:lpstr>
      <vt:lpstr>Course Evaluation:</vt:lpstr>
      <vt:lpstr>Part 1</vt:lpstr>
      <vt:lpstr>Slide 5</vt:lpstr>
      <vt:lpstr>Pressure</vt:lpstr>
      <vt:lpstr>Units of Pressure</vt:lpstr>
      <vt:lpstr>Units of Pressure</vt:lpstr>
      <vt:lpstr>Slide 9</vt:lpstr>
      <vt:lpstr>Standard Pressure</vt:lpstr>
      <vt:lpstr>Boyle’s Law</vt:lpstr>
      <vt:lpstr>Boyle’s Law</vt:lpstr>
      <vt:lpstr>As P and V are inversely proportional</vt:lpstr>
      <vt:lpstr>Charles’s Law</vt:lpstr>
      <vt:lpstr>Charles’s Law</vt:lpstr>
      <vt:lpstr>Slide 16</vt:lpstr>
      <vt:lpstr>Avogadro’s Law</vt:lpstr>
      <vt:lpstr>Ideal-Gas Equation</vt:lpstr>
      <vt:lpstr>Ideal-Gas Equation</vt:lpstr>
      <vt:lpstr>Ideal-Gas Equation</vt:lpstr>
      <vt:lpstr>Slide 21</vt:lpstr>
      <vt:lpstr>Relating the Ideal-Gas Equation and the Gas Laws</vt:lpstr>
      <vt:lpstr>Slide 23</vt:lpstr>
      <vt:lpstr>Relating the Ideal-Gas Equation and the Gas Laws</vt:lpstr>
      <vt:lpstr>Slide 25</vt:lpstr>
      <vt:lpstr>Relating the Ideal-Gas Equation and the Gas Laws</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 231: Chemical Thermodynamics</dc:title>
  <dc:creator>Abdulaziz Alghamdi</dc:creator>
  <cp:lastModifiedBy>Abdulaziz Alghamdi</cp:lastModifiedBy>
  <cp:revision>3</cp:revision>
  <dcterms:created xsi:type="dcterms:W3CDTF">2017-09-27T04:31:40Z</dcterms:created>
  <dcterms:modified xsi:type="dcterms:W3CDTF">2017-10-01T16:26:55Z</dcterms:modified>
</cp:coreProperties>
</file>