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sldIdLst>
    <p:sldId id="256" r:id="rId2"/>
    <p:sldId id="257" r:id="rId3"/>
    <p:sldId id="258" r:id="rId4"/>
    <p:sldId id="259" r:id="rId5"/>
    <p:sldId id="260" r:id="rId6"/>
    <p:sldId id="261" r:id="rId7"/>
    <p:sldId id="262" r:id="rId8"/>
    <p:sldId id="278"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7" r:id="rId23"/>
    <p:sldId id="276" r:id="rId24"/>
    <p:sldId id="279" r:id="rId25"/>
    <p:sldId id="280" r:id="rId26"/>
    <p:sldId id="281" r:id="rId27"/>
    <p:sldId id="282" r:id="rId28"/>
    <p:sldId id="284" r:id="rId29"/>
    <p:sldId id="285" r:id="rId30"/>
    <p:sldId id="283" r:id="rId31"/>
    <p:sldId id="286" r:id="rId32"/>
    <p:sldId id="287" r:id="rId33"/>
    <p:sldId id="288" r:id="rId34"/>
    <p:sldId id="289" r:id="rId35"/>
    <p:sldId id="290" r:id="rId36"/>
    <p:sldId id="291" r:id="rId37"/>
    <p:sldId id="292" r:id="rId38"/>
    <p:sldId id="293" r:id="rId39"/>
    <p:sldId id="295" r:id="rId40"/>
    <p:sldId id="294"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3" r:id="rId58"/>
    <p:sldId id="314" r:id="rId59"/>
    <p:sldId id="316" r:id="rId60"/>
    <p:sldId id="317" r:id="rId61"/>
    <p:sldId id="318" r:id="rId62"/>
    <p:sldId id="319" r:id="rId63"/>
    <p:sldId id="320" r:id="rId64"/>
    <p:sldId id="321" r:id="rId65"/>
    <p:sldId id="322" r:id="rId66"/>
    <p:sldId id="323" r:id="rId67"/>
    <p:sldId id="325" r:id="rId68"/>
    <p:sldId id="326" r:id="rId6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9954" autoAdjust="0"/>
    <p:restoredTop sz="94660"/>
  </p:normalViewPr>
  <p:slideViewPr>
    <p:cSldViewPr snapToGrid="0">
      <p:cViewPr>
        <p:scale>
          <a:sx n="50" d="100"/>
          <a:sy n="50" d="100"/>
        </p:scale>
        <p:origin x="-2628" y="-140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4E8A49-4102-43FA-88BB-BAACB5CB9B9E}" type="datetimeFigureOut">
              <a:rPr lang="en-GB" smtClean="0"/>
              <a:pPr/>
              <a:t>01/10/2017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1CA240-8A57-4B8A-B8B2-DB5246D4BF3D}" type="slidenum">
              <a:rPr lang="en-GB" smtClean="0"/>
              <a:pPr/>
              <a:t>‹#›</a:t>
            </a:fld>
            <a:endParaRPr lang="en-GB"/>
          </a:p>
        </p:txBody>
      </p:sp>
    </p:spTree>
    <p:extLst>
      <p:ext uri="{BB962C8B-B14F-4D97-AF65-F5344CB8AC3E}">
        <p14:creationId xmlns:p14="http://schemas.microsoft.com/office/powerpoint/2010/main" xmlns="" val="952053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D1CA240-8A57-4B8A-B8B2-DB5246D4BF3D}" type="slidenum">
              <a:rPr lang="en-GB" smtClean="0"/>
              <a:pPr/>
              <a:t>66</a:t>
            </a:fld>
            <a:endParaRPr lang="en-GB"/>
          </a:p>
        </p:txBody>
      </p:sp>
    </p:spTree>
    <p:extLst>
      <p:ext uri="{BB962C8B-B14F-4D97-AF65-F5344CB8AC3E}">
        <p14:creationId xmlns:p14="http://schemas.microsoft.com/office/powerpoint/2010/main" xmlns="" val="1160176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15824047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26155218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734071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2181043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2895240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1037696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106106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3783551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3553575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402277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6520CC-B3BC-4293-95FD-77DFDC2D96C6}" type="datetimeFigureOut">
              <a:rPr lang="en-GB" smtClean="0"/>
              <a:pPr/>
              <a:t>01/10/2017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3073043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6520CC-B3BC-4293-95FD-77DFDC2D96C6}" type="datetimeFigureOut">
              <a:rPr lang="en-GB" smtClean="0"/>
              <a:pPr/>
              <a:t>01/10/2017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57A519-BAB9-4402-AD10-BEB3A319FAE6}" type="slidenum">
              <a:rPr lang="en-GB" smtClean="0"/>
              <a:pPr/>
              <a:t>‹#›</a:t>
            </a:fld>
            <a:endParaRPr lang="en-GB"/>
          </a:p>
        </p:txBody>
      </p:sp>
    </p:spTree>
    <p:extLst>
      <p:ext uri="{BB962C8B-B14F-4D97-AF65-F5344CB8AC3E}">
        <p14:creationId xmlns:p14="http://schemas.microsoft.com/office/powerpoint/2010/main" xmlns="" val="2670420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5.png"/></Relationships>
</file>

<file path=ppt/slides/_rels/slide6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6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6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nvSpPr>
        <p:spPr>
          <a:xfrm>
            <a:off x="2209800" y="14097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t>Part 2</a:t>
            </a:r>
            <a:endParaRPr lang="en-GB" b="1" dirty="0"/>
          </a:p>
        </p:txBody>
      </p:sp>
      <p:sp>
        <p:nvSpPr>
          <p:cNvPr id="6" name="Subtitle 2"/>
          <p:cNvSpPr>
            <a:spLocks noGrp="1"/>
          </p:cNvSpPr>
          <p:nvPr/>
        </p:nvSpPr>
        <p:spPr>
          <a:xfrm>
            <a:off x="2400300" y="3290258"/>
            <a:ext cx="7391400" cy="1752600"/>
          </a:xfrm>
          <a:prstGeom prst="rect">
            <a:avLst/>
          </a:prstGeom>
        </p:spPr>
        <p:txBody>
          <a:bodyPr vert="horz" lIns="91440" tIns="45720" rIns="91440" bIns="45720" rtlCol="0">
            <a:normAutofit fontScale="92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4400" dirty="0" smtClean="0">
                <a:solidFill>
                  <a:srgbClr val="FF0000"/>
                </a:solidFill>
              </a:rPr>
              <a:t>Fundamental concepts, the zeroth law, heat, </a:t>
            </a:r>
            <a:r>
              <a:rPr lang="en-US" sz="4400" dirty="0">
                <a:solidFill>
                  <a:srgbClr val="FF0000"/>
                </a:solidFill>
              </a:rPr>
              <a:t>internal </a:t>
            </a:r>
            <a:r>
              <a:rPr lang="en-US" sz="4400" dirty="0" smtClean="0">
                <a:solidFill>
                  <a:srgbClr val="FF0000"/>
                </a:solidFill>
              </a:rPr>
              <a:t>energy</a:t>
            </a:r>
            <a:r>
              <a:rPr lang="en-GB" sz="4400" dirty="0" smtClean="0">
                <a:solidFill>
                  <a:srgbClr val="FF0000"/>
                </a:solidFill>
              </a:rPr>
              <a:t> </a:t>
            </a:r>
            <a:r>
              <a:rPr lang="en-US" sz="4400" dirty="0" smtClean="0">
                <a:solidFill>
                  <a:srgbClr val="FF0000"/>
                </a:solidFill>
              </a:rPr>
              <a:t>and work</a:t>
            </a:r>
            <a:endParaRPr lang="en-GB" sz="4400" dirty="0">
              <a:solidFill>
                <a:srgbClr val="FF0000"/>
              </a:solidFill>
            </a:endParaRPr>
          </a:p>
        </p:txBody>
      </p:sp>
    </p:spTree>
    <p:extLst>
      <p:ext uri="{BB962C8B-B14F-4D97-AF65-F5344CB8AC3E}">
        <p14:creationId xmlns:p14="http://schemas.microsoft.com/office/powerpoint/2010/main" xmlns="" val="10097895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4030" y="892351"/>
            <a:ext cx="10404231" cy="2277547"/>
          </a:xfrm>
          <a:prstGeom prst="rect">
            <a:avLst/>
          </a:prstGeom>
        </p:spPr>
        <p:txBody>
          <a:bodyPr wrap="square">
            <a:spAutoFit/>
          </a:bodyPr>
          <a:lstStyle/>
          <a:p>
            <a:r>
              <a:rPr lang="en-GB" sz="2800" dirty="0">
                <a:solidFill>
                  <a:srgbClr val="FF0000"/>
                </a:solidFill>
              </a:rPr>
              <a:t>2- Based on phase:</a:t>
            </a:r>
          </a:p>
          <a:p>
            <a:endParaRPr lang="en-GB" dirty="0"/>
          </a:p>
          <a:p>
            <a:pPr marL="342900" indent="-342900">
              <a:buAutoNum type="alphaUcParenR"/>
            </a:pPr>
            <a:r>
              <a:rPr lang="en-GB" sz="2400" dirty="0" smtClean="0">
                <a:solidFill>
                  <a:srgbClr val="00B050"/>
                </a:solidFill>
              </a:rPr>
              <a:t>Homogeneous </a:t>
            </a:r>
            <a:r>
              <a:rPr lang="en-GB" sz="2400" dirty="0">
                <a:solidFill>
                  <a:srgbClr val="00B050"/>
                </a:solidFill>
              </a:rPr>
              <a:t>system: </a:t>
            </a:r>
            <a:r>
              <a:rPr lang="en-GB" sz="2400" dirty="0" smtClean="0"/>
              <a:t>contains single </a:t>
            </a:r>
            <a:r>
              <a:rPr lang="en-GB" sz="2400" dirty="0"/>
              <a:t>phase or has </a:t>
            </a:r>
            <a:r>
              <a:rPr lang="en-GB" sz="2400" dirty="0" smtClean="0"/>
              <a:t>completely uniform composition throughout it.</a:t>
            </a:r>
          </a:p>
          <a:p>
            <a:endParaRPr lang="en-GB" sz="2400" dirty="0" smtClean="0"/>
          </a:p>
          <a:p>
            <a:pPr marL="342900" indent="-342900">
              <a:buAutoNum type="alphaUcParenR"/>
            </a:pPr>
            <a:r>
              <a:rPr lang="en-US" sz="2400" dirty="0" smtClean="0">
                <a:solidFill>
                  <a:srgbClr val="00B050"/>
                </a:solidFill>
              </a:rPr>
              <a:t>Heterogeneous system: </a:t>
            </a:r>
            <a:r>
              <a:rPr lang="en-US" sz="2400" dirty="0" smtClean="0"/>
              <a:t>contains more than one phase.</a:t>
            </a:r>
            <a:endParaRPr lang="en-GB" sz="2400" dirty="0"/>
          </a:p>
        </p:txBody>
      </p:sp>
    </p:spTree>
    <p:extLst>
      <p:ext uri="{BB962C8B-B14F-4D97-AF65-F5344CB8AC3E}">
        <p14:creationId xmlns:p14="http://schemas.microsoft.com/office/powerpoint/2010/main" xmlns="" val="16086827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8215" y="949569"/>
            <a:ext cx="10796954" cy="4001095"/>
          </a:xfrm>
          <a:prstGeom prst="rect">
            <a:avLst/>
          </a:prstGeom>
          <a:noFill/>
        </p:spPr>
        <p:txBody>
          <a:bodyPr wrap="square" rtlCol="0">
            <a:spAutoFit/>
          </a:bodyPr>
          <a:lstStyle/>
          <a:p>
            <a:r>
              <a:rPr lang="en-US" sz="2800" dirty="0" smtClean="0">
                <a:solidFill>
                  <a:srgbClr val="FF0000"/>
                </a:solidFill>
              </a:rPr>
              <a:t>Properties of System:</a:t>
            </a:r>
          </a:p>
          <a:p>
            <a:endParaRPr lang="en-US" dirty="0"/>
          </a:p>
          <a:p>
            <a:r>
              <a:rPr lang="en-US" sz="2400" dirty="0" smtClean="0"/>
              <a:t>1- Extensive property</a:t>
            </a:r>
          </a:p>
          <a:p>
            <a:r>
              <a:rPr lang="en-US" sz="2400" dirty="0" smtClean="0"/>
              <a:t>2- Intensive property</a:t>
            </a:r>
          </a:p>
          <a:p>
            <a:endParaRPr lang="en-US" dirty="0"/>
          </a:p>
          <a:p>
            <a:r>
              <a:rPr lang="en-US" sz="2800" dirty="0" smtClean="0">
                <a:solidFill>
                  <a:srgbClr val="FF0000"/>
                </a:solidFill>
              </a:rPr>
              <a:t>1- Extensive Property or Extrinsic property:</a:t>
            </a:r>
          </a:p>
          <a:p>
            <a:endParaRPr lang="en-US" dirty="0"/>
          </a:p>
          <a:p>
            <a:r>
              <a:rPr lang="en-US" sz="2400" dirty="0" smtClean="0"/>
              <a:t>Certain properties of the system whose magnitude depends on the quantity of matter present</a:t>
            </a:r>
          </a:p>
          <a:p>
            <a:endParaRPr lang="en-US" sz="2400" dirty="0"/>
          </a:p>
          <a:p>
            <a:r>
              <a:rPr lang="en-US" sz="2400" dirty="0" smtClean="0">
                <a:solidFill>
                  <a:srgbClr val="00B050"/>
                </a:solidFill>
              </a:rPr>
              <a:t>Examples: </a:t>
            </a:r>
            <a:r>
              <a:rPr lang="en-GB" sz="2400" dirty="0" smtClean="0"/>
              <a:t>mass, volume, surface area, internal energy, free energy, enthalpy, entropy</a:t>
            </a:r>
            <a:endParaRPr lang="en-US" sz="2400" dirty="0" smtClean="0"/>
          </a:p>
        </p:txBody>
      </p:sp>
    </p:spTree>
    <p:extLst>
      <p:ext uri="{BB962C8B-B14F-4D97-AF65-F5344CB8AC3E}">
        <p14:creationId xmlns:p14="http://schemas.microsoft.com/office/powerpoint/2010/main" xmlns="" val="35261907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2662" y="527538"/>
            <a:ext cx="10304584" cy="3539430"/>
          </a:xfrm>
          <a:prstGeom prst="rect">
            <a:avLst/>
          </a:prstGeom>
          <a:noFill/>
        </p:spPr>
        <p:txBody>
          <a:bodyPr wrap="square" rtlCol="0">
            <a:spAutoFit/>
          </a:bodyPr>
          <a:lstStyle/>
          <a:p>
            <a:r>
              <a:rPr lang="en-US" sz="2800" dirty="0" smtClean="0">
                <a:solidFill>
                  <a:srgbClr val="FF0000"/>
                </a:solidFill>
              </a:rPr>
              <a:t>2- Intensive Property or Intrinsic Property:</a:t>
            </a:r>
          </a:p>
          <a:p>
            <a:endParaRPr lang="en-US" sz="2800" dirty="0">
              <a:solidFill>
                <a:srgbClr val="FF0000"/>
              </a:solidFill>
            </a:endParaRPr>
          </a:p>
          <a:p>
            <a:r>
              <a:rPr lang="en-US" sz="2400" dirty="0" smtClean="0"/>
              <a:t>Certain properties of the system whose magnitude does not depends on the quantity of matter present.</a:t>
            </a:r>
          </a:p>
          <a:p>
            <a:endParaRPr lang="en-US" sz="2400" dirty="0"/>
          </a:p>
          <a:p>
            <a:r>
              <a:rPr lang="en-US" sz="2400" dirty="0" smtClean="0">
                <a:solidFill>
                  <a:srgbClr val="00B050"/>
                </a:solidFill>
              </a:rPr>
              <a:t>Examples:</a:t>
            </a:r>
            <a:r>
              <a:rPr lang="en-US" sz="2400" dirty="0" smtClean="0"/>
              <a:t> temperature, pressure, density, viscosity, refractive index, molar heat capacity, melting and boiling point</a:t>
            </a:r>
          </a:p>
          <a:p>
            <a:endParaRPr lang="en-US" sz="2400" dirty="0"/>
          </a:p>
          <a:p>
            <a:endParaRPr lang="en-GB" sz="2400" dirty="0"/>
          </a:p>
        </p:txBody>
      </p:sp>
    </p:spTree>
    <p:extLst>
      <p:ext uri="{BB962C8B-B14F-4D97-AF65-F5344CB8AC3E}">
        <p14:creationId xmlns:p14="http://schemas.microsoft.com/office/powerpoint/2010/main" xmlns="" val="18380260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2" name="Rectangle 1"/>
              <p:cNvSpPr/>
              <p:nvPr/>
            </p:nvSpPr>
            <p:spPr>
              <a:xfrm>
                <a:off x="720969" y="1155942"/>
                <a:ext cx="11078308" cy="4400307"/>
              </a:xfrm>
              <a:prstGeom prst="rect">
                <a:avLst/>
              </a:prstGeom>
            </p:spPr>
            <p:txBody>
              <a:bodyPr wrap="square">
                <a:spAutoFit/>
              </a:bodyPr>
              <a:lstStyle/>
              <a:p>
                <a:pPr lvl="0"/>
                <a:r>
                  <a:rPr lang="en-US" sz="2400" dirty="0" smtClean="0">
                    <a:solidFill>
                      <a:srgbClr val="FF0000"/>
                    </a:solidFill>
                  </a:rPr>
                  <a:t>Note: </a:t>
                </a:r>
                <a:endParaRPr lang="en-US" sz="2400" dirty="0">
                  <a:solidFill>
                    <a:srgbClr val="FF0000"/>
                  </a:solidFill>
                </a:endParaRPr>
              </a:p>
              <a:p>
                <a:pPr lvl="0"/>
                <a:endParaRPr lang="en-US" sz="2400" dirty="0">
                  <a:solidFill>
                    <a:prstClr val="black"/>
                  </a:solidFill>
                </a:endParaRPr>
              </a:p>
              <a:p>
                <a:pPr lvl="0"/>
                <a:r>
                  <a:rPr lang="en-US" sz="2400" dirty="0">
                    <a:solidFill>
                      <a:prstClr val="black"/>
                    </a:solidFill>
                  </a:rPr>
                  <a:t>1- Extensive properties + Intensive properties = Extensive properties</a:t>
                </a:r>
              </a:p>
              <a:p>
                <a:pPr lvl="0"/>
                <a:r>
                  <a:rPr lang="en-US" sz="2400" dirty="0">
                    <a:solidFill>
                      <a:prstClr val="black"/>
                    </a:solidFill>
                  </a:rPr>
                  <a:t>2- Extensive properties × Intensive properties = Extensive properties</a:t>
                </a:r>
              </a:p>
              <a:p>
                <a:pPr lvl="0"/>
                <a:r>
                  <a:rPr lang="en-US" sz="2400" dirty="0">
                    <a:solidFill>
                      <a:prstClr val="black"/>
                    </a:solidFill>
                  </a:rPr>
                  <a:t>3- Ratio of two Extensive properties is an Intensive property</a:t>
                </a:r>
              </a:p>
              <a:p>
                <a:pPr lvl="0"/>
                <a:endParaRPr lang="en-US" sz="2400" dirty="0">
                  <a:solidFill>
                    <a:prstClr val="black"/>
                  </a:solidFill>
                </a:endParaRPr>
              </a:p>
              <a:p>
                <a:pPr lvl="0"/>
                <a14:m>
                  <m:oMathPara xmlns:m="http://schemas.openxmlformats.org/officeDocument/2006/math">
                    <m:oMathParaPr>
                      <m:jc m:val="centerGroup"/>
                    </m:oMathParaPr>
                    <m:oMath xmlns:m="http://schemas.openxmlformats.org/officeDocument/2006/math">
                      <m:r>
                        <a:rPr lang="en-US" sz="2400" i="1">
                          <a:solidFill>
                            <a:prstClr val="black"/>
                          </a:solidFill>
                          <a:latin typeface="Cambria Math" panose="02040503050406030204" pitchFamily="18" charset="0"/>
                        </a:rPr>
                        <m:t>𝐷𝑒𝑛𝑠𝑖𝑡𝑦</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𝑖𝑛𝑡𝑒𝑛𝑠𝑖𝑣𝑒</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𝑝𝑟𝑜𝑝𝑒𝑟𝑡𝑦</m:t>
                      </m:r>
                      <m:r>
                        <a:rPr lang="en-US" sz="2400" i="1">
                          <a:solidFill>
                            <a:prstClr val="black"/>
                          </a:solidFill>
                          <a:latin typeface="Cambria Math" panose="02040503050406030204" pitchFamily="18" charset="0"/>
                        </a:rPr>
                        <m:t>)=</m:t>
                      </m:r>
                      <m:f>
                        <m:fPr>
                          <m:ctrlPr>
                            <a:rPr lang="en-US" sz="2400" i="1">
                              <a:solidFill>
                                <a:prstClr val="black"/>
                              </a:solidFill>
                              <a:latin typeface="Cambria Math" panose="02040503050406030204" pitchFamily="18" charset="0"/>
                            </a:rPr>
                          </m:ctrlPr>
                        </m:fPr>
                        <m:num>
                          <m:r>
                            <a:rPr lang="en-US" sz="2400" i="1">
                              <a:solidFill>
                                <a:prstClr val="black"/>
                              </a:solidFill>
                              <a:latin typeface="Cambria Math" panose="02040503050406030204" pitchFamily="18" charset="0"/>
                            </a:rPr>
                            <m:t>𝑚𝑎𝑠𝑠</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𝑒𝑥𝑡𝑒𝑛𝑠𝑖𝑣𝑒</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𝑝𝑟𝑜𝑝𝑒𝑟𝑡𝑦</m:t>
                          </m:r>
                          <m:r>
                            <a:rPr lang="en-US" sz="2400" i="1">
                              <a:solidFill>
                                <a:prstClr val="black"/>
                              </a:solidFill>
                              <a:latin typeface="Cambria Math" panose="02040503050406030204" pitchFamily="18" charset="0"/>
                            </a:rPr>
                            <m:t>)</m:t>
                          </m:r>
                        </m:num>
                        <m:den>
                          <m:r>
                            <a:rPr lang="en-US" sz="2400" i="1">
                              <a:solidFill>
                                <a:prstClr val="black"/>
                              </a:solidFill>
                              <a:latin typeface="Cambria Math" panose="02040503050406030204" pitchFamily="18" charset="0"/>
                            </a:rPr>
                            <m:t>𝑣𝑜𝑙𝑢𝑚𝑒</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𝑒𝑥𝑡𝑒𝑛𝑠𝑖𝑣𝑒</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𝑝𝑟𝑜𝑝𝑒𝑟𝑡𝑦</m:t>
                          </m:r>
                          <m:r>
                            <a:rPr lang="en-US" sz="2400" i="1">
                              <a:solidFill>
                                <a:prstClr val="black"/>
                              </a:solidFill>
                              <a:latin typeface="Cambria Math" panose="02040503050406030204" pitchFamily="18" charset="0"/>
                            </a:rPr>
                            <m:t>)</m:t>
                          </m:r>
                        </m:den>
                      </m:f>
                    </m:oMath>
                  </m:oMathPara>
                </a14:m>
                <a:endParaRPr lang="en-GB" dirty="0" smtClean="0"/>
              </a:p>
              <a:p>
                <a:pPr lvl="0"/>
                <a:endParaRPr lang="en-US" dirty="0"/>
              </a:p>
              <a:p>
                <a:pPr lvl="0"/>
                <a14:m>
                  <m:oMathPara xmlns:m="http://schemas.openxmlformats.org/officeDocument/2006/math">
                    <m:oMathParaPr>
                      <m:jc m:val="centerGroup"/>
                    </m:oMathParaPr>
                    <m:oMath xmlns:m="http://schemas.openxmlformats.org/officeDocument/2006/math">
                      <m:r>
                        <a:rPr lang="en-US" sz="2400" b="0" i="1" smtClean="0">
                          <a:solidFill>
                            <a:prstClr val="black"/>
                          </a:solidFill>
                          <a:latin typeface="Cambria Math" panose="02040503050406030204" pitchFamily="18" charset="0"/>
                        </a:rPr>
                        <m:t>𝑀𝑜𝑙𝑎𝑟𝑖𝑡𝑦</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𝑖𝑛𝑡𝑒𝑛𝑠𝑖𝑣𝑒</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𝑝𝑟𝑜𝑝𝑒𝑟𝑡𝑦</m:t>
                      </m:r>
                      <m:r>
                        <a:rPr lang="en-US" sz="2400" i="1">
                          <a:solidFill>
                            <a:prstClr val="black"/>
                          </a:solidFill>
                          <a:latin typeface="Cambria Math" panose="02040503050406030204" pitchFamily="18" charset="0"/>
                        </a:rPr>
                        <m:t>)=</m:t>
                      </m:r>
                      <m:f>
                        <m:fPr>
                          <m:ctrlPr>
                            <a:rPr lang="en-US" sz="2400" i="1">
                              <a:solidFill>
                                <a:prstClr val="black"/>
                              </a:solidFill>
                              <a:latin typeface="Cambria Math" panose="02040503050406030204" pitchFamily="18" charset="0"/>
                            </a:rPr>
                          </m:ctrlPr>
                        </m:fPr>
                        <m:num>
                          <m:r>
                            <a:rPr lang="en-US" sz="2400" b="0" i="1" smtClean="0">
                              <a:solidFill>
                                <a:prstClr val="black"/>
                              </a:solidFill>
                              <a:latin typeface="Cambria Math" panose="02040503050406030204" pitchFamily="18" charset="0"/>
                            </a:rPr>
                            <m:t>𝑀𝑜𝑙𝑒</m:t>
                          </m:r>
                          <m:r>
                            <a:rPr lang="en-US" sz="2400" b="0" i="1" smtClean="0">
                              <a:solidFill>
                                <a:prstClr val="black"/>
                              </a:solidFill>
                              <a:latin typeface="Cambria Math" panose="02040503050406030204" pitchFamily="18" charset="0"/>
                            </a:rPr>
                            <m:t> </m:t>
                          </m:r>
                          <m:r>
                            <a:rPr lang="en-US" sz="2400" b="0" i="1" smtClean="0">
                              <a:solidFill>
                                <a:prstClr val="black"/>
                              </a:solidFill>
                              <a:latin typeface="Cambria Math" panose="02040503050406030204" pitchFamily="18" charset="0"/>
                            </a:rPr>
                            <m:t>𝑜𝑓</m:t>
                          </m:r>
                          <m:r>
                            <a:rPr lang="en-US" sz="2400" b="0" i="1" smtClean="0">
                              <a:solidFill>
                                <a:prstClr val="black"/>
                              </a:solidFill>
                              <a:latin typeface="Cambria Math" panose="02040503050406030204" pitchFamily="18" charset="0"/>
                            </a:rPr>
                            <m:t> </m:t>
                          </m:r>
                          <m:r>
                            <a:rPr lang="en-US" sz="2400" b="0" i="1" smtClean="0">
                              <a:solidFill>
                                <a:prstClr val="black"/>
                              </a:solidFill>
                              <a:latin typeface="Cambria Math" panose="02040503050406030204" pitchFamily="18" charset="0"/>
                            </a:rPr>
                            <m:t>𝑡</m:t>
                          </m:r>
                          <m:r>
                            <a:rPr lang="en-US" sz="2400" b="0" i="1" smtClean="0">
                              <a:solidFill>
                                <a:prstClr val="black"/>
                              </a:solidFill>
                              <a:latin typeface="Cambria Math" panose="02040503050406030204" pitchFamily="18" charset="0"/>
                            </a:rPr>
                            <m:t>h</m:t>
                          </m:r>
                          <m:r>
                            <a:rPr lang="en-US" sz="2400" b="0" i="1" smtClean="0">
                              <a:solidFill>
                                <a:prstClr val="black"/>
                              </a:solidFill>
                              <a:latin typeface="Cambria Math" panose="02040503050406030204" pitchFamily="18" charset="0"/>
                            </a:rPr>
                            <m:t>𝑒</m:t>
                          </m:r>
                          <m:r>
                            <a:rPr lang="en-US" sz="2400" b="0" i="1" smtClean="0">
                              <a:solidFill>
                                <a:prstClr val="black"/>
                              </a:solidFill>
                              <a:latin typeface="Cambria Math" panose="02040503050406030204" pitchFamily="18" charset="0"/>
                            </a:rPr>
                            <m:t> </m:t>
                          </m:r>
                          <m:r>
                            <a:rPr lang="en-US" sz="2400" b="0" i="1" smtClean="0">
                              <a:solidFill>
                                <a:prstClr val="black"/>
                              </a:solidFill>
                              <a:latin typeface="Cambria Math" panose="02040503050406030204" pitchFamily="18" charset="0"/>
                            </a:rPr>
                            <m:t>𝑠𝑜𝑙𝑢𝑡𝑒</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𝑒𝑥𝑡𝑒𝑛𝑠𝑖𝑣𝑒</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𝑝𝑟𝑜𝑝𝑒𝑟𝑡𝑦</m:t>
                          </m:r>
                          <m:r>
                            <a:rPr lang="en-US" sz="2400" i="1">
                              <a:solidFill>
                                <a:prstClr val="black"/>
                              </a:solidFill>
                              <a:latin typeface="Cambria Math" panose="02040503050406030204" pitchFamily="18" charset="0"/>
                            </a:rPr>
                            <m:t>)</m:t>
                          </m:r>
                        </m:num>
                        <m:den>
                          <m:r>
                            <a:rPr lang="en-US" sz="2400" i="1">
                              <a:solidFill>
                                <a:prstClr val="black"/>
                              </a:solidFill>
                              <a:latin typeface="Cambria Math" panose="02040503050406030204" pitchFamily="18" charset="0"/>
                            </a:rPr>
                            <m:t>𝑣𝑜𝑙𝑢𝑚𝑒</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𝑒𝑥𝑡𝑒𝑛𝑠𝑖𝑣𝑒</m:t>
                          </m:r>
                          <m:r>
                            <a:rPr lang="en-US" sz="2400" i="1">
                              <a:solidFill>
                                <a:prstClr val="black"/>
                              </a:solidFill>
                              <a:latin typeface="Cambria Math" panose="02040503050406030204" pitchFamily="18" charset="0"/>
                            </a:rPr>
                            <m:t> </m:t>
                          </m:r>
                          <m:r>
                            <a:rPr lang="en-US" sz="2400" i="1">
                              <a:solidFill>
                                <a:prstClr val="black"/>
                              </a:solidFill>
                              <a:latin typeface="Cambria Math" panose="02040503050406030204" pitchFamily="18" charset="0"/>
                            </a:rPr>
                            <m:t>𝑝𝑟𝑜𝑝𝑒𝑟𝑡𝑦</m:t>
                          </m:r>
                          <m:r>
                            <a:rPr lang="en-US" sz="2400" i="1">
                              <a:solidFill>
                                <a:prstClr val="black"/>
                              </a:solidFill>
                              <a:latin typeface="Cambria Math" panose="02040503050406030204" pitchFamily="18" charset="0"/>
                            </a:rPr>
                            <m:t>)</m:t>
                          </m:r>
                        </m:den>
                      </m:f>
                    </m:oMath>
                  </m:oMathPara>
                </a14:m>
                <a:endParaRPr lang="en-GB" dirty="0" smtClean="0"/>
              </a:p>
              <a:p>
                <a:pPr lvl="0"/>
                <a:endParaRPr lang="en-GB" dirty="0"/>
              </a:p>
            </p:txBody>
          </p:sp>
        </mc:Choice>
        <mc:Fallback>
          <p:sp>
            <p:nvSpPr>
              <p:cNvPr id="2" name="Rectangle 1"/>
              <p:cNvSpPr>
                <a:spLocks noRot="1" noChangeAspect="1" noMove="1" noResize="1" noEditPoints="1" noAdjustHandles="1" noChangeArrowheads="1" noChangeShapeType="1" noTextEdit="1"/>
              </p:cNvSpPr>
              <p:nvPr/>
            </p:nvSpPr>
            <p:spPr>
              <a:xfrm>
                <a:off x="720969" y="1155942"/>
                <a:ext cx="11078308" cy="4400307"/>
              </a:xfrm>
              <a:prstGeom prst="rect">
                <a:avLst/>
              </a:prstGeom>
              <a:blipFill rotWithShape="0">
                <a:blip r:embed="rId2"/>
                <a:stretch>
                  <a:fillRect l="-825" t="-1110"/>
                </a:stretch>
              </a:blipFill>
            </p:spPr>
            <p:txBody>
              <a:bodyPr/>
              <a:lstStyle/>
              <a:p>
                <a:r>
                  <a:rPr lang="en-GB">
                    <a:noFill/>
                  </a:rPr>
                  <a:t> </a:t>
                </a:r>
              </a:p>
            </p:txBody>
          </p:sp>
        </mc:Fallback>
      </mc:AlternateContent>
    </p:spTree>
    <p:extLst>
      <p:ext uri="{BB962C8B-B14F-4D97-AF65-F5344CB8AC3E}">
        <p14:creationId xmlns:p14="http://schemas.microsoft.com/office/powerpoint/2010/main" xmlns="" val="21664142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6877" y="363915"/>
            <a:ext cx="11687908" cy="6124754"/>
          </a:xfrm>
          <a:prstGeom prst="rect">
            <a:avLst/>
          </a:prstGeom>
          <a:noFill/>
        </p:spPr>
        <p:txBody>
          <a:bodyPr wrap="square" rtlCol="0">
            <a:spAutoFit/>
          </a:bodyPr>
          <a:lstStyle/>
          <a:p>
            <a:r>
              <a:rPr lang="en-US" sz="2800" dirty="0" smtClean="0">
                <a:solidFill>
                  <a:srgbClr val="FF0000"/>
                </a:solidFill>
              </a:rPr>
              <a:t>State Variables (Thermodynamic Variables):</a:t>
            </a:r>
          </a:p>
          <a:p>
            <a:endParaRPr lang="en-US" sz="2400" dirty="0"/>
          </a:p>
          <a:p>
            <a:r>
              <a:rPr lang="en-US" sz="2400" dirty="0" smtClean="0"/>
              <a:t>Every system has certain thermodynamic properties such as temperature, pressure and volume. They could be </a:t>
            </a:r>
            <a:r>
              <a:rPr lang="en-US" sz="2400" dirty="0" smtClean="0">
                <a:solidFill>
                  <a:srgbClr val="00B050"/>
                </a:solidFill>
              </a:rPr>
              <a:t>independent</a:t>
            </a:r>
            <a:r>
              <a:rPr lang="en-US" sz="2400" dirty="0" smtClean="0"/>
              <a:t> or </a:t>
            </a:r>
            <a:r>
              <a:rPr lang="en-US" sz="2400" dirty="0" smtClean="0">
                <a:solidFill>
                  <a:srgbClr val="00B050"/>
                </a:solidFill>
              </a:rPr>
              <a:t>dependent</a:t>
            </a:r>
          </a:p>
          <a:p>
            <a:endParaRPr lang="en-US" sz="2400" dirty="0"/>
          </a:p>
          <a:p>
            <a:r>
              <a:rPr lang="en-US" sz="2400" dirty="0" smtClean="0">
                <a:solidFill>
                  <a:srgbClr val="00B050"/>
                </a:solidFill>
              </a:rPr>
              <a:t>Independent variables: </a:t>
            </a:r>
            <a:r>
              <a:rPr lang="en-GB" sz="2400" dirty="0"/>
              <a:t>a variable (often denoted by x ) whose variation does not depend on that of </a:t>
            </a:r>
            <a:r>
              <a:rPr lang="en-GB" sz="2400" dirty="0" smtClean="0"/>
              <a:t>another.</a:t>
            </a:r>
          </a:p>
          <a:p>
            <a:pPr algn="ctr"/>
            <a:r>
              <a:rPr lang="en-US" sz="2400" dirty="0" smtClean="0"/>
              <a:t>y = f(x)</a:t>
            </a:r>
          </a:p>
          <a:p>
            <a:pPr algn="ctr"/>
            <a:r>
              <a:rPr lang="en-US" sz="2400" dirty="0" smtClean="0"/>
              <a:t>V = f(P, n, T)</a:t>
            </a:r>
          </a:p>
          <a:p>
            <a:r>
              <a:rPr lang="en-US" sz="2400" dirty="0" smtClean="0">
                <a:solidFill>
                  <a:srgbClr val="00B050"/>
                </a:solidFill>
              </a:rPr>
              <a:t>Dependent variables</a:t>
            </a:r>
            <a:r>
              <a:rPr lang="en-US" sz="2400" dirty="0" smtClean="0"/>
              <a:t>: </a:t>
            </a:r>
            <a:r>
              <a:rPr lang="en-GB" sz="2400" dirty="0"/>
              <a:t>a variable (often denoted by </a:t>
            </a:r>
            <a:r>
              <a:rPr lang="en-GB" sz="2400" i="1" dirty="0"/>
              <a:t>y</a:t>
            </a:r>
            <a:r>
              <a:rPr lang="en-GB" sz="2400" dirty="0"/>
              <a:t> ) whose value depends on that of another</a:t>
            </a:r>
            <a:r>
              <a:rPr lang="en-GB" sz="2400" dirty="0" smtClean="0"/>
              <a:t>.</a:t>
            </a:r>
          </a:p>
          <a:p>
            <a:endParaRPr lang="en-US" sz="2400" dirty="0"/>
          </a:p>
          <a:p>
            <a:r>
              <a:rPr lang="en-US" sz="2800" dirty="0" smtClean="0">
                <a:solidFill>
                  <a:srgbClr val="FF0000"/>
                </a:solidFill>
              </a:rPr>
              <a:t>State of the system:</a:t>
            </a:r>
          </a:p>
          <a:p>
            <a:endParaRPr lang="en-US" sz="2400" dirty="0"/>
          </a:p>
          <a:p>
            <a:r>
              <a:rPr lang="en-US" sz="2400" dirty="0" smtClean="0"/>
              <a:t>A known set of </a:t>
            </a:r>
            <a:r>
              <a:rPr lang="en-US" sz="2400" dirty="0" smtClean="0">
                <a:solidFill>
                  <a:srgbClr val="00B050"/>
                </a:solidFill>
              </a:rPr>
              <a:t>state variable </a:t>
            </a:r>
            <a:r>
              <a:rPr lang="en-US" sz="2400" dirty="0" smtClean="0"/>
              <a:t>describes the condition of the system. This condition is determined by specifying the value state variables is called state of the system</a:t>
            </a:r>
            <a:endParaRPr lang="en-GB" sz="2400" dirty="0"/>
          </a:p>
        </p:txBody>
      </p:sp>
    </p:spTree>
    <p:extLst>
      <p:ext uri="{BB962C8B-B14F-4D97-AF65-F5344CB8AC3E}">
        <p14:creationId xmlns:p14="http://schemas.microsoft.com/office/powerpoint/2010/main" xmlns="" val="32460717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67154" y="756138"/>
            <a:ext cx="2569871" cy="2708434"/>
          </a:xfrm>
          <a:prstGeom prst="rect">
            <a:avLst/>
          </a:prstGeom>
          <a:noFill/>
        </p:spPr>
        <p:txBody>
          <a:bodyPr wrap="none" rtlCol="0">
            <a:spAutoFit/>
          </a:bodyPr>
          <a:lstStyle/>
          <a:p>
            <a:r>
              <a:rPr lang="en-US" sz="2800" dirty="0" smtClean="0">
                <a:solidFill>
                  <a:srgbClr val="FF0000"/>
                </a:solidFill>
              </a:rPr>
              <a:t>Change of State:</a:t>
            </a:r>
          </a:p>
          <a:p>
            <a:endParaRPr lang="en-US" sz="2800" dirty="0" smtClean="0">
              <a:solidFill>
                <a:srgbClr val="FF0000"/>
              </a:solidFill>
            </a:endParaRPr>
          </a:p>
          <a:p>
            <a:endParaRPr lang="en-US" dirty="0"/>
          </a:p>
          <a:p>
            <a:r>
              <a:rPr lang="en-US" sz="2400" dirty="0" smtClean="0">
                <a:solidFill>
                  <a:srgbClr val="FF0000"/>
                </a:solidFill>
              </a:rPr>
              <a:t>P</a:t>
            </a:r>
            <a:r>
              <a:rPr lang="en-US" sz="2400" baseline="-25000" dirty="0" smtClean="0">
                <a:solidFill>
                  <a:srgbClr val="FF0000"/>
                </a:solidFill>
              </a:rPr>
              <a:t>1</a:t>
            </a:r>
            <a:endParaRPr lang="en-US" sz="2400" dirty="0" smtClean="0">
              <a:solidFill>
                <a:srgbClr val="FF0000"/>
              </a:solidFill>
            </a:endParaRPr>
          </a:p>
          <a:p>
            <a:r>
              <a:rPr lang="en-US" sz="2400" dirty="0" smtClean="0">
                <a:solidFill>
                  <a:srgbClr val="FF0000"/>
                </a:solidFill>
              </a:rPr>
              <a:t>V</a:t>
            </a:r>
            <a:r>
              <a:rPr lang="en-US" sz="2400" baseline="-25000" dirty="0" smtClean="0">
                <a:solidFill>
                  <a:srgbClr val="FF0000"/>
                </a:solidFill>
              </a:rPr>
              <a:t>1</a:t>
            </a:r>
          </a:p>
          <a:p>
            <a:r>
              <a:rPr lang="en-US" sz="2400" dirty="0" smtClean="0">
                <a:solidFill>
                  <a:srgbClr val="FF0000"/>
                </a:solidFill>
              </a:rPr>
              <a:t>T</a:t>
            </a:r>
            <a:r>
              <a:rPr lang="en-US" sz="2400" baseline="-25000" dirty="0" smtClean="0">
                <a:solidFill>
                  <a:srgbClr val="FF0000"/>
                </a:solidFill>
              </a:rPr>
              <a:t>1</a:t>
            </a:r>
            <a:endParaRPr lang="en-US" sz="2400" dirty="0" smtClean="0">
              <a:solidFill>
                <a:srgbClr val="FF0000"/>
              </a:solidFill>
            </a:endParaRPr>
          </a:p>
          <a:p>
            <a:r>
              <a:rPr lang="en-US" sz="2400" dirty="0" smtClean="0">
                <a:solidFill>
                  <a:srgbClr val="FF0000"/>
                </a:solidFill>
              </a:rPr>
              <a:t>n</a:t>
            </a:r>
            <a:endParaRPr lang="en-GB" sz="2400" dirty="0">
              <a:solidFill>
                <a:srgbClr val="FF0000"/>
              </a:solidFill>
            </a:endParaRPr>
          </a:p>
        </p:txBody>
      </p:sp>
      <p:sp>
        <p:nvSpPr>
          <p:cNvPr id="4" name="Right Brace 3"/>
          <p:cNvSpPr/>
          <p:nvPr/>
        </p:nvSpPr>
        <p:spPr>
          <a:xfrm>
            <a:off x="1395459" y="1952295"/>
            <a:ext cx="237393" cy="1512277"/>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cxnSp>
        <p:nvCxnSpPr>
          <p:cNvPr id="6" name="Straight Arrow Connector 5"/>
          <p:cNvCxnSpPr/>
          <p:nvPr/>
        </p:nvCxnSpPr>
        <p:spPr>
          <a:xfrm>
            <a:off x="1987062" y="2682394"/>
            <a:ext cx="1143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3733536" y="1897564"/>
            <a:ext cx="463588" cy="1569660"/>
          </a:xfrm>
          <a:prstGeom prst="rect">
            <a:avLst/>
          </a:prstGeom>
          <a:noFill/>
        </p:spPr>
        <p:txBody>
          <a:bodyPr wrap="none" rtlCol="0">
            <a:spAutoFit/>
          </a:bodyPr>
          <a:lstStyle/>
          <a:p>
            <a:pPr lvl="0"/>
            <a:r>
              <a:rPr lang="en-US" sz="2400" dirty="0" smtClean="0">
                <a:solidFill>
                  <a:srgbClr val="FF0000"/>
                </a:solidFill>
              </a:rPr>
              <a:t>P</a:t>
            </a:r>
            <a:r>
              <a:rPr lang="en-US" sz="2400" baseline="-25000" dirty="0" smtClean="0">
                <a:solidFill>
                  <a:srgbClr val="FF0000"/>
                </a:solidFill>
              </a:rPr>
              <a:t>2</a:t>
            </a:r>
            <a:endParaRPr lang="en-US" sz="2400" dirty="0">
              <a:solidFill>
                <a:srgbClr val="FF0000"/>
              </a:solidFill>
            </a:endParaRPr>
          </a:p>
          <a:p>
            <a:pPr lvl="0"/>
            <a:r>
              <a:rPr lang="en-US" sz="2400" dirty="0" smtClean="0">
                <a:solidFill>
                  <a:srgbClr val="FF0000"/>
                </a:solidFill>
              </a:rPr>
              <a:t>V</a:t>
            </a:r>
            <a:r>
              <a:rPr lang="en-US" sz="2400" baseline="-25000" dirty="0" smtClean="0">
                <a:solidFill>
                  <a:srgbClr val="FF0000"/>
                </a:solidFill>
              </a:rPr>
              <a:t>2</a:t>
            </a:r>
            <a:endParaRPr lang="en-US" sz="2400" baseline="-25000" dirty="0">
              <a:solidFill>
                <a:srgbClr val="FF0000"/>
              </a:solidFill>
            </a:endParaRPr>
          </a:p>
          <a:p>
            <a:pPr lvl="0"/>
            <a:r>
              <a:rPr lang="en-US" sz="2400" dirty="0" smtClean="0">
                <a:solidFill>
                  <a:srgbClr val="FF0000"/>
                </a:solidFill>
              </a:rPr>
              <a:t>T</a:t>
            </a:r>
            <a:r>
              <a:rPr lang="en-US" sz="2400" baseline="-25000" dirty="0" smtClean="0">
                <a:solidFill>
                  <a:srgbClr val="FF0000"/>
                </a:solidFill>
              </a:rPr>
              <a:t>2</a:t>
            </a:r>
            <a:endParaRPr lang="en-US" sz="2400" dirty="0">
              <a:solidFill>
                <a:srgbClr val="FF0000"/>
              </a:solidFill>
            </a:endParaRPr>
          </a:p>
          <a:p>
            <a:pPr lvl="0"/>
            <a:r>
              <a:rPr lang="en-US" sz="2400" dirty="0">
                <a:solidFill>
                  <a:srgbClr val="FF0000"/>
                </a:solidFill>
              </a:rPr>
              <a:t>n</a:t>
            </a:r>
            <a:endParaRPr lang="en-GB" sz="2400" dirty="0">
              <a:solidFill>
                <a:srgbClr val="FF0000"/>
              </a:solidFill>
            </a:endParaRPr>
          </a:p>
        </p:txBody>
      </p:sp>
      <p:sp>
        <p:nvSpPr>
          <p:cNvPr id="11" name="Left Brace 10"/>
          <p:cNvSpPr/>
          <p:nvPr/>
        </p:nvSpPr>
        <p:spPr>
          <a:xfrm>
            <a:off x="3318541" y="1924929"/>
            <a:ext cx="256171" cy="156700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TextBox 11"/>
          <p:cNvSpPr txBox="1"/>
          <p:nvPr/>
        </p:nvSpPr>
        <p:spPr>
          <a:xfrm>
            <a:off x="751142" y="4347041"/>
            <a:ext cx="1907573" cy="523220"/>
          </a:xfrm>
          <a:prstGeom prst="rect">
            <a:avLst/>
          </a:prstGeom>
          <a:noFill/>
        </p:spPr>
        <p:txBody>
          <a:bodyPr wrap="none" rtlCol="0">
            <a:spAutoFit/>
          </a:bodyPr>
          <a:lstStyle/>
          <a:p>
            <a:r>
              <a:rPr lang="en-US" sz="2800" dirty="0" smtClean="0"/>
              <a:t>Initial State </a:t>
            </a:r>
            <a:endParaRPr lang="en-GB" sz="2800" dirty="0"/>
          </a:p>
        </p:txBody>
      </p:sp>
      <p:cxnSp>
        <p:nvCxnSpPr>
          <p:cNvPr id="14" name="Straight Arrow Connector 13"/>
          <p:cNvCxnSpPr/>
          <p:nvPr/>
        </p:nvCxnSpPr>
        <p:spPr>
          <a:xfrm>
            <a:off x="2558562" y="4608651"/>
            <a:ext cx="163856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305361" y="4401277"/>
            <a:ext cx="1699183" cy="523220"/>
          </a:xfrm>
          <a:prstGeom prst="rect">
            <a:avLst/>
          </a:prstGeom>
          <a:noFill/>
        </p:spPr>
        <p:txBody>
          <a:bodyPr wrap="none" rtlCol="0">
            <a:spAutoFit/>
          </a:bodyPr>
          <a:lstStyle/>
          <a:p>
            <a:r>
              <a:rPr lang="en-US" sz="2800" dirty="0" smtClean="0"/>
              <a:t>Final State</a:t>
            </a:r>
            <a:endParaRPr lang="en-GB" sz="2800" dirty="0"/>
          </a:p>
        </p:txBody>
      </p:sp>
    </p:spTree>
    <p:extLst>
      <p:ext uri="{BB962C8B-B14F-4D97-AF65-F5344CB8AC3E}">
        <p14:creationId xmlns:p14="http://schemas.microsoft.com/office/powerpoint/2010/main" xmlns="" val="33319853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25414" y="509955"/>
            <a:ext cx="10093570" cy="5601533"/>
          </a:xfrm>
          <a:prstGeom prst="rect">
            <a:avLst/>
          </a:prstGeom>
          <a:noFill/>
        </p:spPr>
        <p:txBody>
          <a:bodyPr wrap="square" rtlCol="0">
            <a:spAutoFit/>
          </a:bodyPr>
          <a:lstStyle/>
          <a:p>
            <a:r>
              <a:rPr lang="en-US" sz="2800" dirty="0" smtClean="0">
                <a:solidFill>
                  <a:srgbClr val="FF0000"/>
                </a:solidFill>
              </a:rPr>
              <a:t>State Function:</a:t>
            </a:r>
          </a:p>
          <a:p>
            <a:endParaRPr lang="en-US" dirty="0"/>
          </a:p>
          <a:p>
            <a:r>
              <a:rPr lang="en-US" sz="2400" dirty="0" smtClean="0"/>
              <a:t>Every property of a system </a:t>
            </a:r>
            <a:r>
              <a:rPr lang="en-US" sz="2400" b="1" dirty="0" smtClean="0"/>
              <a:t>whose value depends on the current state of the system </a:t>
            </a:r>
            <a:r>
              <a:rPr lang="en-US" sz="2400" dirty="0" smtClean="0"/>
              <a:t>and is independent of the path followed to reach that state is called state function.</a:t>
            </a:r>
          </a:p>
          <a:p>
            <a:r>
              <a:rPr lang="en-US" sz="2400" dirty="0" smtClean="0"/>
              <a:t>When the state of the system is changed, the change in any state function depends only the initial and final states of system and not on how the change is accomplished.</a:t>
            </a:r>
          </a:p>
          <a:p>
            <a:endParaRPr lang="en-US" sz="2400" dirty="0" smtClean="0"/>
          </a:p>
          <a:p>
            <a:endParaRPr lang="en-US" sz="2400" dirty="0" smtClean="0"/>
          </a:p>
          <a:p>
            <a:endParaRPr lang="en-US" sz="2400" dirty="0"/>
          </a:p>
          <a:p>
            <a:r>
              <a:rPr lang="en-US" sz="2400" dirty="0" smtClean="0"/>
              <a:t>And their differentials is Exact.</a:t>
            </a:r>
          </a:p>
          <a:p>
            <a:endParaRPr lang="en-US" sz="2400" dirty="0" smtClean="0"/>
          </a:p>
          <a:p>
            <a:r>
              <a:rPr lang="en-US" sz="2400" dirty="0" smtClean="0"/>
              <a:t>In cyclic process: </a:t>
            </a:r>
          </a:p>
          <a:p>
            <a:endParaRPr lang="en-US" sz="2400" dirty="0"/>
          </a:p>
        </p:txBody>
      </p:sp>
      <p:pic>
        <p:nvPicPr>
          <p:cNvPr id="4" name="Picture 3"/>
          <p:cNvPicPr>
            <a:picLocks noChangeAspect="1"/>
          </p:cNvPicPr>
          <p:nvPr/>
        </p:nvPicPr>
        <p:blipFill>
          <a:blip r:embed="rId2"/>
          <a:stretch>
            <a:fillRect/>
          </a:stretch>
        </p:blipFill>
        <p:spPr>
          <a:xfrm>
            <a:off x="5157786" y="5286357"/>
            <a:ext cx="2028825" cy="904875"/>
          </a:xfrm>
          <a:prstGeom prst="rect">
            <a:avLst/>
          </a:prstGeom>
        </p:spPr>
      </p:pic>
      <p:pic>
        <p:nvPicPr>
          <p:cNvPr id="5" name="Picture 4"/>
          <p:cNvPicPr>
            <a:picLocks noChangeAspect="1"/>
          </p:cNvPicPr>
          <p:nvPr/>
        </p:nvPicPr>
        <p:blipFill>
          <a:blip r:embed="rId3"/>
          <a:stretch>
            <a:fillRect/>
          </a:stretch>
        </p:blipFill>
        <p:spPr>
          <a:xfrm>
            <a:off x="4389374" y="3310721"/>
            <a:ext cx="3565647" cy="904031"/>
          </a:xfrm>
          <a:prstGeom prst="rect">
            <a:avLst/>
          </a:prstGeom>
        </p:spPr>
      </p:pic>
    </p:spTree>
    <p:extLst>
      <p:ext uri="{BB962C8B-B14F-4D97-AF65-F5344CB8AC3E}">
        <p14:creationId xmlns:p14="http://schemas.microsoft.com/office/powerpoint/2010/main" xmlns="" val="6131460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84738" y="668215"/>
            <a:ext cx="10462847" cy="5570756"/>
          </a:xfrm>
          <a:prstGeom prst="rect">
            <a:avLst/>
          </a:prstGeom>
          <a:noFill/>
        </p:spPr>
        <p:txBody>
          <a:bodyPr wrap="square" rtlCol="0">
            <a:spAutoFit/>
          </a:bodyPr>
          <a:lstStyle/>
          <a:p>
            <a:r>
              <a:rPr lang="en-US" sz="2800" dirty="0" smtClean="0">
                <a:solidFill>
                  <a:srgbClr val="00B050"/>
                </a:solidFill>
              </a:rPr>
              <a:t>Examples of State functions:</a:t>
            </a:r>
          </a:p>
          <a:p>
            <a:endParaRPr lang="en-US" sz="2800" dirty="0"/>
          </a:p>
          <a:p>
            <a:r>
              <a:rPr lang="en-US" sz="2800" dirty="0" smtClean="0">
                <a:latin typeface="Old English Text MT" panose="03040902040508030806" pitchFamily="66" charset="0"/>
              </a:rPr>
              <a:t>∆</a:t>
            </a:r>
            <a:r>
              <a:rPr lang="en-US" sz="2800" dirty="0" smtClean="0"/>
              <a:t>H, </a:t>
            </a:r>
            <a:r>
              <a:rPr lang="en-US" sz="2800" dirty="0" smtClean="0">
                <a:latin typeface="Old English Text MT" panose="03040902040508030806" pitchFamily="66" charset="0"/>
              </a:rPr>
              <a:t>∆</a:t>
            </a:r>
            <a:r>
              <a:rPr lang="en-US" sz="2800" dirty="0" smtClean="0"/>
              <a:t>E, </a:t>
            </a:r>
            <a:r>
              <a:rPr lang="en-US" sz="2800" dirty="0" smtClean="0">
                <a:latin typeface="Old English Text MT" panose="03040902040508030806" pitchFamily="66" charset="0"/>
              </a:rPr>
              <a:t>∆</a:t>
            </a:r>
            <a:r>
              <a:rPr lang="en-US" sz="2800" dirty="0" smtClean="0"/>
              <a:t>G, </a:t>
            </a:r>
            <a:r>
              <a:rPr lang="en-US" sz="2800" dirty="0" smtClean="0">
                <a:latin typeface="Old English Text MT" panose="03040902040508030806" pitchFamily="66" charset="0"/>
              </a:rPr>
              <a:t>∆</a:t>
            </a:r>
            <a:r>
              <a:rPr lang="en-US" sz="2800" dirty="0" smtClean="0"/>
              <a:t>S, </a:t>
            </a:r>
            <a:r>
              <a:rPr lang="en-US" sz="2800" dirty="0" smtClean="0">
                <a:latin typeface="Old English Text MT" panose="03040902040508030806" pitchFamily="66" charset="0"/>
              </a:rPr>
              <a:t>∆</a:t>
            </a:r>
            <a:r>
              <a:rPr lang="en-US" sz="2800" dirty="0" smtClean="0"/>
              <a:t>P, </a:t>
            </a:r>
            <a:r>
              <a:rPr lang="en-US" sz="2800" dirty="0" smtClean="0">
                <a:latin typeface="Old English Text MT" panose="03040902040508030806" pitchFamily="66" charset="0"/>
              </a:rPr>
              <a:t>∆</a:t>
            </a:r>
            <a:r>
              <a:rPr lang="en-US" sz="2800" dirty="0" smtClean="0"/>
              <a:t>V, </a:t>
            </a:r>
            <a:r>
              <a:rPr lang="en-US" sz="2800" dirty="0" smtClean="0">
                <a:latin typeface="Old English Text MT" panose="03040902040508030806" pitchFamily="66" charset="0"/>
              </a:rPr>
              <a:t>∆</a:t>
            </a:r>
            <a:r>
              <a:rPr lang="en-US" sz="2800" dirty="0" smtClean="0"/>
              <a:t>T</a:t>
            </a:r>
          </a:p>
          <a:p>
            <a:endParaRPr lang="en-US" sz="2800" dirty="0"/>
          </a:p>
          <a:p>
            <a:r>
              <a:rPr lang="en-US" sz="2800" dirty="0" smtClean="0">
                <a:solidFill>
                  <a:srgbClr val="FF0000"/>
                </a:solidFill>
              </a:rPr>
              <a:t>Path Function:</a:t>
            </a:r>
          </a:p>
          <a:p>
            <a:endParaRPr lang="en-US" sz="2400" dirty="0"/>
          </a:p>
          <a:p>
            <a:r>
              <a:rPr lang="en-US" sz="2400" dirty="0" smtClean="0"/>
              <a:t>The property of a system whose value depends on the path use to reach a particular state is called Path function.</a:t>
            </a:r>
          </a:p>
          <a:p>
            <a:endParaRPr lang="en-US" sz="2800" dirty="0"/>
          </a:p>
          <a:p>
            <a:r>
              <a:rPr lang="en-US" sz="2800" dirty="0"/>
              <a:t>And their differentials is </a:t>
            </a:r>
            <a:r>
              <a:rPr lang="en-US" sz="2800" dirty="0" smtClean="0"/>
              <a:t>Inexact. </a:t>
            </a:r>
            <a:r>
              <a:rPr lang="en-US" sz="2800" dirty="0" smtClean="0">
                <a:solidFill>
                  <a:srgbClr val="00B050"/>
                </a:solidFill>
              </a:rPr>
              <a:t>Examples</a:t>
            </a:r>
            <a:r>
              <a:rPr lang="en-US" sz="2800" dirty="0" smtClean="0"/>
              <a:t>: heat and work</a:t>
            </a:r>
          </a:p>
          <a:p>
            <a:endParaRPr lang="en-US" sz="2800" dirty="0"/>
          </a:p>
          <a:p>
            <a:endParaRPr lang="en-US" sz="2800" dirty="0"/>
          </a:p>
          <a:p>
            <a:endParaRPr lang="en-GB" sz="2800" dirty="0"/>
          </a:p>
        </p:txBody>
      </p:sp>
      <p:pic>
        <p:nvPicPr>
          <p:cNvPr id="3" name="Picture 2"/>
          <p:cNvPicPr>
            <a:picLocks noChangeAspect="1"/>
          </p:cNvPicPr>
          <p:nvPr/>
        </p:nvPicPr>
        <p:blipFill>
          <a:blip r:embed="rId2"/>
          <a:stretch>
            <a:fillRect/>
          </a:stretch>
        </p:blipFill>
        <p:spPr>
          <a:xfrm>
            <a:off x="4018633" y="5123808"/>
            <a:ext cx="4395055" cy="1115163"/>
          </a:xfrm>
          <a:prstGeom prst="rect">
            <a:avLst/>
          </a:prstGeom>
        </p:spPr>
      </p:pic>
    </p:spTree>
    <p:extLst>
      <p:ext uri="{BB962C8B-B14F-4D97-AF65-F5344CB8AC3E}">
        <p14:creationId xmlns:p14="http://schemas.microsoft.com/office/powerpoint/2010/main" xmlns="" val="22830487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eb.mit.edu/djirvine/www/3.012/3.012%20lectures/3.012%20lect03/3.012%20lect03_files/image006.gif"/>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0945" y="1009145"/>
            <a:ext cx="5717686" cy="5005894"/>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1441938" y="485925"/>
            <a:ext cx="996748" cy="523220"/>
          </a:xfrm>
          <a:prstGeom prst="rect">
            <a:avLst/>
          </a:prstGeom>
          <a:noFill/>
        </p:spPr>
        <p:txBody>
          <a:bodyPr wrap="none" rtlCol="0">
            <a:spAutoFit/>
          </a:bodyPr>
          <a:lstStyle/>
          <a:p>
            <a:r>
              <a:rPr lang="en-US" sz="2800" dirty="0" smtClean="0">
                <a:solidFill>
                  <a:srgbClr val="FF0000"/>
                </a:solidFill>
              </a:rPr>
              <a:t>Note:</a:t>
            </a:r>
            <a:endParaRPr lang="en-GB" sz="2800" dirty="0">
              <a:solidFill>
                <a:srgbClr val="FF0000"/>
              </a:solidFill>
            </a:endParaRPr>
          </a:p>
        </p:txBody>
      </p:sp>
      <p:sp>
        <p:nvSpPr>
          <p:cNvPr id="4" name="TextBox 3"/>
          <p:cNvSpPr txBox="1"/>
          <p:nvPr/>
        </p:nvSpPr>
        <p:spPr>
          <a:xfrm>
            <a:off x="8141677" y="3288323"/>
            <a:ext cx="1740877" cy="523220"/>
          </a:xfrm>
          <a:prstGeom prst="rect">
            <a:avLst/>
          </a:prstGeom>
          <a:noFill/>
        </p:spPr>
        <p:txBody>
          <a:bodyPr wrap="square" rtlCol="0">
            <a:spAutoFit/>
          </a:bodyPr>
          <a:lstStyle/>
          <a:p>
            <a:r>
              <a:rPr lang="en-US" sz="2800" b="1" dirty="0" smtClean="0"/>
              <a:t>W = -PV</a:t>
            </a:r>
            <a:endParaRPr lang="en-GB" sz="2800" b="1" dirty="0"/>
          </a:p>
        </p:txBody>
      </p:sp>
    </p:spTree>
    <p:extLst>
      <p:ext uri="{BB962C8B-B14F-4D97-AF65-F5344CB8AC3E}">
        <p14:creationId xmlns:p14="http://schemas.microsoft.com/office/powerpoint/2010/main" xmlns="" val="41525911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79230" y="668216"/>
            <a:ext cx="10304585" cy="5262979"/>
          </a:xfrm>
          <a:prstGeom prst="rect">
            <a:avLst/>
          </a:prstGeom>
          <a:noFill/>
        </p:spPr>
        <p:txBody>
          <a:bodyPr wrap="square" rtlCol="0">
            <a:spAutoFit/>
          </a:bodyPr>
          <a:lstStyle/>
          <a:p>
            <a:r>
              <a:rPr lang="en-US" sz="2800" dirty="0" smtClean="0">
                <a:solidFill>
                  <a:srgbClr val="FF0000"/>
                </a:solidFill>
              </a:rPr>
              <a:t>Thermodynamic Processes:</a:t>
            </a:r>
          </a:p>
          <a:p>
            <a:endParaRPr lang="en-US" sz="2800" dirty="0" smtClean="0"/>
          </a:p>
          <a:p>
            <a:r>
              <a:rPr lang="en-US" sz="2800" b="1" dirty="0" smtClean="0"/>
              <a:t>1- Isothermal Process: </a:t>
            </a:r>
            <a:r>
              <a:rPr lang="en-GB" sz="2800" dirty="0"/>
              <a:t>temperature is constant during change of </a:t>
            </a:r>
            <a:r>
              <a:rPr lang="en-GB" sz="2800" dirty="0" smtClean="0"/>
              <a:t>state</a:t>
            </a:r>
          </a:p>
          <a:p>
            <a:endParaRPr lang="en-US" sz="2800" dirty="0" smtClean="0"/>
          </a:p>
          <a:p>
            <a:r>
              <a:rPr lang="en-US" sz="2800" b="1" dirty="0" smtClean="0"/>
              <a:t>2- Isobaric Process: </a:t>
            </a:r>
            <a:r>
              <a:rPr lang="en-GB" sz="2800" dirty="0"/>
              <a:t>pressure is constant during change of </a:t>
            </a:r>
            <a:r>
              <a:rPr lang="en-GB" sz="2800" dirty="0" smtClean="0"/>
              <a:t>state</a:t>
            </a:r>
          </a:p>
          <a:p>
            <a:endParaRPr lang="en-US" sz="2800" dirty="0" smtClean="0"/>
          </a:p>
          <a:p>
            <a:r>
              <a:rPr lang="en-US" sz="2800" b="1" dirty="0" smtClean="0"/>
              <a:t>3- Isochoric Process: </a:t>
            </a:r>
            <a:r>
              <a:rPr lang="en-GB" sz="2800" dirty="0"/>
              <a:t>volume is constant during change of state </a:t>
            </a:r>
            <a:endParaRPr lang="en-GB" sz="2800" dirty="0" smtClean="0"/>
          </a:p>
          <a:p>
            <a:endParaRPr lang="en-US" sz="2800" dirty="0" smtClean="0"/>
          </a:p>
          <a:p>
            <a:r>
              <a:rPr lang="en-US" sz="2800" b="1" dirty="0" smtClean="0"/>
              <a:t>4- Adiabatic Process: </a:t>
            </a:r>
            <a:r>
              <a:rPr lang="en-GB" sz="2800" dirty="0" smtClean="0"/>
              <a:t>there </a:t>
            </a:r>
            <a:r>
              <a:rPr lang="en-GB" sz="2800" dirty="0"/>
              <a:t>is no heat flow at the boundary of system during change of </a:t>
            </a:r>
            <a:r>
              <a:rPr lang="en-GB" sz="2800" dirty="0" smtClean="0"/>
              <a:t>state</a:t>
            </a:r>
          </a:p>
          <a:p>
            <a:endParaRPr lang="en-US" sz="2800" dirty="0" smtClean="0"/>
          </a:p>
          <a:p>
            <a:r>
              <a:rPr lang="en-US" sz="2800" b="1" dirty="0" smtClean="0"/>
              <a:t>5- Cyclic Process: </a:t>
            </a:r>
            <a:r>
              <a:rPr lang="en-US" sz="2800" dirty="0" smtClean="0"/>
              <a:t>the process reach its initial state </a:t>
            </a:r>
            <a:endParaRPr lang="en-GB" sz="2800" dirty="0"/>
          </a:p>
        </p:txBody>
      </p:sp>
    </p:spTree>
    <p:extLst>
      <p:ext uri="{BB962C8B-B14F-4D97-AF65-F5344CB8AC3E}">
        <p14:creationId xmlns:p14="http://schemas.microsoft.com/office/powerpoint/2010/main" xmlns="" val="30376157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2535" y="492037"/>
            <a:ext cx="9923101" cy="5693866"/>
          </a:xfrm>
          <a:prstGeom prst="rect">
            <a:avLst/>
          </a:prstGeom>
          <a:noFill/>
        </p:spPr>
        <p:txBody>
          <a:bodyPr wrap="none" rtlCol="0">
            <a:spAutoFit/>
          </a:bodyPr>
          <a:lstStyle/>
          <a:p>
            <a:r>
              <a:rPr lang="en-US" sz="2800" dirty="0" smtClean="0">
                <a:solidFill>
                  <a:srgbClr val="FF0000"/>
                </a:solidFill>
              </a:rPr>
              <a:t>Thermodynamics</a:t>
            </a:r>
            <a:r>
              <a:rPr lang="en-US" sz="2400" dirty="0" smtClean="0"/>
              <a:t> is concerned with the study of the </a:t>
            </a:r>
            <a:r>
              <a:rPr lang="en-US" sz="2400" dirty="0" smtClean="0">
                <a:solidFill>
                  <a:srgbClr val="7030A0"/>
                </a:solidFill>
              </a:rPr>
              <a:t>energy Transformation</a:t>
            </a:r>
          </a:p>
          <a:p>
            <a:endParaRPr lang="en-US" sz="2400" dirty="0"/>
          </a:p>
          <a:p>
            <a:r>
              <a:rPr lang="en-US" sz="2400" dirty="0" err="1" smtClean="0">
                <a:solidFill>
                  <a:srgbClr val="FF0000"/>
                </a:solidFill>
              </a:rPr>
              <a:t>Thermo</a:t>
            </a:r>
            <a:r>
              <a:rPr lang="en-US" sz="2400" dirty="0" smtClean="0"/>
              <a:t>              Therma</a:t>
            </a:r>
            <a:r>
              <a:rPr lang="en-US" sz="2400" dirty="0"/>
              <a:t>l</a:t>
            </a:r>
            <a:r>
              <a:rPr lang="en-US" sz="2400" dirty="0" smtClean="0"/>
              <a:t> energy</a:t>
            </a:r>
          </a:p>
          <a:p>
            <a:endParaRPr lang="en-US" sz="2400" dirty="0"/>
          </a:p>
          <a:p>
            <a:r>
              <a:rPr lang="en-US" sz="2400" dirty="0" smtClean="0">
                <a:solidFill>
                  <a:srgbClr val="FF0000"/>
                </a:solidFill>
              </a:rPr>
              <a:t>Dynamics</a:t>
            </a:r>
            <a:r>
              <a:rPr lang="en-US" sz="2400" dirty="0" smtClean="0"/>
              <a:t>               Science of Change</a:t>
            </a:r>
          </a:p>
          <a:p>
            <a:endParaRPr lang="en-US" sz="2400" dirty="0"/>
          </a:p>
          <a:p>
            <a:r>
              <a:rPr lang="en-US" sz="2400" dirty="0" smtClean="0">
                <a:solidFill>
                  <a:srgbClr val="0070C0"/>
                </a:solidFill>
                <a:latin typeface="Arial Black" panose="020B0A04020102020204" pitchFamily="34" charset="0"/>
              </a:rPr>
              <a:t>Definition</a:t>
            </a:r>
          </a:p>
          <a:p>
            <a:endParaRPr lang="en-US" sz="2400" dirty="0"/>
          </a:p>
          <a:p>
            <a:r>
              <a:rPr lang="en-US" sz="2400" dirty="0" smtClean="0"/>
              <a:t>It is the </a:t>
            </a:r>
            <a:r>
              <a:rPr lang="en-US" sz="2400" dirty="0" smtClean="0">
                <a:solidFill>
                  <a:srgbClr val="FF0000"/>
                </a:solidFill>
              </a:rPr>
              <a:t>branch of science </a:t>
            </a:r>
            <a:r>
              <a:rPr lang="en-US" sz="2400" dirty="0" smtClean="0"/>
              <a:t>that deals with the </a:t>
            </a:r>
            <a:r>
              <a:rPr lang="en-US" sz="2400" dirty="0" smtClean="0">
                <a:solidFill>
                  <a:srgbClr val="FF0000"/>
                </a:solidFill>
              </a:rPr>
              <a:t>different forms of energy</a:t>
            </a:r>
            <a:r>
              <a:rPr lang="en-US" sz="2400" dirty="0" smtClean="0"/>
              <a:t>.</a:t>
            </a:r>
          </a:p>
          <a:p>
            <a:endParaRPr lang="en-US" sz="2400" dirty="0"/>
          </a:p>
          <a:p>
            <a:r>
              <a:rPr lang="en-US" sz="2400" dirty="0" smtClean="0"/>
              <a:t>The </a:t>
            </a:r>
            <a:r>
              <a:rPr lang="en-US" sz="2400" b="1" i="1" u="sng" dirty="0" smtClean="0"/>
              <a:t>quantitative relation </a:t>
            </a:r>
            <a:r>
              <a:rPr lang="en-US" sz="2400" dirty="0" smtClean="0"/>
              <a:t>between them</a:t>
            </a:r>
          </a:p>
          <a:p>
            <a:endParaRPr lang="en-US" sz="2400" dirty="0"/>
          </a:p>
          <a:p>
            <a:pPr algn="ctr"/>
            <a:r>
              <a:rPr lang="en-US" sz="2400" dirty="0" smtClean="0"/>
              <a:t>And</a:t>
            </a:r>
          </a:p>
          <a:p>
            <a:endParaRPr lang="en-US" sz="2400" dirty="0"/>
          </a:p>
          <a:p>
            <a:r>
              <a:rPr lang="en-US" sz="2400" dirty="0" smtClean="0"/>
              <a:t>The </a:t>
            </a:r>
            <a:r>
              <a:rPr lang="en-US" sz="2400" b="1" i="1" u="sng" dirty="0" smtClean="0"/>
              <a:t>energy changes that occurs </a:t>
            </a:r>
            <a:r>
              <a:rPr lang="en-US" sz="2400" dirty="0" smtClean="0"/>
              <a:t>in </a:t>
            </a:r>
            <a:r>
              <a:rPr lang="en-US" sz="2400" dirty="0" smtClean="0">
                <a:solidFill>
                  <a:srgbClr val="00B050"/>
                </a:solidFill>
              </a:rPr>
              <a:t>physical and chemical process</a:t>
            </a:r>
            <a:endParaRPr lang="en-GB" sz="2400" dirty="0">
              <a:solidFill>
                <a:srgbClr val="00B050"/>
              </a:solidFill>
            </a:endParaRPr>
          </a:p>
        </p:txBody>
      </p:sp>
      <p:cxnSp>
        <p:nvCxnSpPr>
          <p:cNvPr id="4" name="Straight Arrow Connector 3"/>
          <p:cNvCxnSpPr/>
          <p:nvPr/>
        </p:nvCxnSpPr>
        <p:spPr>
          <a:xfrm>
            <a:off x="2501662" y="1475118"/>
            <a:ext cx="560717"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6" name="Straight Arrow Connector 5"/>
          <p:cNvCxnSpPr/>
          <p:nvPr/>
        </p:nvCxnSpPr>
        <p:spPr>
          <a:xfrm>
            <a:off x="2809338" y="2231366"/>
            <a:ext cx="560717"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xmlns="" val="24152503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6815" y="492369"/>
            <a:ext cx="10304585" cy="3293209"/>
          </a:xfrm>
          <a:prstGeom prst="rect">
            <a:avLst/>
          </a:prstGeom>
          <a:noFill/>
        </p:spPr>
        <p:txBody>
          <a:bodyPr wrap="square" rtlCol="0">
            <a:spAutoFit/>
          </a:bodyPr>
          <a:lstStyle/>
          <a:p>
            <a:r>
              <a:rPr lang="en-US" sz="2800" dirty="0" smtClean="0">
                <a:solidFill>
                  <a:srgbClr val="FF0000"/>
                </a:solidFill>
              </a:rPr>
              <a:t>1- Isothermal Process:</a:t>
            </a:r>
          </a:p>
          <a:p>
            <a:endParaRPr lang="en-US" dirty="0"/>
          </a:p>
          <a:p>
            <a:r>
              <a:rPr lang="en-US" sz="2400" dirty="0" smtClean="0"/>
              <a:t>A process in which the temperature of the system remains constant throughout. There is no change in the temperature before and after the reaction.</a:t>
            </a:r>
          </a:p>
          <a:p>
            <a:pPr algn="ctr"/>
            <a:r>
              <a:rPr lang="en-US" sz="2400" b="1" dirty="0" smtClean="0">
                <a:latin typeface="Old English Text MT" panose="03040902040508030806" pitchFamily="66" charset="0"/>
              </a:rPr>
              <a:t>∆</a:t>
            </a:r>
            <a:r>
              <a:rPr lang="en-US" sz="2400" b="1" dirty="0" smtClean="0"/>
              <a:t>T = 0</a:t>
            </a:r>
          </a:p>
          <a:p>
            <a:pPr algn="ctr"/>
            <a:endParaRPr lang="en-US" sz="2400" b="1" dirty="0" smtClean="0"/>
          </a:p>
          <a:p>
            <a:r>
              <a:rPr lang="en-US" sz="2400" b="1" dirty="0" smtClean="0">
                <a:solidFill>
                  <a:srgbClr val="00B050"/>
                </a:solidFill>
              </a:rPr>
              <a:t>No change in temperature means no Change in internal energy (</a:t>
            </a:r>
            <a:r>
              <a:rPr lang="en-US" sz="2400" b="1" dirty="0" smtClean="0">
                <a:solidFill>
                  <a:srgbClr val="00B050"/>
                </a:solidFill>
                <a:latin typeface="Old English Text MT" panose="03040902040508030806" pitchFamily="66" charset="0"/>
              </a:rPr>
              <a:t>∆</a:t>
            </a:r>
            <a:r>
              <a:rPr lang="en-US" sz="2400" b="1" dirty="0" smtClean="0">
                <a:solidFill>
                  <a:srgbClr val="00B050"/>
                </a:solidFill>
              </a:rPr>
              <a:t>U = 0)</a:t>
            </a:r>
          </a:p>
          <a:p>
            <a:r>
              <a:rPr lang="en-US" sz="2400" dirty="0" smtClean="0">
                <a:solidFill>
                  <a:srgbClr val="FF0000"/>
                </a:solidFill>
              </a:rPr>
              <a:t>Note: </a:t>
            </a:r>
            <a:r>
              <a:rPr lang="en-US" sz="2400" dirty="0" smtClean="0"/>
              <a:t>Most of reactions in the lab are isothermal.</a:t>
            </a:r>
            <a:endParaRPr lang="en-US" dirty="0"/>
          </a:p>
          <a:p>
            <a:endParaRPr lang="en-GB" dirty="0"/>
          </a:p>
        </p:txBody>
      </p:sp>
      <p:pic>
        <p:nvPicPr>
          <p:cNvPr id="3" name="Picture 2"/>
          <p:cNvPicPr>
            <a:picLocks noChangeAspect="1"/>
          </p:cNvPicPr>
          <p:nvPr/>
        </p:nvPicPr>
        <p:blipFill>
          <a:blip r:embed="rId2"/>
          <a:stretch>
            <a:fillRect/>
          </a:stretch>
        </p:blipFill>
        <p:spPr>
          <a:xfrm>
            <a:off x="7787786" y="3398231"/>
            <a:ext cx="3413614" cy="3103682"/>
          </a:xfrm>
          <a:prstGeom prst="rect">
            <a:avLst/>
          </a:prstGeom>
        </p:spPr>
      </p:pic>
    </p:spTree>
    <p:extLst>
      <p:ext uri="{BB962C8B-B14F-4D97-AF65-F5344CB8AC3E}">
        <p14:creationId xmlns:p14="http://schemas.microsoft.com/office/powerpoint/2010/main" xmlns="" val="29527711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1308" y="703384"/>
            <a:ext cx="9664569" cy="3539430"/>
          </a:xfrm>
          <a:prstGeom prst="rect">
            <a:avLst/>
          </a:prstGeom>
          <a:noFill/>
        </p:spPr>
        <p:txBody>
          <a:bodyPr wrap="none" rtlCol="0">
            <a:spAutoFit/>
          </a:bodyPr>
          <a:lstStyle/>
          <a:p>
            <a:r>
              <a:rPr lang="en-US" sz="2800" dirty="0">
                <a:solidFill>
                  <a:srgbClr val="FF0000"/>
                </a:solidFill>
              </a:rPr>
              <a:t>2- Isobaric Process</a:t>
            </a:r>
            <a:r>
              <a:rPr lang="en-US" sz="2800" dirty="0" smtClean="0">
                <a:solidFill>
                  <a:srgbClr val="FF0000"/>
                </a:solidFill>
              </a:rPr>
              <a:t>:</a:t>
            </a:r>
          </a:p>
          <a:p>
            <a:endParaRPr lang="en-US" sz="2800" dirty="0">
              <a:solidFill>
                <a:srgbClr val="FF0000"/>
              </a:solidFill>
            </a:endParaRPr>
          </a:p>
          <a:p>
            <a:r>
              <a:rPr lang="en-US" sz="2400" dirty="0" smtClean="0"/>
              <a:t>A process in which the pressure of the system remains constant throughout.</a:t>
            </a:r>
          </a:p>
          <a:p>
            <a:r>
              <a:rPr lang="en-US" sz="2400" dirty="0" smtClean="0"/>
              <a:t>There is no change in the pressure before and after the reaction.</a:t>
            </a:r>
          </a:p>
          <a:p>
            <a:pPr algn="ctr"/>
            <a:r>
              <a:rPr lang="en-US" sz="2400" b="1" dirty="0" smtClean="0">
                <a:latin typeface="Old English Text MT" panose="03040902040508030806" pitchFamily="66" charset="0"/>
              </a:rPr>
              <a:t>∆</a:t>
            </a:r>
            <a:r>
              <a:rPr lang="en-US" sz="2400" b="1" dirty="0" smtClean="0"/>
              <a:t>P </a:t>
            </a:r>
            <a:r>
              <a:rPr lang="en-US" sz="2400" b="1" dirty="0"/>
              <a:t>= </a:t>
            </a:r>
            <a:r>
              <a:rPr lang="en-US" sz="2400" b="1" dirty="0" smtClean="0"/>
              <a:t>0</a:t>
            </a:r>
          </a:p>
          <a:p>
            <a:pPr algn="ctr"/>
            <a:endParaRPr lang="en-US" sz="2400" b="1" dirty="0"/>
          </a:p>
          <a:p>
            <a:r>
              <a:rPr lang="en-US" sz="2400" dirty="0" smtClean="0">
                <a:solidFill>
                  <a:srgbClr val="FF0000"/>
                </a:solidFill>
              </a:rPr>
              <a:t>Note: </a:t>
            </a:r>
            <a:r>
              <a:rPr lang="en-US" sz="2400" dirty="0" smtClean="0"/>
              <a:t>also all reaction carried out in lab are at constant P</a:t>
            </a:r>
          </a:p>
          <a:p>
            <a:endParaRPr lang="en-US" sz="2400" dirty="0" smtClean="0"/>
          </a:p>
          <a:p>
            <a:endParaRPr lang="en-GB" sz="2400" dirty="0"/>
          </a:p>
        </p:txBody>
      </p:sp>
      <p:pic>
        <p:nvPicPr>
          <p:cNvPr id="3" name="Picture 2"/>
          <p:cNvPicPr>
            <a:picLocks noChangeAspect="1"/>
          </p:cNvPicPr>
          <p:nvPr/>
        </p:nvPicPr>
        <p:blipFill>
          <a:blip r:embed="rId2"/>
          <a:stretch>
            <a:fillRect/>
          </a:stretch>
        </p:blipFill>
        <p:spPr>
          <a:xfrm>
            <a:off x="8053387" y="2964473"/>
            <a:ext cx="3441293" cy="3436327"/>
          </a:xfrm>
          <a:prstGeom prst="rect">
            <a:avLst/>
          </a:prstGeom>
        </p:spPr>
      </p:pic>
    </p:spTree>
    <p:extLst>
      <p:ext uri="{BB962C8B-B14F-4D97-AF65-F5344CB8AC3E}">
        <p14:creationId xmlns:p14="http://schemas.microsoft.com/office/powerpoint/2010/main" xmlns="" val="39790944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37492" y="791308"/>
            <a:ext cx="10119437" cy="1938992"/>
          </a:xfrm>
          <a:prstGeom prst="rect">
            <a:avLst/>
          </a:prstGeom>
          <a:noFill/>
        </p:spPr>
        <p:txBody>
          <a:bodyPr wrap="none" rtlCol="0">
            <a:spAutoFit/>
          </a:bodyPr>
          <a:lstStyle/>
          <a:p>
            <a:r>
              <a:rPr lang="en-US" sz="2400" dirty="0" smtClean="0">
                <a:solidFill>
                  <a:srgbClr val="00B050"/>
                </a:solidFill>
              </a:rPr>
              <a:t>Example:</a:t>
            </a:r>
          </a:p>
          <a:p>
            <a:endParaRPr lang="en-US" sz="2400" dirty="0"/>
          </a:p>
          <a:p>
            <a:r>
              <a:rPr lang="en-US" sz="2400" dirty="0" smtClean="0"/>
              <a:t>A cylinder with a piston is being lifted by a quantity of gas as the gas get hotter&gt;</a:t>
            </a:r>
          </a:p>
          <a:p>
            <a:endParaRPr lang="en-US" sz="2400" dirty="0"/>
          </a:p>
          <a:p>
            <a:r>
              <a:rPr lang="en-US" sz="2400" dirty="0" smtClean="0"/>
              <a:t>The volume of the gas is changing, but the pressure constant.</a:t>
            </a:r>
            <a:endParaRPr lang="en-GB" sz="2400" dirty="0"/>
          </a:p>
        </p:txBody>
      </p:sp>
      <p:pic>
        <p:nvPicPr>
          <p:cNvPr id="3" name="Picture 2"/>
          <p:cNvPicPr>
            <a:picLocks noChangeAspect="1"/>
          </p:cNvPicPr>
          <p:nvPr/>
        </p:nvPicPr>
        <p:blipFill>
          <a:blip r:embed="rId2"/>
          <a:stretch>
            <a:fillRect/>
          </a:stretch>
        </p:blipFill>
        <p:spPr>
          <a:xfrm>
            <a:off x="3524982" y="3237071"/>
            <a:ext cx="4599110" cy="3221167"/>
          </a:xfrm>
          <a:prstGeom prst="rect">
            <a:avLst/>
          </a:prstGeom>
        </p:spPr>
      </p:pic>
    </p:spTree>
    <p:extLst>
      <p:ext uri="{BB962C8B-B14F-4D97-AF65-F5344CB8AC3E}">
        <p14:creationId xmlns:p14="http://schemas.microsoft.com/office/powerpoint/2010/main" xmlns="" val="29199083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6139" y="633046"/>
            <a:ext cx="10427677" cy="4031873"/>
          </a:xfrm>
          <a:prstGeom prst="rect">
            <a:avLst/>
          </a:prstGeom>
          <a:noFill/>
        </p:spPr>
        <p:txBody>
          <a:bodyPr wrap="square" rtlCol="0">
            <a:spAutoFit/>
          </a:bodyPr>
          <a:lstStyle/>
          <a:p>
            <a:r>
              <a:rPr lang="en-US" sz="2800" dirty="0">
                <a:solidFill>
                  <a:srgbClr val="FF0000"/>
                </a:solidFill>
              </a:rPr>
              <a:t>3- Isochoric Process</a:t>
            </a:r>
            <a:r>
              <a:rPr lang="en-US" sz="2800" dirty="0" smtClean="0">
                <a:solidFill>
                  <a:srgbClr val="FF0000"/>
                </a:solidFill>
              </a:rPr>
              <a:t>:</a:t>
            </a:r>
          </a:p>
          <a:p>
            <a:endParaRPr lang="en-US" sz="2800" dirty="0">
              <a:solidFill>
                <a:srgbClr val="FF0000"/>
              </a:solidFill>
            </a:endParaRPr>
          </a:p>
          <a:p>
            <a:r>
              <a:rPr lang="en-US" sz="2400" dirty="0" smtClean="0"/>
              <a:t>A process in which the volume of the system remains constant throughout.</a:t>
            </a:r>
          </a:p>
          <a:p>
            <a:pPr algn="ctr"/>
            <a:r>
              <a:rPr lang="en-US" sz="2400" b="1" dirty="0" smtClean="0">
                <a:latin typeface="Old English Text MT" panose="03040902040508030806" pitchFamily="66" charset="0"/>
              </a:rPr>
              <a:t>∆</a:t>
            </a:r>
            <a:r>
              <a:rPr lang="en-US" sz="2400" b="1" dirty="0" smtClean="0"/>
              <a:t>V </a:t>
            </a:r>
            <a:r>
              <a:rPr lang="en-US" sz="2400" b="1" dirty="0"/>
              <a:t>= </a:t>
            </a:r>
            <a:r>
              <a:rPr lang="en-US" sz="2400" b="1" dirty="0" smtClean="0"/>
              <a:t>0</a:t>
            </a:r>
          </a:p>
          <a:p>
            <a:r>
              <a:rPr lang="en-US" sz="2400" dirty="0" smtClean="0">
                <a:solidFill>
                  <a:srgbClr val="00B050"/>
                </a:solidFill>
              </a:rPr>
              <a:t>Example: </a:t>
            </a:r>
          </a:p>
          <a:p>
            <a:r>
              <a:rPr lang="en-US" sz="2400" dirty="0" smtClean="0"/>
              <a:t>When we heat any closed empty container, the air inside gains internal energy, which can </a:t>
            </a:r>
            <a:r>
              <a:rPr lang="en-US" sz="2400" dirty="0" err="1" smtClean="0"/>
              <a:t>can</a:t>
            </a:r>
            <a:r>
              <a:rPr lang="en-US" sz="2400" dirty="0" smtClean="0"/>
              <a:t> be felt due to increase in pressure and temperature.</a:t>
            </a:r>
            <a:endParaRPr lang="en-US" sz="2400" dirty="0"/>
          </a:p>
          <a:p>
            <a:endParaRPr lang="en-US" sz="2800" dirty="0" smtClean="0">
              <a:solidFill>
                <a:srgbClr val="FF0000"/>
              </a:solidFill>
            </a:endParaRPr>
          </a:p>
          <a:p>
            <a:endParaRPr lang="en-US" sz="2800" dirty="0">
              <a:solidFill>
                <a:srgbClr val="FF0000"/>
              </a:solidFill>
            </a:endParaRPr>
          </a:p>
          <a:p>
            <a:endParaRPr lang="en-GB" sz="2400" dirty="0">
              <a:solidFill>
                <a:srgbClr val="FF0000"/>
              </a:solidFill>
            </a:endParaRPr>
          </a:p>
        </p:txBody>
      </p:sp>
      <p:pic>
        <p:nvPicPr>
          <p:cNvPr id="2050" name="Picture 2" descr="http://cft.fis.uc.pt/eef/FisicaI01/fluids/isochoric.gif"/>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93539" y="3530721"/>
            <a:ext cx="3952875" cy="316230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8686800" y="4434086"/>
            <a:ext cx="2971647" cy="461665"/>
          </a:xfrm>
          <a:prstGeom prst="rect">
            <a:avLst/>
          </a:prstGeom>
          <a:noFill/>
        </p:spPr>
        <p:txBody>
          <a:bodyPr wrap="none" rtlCol="0">
            <a:spAutoFit/>
          </a:bodyPr>
          <a:lstStyle/>
          <a:p>
            <a:r>
              <a:rPr lang="en-US" sz="2400" dirty="0" smtClean="0">
                <a:solidFill>
                  <a:srgbClr val="FF0000"/>
                </a:solidFill>
              </a:rPr>
              <a:t>Note: </a:t>
            </a:r>
            <a:r>
              <a:rPr lang="en-US" sz="2400" dirty="0" smtClean="0"/>
              <a:t>there is no work</a:t>
            </a:r>
            <a:endParaRPr lang="en-GB" sz="2400" dirty="0"/>
          </a:p>
        </p:txBody>
      </p:sp>
    </p:spTree>
    <p:extLst>
      <p:ext uri="{BB962C8B-B14F-4D97-AF65-F5344CB8AC3E}">
        <p14:creationId xmlns:p14="http://schemas.microsoft.com/office/powerpoint/2010/main" xmlns="" val="22912686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55078" y="844062"/>
            <a:ext cx="10462846" cy="2492990"/>
          </a:xfrm>
          <a:prstGeom prst="rect">
            <a:avLst/>
          </a:prstGeom>
          <a:noFill/>
        </p:spPr>
        <p:txBody>
          <a:bodyPr wrap="square" rtlCol="0">
            <a:spAutoFit/>
          </a:bodyPr>
          <a:lstStyle/>
          <a:p>
            <a:r>
              <a:rPr lang="en-US" sz="2800" dirty="0">
                <a:solidFill>
                  <a:srgbClr val="FF0000"/>
                </a:solidFill>
              </a:rPr>
              <a:t>4- Adiabatic Process</a:t>
            </a:r>
            <a:r>
              <a:rPr lang="en-US" sz="2800" dirty="0" smtClean="0">
                <a:solidFill>
                  <a:srgbClr val="FF0000"/>
                </a:solidFill>
              </a:rPr>
              <a:t>:</a:t>
            </a:r>
          </a:p>
          <a:p>
            <a:endParaRPr lang="en-US" sz="2800" dirty="0">
              <a:solidFill>
                <a:srgbClr val="FF0000"/>
              </a:solidFill>
            </a:endParaRPr>
          </a:p>
          <a:p>
            <a:r>
              <a:rPr lang="en-US" sz="2400" dirty="0" smtClean="0"/>
              <a:t>A process in which there is no exchange of heat between the system and its surroundings.</a:t>
            </a:r>
            <a:endParaRPr lang="en-US" sz="2400" dirty="0"/>
          </a:p>
          <a:p>
            <a:pPr algn="ctr"/>
            <a:r>
              <a:rPr lang="en-US" sz="2400" b="1" dirty="0" smtClean="0"/>
              <a:t>q = 0 , </a:t>
            </a:r>
            <a:r>
              <a:rPr lang="en-US" sz="2400" b="1" dirty="0"/>
              <a:t>∆T </a:t>
            </a:r>
            <a:r>
              <a:rPr lang="en-US" sz="2400" b="1" dirty="0" smtClean="0">
                <a:latin typeface="Constantia" panose="02030602050306030303" pitchFamily="18" charset="0"/>
              </a:rPr>
              <a:t>≠</a:t>
            </a:r>
            <a:r>
              <a:rPr lang="en-US" sz="2400" b="1" dirty="0" smtClean="0"/>
              <a:t> 0 , ∆U </a:t>
            </a:r>
            <a:r>
              <a:rPr lang="en-US" sz="2400" b="1" dirty="0">
                <a:latin typeface="Constantia" panose="02030602050306030303" pitchFamily="18" charset="0"/>
              </a:rPr>
              <a:t>≠</a:t>
            </a:r>
            <a:r>
              <a:rPr lang="en-US" sz="2400" b="1" dirty="0"/>
              <a:t> 0 </a:t>
            </a:r>
          </a:p>
          <a:p>
            <a:endParaRPr lang="en-GB" sz="2800" dirty="0">
              <a:solidFill>
                <a:srgbClr val="FF0000"/>
              </a:solidFill>
            </a:endParaRPr>
          </a:p>
        </p:txBody>
      </p:sp>
      <p:pic>
        <p:nvPicPr>
          <p:cNvPr id="3" name="Picture 2"/>
          <p:cNvPicPr>
            <a:picLocks noChangeAspect="1"/>
          </p:cNvPicPr>
          <p:nvPr/>
        </p:nvPicPr>
        <p:blipFill>
          <a:blip r:embed="rId2"/>
          <a:stretch>
            <a:fillRect/>
          </a:stretch>
        </p:blipFill>
        <p:spPr>
          <a:xfrm>
            <a:off x="4028608" y="3337051"/>
            <a:ext cx="4245149" cy="3309933"/>
          </a:xfrm>
          <a:prstGeom prst="rect">
            <a:avLst/>
          </a:prstGeom>
        </p:spPr>
      </p:pic>
    </p:spTree>
    <p:extLst>
      <p:ext uri="{BB962C8B-B14F-4D97-AF65-F5344CB8AC3E}">
        <p14:creationId xmlns:p14="http://schemas.microsoft.com/office/powerpoint/2010/main" xmlns="" val="26350963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9995" y="298938"/>
            <a:ext cx="6634060" cy="1569660"/>
          </a:xfrm>
          <a:prstGeom prst="rect">
            <a:avLst/>
          </a:prstGeom>
          <a:noFill/>
        </p:spPr>
        <p:txBody>
          <a:bodyPr wrap="none" rtlCol="0">
            <a:spAutoFit/>
          </a:bodyPr>
          <a:lstStyle/>
          <a:p>
            <a:r>
              <a:rPr lang="en-US" sz="2400" dirty="0" smtClean="0">
                <a:solidFill>
                  <a:srgbClr val="00B050"/>
                </a:solidFill>
              </a:rPr>
              <a:t>Example: </a:t>
            </a:r>
          </a:p>
          <a:p>
            <a:endParaRPr lang="en-US" sz="2400" dirty="0"/>
          </a:p>
          <a:p>
            <a:r>
              <a:rPr lang="en-US" sz="2400" dirty="0" smtClean="0"/>
              <a:t>Reaction carried out in </a:t>
            </a:r>
            <a:r>
              <a:rPr lang="en-US" sz="2400" b="1" dirty="0" err="1" smtClean="0"/>
              <a:t>thermas</a:t>
            </a:r>
            <a:r>
              <a:rPr lang="en-US" sz="2400" b="1" dirty="0" smtClean="0"/>
              <a:t> flask</a:t>
            </a:r>
            <a:r>
              <a:rPr lang="en-US" sz="2400" dirty="0" smtClean="0"/>
              <a:t>.</a:t>
            </a:r>
          </a:p>
          <a:p>
            <a:r>
              <a:rPr lang="en-US" sz="2400" dirty="0" smtClean="0"/>
              <a:t>i.e. Boiling of water in thermally insulated container.</a:t>
            </a:r>
            <a:endParaRPr lang="en-GB" sz="2400" dirty="0"/>
          </a:p>
        </p:txBody>
      </p:sp>
      <p:pic>
        <p:nvPicPr>
          <p:cNvPr id="5" name="Picture 4"/>
          <p:cNvPicPr>
            <a:picLocks noChangeAspect="1"/>
          </p:cNvPicPr>
          <p:nvPr/>
        </p:nvPicPr>
        <p:blipFill>
          <a:blip r:embed="rId2"/>
          <a:stretch>
            <a:fillRect/>
          </a:stretch>
        </p:blipFill>
        <p:spPr>
          <a:xfrm>
            <a:off x="6829791" y="2375202"/>
            <a:ext cx="4160593" cy="4084946"/>
          </a:xfrm>
          <a:prstGeom prst="rect">
            <a:avLst/>
          </a:prstGeom>
        </p:spPr>
      </p:pic>
      <p:sp>
        <p:nvSpPr>
          <p:cNvPr id="3" name="TextBox 2"/>
          <p:cNvSpPr txBox="1"/>
          <p:nvPr/>
        </p:nvSpPr>
        <p:spPr>
          <a:xfrm>
            <a:off x="1594441" y="2375202"/>
            <a:ext cx="4822410" cy="461665"/>
          </a:xfrm>
          <a:prstGeom prst="rect">
            <a:avLst/>
          </a:prstGeom>
          <a:noFill/>
        </p:spPr>
        <p:txBody>
          <a:bodyPr wrap="none" rtlCol="0">
            <a:spAutoFit/>
          </a:bodyPr>
          <a:lstStyle/>
          <a:p>
            <a:r>
              <a:rPr lang="en-US" sz="2400" dirty="0" smtClean="0">
                <a:solidFill>
                  <a:srgbClr val="00B050"/>
                </a:solidFill>
              </a:rPr>
              <a:t>Comparison between four processes:</a:t>
            </a:r>
            <a:endParaRPr lang="en-GB" sz="2400" dirty="0">
              <a:solidFill>
                <a:srgbClr val="00B050"/>
              </a:solidFill>
            </a:endParaRPr>
          </a:p>
        </p:txBody>
      </p:sp>
    </p:spTree>
    <p:extLst>
      <p:ext uri="{BB962C8B-B14F-4D97-AF65-F5344CB8AC3E}">
        <p14:creationId xmlns:p14="http://schemas.microsoft.com/office/powerpoint/2010/main" xmlns="" val="23445725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2662" y="914400"/>
            <a:ext cx="10533184" cy="3170099"/>
          </a:xfrm>
          <a:prstGeom prst="rect">
            <a:avLst/>
          </a:prstGeom>
          <a:noFill/>
        </p:spPr>
        <p:txBody>
          <a:bodyPr wrap="square" rtlCol="0">
            <a:spAutoFit/>
          </a:bodyPr>
          <a:lstStyle/>
          <a:p>
            <a:r>
              <a:rPr lang="en-US" sz="2800" dirty="0">
                <a:solidFill>
                  <a:srgbClr val="FF0000"/>
                </a:solidFill>
              </a:rPr>
              <a:t>5- Cyclic Process</a:t>
            </a:r>
            <a:r>
              <a:rPr lang="en-US" sz="2800" dirty="0" smtClean="0">
                <a:solidFill>
                  <a:srgbClr val="FF0000"/>
                </a:solidFill>
              </a:rPr>
              <a:t>:</a:t>
            </a:r>
          </a:p>
          <a:p>
            <a:endParaRPr lang="en-US" sz="2800" dirty="0">
              <a:solidFill>
                <a:srgbClr val="FF0000"/>
              </a:solidFill>
            </a:endParaRPr>
          </a:p>
          <a:p>
            <a:r>
              <a:rPr lang="en-US" sz="2400" dirty="0" smtClean="0"/>
              <a:t>a system undergoes a series of processes and finally reaches its initial state.</a:t>
            </a:r>
          </a:p>
          <a:p>
            <a:endParaRPr lang="en-US" sz="2400" dirty="0" smtClean="0"/>
          </a:p>
          <a:p>
            <a:r>
              <a:rPr lang="en-US" sz="2400" dirty="0" smtClean="0"/>
              <a:t>In cyclic process, all change in </a:t>
            </a:r>
            <a:r>
              <a:rPr lang="en-US" sz="2400" b="1" dirty="0" smtClean="0"/>
              <a:t>state functions (U, H, P, V …) </a:t>
            </a:r>
            <a:r>
              <a:rPr lang="en-US" sz="2400" dirty="0" smtClean="0"/>
              <a:t>are zero. (Initial state = Final state)</a:t>
            </a:r>
          </a:p>
          <a:p>
            <a:endParaRPr lang="en-US" sz="2400" dirty="0"/>
          </a:p>
          <a:p>
            <a:r>
              <a:rPr lang="en-US" sz="2400" dirty="0" smtClean="0">
                <a:solidFill>
                  <a:srgbClr val="00B050"/>
                </a:solidFill>
              </a:rPr>
              <a:t>But: </a:t>
            </a:r>
            <a:r>
              <a:rPr lang="en-US" sz="2400" b="1" dirty="0" smtClean="0"/>
              <a:t>the path functions (q, w) </a:t>
            </a:r>
            <a:r>
              <a:rPr lang="en-US" sz="2400" dirty="0" smtClean="0"/>
              <a:t>are not zero.</a:t>
            </a:r>
            <a:endParaRPr lang="en-GB" sz="2000" dirty="0"/>
          </a:p>
        </p:txBody>
      </p:sp>
    </p:spTree>
    <p:extLst>
      <p:ext uri="{BB962C8B-B14F-4D97-AF65-F5344CB8AC3E}">
        <p14:creationId xmlns:p14="http://schemas.microsoft.com/office/powerpoint/2010/main" xmlns="" val="12823775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xmlns="" val="3202735349"/>
              </p:ext>
            </p:extLst>
          </p:nvPr>
        </p:nvGraphicFramePr>
        <p:xfrm>
          <a:off x="1248507" y="1510973"/>
          <a:ext cx="9601200" cy="3810000"/>
        </p:xfrm>
        <a:graphic>
          <a:graphicData uri="http://schemas.openxmlformats.org/drawingml/2006/table">
            <a:tbl>
              <a:tblPr firstRow="1" bandRow="1">
                <a:tableStyleId>{69CF1AB2-1976-4502-BF36-3FF5EA218861}</a:tableStyleId>
              </a:tblPr>
              <a:tblGrid>
                <a:gridCol w="4800600">
                  <a:extLst>
                    <a:ext uri="{9D8B030D-6E8A-4147-A177-3AD203B41FA5}">
                      <a16:colId xmlns="" xmlns:a16="http://schemas.microsoft.com/office/drawing/2014/main" val="20000"/>
                    </a:ext>
                  </a:extLst>
                </a:gridCol>
                <a:gridCol w="4800600">
                  <a:extLst>
                    <a:ext uri="{9D8B030D-6E8A-4147-A177-3AD203B41FA5}">
                      <a16:colId xmlns="" xmlns:a16="http://schemas.microsoft.com/office/drawing/2014/main" val="20001"/>
                    </a:ext>
                  </a:extLst>
                </a:gridCol>
              </a:tblGrid>
              <a:tr h="370840">
                <a:tc>
                  <a:txBody>
                    <a:bodyPr/>
                    <a:lstStyle/>
                    <a:p>
                      <a:r>
                        <a:rPr lang="en-US" sz="4400" b="1" dirty="0" smtClean="0">
                          <a:solidFill>
                            <a:srgbClr val="FF0000"/>
                          </a:solidFill>
                        </a:rPr>
                        <a:t>Isothermal</a:t>
                      </a:r>
                      <a:endParaRPr lang="en-GB" sz="4400" b="1" dirty="0">
                        <a:solidFill>
                          <a:srgbClr val="FF0000"/>
                        </a:solidFill>
                      </a:endParaRPr>
                    </a:p>
                  </a:txBody>
                  <a:tcPr/>
                </a:tc>
                <a:tc>
                  <a:txBody>
                    <a:bodyPr/>
                    <a:lstStyle/>
                    <a:p>
                      <a:r>
                        <a:rPr lang="en-GB" sz="4400" b="1" dirty="0" smtClean="0">
                          <a:latin typeface="Old English Text MT" panose="03040902040508030806" pitchFamily="66" charset="0"/>
                        </a:rPr>
                        <a:t>∆</a:t>
                      </a:r>
                      <a:r>
                        <a:rPr lang="en-GB" sz="4400" b="1" dirty="0" smtClean="0">
                          <a:latin typeface="+mn-lt"/>
                        </a:rPr>
                        <a:t>T = 0</a:t>
                      </a:r>
                      <a:endParaRPr lang="en-GB" sz="4400" b="1" dirty="0"/>
                    </a:p>
                  </a:txBody>
                  <a:tcPr/>
                </a:tc>
                <a:extLst>
                  <a:ext uri="{0D108BD9-81ED-4DB2-BD59-A6C34878D82A}">
                    <a16:rowId xmlns="" xmlns:a16="http://schemas.microsoft.com/office/drawing/2014/main" val="10000"/>
                  </a:ext>
                </a:extLst>
              </a:tr>
              <a:tr h="370840">
                <a:tc>
                  <a:txBody>
                    <a:bodyPr/>
                    <a:lstStyle/>
                    <a:p>
                      <a:r>
                        <a:rPr lang="en-US" sz="4400" b="1" dirty="0" smtClean="0">
                          <a:solidFill>
                            <a:srgbClr val="FF0000"/>
                          </a:solidFill>
                        </a:rPr>
                        <a:t>Isobaric</a:t>
                      </a:r>
                      <a:endParaRPr lang="en-GB" sz="4400" b="1" dirty="0">
                        <a:solidFill>
                          <a:srgbClr val="FF0000"/>
                        </a:solidFill>
                      </a:endParaRPr>
                    </a:p>
                  </a:txBody>
                  <a:tcPr/>
                </a:tc>
                <a:tc>
                  <a:txBody>
                    <a:bodyPr/>
                    <a:lstStyle/>
                    <a:p>
                      <a:r>
                        <a:rPr kumimoji="0" lang="en-GB" sz="4400" b="1" i="0" u="none" strike="noStrike" kern="1200" cap="none" spc="0" normalizeH="0" baseline="0" noProof="0" dirty="0" smtClean="0">
                          <a:ln>
                            <a:noFill/>
                          </a:ln>
                          <a:solidFill>
                            <a:prstClr val="black"/>
                          </a:solidFill>
                          <a:effectLst/>
                          <a:uLnTx/>
                          <a:uFillTx/>
                          <a:latin typeface="Old English Text MT" panose="03040902040508030806" pitchFamily="66" charset="0"/>
                          <a:ea typeface="+mn-ea"/>
                          <a:cs typeface="+mn-cs"/>
                        </a:rPr>
                        <a:t>∆</a:t>
                      </a:r>
                      <a:r>
                        <a:rPr kumimoji="0" lang="en-GB" sz="4400" b="1" i="0" u="none" strike="noStrike" kern="1200" cap="none" spc="0" normalizeH="0" baseline="0" noProof="0" dirty="0" smtClean="0">
                          <a:ln>
                            <a:noFill/>
                          </a:ln>
                          <a:solidFill>
                            <a:prstClr val="black"/>
                          </a:solidFill>
                          <a:effectLst/>
                          <a:uLnTx/>
                          <a:uFillTx/>
                          <a:latin typeface="+mn-lt"/>
                          <a:ea typeface="+mn-ea"/>
                          <a:cs typeface="+mn-cs"/>
                        </a:rPr>
                        <a:t>P =  0</a:t>
                      </a:r>
                      <a:endParaRPr lang="en-GB" sz="4400" b="1" dirty="0"/>
                    </a:p>
                  </a:txBody>
                  <a:tcPr/>
                </a:tc>
                <a:extLst>
                  <a:ext uri="{0D108BD9-81ED-4DB2-BD59-A6C34878D82A}">
                    <a16:rowId xmlns="" xmlns:a16="http://schemas.microsoft.com/office/drawing/2014/main" val="10001"/>
                  </a:ext>
                </a:extLst>
              </a:tr>
              <a:tr h="370840">
                <a:tc>
                  <a:txBody>
                    <a:bodyPr/>
                    <a:lstStyle/>
                    <a:p>
                      <a:r>
                        <a:rPr lang="en-US" sz="4400" b="1" dirty="0" smtClean="0">
                          <a:solidFill>
                            <a:srgbClr val="FF0000"/>
                          </a:solidFill>
                        </a:rPr>
                        <a:t>Isochoric</a:t>
                      </a:r>
                      <a:endParaRPr lang="en-GB" sz="4400" b="1" dirty="0">
                        <a:solidFill>
                          <a:srgbClr val="FF0000"/>
                        </a:solidFill>
                      </a:endParaRPr>
                    </a:p>
                  </a:txBody>
                  <a:tcPr/>
                </a:tc>
                <a:tc>
                  <a:txBody>
                    <a:bodyPr/>
                    <a:lstStyle/>
                    <a:p>
                      <a:r>
                        <a:rPr kumimoji="0" lang="en-GB" sz="4400" b="1" i="0" u="none" strike="noStrike" kern="1200" cap="none" spc="0" normalizeH="0" baseline="0" noProof="0" dirty="0" smtClean="0">
                          <a:ln>
                            <a:noFill/>
                          </a:ln>
                          <a:solidFill>
                            <a:prstClr val="black"/>
                          </a:solidFill>
                          <a:effectLst/>
                          <a:uLnTx/>
                          <a:uFillTx/>
                          <a:latin typeface="Old English Text MT" panose="03040902040508030806" pitchFamily="66" charset="0"/>
                          <a:ea typeface="+mn-ea"/>
                          <a:cs typeface="+mn-cs"/>
                        </a:rPr>
                        <a:t>∆</a:t>
                      </a:r>
                      <a:r>
                        <a:rPr kumimoji="0" lang="en-GB" sz="4400" b="1" i="0" u="none" strike="noStrike" kern="1200" cap="none" spc="0" normalizeH="0" baseline="0" noProof="0" dirty="0" smtClean="0">
                          <a:ln>
                            <a:noFill/>
                          </a:ln>
                          <a:solidFill>
                            <a:prstClr val="black"/>
                          </a:solidFill>
                          <a:effectLst/>
                          <a:uLnTx/>
                          <a:uFillTx/>
                          <a:latin typeface="+mn-lt"/>
                          <a:ea typeface="+mn-ea"/>
                          <a:cs typeface="+mn-cs"/>
                        </a:rPr>
                        <a:t>V = 0 </a:t>
                      </a:r>
                      <a:endParaRPr lang="en-GB" sz="4400" b="1" dirty="0"/>
                    </a:p>
                  </a:txBody>
                  <a:tcPr/>
                </a:tc>
                <a:extLst>
                  <a:ext uri="{0D108BD9-81ED-4DB2-BD59-A6C34878D82A}">
                    <a16:rowId xmlns="" xmlns:a16="http://schemas.microsoft.com/office/drawing/2014/main" val="10002"/>
                  </a:ext>
                </a:extLst>
              </a:tr>
              <a:tr h="370840">
                <a:tc>
                  <a:txBody>
                    <a:bodyPr/>
                    <a:lstStyle/>
                    <a:p>
                      <a:r>
                        <a:rPr lang="en-US" sz="4400" b="1" dirty="0" smtClean="0">
                          <a:solidFill>
                            <a:srgbClr val="FF0000"/>
                          </a:solidFill>
                        </a:rPr>
                        <a:t>Adiabatic</a:t>
                      </a:r>
                      <a:endParaRPr lang="en-GB" sz="4400"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400" b="1" dirty="0" smtClean="0"/>
                        <a:t>q</a:t>
                      </a:r>
                      <a:r>
                        <a:rPr lang="en-US" sz="4400" b="1" baseline="0" dirty="0" smtClean="0"/>
                        <a:t> = 0 , </a:t>
                      </a:r>
                      <a:r>
                        <a:rPr lang="en-GB" sz="4400" b="1" dirty="0" smtClean="0">
                          <a:latin typeface="Old English Text MT" panose="03040902040508030806" pitchFamily="66" charset="0"/>
                        </a:rPr>
                        <a:t>∆</a:t>
                      </a:r>
                      <a:r>
                        <a:rPr lang="en-GB" sz="4400" b="1" dirty="0" smtClean="0">
                          <a:latin typeface="+mn-lt"/>
                        </a:rPr>
                        <a:t>T </a:t>
                      </a:r>
                      <a:r>
                        <a:rPr kumimoji="0" lang="en-US" sz="4400" b="1" i="0" u="none" strike="noStrike" kern="1200" cap="none" spc="0" normalizeH="0" baseline="0" noProof="0" dirty="0" smtClean="0">
                          <a:ln>
                            <a:noFill/>
                          </a:ln>
                          <a:solidFill>
                            <a:prstClr val="black"/>
                          </a:solidFill>
                          <a:effectLst/>
                          <a:uLnTx/>
                          <a:uFillTx/>
                          <a:latin typeface="+mn-lt"/>
                          <a:ea typeface="+mn-ea"/>
                          <a:cs typeface="+mn-cs"/>
                        </a:rPr>
                        <a:t>≠</a:t>
                      </a:r>
                      <a:r>
                        <a:rPr lang="en-GB" sz="4400" b="1" dirty="0" smtClean="0">
                          <a:latin typeface="+mn-lt"/>
                        </a:rPr>
                        <a:t> 0</a:t>
                      </a:r>
                      <a:endParaRPr lang="en-GB" sz="4400" b="1" dirty="0" smtClean="0"/>
                    </a:p>
                  </a:txBody>
                  <a:tcPr/>
                </a:tc>
                <a:extLst>
                  <a:ext uri="{0D108BD9-81ED-4DB2-BD59-A6C34878D82A}">
                    <a16:rowId xmlns="" xmlns:a16="http://schemas.microsoft.com/office/drawing/2014/main" val="10003"/>
                  </a:ext>
                </a:extLst>
              </a:tr>
              <a:tr h="370840">
                <a:tc>
                  <a:txBody>
                    <a:bodyPr/>
                    <a:lstStyle/>
                    <a:p>
                      <a:r>
                        <a:rPr lang="en-US" sz="4400" b="1" dirty="0" smtClean="0">
                          <a:solidFill>
                            <a:srgbClr val="FF0000"/>
                          </a:solidFill>
                        </a:rPr>
                        <a:t>Cyclic</a:t>
                      </a:r>
                      <a:endParaRPr lang="en-GB" sz="4400" b="1" dirty="0">
                        <a:solidFill>
                          <a:srgbClr val="FF0000"/>
                        </a:solidFill>
                      </a:endParaRPr>
                    </a:p>
                  </a:txBody>
                  <a:tcPr/>
                </a:tc>
                <a:tc>
                  <a:txBody>
                    <a:bodyPr/>
                    <a:lstStyle/>
                    <a:p>
                      <a:r>
                        <a:rPr lang="en-US" sz="4400" b="1" dirty="0" smtClean="0">
                          <a:latin typeface="+mn-lt"/>
                        </a:rPr>
                        <a:t>q</a:t>
                      </a:r>
                      <a:r>
                        <a:rPr lang="en-US" sz="4400" b="1" baseline="0" dirty="0" smtClean="0">
                          <a:latin typeface="+mn-lt"/>
                        </a:rPr>
                        <a:t> ≠ 0</a:t>
                      </a:r>
                      <a:endParaRPr lang="en-GB" sz="4400" b="1" dirty="0">
                        <a:latin typeface="+mn-lt"/>
                      </a:endParaRPr>
                    </a:p>
                  </a:txBody>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xmlns="" val="30614123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38554" y="791308"/>
            <a:ext cx="10832123" cy="3754874"/>
          </a:xfrm>
          <a:prstGeom prst="rect">
            <a:avLst/>
          </a:prstGeom>
          <a:noFill/>
        </p:spPr>
        <p:txBody>
          <a:bodyPr wrap="square" rtlCol="0">
            <a:spAutoFit/>
          </a:bodyPr>
          <a:lstStyle/>
          <a:p>
            <a:r>
              <a:rPr lang="en-US" sz="2800" dirty="0" smtClean="0">
                <a:solidFill>
                  <a:srgbClr val="FF0000"/>
                </a:solidFill>
              </a:rPr>
              <a:t>Thermodynamic Equilibrium:</a:t>
            </a:r>
          </a:p>
          <a:p>
            <a:endParaRPr lang="en-US" dirty="0"/>
          </a:p>
          <a:p>
            <a:r>
              <a:rPr lang="en-US" sz="2400" dirty="0" smtClean="0"/>
              <a:t>A system is said to be in thermodynamic equilibrium when its properties like </a:t>
            </a:r>
            <a:r>
              <a:rPr lang="en-US" sz="2400" dirty="0" smtClean="0">
                <a:solidFill>
                  <a:srgbClr val="00B0F0"/>
                </a:solidFill>
              </a:rPr>
              <a:t>Temperature, Pressure, Volume, Composition </a:t>
            </a:r>
            <a:r>
              <a:rPr lang="en-US" sz="2400" dirty="0" smtClean="0"/>
              <a:t>remains constant throughout.</a:t>
            </a:r>
          </a:p>
          <a:p>
            <a:endParaRPr lang="en-US" sz="2400" dirty="0"/>
          </a:p>
          <a:p>
            <a:r>
              <a:rPr lang="en-US" sz="2400" dirty="0" smtClean="0">
                <a:solidFill>
                  <a:srgbClr val="00B050"/>
                </a:solidFill>
              </a:rPr>
              <a:t>1- Thermal Equilibrium: </a:t>
            </a:r>
            <a:r>
              <a:rPr lang="en-US" sz="2400" dirty="0" smtClean="0"/>
              <a:t>Temperature constant</a:t>
            </a:r>
          </a:p>
          <a:p>
            <a:endParaRPr lang="en-US" sz="2400" dirty="0" smtClean="0"/>
          </a:p>
          <a:p>
            <a:r>
              <a:rPr lang="en-US" sz="2400" dirty="0" smtClean="0">
                <a:solidFill>
                  <a:srgbClr val="00B050"/>
                </a:solidFill>
              </a:rPr>
              <a:t>2- Chemical Equilibrium: </a:t>
            </a:r>
            <a:r>
              <a:rPr lang="en-US" sz="2400" dirty="0" smtClean="0"/>
              <a:t>Composition constant</a:t>
            </a:r>
          </a:p>
          <a:p>
            <a:endParaRPr lang="en-US" sz="2400" dirty="0" smtClean="0"/>
          </a:p>
          <a:p>
            <a:r>
              <a:rPr lang="en-US" sz="2400" dirty="0" smtClean="0">
                <a:solidFill>
                  <a:srgbClr val="00B050"/>
                </a:solidFill>
              </a:rPr>
              <a:t>3- Mechanical Equilibrium: </a:t>
            </a:r>
            <a:r>
              <a:rPr lang="en-US" sz="2400" dirty="0" smtClean="0"/>
              <a:t>Pressure and volume constant</a:t>
            </a:r>
            <a:endParaRPr lang="en-GB" sz="2400" dirty="0"/>
          </a:p>
        </p:txBody>
      </p:sp>
    </p:spTree>
    <p:extLst>
      <p:ext uri="{BB962C8B-B14F-4D97-AF65-F5344CB8AC3E}">
        <p14:creationId xmlns:p14="http://schemas.microsoft.com/office/powerpoint/2010/main" xmlns="" val="258486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0631" y="668215"/>
            <a:ext cx="9718943" cy="2954655"/>
          </a:xfrm>
          <a:prstGeom prst="rect">
            <a:avLst/>
          </a:prstGeom>
          <a:noFill/>
        </p:spPr>
        <p:txBody>
          <a:bodyPr wrap="none" rtlCol="0">
            <a:spAutoFit/>
          </a:bodyPr>
          <a:lstStyle/>
          <a:p>
            <a:r>
              <a:rPr lang="en-US" sz="2400" dirty="0" smtClean="0">
                <a:solidFill>
                  <a:srgbClr val="00B050"/>
                </a:solidFill>
              </a:rPr>
              <a:t>Example:</a:t>
            </a:r>
          </a:p>
          <a:p>
            <a:endParaRPr lang="en-US" sz="2400" dirty="0" smtClean="0"/>
          </a:p>
          <a:p>
            <a:r>
              <a:rPr lang="en-US" sz="2400" dirty="0" smtClean="0"/>
              <a:t>Consider cylinder with </a:t>
            </a:r>
            <a:r>
              <a:rPr lang="en-US" sz="2400" dirty="0" smtClean="0">
                <a:solidFill>
                  <a:srgbClr val="00B0F0"/>
                </a:solidFill>
              </a:rPr>
              <a:t>weightless</a:t>
            </a:r>
            <a:r>
              <a:rPr lang="en-US" sz="2400" dirty="0" smtClean="0"/>
              <a:t> and </a:t>
            </a:r>
            <a:r>
              <a:rPr lang="en-US" sz="2400" dirty="0" smtClean="0">
                <a:solidFill>
                  <a:srgbClr val="00B0F0"/>
                </a:solidFill>
              </a:rPr>
              <a:t>frictionless</a:t>
            </a:r>
            <a:r>
              <a:rPr lang="en-US" sz="2400" dirty="0" smtClean="0"/>
              <a:t> piston</a:t>
            </a:r>
          </a:p>
          <a:p>
            <a:endParaRPr lang="en-US" sz="2400" dirty="0"/>
          </a:p>
          <a:p>
            <a:r>
              <a:rPr lang="en-US" sz="2400" dirty="0" smtClean="0"/>
              <a:t>As long as piston is motionless properties remain constant (Equilibrium Sate)</a:t>
            </a:r>
          </a:p>
          <a:p>
            <a:endParaRPr lang="en-US" sz="2400" dirty="0"/>
          </a:p>
          <a:p>
            <a:r>
              <a:rPr lang="en-US" sz="2400" dirty="0" smtClean="0"/>
              <a:t>As long as piston is in motion (Non-Equilibrium State)</a:t>
            </a:r>
          </a:p>
          <a:p>
            <a:endParaRPr lang="en-GB" dirty="0"/>
          </a:p>
        </p:txBody>
      </p:sp>
      <p:pic>
        <p:nvPicPr>
          <p:cNvPr id="3" name="Picture 2"/>
          <p:cNvPicPr>
            <a:picLocks noChangeAspect="1"/>
          </p:cNvPicPr>
          <p:nvPr/>
        </p:nvPicPr>
        <p:blipFill>
          <a:blip r:embed="rId2"/>
          <a:stretch>
            <a:fillRect/>
          </a:stretch>
        </p:blipFill>
        <p:spPr>
          <a:xfrm>
            <a:off x="2387295" y="3358664"/>
            <a:ext cx="6245613" cy="2771408"/>
          </a:xfrm>
          <a:prstGeom prst="rect">
            <a:avLst/>
          </a:prstGeom>
        </p:spPr>
      </p:pic>
    </p:spTree>
    <p:extLst>
      <p:ext uri="{BB962C8B-B14F-4D97-AF65-F5344CB8AC3E}">
        <p14:creationId xmlns:p14="http://schemas.microsoft.com/office/powerpoint/2010/main" xmlns="" val="29019672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440611" y="741872"/>
            <a:ext cx="9804031" cy="3477875"/>
          </a:xfrm>
          <a:prstGeom prst="rect">
            <a:avLst/>
          </a:prstGeom>
          <a:noFill/>
        </p:spPr>
        <p:txBody>
          <a:bodyPr wrap="none" rtlCol="0">
            <a:spAutoFit/>
          </a:bodyPr>
          <a:lstStyle/>
          <a:p>
            <a:r>
              <a:rPr lang="en-US" sz="2800" dirty="0" smtClean="0">
                <a:solidFill>
                  <a:srgbClr val="FF0000"/>
                </a:solidFill>
              </a:rPr>
              <a:t>Scope of Thermodynamic</a:t>
            </a:r>
          </a:p>
          <a:p>
            <a:endParaRPr lang="en-US" sz="2400" dirty="0"/>
          </a:p>
          <a:p>
            <a:r>
              <a:rPr lang="en-US" sz="2400" dirty="0" smtClean="0"/>
              <a:t>1- Provides the information regarding the feasibility od chemical reaction.</a:t>
            </a:r>
          </a:p>
          <a:p>
            <a:endParaRPr lang="en-US" sz="2400" dirty="0"/>
          </a:p>
          <a:p>
            <a:r>
              <a:rPr lang="en-US" sz="2400" dirty="0" smtClean="0"/>
              <a:t>2- Tells whether a particular reaction is possible under given sets of condition</a:t>
            </a:r>
          </a:p>
          <a:p>
            <a:endParaRPr lang="en-US" sz="2400" dirty="0"/>
          </a:p>
          <a:p>
            <a:r>
              <a:rPr lang="en-US" sz="2400" dirty="0" smtClean="0"/>
              <a:t>3- Also tells the direction in which the reaction tends to occur.</a:t>
            </a:r>
          </a:p>
          <a:p>
            <a:endParaRPr lang="en-US" sz="2400" dirty="0"/>
          </a:p>
          <a:p>
            <a:r>
              <a:rPr lang="en-US" sz="2400" dirty="0" smtClean="0"/>
              <a:t>4- Study of energy transformation in chemical reaction.</a:t>
            </a:r>
            <a:endParaRPr lang="en-GB" sz="2400" dirty="0"/>
          </a:p>
        </p:txBody>
      </p:sp>
    </p:spTree>
    <p:extLst>
      <p:ext uri="{BB962C8B-B14F-4D97-AF65-F5344CB8AC3E}">
        <p14:creationId xmlns:p14="http://schemas.microsoft.com/office/powerpoint/2010/main" xmlns="" val="31978182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9076" y="415418"/>
            <a:ext cx="10502662" cy="3539430"/>
          </a:xfrm>
          <a:prstGeom prst="rect">
            <a:avLst/>
          </a:prstGeom>
          <a:noFill/>
        </p:spPr>
        <p:txBody>
          <a:bodyPr wrap="square" rtlCol="0">
            <a:spAutoFit/>
          </a:bodyPr>
          <a:lstStyle/>
          <a:p>
            <a:r>
              <a:rPr lang="en-US" sz="2800" dirty="0" smtClean="0">
                <a:solidFill>
                  <a:srgbClr val="FF0000"/>
                </a:solidFill>
              </a:rPr>
              <a:t>Types of Process:</a:t>
            </a:r>
          </a:p>
          <a:p>
            <a:endParaRPr lang="en-US" sz="2400" dirty="0"/>
          </a:p>
          <a:p>
            <a:r>
              <a:rPr lang="en-US" sz="2400" dirty="0" smtClean="0"/>
              <a:t>1- Reversible Process</a:t>
            </a:r>
          </a:p>
          <a:p>
            <a:r>
              <a:rPr lang="en-US" sz="2400" dirty="0" smtClean="0"/>
              <a:t>2- Irreversible Process</a:t>
            </a:r>
          </a:p>
          <a:p>
            <a:endParaRPr lang="en-US" sz="2400" dirty="0"/>
          </a:p>
          <a:p>
            <a:r>
              <a:rPr lang="en-US" sz="2800" dirty="0" smtClean="0">
                <a:solidFill>
                  <a:srgbClr val="FF0000"/>
                </a:solidFill>
              </a:rPr>
              <a:t>1- Reversible Process:</a:t>
            </a:r>
          </a:p>
          <a:p>
            <a:endParaRPr lang="en-US" sz="2400" dirty="0"/>
          </a:p>
          <a:p>
            <a:r>
              <a:rPr lang="en-US" sz="2400" dirty="0" smtClean="0"/>
              <a:t>The process that is reversed by an </a:t>
            </a:r>
            <a:r>
              <a:rPr lang="en-US" sz="2400" i="1" dirty="0" smtClean="0"/>
              <a:t>infinitesimal </a:t>
            </a:r>
            <a:r>
              <a:rPr lang="en-US" sz="2400" dirty="0" smtClean="0"/>
              <a:t>modification of the conditions in the surroundings.</a:t>
            </a:r>
            <a:endParaRPr lang="en-GB" sz="2400" dirty="0"/>
          </a:p>
        </p:txBody>
      </p:sp>
      <p:pic>
        <p:nvPicPr>
          <p:cNvPr id="1026" name="Picture 2" descr="https://upload.wikimedia.org/wikipedia/commons/thumb/1/19/Adjabatic-revisible-state-change.svg/490px-Adjabatic-revisible-state-change.svg.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686782" y="4359275"/>
            <a:ext cx="4667250" cy="18764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542199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861646"/>
            <a:ext cx="6346609" cy="3477875"/>
          </a:xfrm>
          <a:prstGeom prst="rect">
            <a:avLst/>
          </a:prstGeom>
          <a:noFill/>
        </p:spPr>
        <p:txBody>
          <a:bodyPr wrap="none" rtlCol="0">
            <a:spAutoFit/>
          </a:bodyPr>
          <a:lstStyle/>
          <a:p>
            <a:r>
              <a:rPr lang="en-US" sz="2800" dirty="0" smtClean="0">
                <a:solidFill>
                  <a:srgbClr val="00B050"/>
                </a:solidFill>
              </a:rPr>
              <a:t>Features of Reversible Process:</a:t>
            </a:r>
          </a:p>
          <a:p>
            <a:endParaRPr lang="en-US" sz="2400" dirty="0"/>
          </a:p>
          <a:p>
            <a:r>
              <a:rPr lang="en-US" sz="2400" dirty="0" smtClean="0"/>
              <a:t>1- System and surroundings always in equilibrium</a:t>
            </a:r>
          </a:p>
          <a:p>
            <a:endParaRPr lang="en-US" sz="2400" dirty="0" smtClean="0"/>
          </a:p>
          <a:p>
            <a:r>
              <a:rPr lang="en-US" sz="2400" dirty="0" smtClean="0"/>
              <a:t>2- It is a quasi-static process (very slow process)</a:t>
            </a:r>
          </a:p>
          <a:p>
            <a:endParaRPr lang="en-US" sz="2400" dirty="0" smtClean="0"/>
          </a:p>
          <a:p>
            <a:r>
              <a:rPr lang="en-US" sz="2400" dirty="0" smtClean="0"/>
              <a:t>3- Hypothetical, ideal, non-spontaneous process</a:t>
            </a:r>
          </a:p>
          <a:p>
            <a:endParaRPr lang="en-US" sz="2400" dirty="0" smtClean="0"/>
          </a:p>
          <a:p>
            <a:r>
              <a:rPr lang="en-US" sz="2400" dirty="0" smtClean="0"/>
              <a:t>4- Maximum work is obtained </a:t>
            </a:r>
            <a:endParaRPr lang="en-GB" sz="2400" dirty="0"/>
          </a:p>
        </p:txBody>
      </p:sp>
    </p:spTree>
    <p:extLst>
      <p:ext uri="{BB962C8B-B14F-4D97-AF65-F5344CB8AC3E}">
        <p14:creationId xmlns:p14="http://schemas.microsoft.com/office/powerpoint/2010/main" xmlns="" val="40514100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597878"/>
            <a:ext cx="10603523" cy="5663089"/>
          </a:xfrm>
          <a:prstGeom prst="rect">
            <a:avLst/>
          </a:prstGeom>
          <a:noFill/>
        </p:spPr>
        <p:txBody>
          <a:bodyPr wrap="square" rtlCol="0">
            <a:spAutoFit/>
          </a:bodyPr>
          <a:lstStyle/>
          <a:p>
            <a:r>
              <a:rPr lang="en-US" sz="2800" dirty="0" smtClean="0">
                <a:solidFill>
                  <a:srgbClr val="FF0000"/>
                </a:solidFill>
              </a:rPr>
              <a:t>2- Irreversible Process:</a:t>
            </a:r>
          </a:p>
          <a:p>
            <a:endParaRPr lang="en-US" sz="2400" dirty="0"/>
          </a:p>
          <a:p>
            <a:r>
              <a:rPr lang="en-US" sz="2400" dirty="0" smtClean="0"/>
              <a:t>The process that cannot return the system and the surroundings to their original conditions.</a:t>
            </a:r>
          </a:p>
          <a:p>
            <a:endParaRPr lang="en-US" sz="2400" dirty="0"/>
          </a:p>
          <a:p>
            <a:r>
              <a:rPr lang="en-US" sz="2800" dirty="0" smtClean="0">
                <a:solidFill>
                  <a:srgbClr val="00B050"/>
                </a:solidFill>
              </a:rPr>
              <a:t>Features of Irreversible Process:</a:t>
            </a:r>
          </a:p>
          <a:p>
            <a:endParaRPr lang="en-US" sz="2400" dirty="0"/>
          </a:p>
          <a:p>
            <a:r>
              <a:rPr lang="en-US" sz="2400" dirty="0" smtClean="0"/>
              <a:t>1- System and surroundings are in equilibrium only in the initial and final state</a:t>
            </a:r>
          </a:p>
          <a:p>
            <a:endParaRPr lang="en-US" sz="2400" dirty="0"/>
          </a:p>
          <a:p>
            <a:r>
              <a:rPr lang="en-US" sz="2400" dirty="0" smtClean="0"/>
              <a:t>2- Fast process and requires finite time for completion</a:t>
            </a:r>
          </a:p>
          <a:p>
            <a:endParaRPr lang="en-US" sz="2400" dirty="0"/>
          </a:p>
          <a:p>
            <a:r>
              <a:rPr lang="en-US" sz="2400" dirty="0" smtClean="0"/>
              <a:t>3- Real and spontaneous process</a:t>
            </a:r>
          </a:p>
          <a:p>
            <a:endParaRPr lang="en-US" sz="2400" dirty="0"/>
          </a:p>
          <a:p>
            <a:r>
              <a:rPr lang="en-US" sz="2400" dirty="0" smtClean="0"/>
              <a:t>4- Maximum work is not obtained</a:t>
            </a:r>
          </a:p>
          <a:p>
            <a:endParaRPr lang="en-GB" dirty="0"/>
          </a:p>
        </p:txBody>
      </p:sp>
    </p:spTree>
    <p:extLst>
      <p:ext uri="{BB962C8B-B14F-4D97-AF65-F5344CB8AC3E}">
        <p14:creationId xmlns:p14="http://schemas.microsoft.com/office/powerpoint/2010/main" xmlns="" val="3704569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4283488551"/>
              </p:ext>
            </p:extLst>
          </p:nvPr>
        </p:nvGraphicFramePr>
        <p:xfrm>
          <a:off x="931984" y="719666"/>
          <a:ext cx="10392508" cy="5399781"/>
        </p:xfrm>
        <a:graphic>
          <a:graphicData uri="http://schemas.openxmlformats.org/drawingml/2006/table">
            <a:tbl>
              <a:tblPr firstRow="1" bandRow="1">
                <a:tableStyleId>{5C22544A-7EE6-4342-B048-85BDC9FD1C3A}</a:tableStyleId>
              </a:tblPr>
              <a:tblGrid>
                <a:gridCol w="5196254">
                  <a:extLst>
                    <a:ext uri="{9D8B030D-6E8A-4147-A177-3AD203B41FA5}">
                      <a16:colId xmlns="" xmlns:a16="http://schemas.microsoft.com/office/drawing/2014/main" val="20000"/>
                    </a:ext>
                  </a:extLst>
                </a:gridCol>
                <a:gridCol w="5196254">
                  <a:extLst>
                    <a:ext uri="{9D8B030D-6E8A-4147-A177-3AD203B41FA5}">
                      <a16:colId xmlns="" xmlns:a16="http://schemas.microsoft.com/office/drawing/2014/main" val="20001"/>
                    </a:ext>
                  </a:extLst>
                </a:gridCol>
              </a:tblGrid>
              <a:tr h="651037">
                <a:tc>
                  <a:txBody>
                    <a:bodyPr/>
                    <a:lstStyle/>
                    <a:p>
                      <a:pPr algn="ctr"/>
                      <a:r>
                        <a:rPr lang="en-US" sz="2800" b="1" dirty="0" smtClean="0"/>
                        <a:t>Reversible Process</a:t>
                      </a:r>
                      <a:endParaRPr lang="en-GB" sz="2800" b="1" dirty="0"/>
                    </a:p>
                  </a:txBody>
                  <a:tcPr/>
                </a:tc>
                <a:tc>
                  <a:txBody>
                    <a:bodyPr/>
                    <a:lstStyle/>
                    <a:p>
                      <a:pPr algn="ctr"/>
                      <a:r>
                        <a:rPr lang="en-US" sz="2800" dirty="0" smtClean="0"/>
                        <a:t>Irreversible Process</a:t>
                      </a:r>
                      <a:endParaRPr lang="en-GB" sz="2800" dirty="0"/>
                    </a:p>
                  </a:txBody>
                  <a:tcPr/>
                </a:tc>
                <a:extLst>
                  <a:ext uri="{0D108BD9-81ED-4DB2-BD59-A6C34878D82A}">
                    <a16:rowId xmlns="" xmlns:a16="http://schemas.microsoft.com/office/drawing/2014/main" val="10000"/>
                  </a:ext>
                </a:extLst>
              </a:tr>
              <a:tr h="1187186">
                <a:tc>
                  <a:txBody>
                    <a:bodyPr/>
                    <a:lstStyle/>
                    <a:p>
                      <a:r>
                        <a:rPr lang="en-US" sz="2800" dirty="0" smtClean="0"/>
                        <a:t>The process is carried out infinitesimally</a:t>
                      </a:r>
                      <a:r>
                        <a:rPr lang="en-US" sz="2800" baseline="0" dirty="0" smtClean="0"/>
                        <a:t> slowly</a:t>
                      </a:r>
                      <a:endParaRPr lang="en-GB" sz="2800" dirty="0"/>
                    </a:p>
                  </a:txBody>
                  <a:tcPr/>
                </a:tc>
                <a:tc>
                  <a:txBody>
                    <a:bodyPr/>
                    <a:lstStyle/>
                    <a:p>
                      <a:r>
                        <a:rPr lang="en-US" sz="2800" dirty="0" smtClean="0"/>
                        <a:t>It is carried out rapidly</a:t>
                      </a:r>
                      <a:endParaRPr lang="en-GB" sz="2800" dirty="0"/>
                    </a:p>
                  </a:txBody>
                  <a:tcPr/>
                </a:tc>
                <a:extLst>
                  <a:ext uri="{0D108BD9-81ED-4DB2-BD59-A6C34878D82A}">
                    <a16:rowId xmlns="" xmlns:a16="http://schemas.microsoft.com/office/drawing/2014/main" val="10001"/>
                  </a:ext>
                </a:extLst>
              </a:tr>
              <a:tr h="1187186">
                <a:tc>
                  <a:txBody>
                    <a:bodyPr/>
                    <a:lstStyle/>
                    <a:p>
                      <a:r>
                        <a:rPr lang="en-US" sz="2800" dirty="0" smtClean="0"/>
                        <a:t>At any stage, the equilibrium is not disturbed</a:t>
                      </a:r>
                      <a:endParaRPr lang="en-GB" sz="2800" dirty="0"/>
                    </a:p>
                  </a:txBody>
                  <a:tcPr/>
                </a:tc>
                <a:tc>
                  <a:txBody>
                    <a:bodyPr/>
                    <a:lstStyle/>
                    <a:p>
                      <a:r>
                        <a:rPr lang="en-US" sz="2800" dirty="0" smtClean="0"/>
                        <a:t>Equilibrium may exist only after completion of the process</a:t>
                      </a:r>
                      <a:endParaRPr lang="en-GB" sz="2800" dirty="0"/>
                    </a:p>
                  </a:txBody>
                  <a:tcPr/>
                </a:tc>
                <a:extLst>
                  <a:ext uri="{0D108BD9-81ED-4DB2-BD59-A6C34878D82A}">
                    <a16:rowId xmlns="" xmlns:a16="http://schemas.microsoft.com/office/drawing/2014/main" val="10002"/>
                  </a:ext>
                </a:extLst>
              </a:tr>
              <a:tr h="1187186">
                <a:tc>
                  <a:txBody>
                    <a:bodyPr/>
                    <a:lstStyle/>
                    <a:p>
                      <a:r>
                        <a:rPr lang="en-US" sz="2800" dirty="0" smtClean="0"/>
                        <a:t>It takes infinite time for completion</a:t>
                      </a:r>
                      <a:endParaRPr lang="en-GB" sz="2800" dirty="0"/>
                    </a:p>
                  </a:txBody>
                  <a:tcPr/>
                </a:tc>
                <a:tc>
                  <a:txBody>
                    <a:bodyPr/>
                    <a:lstStyle/>
                    <a:p>
                      <a:r>
                        <a:rPr lang="en-US" sz="2800" dirty="0" smtClean="0"/>
                        <a:t>It takes a finite time for completion</a:t>
                      </a:r>
                      <a:endParaRPr lang="en-GB" sz="2800" dirty="0"/>
                    </a:p>
                  </a:txBody>
                  <a:tcPr/>
                </a:tc>
                <a:extLst>
                  <a:ext uri="{0D108BD9-81ED-4DB2-BD59-A6C34878D82A}">
                    <a16:rowId xmlns="" xmlns:a16="http://schemas.microsoft.com/office/drawing/2014/main" val="10003"/>
                  </a:ext>
                </a:extLst>
              </a:tr>
              <a:tr h="1187186">
                <a:tc>
                  <a:txBody>
                    <a:bodyPr/>
                    <a:lstStyle/>
                    <a:p>
                      <a:r>
                        <a:rPr lang="en-US" sz="2800" dirty="0" smtClean="0"/>
                        <a:t>Work obtained in this process is maximum</a:t>
                      </a:r>
                      <a:endParaRPr lang="en-GB" sz="2800" dirty="0"/>
                    </a:p>
                  </a:txBody>
                  <a:tcPr/>
                </a:tc>
                <a:tc>
                  <a:txBody>
                    <a:bodyPr/>
                    <a:lstStyle/>
                    <a:p>
                      <a:r>
                        <a:rPr lang="en-US" sz="2800" dirty="0" smtClean="0"/>
                        <a:t>Work obtained in this process is</a:t>
                      </a:r>
                      <a:r>
                        <a:rPr lang="en-US" sz="2800" baseline="0" dirty="0" smtClean="0"/>
                        <a:t> not maximum</a:t>
                      </a:r>
                      <a:endParaRPr lang="en-GB" sz="2800" dirty="0"/>
                    </a:p>
                  </a:txBody>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xmlns="" val="416648330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36170" y="457200"/>
            <a:ext cx="2085827" cy="646331"/>
          </a:xfrm>
          <a:prstGeom prst="rect">
            <a:avLst/>
          </a:prstGeom>
          <a:noFill/>
        </p:spPr>
        <p:txBody>
          <a:bodyPr wrap="none" rtlCol="0">
            <a:spAutoFit/>
          </a:bodyPr>
          <a:lstStyle/>
          <a:p>
            <a:r>
              <a:rPr lang="en-US" sz="3600" b="1" dirty="0" smtClean="0">
                <a:solidFill>
                  <a:srgbClr val="00B050"/>
                </a:solidFill>
              </a:rPr>
              <a:t>W = - P</a:t>
            </a:r>
            <a:r>
              <a:rPr lang="en-US" sz="3600" b="1" dirty="0" smtClean="0">
                <a:solidFill>
                  <a:srgbClr val="00B050"/>
                </a:solidFill>
                <a:latin typeface="Old English Text MT" panose="03040902040508030806" pitchFamily="66" charset="0"/>
              </a:rPr>
              <a:t>∆</a:t>
            </a:r>
            <a:r>
              <a:rPr lang="en-US" sz="3600" b="1" dirty="0" smtClean="0">
                <a:solidFill>
                  <a:srgbClr val="00B050"/>
                </a:solidFill>
              </a:rPr>
              <a:t>V</a:t>
            </a:r>
            <a:endParaRPr lang="en-GB" sz="3600" b="1" dirty="0">
              <a:solidFill>
                <a:srgbClr val="00B050"/>
              </a:solidFill>
            </a:endParaRPr>
          </a:p>
        </p:txBody>
      </p:sp>
      <p:pic>
        <p:nvPicPr>
          <p:cNvPr id="3" name="Picture 2"/>
          <p:cNvPicPr>
            <a:picLocks noChangeAspect="1"/>
          </p:cNvPicPr>
          <p:nvPr/>
        </p:nvPicPr>
        <p:blipFill>
          <a:blip r:embed="rId2"/>
          <a:stretch>
            <a:fillRect/>
          </a:stretch>
        </p:blipFill>
        <p:spPr>
          <a:xfrm>
            <a:off x="2455908" y="1332131"/>
            <a:ext cx="6846353" cy="3166815"/>
          </a:xfrm>
          <a:prstGeom prst="rect">
            <a:avLst/>
          </a:prstGeom>
        </p:spPr>
      </p:pic>
      <p:sp>
        <p:nvSpPr>
          <p:cNvPr id="4" name="TextBox 3"/>
          <p:cNvSpPr txBox="1"/>
          <p:nvPr/>
        </p:nvSpPr>
        <p:spPr>
          <a:xfrm>
            <a:off x="1477108" y="5205046"/>
            <a:ext cx="3459986" cy="584775"/>
          </a:xfrm>
          <a:prstGeom prst="rect">
            <a:avLst/>
          </a:prstGeom>
          <a:noFill/>
        </p:spPr>
        <p:txBody>
          <a:bodyPr wrap="none" rtlCol="0">
            <a:spAutoFit/>
          </a:bodyPr>
          <a:lstStyle/>
          <a:p>
            <a:r>
              <a:rPr lang="en-US" sz="3200" b="1" dirty="0" err="1" smtClean="0"/>
              <a:t>W</a:t>
            </a:r>
            <a:r>
              <a:rPr lang="en-US" sz="3200" b="1" baseline="-25000" dirty="0" err="1" smtClean="0"/>
              <a:t>irrev</a:t>
            </a:r>
            <a:r>
              <a:rPr lang="en-US" sz="3200" b="1" dirty="0" smtClean="0"/>
              <a:t> = - P</a:t>
            </a:r>
            <a:r>
              <a:rPr lang="en-US" sz="3200" b="1" baseline="-25000" dirty="0" smtClean="0"/>
              <a:t>2</a:t>
            </a:r>
            <a:r>
              <a:rPr lang="en-US" sz="3200" b="1" dirty="0" smtClean="0"/>
              <a:t>(V</a:t>
            </a:r>
            <a:r>
              <a:rPr lang="en-US" sz="3200" b="1" baseline="-25000" dirty="0" smtClean="0"/>
              <a:t>2</a:t>
            </a:r>
            <a:r>
              <a:rPr lang="en-US" sz="3200" b="1" dirty="0" smtClean="0"/>
              <a:t> – V</a:t>
            </a:r>
            <a:r>
              <a:rPr lang="en-US" sz="3200" b="1" baseline="-25000" dirty="0" smtClean="0"/>
              <a:t>1</a:t>
            </a:r>
            <a:r>
              <a:rPr lang="en-US" sz="3200" b="1" dirty="0" smtClean="0"/>
              <a:t>)</a:t>
            </a:r>
            <a:endParaRPr lang="en-GB" sz="3200" b="1" dirty="0"/>
          </a:p>
        </p:txBody>
      </p:sp>
      <p:sp>
        <p:nvSpPr>
          <p:cNvPr id="5" name="TextBox 4"/>
          <p:cNvSpPr txBox="1"/>
          <p:nvPr/>
        </p:nvSpPr>
        <p:spPr>
          <a:xfrm>
            <a:off x="7280031" y="5205046"/>
            <a:ext cx="2628027" cy="584775"/>
          </a:xfrm>
          <a:prstGeom prst="rect">
            <a:avLst/>
          </a:prstGeom>
          <a:noFill/>
        </p:spPr>
        <p:txBody>
          <a:bodyPr wrap="none" rtlCol="0">
            <a:spAutoFit/>
          </a:bodyPr>
          <a:lstStyle/>
          <a:p>
            <a:r>
              <a:rPr lang="en-US" sz="3200" b="1" dirty="0" err="1" smtClean="0"/>
              <a:t>W</a:t>
            </a:r>
            <a:r>
              <a:rPr lang="en-US" sz="3200" b="1" baseline="-25000" dirty="0" err="1" smtClean="0"/>
              <a:t>rev</a:t>
            </a:r>
            <a:r>
              <a:rPr lang="en-US" sz="3200" b="1" dirty="0" smtClean="0"/>
              <a:t> = - ∫ P </a:t>
            </a:r>
            <a:r>
              <a:rPr lang="en-US" sz="3200" b="1" dirty="0" err="1" smtClean="0"/>
              <a:t>dV</a:t>
            </a:r>
            <a:r>
              <a:rPr lang="en-US" sz="3200" b="1" dirty="0" smtClean="0"/>
              <a:t> </a:t>
            </a:r>
            <a:endParaRPr lang="en-GB" sz="3200" b="1" dirty="0"/>
          </a:p>
        </p:txBody>
      </p:sp>
    </p:spTree>
    <p:extLst>
      <p:ext uri="{BB962C8B-B14F-4D97-AF65-F5344CB8AC3E}">
        <p14:creationId xmlns:p14="http://schemas.microsoft.com/office/powerpoint/2010/main" xmlns="" val="13189451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1726" y="492368"/>
            <a:ext cx="7192108" cy="2862322"/>
          </a:xfrm>
          <a:prstGeom prst="rect">
            <a:avLst/>
          </a:prstGeom>
          <a:noFill/>
        </p:spPr>
        <p:txBody>
          <a:bodyPr wrap="square" rtlCol="0">
            <a:spAutoFit/>
          </a:bodyPr>
          <a:lstStyle/>
          <a:p>
            <a:r>
              <a:rPr lang="en-US" sz="2800" dirty="0" smtClean="0">
                <a:solidFill>
                  <a:srgbClr val="FF0000"/>
                </a:solidFill>
              </a:rPr>
              <a:t>The Zeroth Law</a:t>
            </a:r>
          </a:p>
          <a:p>
            <a:endParaRPr lang="en-US" sz="2800" dirty="0" smtClean="0">
              <a:solidFill>
                <a:srgbClr val="FF0000"/>
              </a:solidFill>
            </a:endParaRPr>
          </a:p>
          <a:p>
            <a:r>
              <a:rPr lang="en-US" sz="2400" i="1" dirty="0" smtClean="0"/>
              <a:t>If </a:t>
            </a:r>
            <a:r>
              <a:rPr lang="en-US" sz="2400" i="1" dirty="0" smtClean="0">
                <a:solidFill>
                  <a:srgbClr val="FF0000"/>
                </a:solidFill>
              </a:rPr>
              <a:t>A</a:t>
            </a:r>
            <a:r>
              <a:rPr lang="en-US" sz="2400" i="1" dirty="0" smtClean="0"/>
              <a:t> is in thermal equilibrium with </a:t>
            </a:r>
            <a:r>
              <a:rPr lang="en-US" sz="2400" i="1" dirty="0" smtClean="0">
                <a:solidFill>
                  <a:srgbClr val="FF0000"/>
                </a:solidFill>
              </a:rPr>
              <a:t>B</a:t>
            </a:r>
            <a:r>
              <a:rPr lang="en-US" sz="2400" i="1" dirty="0" smtClean="0"/>
              <a:t>, and </a:t>
            </a:r>
            <a:r>
              <a:rPr lang="en-US" sz="2400" i="1" dirty="0" smtClean="0">
                <a:solidFill>
                  <a:srgbClr val="FF0000"/>
                </a:solidFill>
              </a:rPr>
              <a:t>B</a:t>
            </a:r>
            <a:r>
              <a:rPr lang="en-US" sz="2400" i="1" dirty="0" smtClean="0"/>
              <a:t> is in thermal with </a:t>
            </a:r>
            <a:r>
              <a:rPr lang="en-US" sz="2400" i="1" dirty="0" smtClean="0">
                <a:solidFill>
                  <a:srgbClr val="FF0000"/>
                </a:solidFill>
              </a:rPr>
              <a:t>C</a:t>
            </a:r>
            <a:r>
              <a:rPr lang="en-US" sz="2400" i="1" dirty="0" smtClean="0"/>
              <a:t>, then </a:t>
            </a:r>
            <a:r>
              <a:rPr lang="en-US" sz="2400" i="1" dirty="0" smtClean="0">
                <a:solidFill>
                  <a:srgbClr val="FF0000"/>
                </a:solidFill>
              </a:rPr>
              <a:t>C</a:t>
            </a:r>
            <a:r>
              <a:rPr lang="en-US" sz="2400" i="1" dirty="0" smtClean="0"/>
              <a:t> will be in thermal equilibrium with </a:t>
            </a:r>
            <a:r>
              <a:rPr lang="en-US" sz="2400" i="1" dirty="0" smtClean="0">
                <a:solidFill>
                  <a:srgbClr val="FF0000"/>
                </a:solidFill>
              </a:rPr>
              <a:t>A</a:t>
            </a:r>
            <a:endParaRPr lang="en-US" sz="2400" i="1" dirty="0">
              <a:solidFill>
                <a:srgbClr val="FF0000"/>
              </a:solidFill>
            </a:endParaRPr>
          </a:p>
          <a:p>
            <a:r>
              <a:rPr lang="en-US" sz="2800" dirty="0" smtClean="0">
                <a:solidFill>
                  <a:srgbClr val="FF0000"/>
                </a:solidFill>
              </a:rPr>
              <a:t> </a:t>
            </a:r>
          </a:p>
          <a:p>
            <a:r>
              <a:rPr lang="en-US" sz="2400" dirty="0" smtClean="0"/>
              <a:t>The zeroth law is the basis of the existence of a thermometer</a:t>
            </a:r>
            <a:endParaRPr lang="en-GB" sz="2400" dirty="0"/>
          </a:p>
        </p:txBody>
      </p:sp>
      <p:pic>
        <p:nvPicPr>
          <p:cNvPr id="3" name="Picture 2"/>
          <p:cNvPicPr>
            <a:picLocks noChangeAspect="1"/>
          </p:cNvPicPr>
          <p:nvPr/>
        </p:nvPicPr>
        <p:blipFill>
          <a:blip r:embed="rId2"/>
          <a:stretch>
            <a:fillRect/>
          </a:stretch>
        </p:blipFill>
        <p:spPr>
          <a:xfrm>
            <a:off x="8113834" y="1146876"/>
            <a:ext cx="2857500" cy="1905000"/>
          </a:xfrm>
          <a:prstGeom prst="rect">
            <a:avLst/>
          </a:prstGeom>
        </p:spPr>
      </p:pic>
      <p:pic>
        <p:nvPicPr>
          <p:cNvPr id="4" name="Picture 3"/>
          <p:cNvPicPr>
            <a:picLocks noChangeAspect="1"/>
          </p:cNvPicPr>
          <p:nvPr/>
        </p:nvPicPr>
        <p:blipFill>
          <a:blip r:embed="rId3"/>
          <a:stretch>
            <a:fillRect/>
          </a:stretch>
        </p:blipFill>
        <p:spPr>
          <a:xfrm>
            <a:off x="4146305" y="3530537"/>
            <a:ext cx="3168894" cy="3168894"/>
          </a:xfrm>
          <a:prstGeom prst="rect">
            <a:avLst/>
          </a:prstGeom>
        </p:spPr>
      </p:pic>
    </p:spTree>
    <p:extLst>
      <p:ext uri="{BB962C8B-B14F-4D97-AF65-F5344CB8AC3E}">
        <p14:creationId xmlns:p14="http://schemas.microsoft.com/office/powerpoint/2010/main" xmlns="" val="17077145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66725" y="589057"/>
            <a:ext cx="4013535" cy="523220"/>
          </a:xfrm>
          <a:prstGeom prst="rect">
            <a:avLst/>
          </a:prstGeom>
        </p:spPr>
        <p:txBody>
          <a:bodyPr wrap="none">
            <a:spAutoFit/>
          </a:bodyPr>
          <a:lstStyle/>
          <a:p>
            <a:r>
              <a:rPr lang="en-GB" sz="2800" dirty="0">
                <a:solidFill>
                  <a:srgbClr val="FF0000"/>
                </a:solidFill>
              </a:rPr>
              <a:t>Concept of Thermometers</a:t>
            </a:r>
          </a:p>
        </p:txBody>
      </p:sp>
      <p:sp>
        <p:nvSpPr>
          <p:cNvPr id="5" name="Rectangle 4"/>
          <p:cNvSpPr/>
          <p:nvPr/>
        </p:nvSpPr>
        <p:spPr>
          <a:xfrm>
            <a:off x="866724" y="1239661"/>
            <a:ext cx="8839983" cy="2308324"/>
          </a:xfrm>
          <a:prstGeom prst="rect">
            <a:avLst/>
          </a:prstGeom>
        </p:spPr>
        <p:txBody>
          <a:bodyPr wrap="square">
            <a:spAutoFit/>
          </a:bodyPr>
          <a:lstStyle/>
          <a:p>
            <a:r>
              <a:rPr lang="en-GB" sz="2400" dirty="0"/>
              <a:t>Operational definition of temperature (T)</a:t>
            </a:r>
          </a:p>
          <a:p>
            <a:r>
              <a:rPr lang="en-GB" sz="2400" dirty="0"/>
              <a:t>	You need:	</a:t>
            </a:r>
          </a:p>
          <a:p>
            <a:r>
              <a:rPr lang="en-GB" sz="2400" dirty="0"/>
              <a:t>(1) </a:t>
            </a:r>
            <a:r>
              <a:rPr lang="en-GB" sz="2400" dirty="0" smtClean="0"/>
              <a:t>Substance </a:t>
            </a:r>
            <a:r>
              <a:rPr lang="en-GB" sz="2400" dirty="0"/>
              <a:t>(like Hg)</a:t>
            </a:r>
          </a:p>
          <a:p>
            <a:r>
              <a:rPr lang="en-GB" sz="2400" dirty="0"/>
              <a:t>(2) </a:t>
            </a:r>
            <a:r>
              <a:rPr lang="en-GB" sz="2400" dirty="0" smtClean="0"/>
              <a:t>Property </a:t>
            </a:r>
            <a:r>
              <a:rPr lang="en-GB" sz="2400" dirty="0"/>
              <a:t>that depends on T (like Hg)</a:t>
            </a:r>
          </a:p>
          <a:p>
            <a:r>
              <a:rPr lang="en-GB" sz="2400" dirty="0"/>
              <a:t>(3) </a:t>
            </a:r>
            <a:r>
              <a:rPr lang="en-GB" sz="2400" dirty="0" smtClean="0"/>
              <a:t>Reference </a:t>
            </a:r>
            <a:r>
              <a:rPr lang="en-GB" sz="2400" dirty="0"/>
              <a:t>points (like boiling point of water)</a:t>
            </a:r>
          </a:p>
          <a:p>
            <a:r>
              <a:rPr lang="en-GB" sz="2400" dirty="0"/>
              <a:t>(4</a:t>
            </a:r>
            <a:r>
              <a:rPr lang="en-GB" sz="2400" dirty="0" smtClean="0"/>
              <a:t>) Interpolation </a:t>
            </a:r>
            <a:r>
              <a:rPr lang="en-GB" sz="2400" dirty="0"/>
              <a:t>scheme between </a:t>
            </a:r>
            <a:r>
              <a:rPr lang="en-GB" sz="2400" dirty="0" err="1"/>
              <a:t>ref.pts</a:t>
            </a:r>
            <a:r>
              <a:rPr lang="en-GB" sz="2400" dirty="0" smtClean="0"/>
              <a:t>. (</a:t>
            </a:r>
            <a:r>
              <a:rPr lang="en-GB" sz="2400" dirty="0"/>
              <a:t>linear increase/decrease</a:t>
            </a:r>
            <a:r>
              <a:rPr lang="en-GB" dirty="0"/>
              <a:t>)</a:t>
            </a:r>
          </a:p>
        </p:txBody>
      </p:sp>
      <p:sp>
        <p:nvSpPr>
          <p:cNvPr id="6" name="Rectangle 5"/>
          <p:cNvSpPr/>
          <p:nvPr/>
        </p:nvSpPr>
        <p:spPr>
          <a:xfrm>
            <a:off x="866724" y="3675370"/>
            <a:ext cx="10897384" cy="3046988"/>
          </a:xfrm>
          <a:prstGeom prst="rect">
            <a:avLst/>
          </a:prstGeom>
        </p:spPr>
        <p:txBody>
          <a:bodyPr wrap="square">
            <a:spAutoFit/>
          </a:bodyPr>
          <a:lstStyle/>
          <a:p>
            <a:r>
              <a:rPr lang="en-GB" sz="2400" dirty="0">
                <a:solidFill>
                  <a:srgbClr val="00B050"/>
                </a:solidFill>
              </a:rPr>
              <a:t>Temperature can be measured using</a:t>
            </a:r>
            <a:r>
              <a:rPr lang="en-GB" sz="2400" dirty="0" smtClean="0">
                <a:solidFill>
                  <a:srgbClr val="00B050"/>
                </a:solidFill>
              </a:rPr>
              <a:t>:</a:t>
            </a:r>
          </a:p>
          <a:p>
            <a:endParaRPr lang="en-GB" sz="2400" dirty="0"/>
          </a:p>
          <a:p>
            <a:pPr marL="457200" indent="-457200">
              <a:buAutoNum type="arabicParenBoth"/>
            </a:pPr>
            <a:r>
              <a:rPr lang="en-GB" sz="2400" dirty="0" smtClean="0"/>
              <a:t>Degree </a:t>
            </a:r>
            <a:r>
              <a:rPr lang="en-GB" sz="2400" dirty="0"/>
              <a:t>Celsius: using mercury as substance, the reference points are water freezing and boiling, and the interpolation is linear</a:t>
            </a:r>
            <a:r>
              <a:rPr lang="en-GB" sz="2400" dirty="0" smtClean="0"/>
              <a:t>.</a:t>
            </a:r>
          </a:p>
          <a:p>
            <a:pPr marL="457200" indent="-457200">
              <a:buAutoNum type="arabicParenBoth"/>
            </a:pPr>
            <a:endParaRPr lang="en-GB" sz="2400" dirty="0"/>
          </a:p>
          <a:p>
            <a:r>
              <a:rPr lang="en-GB" sz="2400" dirty="0"/>
              <a:t>(2) Fahrenheit scale: using alcohol as substance, the reference points are the freezing solution of brine and the average human body temperature, and the interpolation is linear.</a:t>
            </a:r>
          </a:p>
        </p:txBody>
      </p:sp>
    </p:spTree>
    <p:extLst>
      <p:ext uri="{BB962C8B-B14F-4D97-AF65-F5344CB8AC3E}">
        <p14:creationId xmlns:p14="http://schemas.microsoft.com/office/powerpoint/2010/main" xmlns="" val="16410588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5523" y="852826"/>
            <a:ext cx="8425386" cy="3477875"/>
          </a:xfrm>
          <a:prstGeom prst="rect">
            <a:avLst/>
          </a:prstGeom>
        </p:spPr>
        <p:txBody>
          <a:bodyPr wrap="square">
            <a:spAutoFit/>
          </a:bodyPr>
          <a:lstStyle/>
          <a:p>
            <a:r>
              <a:rPr lang="en-GB" sz="2800" dirty="0">
                <a:solidFill>
                  <a:srgbClr val="FF0000"/>
                </a:solidFill>
              </a:rPr>
              <a:t>Thermometer </a:t>
            </a:r>
            <a:r>
              <a:rPr lang="en-GB" sz="2800" dirty="0" smtClean="0">
                <a:solidFill>
                  <a:srgbClr val="FF0000"/>
                </a:solidFill>
              </a:rPr>
              <a:t>Design</a:t>
            </a:r>
          </a:p>
          <a:p>
            <a:endParaRPr lang="en-US" sz="2400" dirty="0" smtClean="0"/>
          </a:p>
          <a:p>
            <a:r>
              <a:rPr lang="en-GB" sz="2400" dirty="0" smtClean="0">
                <a:solidFill>
                  <a:srgbClr val="00B050"/>
                </a:solidFill>
              </a:rPr>
              <a:t>1- Galilean </a:t>
            </a:r>
            <a:r>
              <a:rPr lang="en-GB" sz="2400" dirty="0" err="1">
                <a:solidFill>
                  <a:srgbClr val="00B050"/>
                </a:solidFill>
              </a:rPr>
              <a:t>Thermoscope</a:t>
            </a:r>
            <a:endParaRPr lang="en-GB" sz="2400" dirty="0">
              <a:solidFill>
                <a:srgbClr val="00B050"/>
              </a:solidFill>
            </a:endParaRPr>
          </a:p>
          <a:p>
            <a:endParaRPr lang="en-GB" sz="2400" dirty="0" smtClean="0"/>
          </a:p>
          <a:p>
            <a:r>
              <a:rPr lang="en-GB" sz="2400" dirty="0"/>
              <a:t>1593 Galileo discovers that when heated, liquids expand (i.e. density decreases)</a:t>
            </a:r>
            <a:br>
              <a:rPr lang="en-GB" sz="2400" dirty="0"/>
            </a:br>
            <a:endParaRPr lang="en-GB" sz="2400" dirty="0"/>
          </a:p>
          <a:p>
            <a:r>
              <a:rPr lang="en-GB" sz="2400" dirty="0" err="1"/>
              <a:t>Thermoscope</a:t>
            </a:r>
            <a:r>
              <a:rPr lang="en-GB" sz="2400" dirty="0"/>
              <a:t>:  As temperature rises, the graduated weights will sink, one by one</a:t>
            </a:r>
          </a:p>
        </p:txBody>
      </p:sp>
      <p:sp>
        <p:nvSpPr>
          <p:cNvPr id="4" name="Rectangle 3"/>
          <p:cNvSpPr/>
          <p:nvPr/>
        </p:nvSpPr>
        <p:spPr>
          <a:xfrm>
            <a:off x="595523" y="4826949"/>
            <a:ext cx="7332648" cy="461665"/>
          </a:xfrm>
          <a:prstGeom prst="rect">
            <a:avLst/>
          </a:prstGeom>
        </p:spPr>
        <p:txBody>
          <a:bodyPr wrap="none">
            <a:spAutoFit/>
          </a:bodyPr>
          <a:lstStyle/>
          <a:p>
            <a:r>
              <a:rPr lang="en-GB" sz="2400" dirty="0">
                <a:solidFill>
                  <a:srgbClr val="0070C0"/>
                </a:solidFill>
              </a:rPr>
              <a:t>Video: https://www.youtube.com/watch?v=W_xc-6662f8</a:t>
            </a:r>
          </a:p>
        </p:txBody>
      </p:sp>
      <p:pic>
        <p:nvPicPr>
          <p:cNvPr id="5" name="Picture 4"/>
          <p:cNvPicPr>
            <a:picLocks noChangeAspect="1"/>
          </p:cNvPicPr>
          <p:nvPr/>
        </p:nvPicPr>
        <p:blipFill>
          <a:blip r:embed="rId2"/>
          <a:stretch>
            <a:fillRect/>
          </a:stretch>
        </p:blipFill>
        <p:spPr>
          <a:xfrm>
            <a:off x="8969619" y="1356444"/>
            <a:ext cx="3222381" cy="3222381"/>
          </a:xfrm>
          <a:prstGeom prst="rect">
            <a:avLst/>
          </a:prstGeom>
        </p:spPr>
      </p:pic>
    </p:spTree>
    <p:extLst>
      <p:ext uri="{BB962C8B-B14F-4D97-AF65-F5344CB8AC3E}">
        <p14:creationId xmlns:p14="http://schemas.microsoft.com/office/powerpoint/2010/main" xmlns="" val="40294002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168" y="659395"/>
            <a:ext cx="7541447" cy="4893647"/>
          </a:xfrm>
          <a:prstGeom prst="rect">
            <a:avLst/>
          </a:prstGeom>
        </p:spPr>
        <p:txBody>
          <a:bodyPr wrap="square">
            <a:spAutoFit/>
          </a:bodyPr>
          <a:lstStyle/>
          <a:p>
            <a:r>
              <a:rPr lang="en-GB" sz="2400" dirty="0" smtClean="0">
                <a:solidFill>
                  <a:srgbClr val="00B050"/>
                </a:solidFill>
              </a:rPr>
              <a:t>2- Liquid Thermometers</a:t>
            </a:r>
          </a:p>
          <a:p>
            <a:endParaRPr lang="en-GB" sz="2400" dirty="0" smtClean="0"/>
          </a:p>
          <a:p>
            <a:r>
              <a:rPr lang="en-US" sz="2400" dirty="0" smtClean="0">
                <a:sym typeface="Symbol" pitchFamily="18" charset="2"/>
              </a:rPr>
              <a:t>The smallest markings easiest to read are about ∆h = 1 mm apart. </a:t>
            </a:r>
            <a:r>
              <a:rPr lang="en-GB" sz="2400" dirty="0">
                <a:sym typeface="Symbol" pitchFamily="18" charset="2"/>
              </a:rPr>
              <a:t>Suppose we want to measure to nearest T=0.2 </a:t>
            </a:r>
            <a:r>
              <a:rPr lang="en-GB" sz="2400" dirty="0" smtClean="0">
                <a:sym typeface="Symbol" pitchFamily="18" charset="2"/>
              </a:rPr>
              <a:t>C. </a:t>
            </a:r>
          </a:p>
          <a:p>
            <a:endParaRPr lang="en-GB" sz="2400" dirty="0">
              <a:sym typeface="Symbol" pitchFamily="18" charset="2"/>
            </a:endParaRPr>
          </a:p>
          <a:p>
            <a:r>
              <a:rPr lang="en-GB" sz="2400" dirty="0" smtClean="0">
                <a:sym typeface="Symbol" pitchFamily="18" charset="2"/>
              </a:rPr>
              <a:t>The </a:t>
            </a:r>
            <a:r>
              <a:rPr lang="en-GB" sz="2400" dirty="0">
                <a:sym typeface="Symbol" pitchFamily="18" charset="2"/>
              </a:rPr>
              <a:t>simplest thermometer would be an open vertical column of fluid in a rigid glass tube.  Change in volume pushes fluid up so:  h/h=V/V=</a:t>
            </a:r>
            <a:r>
              <a:rPr lang="en-GB" sz="2400" dirty="0" smtClean="0">
                <a:sym typeface="Symbol" pitchFamily="18" charset="2"/>
              </a:rPr>
              <a:t>T</a:t>
            </a:r>
            <a:r>
              <a:rPr lang="en-GB" sz="2400" dirty="0">
                <a:sym typeface="Symbol" pitchFamily="18" charset="2"/>
              </a:rPr>
              <a:t>. (</a:t>
            </a:r>
            <a:r>
              <a:rPr lang="en-GB" sz="2400" dirty="0" smtClean="0">
                <a:sym typeface="Symbol" pitchFamily="18" charset="2"/>
              </a:rPr>
              <a:t></a:t>
            </a:r>
            <a:r>
              <a:rPr lang="en-GB" sz="2400" dirty="0">
                <a:sym typeface="Symbol" pitchFamily="18" charset="2"/>
              </a:rPr>
              <a:t> </a:t>
            </a:r>
            <a:r>
              <a:rPr lang="en-GB" sz="2400" dirty="0" smtClean="0">
                <a:sym typeface="Symbol" pitchFamily="18" charset="2"/>
              </a:rPr>
              <a:t>is the coefficients </a:t>
            </a:r>
            <a:r>
              <a:rPr lang="en-GB" sz="2400" dirty="0">
                <a:sym typeface="Symbol" pitchFamily="18" charset="2"/>
              </a:rPr>
              <a:t>of volume thermal </a:t>
            </a:r>
            <a:r>
              <a:rPr lang="en-GB" sz="2400" dirty="0" smtClean="0">
                <a:sym typeface="Symbol" pitchFamily="18" charset="2"/>
              </a:rPr>
              <a:t>expansion)</a:t>
            </a:r>
          </a:p>
          <a:p>
            <a:endParaRPr lang="en-GB" sz="2400" dirty="0">
              <a:sym typeface="Symbol" pitchFamily="18" charset="2"/>
            </a:endParaRPr>
          </a:p>
          <a:p>
            <a:r>
              <a:rPr lang="en-GB" sz="2400" dirty="0" smtClean="0">
                <a:sym typeface="Symbol" pitchFamily="18" charset="2"/>
              </a:rPr>
              <a:t>Assuming </a:t>
            </a:r>
            <a:r>
              <a:rPr lang="en-GB" sz="2400" dirty="0">
                <a:sym typeface="Symbol" pitchFamily="18" charset="2"/>
              </a:rPr>
              <a:t>alcohol (=112010</a:t>
            </a:r>
            <a:r>
              <a:rPr lang="en-GB" sz="2400" baseline="30000" dirty="0">
                <a:sym typeface="Symbol" pitchFamily="18" charset="2"/>
              </a:rPr>
              <a:t>-6</a:t>
            </a:r>
            <a:r>
              <a:rPr lang="en-GB" sz="2400" dirty="0">
                <a:sym typeface="Symbol" pitchFamily="18" charset="2"/>
              </a:rPr>
              <a:t> C</a:t>
            </a:r>
            <a:r>
              <a:rPr lang="en-GB" sz="2400" baseline="30000" dirty="0">
                <a:sym typeface="Symbol" pitchFamily="18" charset="2"/>
              </a:rPr>
              <a:t>-1</a:t>
            </a:r>
            <a:r>
              <a:rPr lang="en-GB" sz="2400" dirty="0" smtClean="0">
                <a:sym typeface="Symbol" pitchFamily="18" charset="2"/>
              </a:rPr>
              <a:t>)  </a:t>
            </a:r>
            <a:r>
              <a:rPr lang="en-GB" sz="2400" dirty="0">
                <a:sym typeface="Symbol" pitchFamily="18" charset="2"/>
              </a:rPr>
              <a:t>solving for h=4.5 meters!  So the device would extend from the first floor to the second floor!  Too Big! </a:t>
            </a:r>
            <a:endParaRPr lang="en-US" sz="2400" dirty="0" smtClean="0">
              <a:sym typeface="Symbol" pitchFamily="18" charset="2"/>
            </a:endParaRPr>
          </a:p>
        </p:txBody>
      </p:sp>
      <p:pic>
        <p:nvPicPr>
          <p:cNvPr id="3" name="Picture 2"/>
          <p:cNvPicPr>
            <a:picLocks noChangeAspect="1"/>
          </p:cNvPicPr>
          <p:nvPr/>
        </p:nvPicPr>
        <p:blipFill>
          <a:blip r:embed="rId2"/>
          <a:stretch>
            <a:fillRect/>
          </a:stretch>
        </p:blipFill>
        <p:spPr>
          <a:xfrm>
            <a:off x="9274029" y="659395"/>
            <a:ext cx="2225233" cy="3212870"/>
          </a:xfrm>
          <a:prstGeom prst="rect">
            <a:avLst/>
          </a:prstGeom>
        </p:spPr>
      </p:pic>
      <p:sp>
        <p:nvSpPr>
          <p:cNvPr id="5" name="TextBox 4"/>
          <p:cNvSpPr txBox="1">
            <a:spLocks noChangeArrowheads="1"/>
          </p:cNvSpPr>
          <p:nvPr/>
        </p:nvSpPr>
        <p:spPr bwMode="auto">
          <a:xfrm>
            <a:off x="8984662" y="4243754"/>
            <a:ext cx="2514600" cy="1676400"/>
          </a:xfrm>
          <a:prstGeom prst="rect">
            <a:avLst/>
          </a:prstGeom>
          <a:noFill/>
          <a:ln w="9525">
            <a:noFill/>
            <a:miter lim="800000"/>
            <a:headEnd/>
            <a:tailEnd/>
          </a:ln>
          <a:effec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25425" indent="-225425">
              <a:lnSpc>
                <a:spcPct val="90000"/>
              </a:lnSpc>
              <a:spcBef>
                <a:spcPct val="20000"/>
              </a:spcBef>
              <a:buFontTx/>
              <a:buChar char="•"/>
              <a:tabLst>
                <a:tab pos="4122738" algn="l"/>
              </a:tabLst>
            </a:pPr>
            <a:r>
              <a:rPr lang="en-US" sz="2000" dirty="0">
                <a:solidFill>
                  <a:srgbClr val="C00000"/>
                </a:solidFill>
                <a:cs typeface="Times New Roman" pitchFamily="18" charset="0"/>
                <a:sym typeface="Symbol" pitchFamily="18" charset="2"/>
              </a:rPr>
              <a:t>Instead, put a fat bulb on the end to contain the large volume (and make diameter of tube very small) so that can make convenient size.  </a:t>
            </a:r>
            <a:r>
              <a:rPr lang="en-US" dirty="0">
                <a:solidFill>
                  <a:srgbClr val="C00000"/>
                </a:solidFill>
                <a:latin typeface="Times New Roman" pitchFamily="18" charset="0"/>
                <a:cs typeface="Times New Roman" pitchFamily="18" charset="0"/>
                <a:sym typeface="Symbol" pitchFamily="18" charset="2"/>
              </a:rPr>
              <a:t/>
            </a:r>
            <a:br>
              <a:rPr lang="en-US" dirty="0">
                <a:solidFill>
                  <a:srgbClr val="C00000"/>
                </a:solidFill>
                <a:latin typeface="Times New Roman" pitchFamily="18" charset="0"/>
                <a:cs typeface="Times New Roman" pitchFamily="18" charset="0"/>
                <a:sym typeface="Symbol" pitchFamily="18" charset="2"/>
              </a:rPr>
            </a:br>
            <a:endParaRPr lang="en-US" dirty="0">
              <a:solidFill>
                <a:srgbClr val="C00000"/>
              </a:solidFill>
              <a:latin typeface="Times New Roman" pitchFamily="18" charset="0"/>
              <a:cs typeface="Times New Roman" pitchFamily="18" charset="0"/>
              <a:sym typeface="Symbol" pitchFamily="18" charset="2"/>
            </a:endParaRPr>
          </a:p>
        </p:txBody>
      </p:sp>
    </p:spTree>
    <p:extLst>
      <p:ext uri="{BB962C8B-B14F-4D97-AF65-F5344CB8AC3E}">
        <p14:creationId xmlns:p14="http://schemas.microsoft.com/office/powerpoint/2010/main" xmlns="" val="11738000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599" y="239213"/>
            <a:ext cx="11306908" cy="6001643"/>
          </a:xfrm>
          <a:prstGeom prst="rect">
            <a:avLst/>
          </a:prstGeom>
        </p:spPr>
        <p:txBody>
          <a:bodyPr wrap="square">
            <a:spAutoFit/>
          </a:bodyPr>
          <a:lstStyle/>
          <a:p>
            <a:r>
              <a:rPr lang="en-GB" sz="2400" dirty="0"/>
              <a:t>This is how the two liquids used in thermometers, alcohol and mercury compare:</a:t>
            </a:r>
          </a:p>
          <a:p>
            <a:r>
              <a:rPr lang="en-GB" sz="2400" dirty="0"/>
              <a:t> </a:t>
            </a:r>
          </a:p>
          <a:p>
            <a:r>
              <a:rPr lang="en-GB" sz="2400" dirty="0"/>
              <a:t> </a:t>
            </a:r>
          </a:p>
          <a:p>
            <a:r>
              <a:rPr lang="en-GB" sz="2400" dirty="0">
                <a:solidFill>
                  <a:srgbClr val="00B050"/>
                </a:solidFill>
              </a:rPr>
              <a:t>alcohol</a:t>
            </a:r>
          </a:p>
          <a:p>
            <a:r>
              <a:rPr lang="en-GB" sz="2400" dirty="0"/>
              <a:t> </a:t>
            </a:r>
          </a:p>
          <a:p>
            <a:pPr marL="342900" indent="-342900">
              <a:buFont typeface="Arial" panose="020B0604020202020204" pitchFamily="34" charset="0"/>
              <a:buChar char="•"/>
            </a:pPr>
            <a:r>
              <a:rPr lang="en-GB" sz="2400" dirty="0"/>
              <a:t>transparent, must be used with a dye</a:t>
            </a:r>
          </a:p>
          <a:p>
            <a:pPr marL="342900" indent="-342900">
              <a:buFont typeface="Arial" panose="020B0604020202020204" pitchFamily="34" charset="0"/>
              <a:buChar char="•"/>
            </a:pPr>
            <a:r>
              <a:rPr lang="en-GB" sz="2400" dirty="0"/>
              <a:t>heat conduction poor</a:t>
            </a:r>
          </a:p>
          <a:p>
            <a:pPr marL="342900" indent="-342900">
              <a:buFont typeface="Arial" panose="020B0604020202020204" pitchFamily="34" charset="0"/>
              <a:buChar char="•"/>
            </a:pPr>
            <a:r>
              <a:rPr lang="en-GB" sz="2400" dirty="0"/>
              <a:t>sticks to glass - concave meniscus</a:t>
            </a:r>
          </a:p>
          <a:p>
            <a:pPr marL="342900" indent="-342900">
              <a:buFont typeface="Arial" panose="020B0604020202020204" pitchFamily="34" charset="0"/>
              <a:buChar char="•"/>
            </a:pPr>
            <a:r>
              <a:rPr lang="en-GB" sz="2400" dirty="0"/>
              <a:t>temperature range </a:t>
            </a:r>
            <a:r>
              <a:rPr lang="en-GB" sz="2400" b="1" dirty="0"/>
              <a:t>~</a:t>
            </a:r>
            <a:r>
              <a:rPr lang="en-GB" sz="2400" dirty="0"/>
              <a:t> </a:t>
            </a:r>
            <a:r>
              <a:rPr lang="en-GB" sz="2400" dirty="0" smtClean="0"/>
              <a:t>150 </a:t>
            </a:r>
            <a:r>
              <a:rPr lang="en-GB" sz="2400" baseline="30000" dirty="0" err="1" smtClean="0"/>
              <a:t>o</a:t>
            </a:r>
            <a:r>
              <a:rPr lang="en-GB" sz="2400" dirty="0" err="1" smtClean="0"/>
              <a:t>C</a:t>
            </a:r>
            <a:r>
              <a:rPr lang="en-GB" sz="2400" dirty="0" smtClean="0"/>
              <a:t> </a:t>
            </a:r>
            <a:r>
              <a:rPr lang="en-GB" sz="2400" dirty="0"/>
              <a:t>... -114.9 </a:t>
            </a:r>
            <a:r>
              <a:rPr lang="en-GB" sz="2400" baseline="30000" dirty="0" err="1" smtClean="0"/>
              <a:t>o</a:t>
            </a:r>
            <a:r>
              <a:rPr lang="en-GB" sz="2400" dirty="0" err="1" smtClean="0"/>
              <a:t>C</a:t>
            </a:r>
            <a:endParaRPr lang="en-GB" sz="2400" dirty="0" smtClean="0"/>
          </a:p>
          <a:p>
            <a:endParaRPr lang="en-GB" sz="2400" dirty="0"/>
          </a:p>
          <a:p>
            <a:r>
              <a:rPr lang="en-GB" sz="2400" dirty="0" smtClean="0">
                <a:solidFill>
                  <a:srgbClr val="00B050"/>
                </a:solidFill>
              </a:rPr>
              <a:t>mercury</a:t>
            </a:r>
          </a:p>
          <a:p>
            <a:endParaRPr lang="en-GB" sz="2400" dirty="0"/>
          </a:p>
          <a:p>
            <a:pPr marL="342900" indent="-342900">
              <a:buFont typeface="Arial" panose="020B0604020202020204" pitchFamily="34" charset="0"/>
              <a:buChar char="•"/>
            </a:pPr>
            <a:r>
              <a:rPr lang="en-GB" sz="2400" dirty="0" err="1" smtClean="0"/>
              <a:t>opague</a:t>
            </a:r>
            <a:endParaRPr lang="en-GB" sz="2400" dirty="0"/>
          </a:p>
          <a:p>
            <a:pPr marL="342900" indent="-342900">
              <a:buFont typeface="Arial" panose="020B0604020202020204" pitchFamily="34" charset="0"/>
              <a:buChar char="•"/>
            </a:pPr>
            <a:r>
              <a:rPr lang="en-GB" sz="2400" dirty="0"/>
              <a:t>is a metal and </a:t>
            </a:r>
            <a:r>
              <a:rPr lang="en-GB" sz="2400" dirty="0" smtClean="0"/>
              <a:t>therefore </a:t>
            </a:r>
            <a:r>
              <a:rPr lang="en-GB" sz="2400" dirty="0"/>
              <a:t>a good heat conductor</a:t>
            </a:r>
          </a:p>
          <a:p>
            <a:pPr marL="342900" indent="-342900">
              <a:buFont typeface="Arial" panose="020B0604020202020204" pitchFamily="34" charset="0"/>
              <a:buChar char="•"/>
            </a:pPr>
            <a:r>
              <a:rPr lang="en-GB" sz="2400" dirty="0"/>
              <a:t>does not stick to glass - convex meniscus</a:t>
            </a:r>
          </a:p>
          <a:p>
            <a:pPr marL="342900" indent="-342900">
              <a:buFont typeface="Arial" panose="020B0604020202020204" pitchFamily="34" charset="0"/>
              <a:buChar char="•"/>
            </a:pPr>
            <a:r>
              <a:rPr lang="en-GB" sz="2400" dirty="0"/>
              <a:t>temperature </a:t>
            </a:r>
            <a:r>
              <a:rPr lang="en-GB" sz="2400" dirty="0" smtClean="0"/>
              <a:t>range </a:t>
            </a:r>
            <a:r>
              <a:rPr lang="en-GB" sz="2400" b="1" dirty="0" smtClean="0"/>
              <a:t>~</a:t>
            </a:r>
            <a:r>
              <a:rPr lang="en-GB" sz="2400" dirty="0" smtClean="0"/>
              <a:t> 356 </a:t>
            </a:r>
            <a:r>
              <a:rPr lang="en-GB" sz="2400" baseline="30000" dirty="0" err="1" smtClean="0"/>
              <a:t>o</a:t>
            </a:r>
            <a:r>
              <a:rPr lang="en-GB" sz="2400" dirty="0" err="1" smtClean="0"/>
              <a:t>C</a:t>
            </a:r>
            <a:r>
              <a:rPr lang="en-GB" sz="2400" dirty="0" smtClean="0"/>
              <a:t> </a:t>
            </a:r>
            <a:r>
              <a:rPr lang="en-GB" sz="2400" dirty="0"/>
              <a:t>... -</a:t>
            </a:r>
            <a:r>
              <a:rPr lang="en-GB" sz="2400" dirty="0" smtClean="0"/>
              <a:t>39 </a:t>
            </a:r>
            <a:r>
              <a:rPr lang="en-GB" sz="2400" baseline="30000" dirty="0" err="1" smtClean="0"/>
              <a:t>o</a:t>
            </a:r>
            <a:r>
              <a:rPr lang="en-GB" sz="2400" dirty="0" err="1" smtClean="0"/>
              <a:t>C</a:t>
            </a:r>
            <a:endParaRPr lang="en-GB" sz="2400" dirty="0"/>
          </a:p>
        </p:txBody>
      </p:sp>
    </p:spTree>
    <p:extLst>
      <p:ext uri="{BB962C8B-B14F-4D97-AF65-F5344CB8AC3E}">
        <p14:creationId xmlns:p14="http://schemas.microsoft.com/office/powerpoint/2010/main" xmlns="" val="41564919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3026" y="724619"/>
            <a:ext cx="10386204" cy="4585871"/>
          </a:xfrm>
          <a:prstGeom prst="rect">
            <a:avLst/>
          </a:prstGeom>
          <a:noFill/>
        </p:spPr>
        <p:txBody>
          <a:bodyPr wrap="square" rtlCol="0">
            <a:spAutoFit/>
          </a:bodyPr>
          <a:lstStyle/>
          <a:p>
            <a:r>
              <a:rPr lang="en-US" sz="2800" dirty="0" smtClean="0">
                <a:solidFill>
                  <a:srgbClr val="FF0000"/>
                </a:solidFill>
              </a:rPr>
              <a:t>Limitations of Thermodynamics</a:t>
            </a:r>
          </a:p>
          <a:p>
            <a:endParaRPr lang="en-US" sz="2400" dirty="0"/>
          </a:p>
          <a:p>
            <a:r>
              <a:rPr lang="en-US" sz="2400" dirty="0" smtClean="0"/>
              <a:t>1- No information regarding the</a:t>
            </a:r>
            <a:r>
              <a:rPr lang="en-US" sz="2400" dirty="0" smtClean="0">
                <a:solidFill>
                  <a:srgbClr val="FF0000"/>
                </a:solidFill>
              </a:rPr>
              <a:t> </a:t>
            </a:r>
            <a:r>
              <a:rPr lang="en-US" sz="2400" dirty="0" smtClean="0">
                <a:solidFill>
                  <a:schemeClr val="accent1">
                    <a:lumMod val="75000"/>
                  </a:schemeClr>
                </a:solidFill>
              </a:rPr>
              <a:t>rates</a:t>
            </a:r>
            <a:r>
              <a:rPr lang="en-US" sz="2400" dirty="0" smtClean="0">
                <a:solidFill>
                  <a:srgbClr val="FF0000"/>
                </a:solidFill>
              </a:rPr>
              <a:t> </a:t>
            </a:r>
            <a:r>
              <a:rPr lang="en-US" sz="2400" dirty="0" smtClean="0"/>
              <a:t>at which physical and chemical process occur.</a:t>
            </a:r>
          </a:p>
          <a:p>
            <a:endParaRPr lang="en-US" sz="2400" dirty="0"/>
          </a:p>
          <a:p>
            <a:r>
              <a:rPr lang="en-US" sz="2400" dirty="0" smtClean="0"/>
              <a:t>2- It only considers </a:t>
            </a:r>
            <a:r>
              <a:rPr lang="en-US" sz="2400" dirty="0" smtClean="0">
                <a:solidFill>
                  <a:schemeClr val="accent1">
                    <a:lumMod val="75000"/>
                  </a:schemeClr>
                </a:solidFill>
              </a:rPr>
              <a:t>initial and final states of the system</a:t>
            </a:r>
            <a:r>
              <a:rPr lang="en-US" sz="2400" dirty="0" smtClean="0"/>
              <a:t>. (i.e. It does not tells about the </a:t>
            </a:r>
            <a:r>
              <a:rPr lang="en-US" sz="2400" dirty="0" smtClean="0">
                <a:solidFill>
                  <a:schemeClr val="accent1">
                    <a:lumMod val="75000"/>
                  </a:schemeClr>
                </a:solidFill>
              </a:rPr>
              <a:t>mechanism</a:t>
            </a:r>
            <a:r>
              <a:rPr lang="en-US" sz="2400" dirty="0" smtClean="0"/>
              <a:t> of the process)</a:t>
            </a:r>
          </a:p>
          <a:p>
            <a:endParaRPr lang="en-US" sz="2400" dirty="0"/>
          </a:p>
          <a:p>
            <a:r>
              <a:rPr lang="en-US" sz="2400" dirty="0" smtClean="0"/>
              <a:t>3- It deals with </a:t>
            </a:r>
            <a:r>
              <a:rPr lang="en-US" sz="2400" dirty="0" smtClean="0">
                <a:solidFill>
                  <a:schemeClr val="accent1">
                    <a:lumMod val="75000"/>
                  </a:schemeClr>
                </a:solidFill>
              </a:rPr>
              <a:t>only macroscopic </a:t>
            </a:r>
            <a:r>
              <a:rPr lang="en-US" sz="2400" dirty="0" smtClean="0"/>
              <a:t>properties of the system.</a:t>
            </a:r>
          </a:p>
          <a:p>
            <a:endParaRPr lang="en-US" sz="2400" dirty="0"/>
          </a:p>
          <a:p>
            <a:r>
              <a:rPr lang="en-US" sz="2400" dirty="0" smtClean="0">
                <a:solidFill>
                  <a:srgbClr val="00B050"/>
                </a:solidFill>
              </a:rPr>
              <a:t>Macroscopic properties </a:t>
            </a:r>
            <a:r>
              <a:rPr lang="en-US" sz="2400" dirty="0" smtClean="0"/>
              <a:t>(quantities): pressure, temperature)</a:t>
            </a:r>
          </a:p>
          <a:p>
            <a:r>
              <a:rPr lang="en-US" sz="2400" dirty="0" smtClean="0">
                <a:solidFill>
                  <a:srgbClr val="00B050"/>
                </a:solidFill>
              </a:rPr>
              <a:t>Microscopic properties </a:t>
            </a:r>
            <a:r>
              <a:rPr lang="en-US" sz="2400" dirty="0" smtClean="0"/>
              <a:t>(quantities): kinetic motion of atoms and their velocity etc.</a:t>
            </a:r>
            <a:endParaRPr lang="en-GB" sz="2400" dirty="0"/>
          </a:p>
        </p:txBody>
      </p:sp>
    </p:spTree>
    <p:extLst>
      <p:ext uri="{BB962C8B-B14F-4D97-AF65-F5344CB8AC3E}">
        <p14:creationId xmlns:p14="http://schemas.microsoft.com/office/powerpoint/2010/main" xmlns="" val="12579289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3691" y="571308"/>
            <a:ext cx="10281139" cy="2215991"/>
          </a:xfrm>
          <a:prstGeom prst="rect">
            <a:avLst/>
          </a:prstGeom>
        </p:spPr>
        <p:txBody>
          <a:bodyPr wrap="square">
            <a:spAutoFit/>
          </a:bodyPr>
          <a:lstStyle/>
          <a:p>
            <a:r>
              <a:rPr lang="en-GB" sz="2400" dirty="0"/>
              <a:t>The temperature on a liquid in glass thermometers can be calculated by making certain </a:t>
            </a:r>
            <a:r>
              <a:rPr lang="en-GB" sz="2400" dirty="0" smtClean="0"/>
              <a:t>measurements. And using liquid </a:t>
            </a:r>
            <a:r>
              <a:rPr lang="en-GB" sz="2400" dirty="0"/>
              <a:t>in glass thermometer </a:t>
            </a:r>
            <a:r>
              <a:rPr lang="en-GB" sz="2400" dirty="0" smtClean="0"/>
              <a:t>equation</a:t>
            </a:r>
          </a:p>
          <a:p>
            <a:endParaRPr lang="en-GB" dirty="0"/>
          </a:p>
          <a:p>
            <a:r>
              <a:rPr lang="en-GB" dirty="0"/>
              <a:t> </a:t>
            </a:r>
          </a:p>
          <a:p>
            <a:r>
              <a:rPr lang="en-GB" dirty="0"/>
              <a:t> </a:t>
            </a:r>
          </a:p>
          <a:p>
            <a:r>
              <a:rPr lang="en-GB" dirty="0"/>
              <a:t> </a:t>
            </a:r>
          </a:p>
          <a:p>
            <a:endParaRPr lang="en-GB" dirty="0" smtClean="0"/>
          </a:p>
        </p:txBody>
      </p:sp>
      <mc:AlternateContent xmlns:mc="http://schemas.openxmlformats.org/markup-compatibility/2006">
        <mc:Choice xmlns:a14="http://schemas.microsoft.com/office/drawing/2010/main" xmlns="" Requires="a14">
          <p:sp>
            <p:nvSpPr>
              <p:cNvPr id="5" name="TextBox 4"/>
              <p:cNvSpPr txBox="1"/>
              <p:nvPr/>
            </p:nvSpPr>
            <p:spPr>
              <a:xfrm>
                <a:off x="4262174" y="5052670"/>
                <a:ext cx="3984172" cy="1005596"/>
              </a:xfrm>
              <a:prstGeom prst="rect">
                <a:avLst/>
              </a:prstGeom>
              <a:noFill/>
            </p:spPr>
            <p:txBody>
              <a:bodyPr wrap="square" lIns="0" tIns="0" rIns="0" bIns="0" rtlCol="1">
                <a:spAutoFit/>
              </a:bodyPr>
              <a:lstStyle/>
              <a:p>
                <a:pPr/>
                <a14:m>
                  <m:oMathPara xmlns:m="http://schemas.openxmlformats.org/officeDocument/2006/math">
                    <m:oMathParaPr>
                      <m:jc m:val="centerGroup"/>
                    </m:oMathParaPr>
                    <m:oMath xmlns:m="http://schemas.openxmlformats.org/officeDocument/2006/math">
                      <m:r>
                        <a:rPr lang="ar-SA" sz="3200" i="1" smtClean="0">
                          <a:latin typeface="Cambria Math" panose="02040503050406030204" pitchFamily="18" charset="0"/>
                          <a:ea typeface="Cambria Math" panose="02040503050406030204" pitchFamily="18" charset="0"/>
                        </a:rPr>
                        <m:t>𝜃</m:t>
                      </m:r>
                      <m:r>
                        <a:rPr lang="en-US" sz="3200" b="0" i="1" smtClean="0">
                          <a:latin typeface="Cambria Math" panose="02040503050406030204" pitchFamily="18" charset="0"/>
                          <a:ea typeface="Cambria Math" panose="02040503050406030204" pitchFamily="18" charset="0"/>
                        </a:rPr>
                        <m:t>=</m:t>
                      </m:r>
                      <m:f>
                        <m:fPr>
                          <m:ctrlPr>
                            <a:rPr lang="en-US" sz="3200" b="0" i="1" smtClean="0">
                              <a:latin typeface="Cambria Math" panose="02040503050406030204" pitchFamily="18" charset="0"/>
                              <a:ea typeface="Cambria Math" panose="02040503050406030204" pitchFamily="18" charset="0"/>
                            </a:rPr>
                          </m:ctrlPr>
                        </m:fPr>
                        <m:num>
                          <m:sSub>
                            <m:sSubPr>
                              <m:ctrlPr>
                                <a:rPr lang="en-US" sz="3200" b="0" i="1" smtClean="0">
                                  <a:latin typeface="Cambria Math" panose="02040503050406030204" pitchFamily="18" charset="0"/>
                                  <a:ea typeface="Cambria Math" panose="02040503050406030204" pitchFamily="18" charset="0"/>
                                </a:rPr>
                              </m:ctrlPr>
                            </m:sSubPr>
                            <m:e>
                              <m:r>
                                <a:rPr lang="en-US" sz="3200" b="0" i="1" smtClean="0">
                                  <a:latin typeface="Cambria Math" panose="02040503050406030204" pitchFamily="18" charset="0"/>
                                  <a:ea typeface="Cambria Math" panose="02040503050406030204" pitchFamily="18" charset="0"/>
                                </a:rPr>
                                <m:t>𝐼</m:t>
                              </m:r>
                            </m:e>
                            <m:sub>
                              <m:r>
                                <a:rPr lang="en-US" sz="3200" b="0" i="1" smtClean="0">
                                  <a:latin typeface="Cambria Math" panose="02040503050406030204" pitchFamily="18" charset="0"/>
                                  <a:ea typeface="Cambria Math" panose="02040503050406030204" pitchFamily="18" charset="0"/>
                                </a:rPr>
                                <m:t>𝜃</m:t>
                              </m:r>
                            </m:sub>
                          </m:sSub>
                          <m:r>
                            <a:rPr lang="en-US" sz="3200" b="0" i="1" smtClean="0">
                              <a:latin typeface="Cambria Math" panose="02040503050406030204" pitchFamily="18" charset="0"/>
                              <a:ea typeface="Cambria Math" panose="02040503050406030204" pitchFamily="18" charset="0"/>
                            </a:rPr>
                            <m:t>−</m:t>
                          </m:r>
                          <m:sSub>
                            <m:sSubPr>
                              <m:ctrlPr>
                                <a:rPr lang="en-US" sz="3200" b="0" i="1" smtClean="0">
                                  <a:latin typeface="Cambria Math" panose="02040503050406030204" pitchFamily="18" charset="0"/>
                                  <a:ea typeface="Cambria Math" panose="02040503050406030204" pitchFamily="18" charset="0"/>
                                </a:rPr>
                              </m:ctrlPr>
                            </m:sSubPr>
                            <m:e>
                              <m:r>
                                <a:rPr lang="en-US" sz="3200" b="0" i="1" smtClean="0">
                                  <a:latin typeface="Cambria Math" panose="02040503050406030204" pitchFamily="18" charset="0"/>
                                  <a:ea typeface="Cambria Math" panose="02040503050406030204" pitchFamily="18" charset="0"/>
                                </a:rPr>
                                <m:t>𝐼</m:t>
                              </m:r>
                            </m:e>
                            <m:sub>
                              <m:r>
                                <a:rPr lang="en-US" sz="3200" b="0" i="1" smtClean="0">
                                  <a:latin typeface="Cambria Math" panose="02040503050406030204" pitchFamily="18" charset="0"/>
                                  <a:ea typeface="Cambria Math" panose="02040503050406030204" pitchFamily="18" charset="0"/>
                                </a:rPr>
                                <m:t>0</m:t>
                              </m:r>
                            </m:sub>
                          </m:sSub>
                        </m:num>
                        <m:den>
                          <m:sSub>
                            <m:sSubPr>
                              <m:ctrlPr>
                                <a:rPr lang="en-US" sz="3200" b="0" i="1" smtClean="0">
                                  <a:latin typeface="Cambria Math" panose="02040503050406030204" pitchFamily="18" charset="0"/>
                                  <a:ea typeface="Cambria Math" panose="02040503050406030204" pitchFamily="18" charset="0"/>
                                </a:rPr>
                              </m:ctrlPr>
                            </m:sSubPr>
                            <m:e>
                              <m:r>
                                <a:rPr lang="en-US" sz="3200" b="0" i="1" smtClean="0">
                                  <a:latin typeface="Cambria Math" panose="02040503050406030204" pitchFamily="18" charset="0"/>
                                  <a:ea typeface="Cambria Math" panose="02040503050406030204" pitchFamily="18" charset="0"/>
                                </a:rPr>
                                <m:t>𝐼</m:t>
                              </m:r>
                            </m:e>
                            <m:sub>
                              <m:r>
                                <a:rPr lang="en-US" sz="3200" b="0" i="1" smtClean="0">
                                  <a:latin typeface="Cambria Math" panose="02040503050406030204" pitchFamily="18" charset="0"/>
                                  <a:ea typeface="Cambria Math" panose="02040503050406030204" pitchFamily="18" charset="0"/>
                                </a:rPr>
                                <m:t>100</m:t>
                              </m:r>
                            </m:sub>
                          </m:sSub>
                          <m:r>
                            <a:rPr lang="en-US" sz="3200" b="0" i="1" smtClean="0">
                              <a:latin typeface="Cambria Math" panose="02040503050406030204" pitchFamily="18" charset="0"/>
                              <a:ea typeface="Cambria Math" panose="02040503050406030204" pitchFamily="18" charset="0"/>
                            </a:rPr>
                            <m:t>−</m:t>
                          </m:r>
                          <m:sSub>
                            <m:sSubPr>
                              <m:ctrlPr>
                                <a:rPr lang="en-US" sz="3200" b="0" i="1" smtClean="0">
                                  <a:latin typeface="Cambria Math" panose="02040503050406030204" pitchFamily="18" charset="0"/>
                                  <a:ea typeface="Cambria Math" panose="02040503050406030204" pitchFamily="18" charset="0"/>
                                </a:rPr>
                              </m:ctrlPr>
                            </m:sSubPr>
                            <m:e>
                              <m:r>
                                <a:rPr lang="en-US" sz="3200" b="0" i="1" smtClean="0">
                                  <a:latin typeface="Cambria Math" panose="02040503050406030204" pitchFamily="18" charset="0"/>
                                  <a:ea typeface="Cambria Math" panose="02040503050406030204" pitchFamily="18" charset="0"/>
                                </a:rPr>
                                <m:t>𝐼</m:t>
                              </m:r>
                            </m:e>
                            <m:sub>
                              <m:r>
                                <a:rPr lang="en-US" sz="3200" b="0" i="1" smtClean="0">
                                  <a:latin typeface="Cambria Math" panose="02040503050406030204" pitchFamily="18" charset="0"/>
                                  <a:ea typeface="Cambria Math" panose="02040503050406030204" pitchFamily="18" charset="0"/>
                                </a:rPr>
                                <m:t>0</m:t>
                              </m:r>
                            </m:sub>
                          </m:sSub>
                        </m:den>
                      </m:f>
                      <m:r>
                        <a:rPr lang="en-US" sz="3200" b="0" i="1" smtClean="0">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100</m:t>
                      </m:r>
                    </m:oMath>
                  </m:oMathPara>
                </a14:m>
                <a:endParaRPr lang="ar-SA" sz="3200" dirty="0"/>
              </a:p>
            </p:txBody>
          </p:sp>
        </mc:Choice>
        <mc:Fallback>
          <p:sp>
            <p:nvSpPr>
              <p:cNvPr id="5" name="TextBox 4"/>
              <p:cNvSpPr txBox="1">
                <a:spLocks noRot="1" noChangeAspect="1" noMove="1" noResize="1" noEditPoints="1" noAdjustHandles="1" noChangeArrowheads="1" noChangeShapeType="1" noTextEdit="1"/>
              </p:cNvSpPr>
              <p:nvPr/>
            </p:nvSpPr>
            <p:spPr>
              <a:xfrm>
                <a:off x="4262174" y="5052670"/>
                <a:ext cx="3984172" cy="1005596"/>
              </a:xfrm>
              <a:prstGeom prst="rect">
                <a:avLst/>
              </a:prstGeom>
              <a:blipFill>
                <a:blip r:embed="rId2"/>
                <a:stretch>
                  <a:fillRect/>
                </a:stretch>
              </a:blipFill>
            </p:spPr>
            <p:txBody>
              <a:bodyPr/>
              <a:lstStyle/>
              <a:p>
                <a:r>
                  <a:rPr lang="ar-SA">
                    <a:noFill/>
                  </a:rPr>
                  <a:t> </a:t>
                </a:r>
              </a:p>
            </p:txBody>
          </p:sp>
        </mc:Fallback>
      </mc:AlternateContent>
      <p:sp>
        <p:nvSpPr>
          <p:cNvPr id="6" name="Rectangle 5"/>
          <p:cNvSpPr/>
          <p:nvPr/>
        </p:nvSpPr>
        <p:spPr>
          <a:xfrm>
            <a:off x="3155904" y="3219450"/>
            <a:ext cx="5181600" cy="2286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8246346" y="3028950"/>
            <a:ext cx="1123950" cy="609600"/>
          </a:xfrm>
          <a:prstGeom prst="ellipse">
            <a:avLst/>
          </a:prstGeom>
          <a:solidFill>
            <a:srgbClr val="C0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p:cNvCxnSpPr/>
          <p:nvPr/>
        </p:nvCxnSpPr>
        <p:spPr>
          <a:xfrm>
            <a:off x="5503146" y="3333750"/>
            <a:ext cx="3482058"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422604" y="2705100"/>
            <a:ext cx="0" cy="51435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7575504" y="2705100"/>
            <a:ext cx="0" cy="51435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5503146" y="3486150"/>
            <a:ext cx="0" cy="47625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3422604" y="2476500"/>
            <a:ext cx="4823742" cy="19050"/>
          </a:xfrm>
          <a:prstGeom prst="straightConnector1">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7575504" y="2643187"/>
            <a:ext cx="670842" cy="4764"/>
          </a:xfrm>
          <a:prstGeom prst="straightConnector1">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5460956" y="4171949"/>
            <a:ext cx="2785390" cy="1"/>
          </a:xfrm>
          <a:prstGeom prst="straightConnector1">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412958" y="1849219"/>
            <a:ext cx="785793" cy="646331"/>
          </a:xfrm>
          <a:prstGeom prst="rect">
            <a:avLst/>
          </a:prstGeom>
          <a:noFill/>
        </p:spPr>
        <p:txBody>
          <a:bodyPr wrap="none" rtlCol="0">
            <a:spAutoFit/>
          </a:bodyPr>
          <a:lstStyle/>
          <a:p>
            <a:r>
              <a:rPr lang="en-US" sz="3600" b="1" i="1" dirty="0" smtClean="0">
                <a:latin typeface="Bodoni MT" panose="02070603080606020203" pitchFamily="18" charset="0"/>
                <a:cs typeface="Times New Roman" panose="02020603050405020304" pitchFamily="18" charset="0"/>
              </a:rPr>
              <a:t>l</a:t>
            </a:r>
            <a:r>
              <a:rPr lang="en-US" sz="3600" b="1" i="1" baseline="-25000" dirty="0" smtClean="0">
                <a:latin typeface="Bodoni MT" panose="02070603080606020203" pitchFamily="18" charset="0"/>
                <a:cs typeface="Times New Roman" panose="02020603050405020304" pitchFamily="18" charset="0"/>
              </a:rPr>
              <a:t>100</a:t>
            </a:r>
            <a:endParaRPr lang="en-GB" sz="3600" b="1" i="1" dirty="0">
              <a:latin typeface="Bodoni MT" panose="02070603080606020203" pitchFamily="18" charset="0"/>
              <a:cs typeface="Times New Roman" panose="02020603050405020304" pitchFamily="18" charset="0"/>
            </a:endParaRPr>
          </a:p>
        </p:txBody>
      </p:sp>
      <p:sp>
        <p:nvSpPr>
          <p:cNvPr id="16" name="Rectangle 15"/>
          <p:cNvSpPr/>
          <p:nvPr/>
        </p:nvSpPr>
        <p:spPr>
          <a:xfrm>
            <a:off x="8313301" y="2266455"/>
            <a:ext cx="484428" cy="646331"/>
          </a:xfrm>
          <a:prstGeom prst="rect">
            <a:avLst/>
          </a:prstGeom>
        </p:spPr>
        <p:txBody>
          <a:bodyPr wrap="none">
            <a:spAutoFit/>
          </a:bodyPr>
          <a:lstStyle/>
          <a:p>
            <a:r>
              <a:rPr lang="en-US" sz="3600" b="1" i="1" dirty="0" smtClean="0">
                <a:solidFill>
                  <a:prstClr val="black"/>
                </a:solidFill>
                <a:latin typeface="Bodoni MT" panose="02070603080606020203" pitchFamily="18" charset="0"/>
                <a:cs typeface="Times New Roman" panose="02020603050405020304" pitchFamily="18" charset="0"/>
              </a:rPr>
              <a:t>l</a:t>
            </a:r>
            <a:r>
              <a:rPr lang="en-US" sz="3600" b="1" i="1" baseline="-25000" dirty="0" smtClean="0">
                <a:solidFill>
                  <a:prstClr val="black"/>
                </a:solidFill>
                <a:latin typeface="Bodoni MT" panose="02070603080606020203" pitchFamily="18" charset="0"/>
                <a:cs typeface="Times New Roman" panose="02020603050405020304" pitchFamily="18" charset="0"/>
              </a:rPr>
              <a:t>0</a:t>
            </a:r>
            <a:endParaRPr lang="en-GB" dirty="0"/>
          </a:p>
        </p:txBody>
      </p:sp>
      <p:sp>
        <p:nvSpPr>
          <p:cNvPr id="17" name="Rectangle 16"/>
          <p:cNvSpPr/>
          <p:nvPr/>
        </p:nvSpPr>
        <p:spPr>
          <a:xfrm>
            <a:off x="6397829" y="3562350"/>
            <a:ext cx="635110" cy="646331"/>
          </a:xfrm>
          <a:prstGeom prst="rect">
            <a:avLst/>
          </a:prstGeom>
        </p:spPr>
        <p:txBody>
          <a:bodyPr wrap="none">
            <a:spAutoFit/>
          </a:bodyPr>
          <a:lstStyle/>
          <a:p>
            <a:r>
              <a:rPr lang="en-US" sz="3600" b="1" i="1" dirty="0" smtClean="0">
                <a:solidFill>
                  <a:prstClr val="black"/>
                </a:solidFill>
                <a:latin typeface="Bodoni MT" panose="02070603080606020203" pitchFamily="18" charset="0"/>
                <a:cs typeface="Times New Roman" panose="02020603050405020304" pitchFamily="18" charset="0"/>
              </a:rPr>
              <a:t>l</a:t>
            </a:r>
            <a:r>
              <a:rPr lang="el-GR" sz="3600" b="1" baseline="-25000" dirty="0" smtClean="0">
                <a:solidFill>
                  <a:prstClr val="black"/>
                </a:solidFill>
                <a:latin typeface="Yu Gothic Medium" panose="020B0500000000000000" pitchFamily="34" charset="-128"/>
                <a:ea typeface="Yu Gothic Medium" panose="020B0500000000000000" pitchFamily="34" charset="-128"/>
                <a:cs typeface="Times New Roman" panose="02020603050405020304" pitchFamily="18" charset="0"/>
              </a:rPr>
              <a:t>θ</a:t>
            </a:r>
            <a:endParaRPr lang="en-GB" dirty="0"/>
          </a:p>
        </p:txBody>
      </p:sp>
      <p:sp>
        <p:nvSpPr>
          <p:cNvPr id="18" name="TextBox 17"/>
          <p:cNvSpPr txBox="1"/>
          <p:nvPr/>
        </p:nvSpPr>
        <p:spPr>
          <a:xfrm>
            <a:off x="2963183" y="3519100"/>
            <a:ext cx="1045479" cy="523220"/>
          </a:xfrm>
          <a:prstGeom prst="rect">
            <a:avLst/>
          </a:prstGeom>
          <a:noFill/>
        </p:spPr>
        <p:txBody>
          <a:bodyPr wrap="none" rtlCol="0">
            <a:spAutoFit/>
          </a:bodyPr>
          <a:lstStyle/>
          <a:p>
            <a:r>
              <a:rPr lang="en-US" sz="2800" b="1" dirty="0" smtClean="0"/>
              <a:t>100</a:t>
            </a:r>
            <a:r>
              <a:rPr lang="en-US" sz="2800" b="1" baseline="30000" dirty="0" smtClean="0"/>
              <a:t>0</a:t>
            </a:r>
            <a:r>
              <a:rPr lang="en-US" sz="2800" b="1" dirty="0" smtClean="0"/>
              <a:t>C</a:t>
            </a:r>
            <a:endParaRPr lang="en-GB" sz="2800" b="1" dirty="0"/>
          </a:p>
        </p:txBody>
      </p:sp>
      <p:sp>
        <p:nvSpPr>
          <p:cNvPr id="19" name="Rectangle 18"/>
          <p:cNvSpPr/>
          <p:nvPr/>
        </p:nvSpPr>
        <p:spPr>
          <a:xfrm>
            <a:off x="7494230" y="3519100"/>
            <a:ext cx="679994" cy="523220"/>
          </a:xfrm>
          <a:prstGeom prst="rect">
            <a:avLst/>
          </a:prstGeom>
        </p:spPr>
        <p:txBody>
          <a:bodyPr wrap="none">
            <a:spAutoFit/>
          </a:bodyPr>
          <a:lstStyle/>
          <a:p>
            <a:pPr lvl="0"/>
            <a:r>
              <a:rPr lang="en-US" sz="2800" b="1" dirty="0">
                <a:solidFill>
                  <a:prstClr val="black"/>
                </a:solidFill>
              </a:rPr>
              <a:t>0</a:t>
            </a:r>
            <a:r>
              <a:rPr lang="en-US" sz="2800" b="1" baseline="30000" dirty="0">
                <a:solidFill>
                  <a:prstClr val="black"/>
                </a:solidFill>
              </a:rPr>
              <a:t>0</a:t>
            </a:r>
            <a:r>
              <a:rPr lang="en-US" sz="2800" b="1" dirty="0">
                <a:solidFill>
                  <a:prstClr val="black"/>
                </a:solidFill>
              </a:rPr>
              <a:t>C</a:t>
            </a:r>
            <a:endParaRPr lang="en-GB" sz="2800" b="1" dirty="0">
              <a:solidFill>
                <a:prstClr val="black"/>
              </a:solidFill>
            </a:endParaRPr>
          </a:p>
        </p:txBody>
      </p:sp>
      <p:sp>
        <p:nvSpPr>
          <p:cNvPr id="20" name="TextBox 19"/>
          <p:cNvSpPr txBox="1"/>
          <p:nvPr/>
        </p:nvSpPr>
        <p:spPr>
          <a:xfrm>
            <a:off x="5258396" y="2676838"/>
            <a:ext cx="816249" cy="461665"/>
          </a:xfrm>
          <a:prstGeom prst="rect">
            <a:avLst/>
          </a:prstGeom>
          <a:noFill/>
        </p:spPr>
        <p:txBody>
          <a:bodyPr wrap="none" rtlCol="0">
            <a:spAutoFit/>
          </a:bodyPr>
          <a:lstStyle/>
          <a:p>
            <a:r>
              <a:rPr lang="el-GR" sz="2400" b="1" dirty="0" smtClean="0">
                <a:latin typeface="Yu Gothic Medium" panose="020B0500000000000000" pitchFamily="34" charset="-128"/>
                <a:ea typeface="Yu Gothic Medium" panose="020B0500000000000000" pitchFamily="34" charset="-128"/>
              </a:rPr>
              <a:t>θ</a:t>
            </a:r>
            <a:r>
              <a:rPr lang="en-US" sz="2400" b="1" baseline="30000" dirty="0" smtClean="0">
                <a:latin typeface="Yu Gothic Medium" panose="020B0500000000000000" pitchFamily="34" charset="-128"/>
                <a:ea typeface="Yu Gothic Medium" panose="020B0500000000000000" pitchFamily="34" charset="-128"/>
              </a:rPr>
              <a:t>0</a:t>
            </a:r>
            <a:r>
              <a:rPr lang="en-US" sz="2400" b="1" dirty="0" smtClean="0">
                <a:latin typeface="Yu Gothic Medium" panose="020B0500000000000000" pitchFamily="34" charset="-128"/>
                <a:ea typeface="Yu Gothic Medium" panose="020B0500000000000000" pitchFamily="34" charset="-128"/>
              </a:rPr>
              <a:t>C</a:t>
            </a:r>
            <a:endParaRPr lang="en-GB" sz="2400" b="1" dirty="0"/>
          </a:p>
        </p:txBody>
      </p:sp>
    </p:spTree>
    <p:extLst>
      <p:ext uri="{BB962C8B-B14F-4D97-AF65-F5344CB8AC3E}">
        <p14:creationId xmlns:p14="http://schemas.microsoft.com/office/powerpoint/2010/main" xmlns="" val="34887745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41040" y="1008608"/>
            <a:ext cx="7446821" cy="4154984"/>
          </a:xfrm>
          <a:prstGeom prst="rect">
            <a:avLst/>
          </a:prstGeom>
        </p:spPr>
        <p:txBody>
          <a:bodyPr wrap="square">
            <a:spAutoFit/>
          </a:bodyPr>
          <a:lstStyle/>
          <a:p>
            <a:r>
              <a:rPr lang="en-GB" sz="2400" dirty="0" smtClean="0">
                <a:solidFill>
                  <a:srgbClr val="00B050"/>
                </a:solidFill>
              </a:rPr>
              <a:t>3- Gas Thermometers</a:t>
            </a:r>
          </a:p>
          <a:p>
            <a:endParaRPr lang="en-US" sz="2400" dirty="0">
              <a:solidFill>
                <a:srgbClr val="00B050"/>
              </a:solidFill>
            </a:endParaRPr>
          </a:p>
          <a:p>
            <a:r>
              <a:rPr lang="en-GB" sz="2400" dirty="0" err="1"/>
              <a:t>Amontons</a:t>
            </a:r>
            <a:r>
              <a:rPr lang="en-GB" sz="2400" dirty="0"/>
              <a:t>’ Law (1702) at constant volume, change in pressure is proportional to change in temperature, or</a:t>
            </a:r>
            <a:r>
              <a:rPr lang="en-GB" sz="2400" dirty="0" smtClean="0"/>
              <a:t>: </a:t>
            </a:r>
          </a:p>
          <a:p>
            <a:endParaRPr lang="en-GB" sz="2400" dirty="0" smtClean="0"/>
          </a:p>
          <a:p>
            <a:pPr algn="ctr"/>
            <a:r>
              <a:rPr lang="en-GB" sz="2400" b="1" dirty="0" smtClean="0"/>
              <a:t>∆P </a:t>
            </a:r>
            <a:r>
              <a:rPr lang="el-GR" sz="2400" b="1" dirty="0" smtClean="0"/>
              <a:t>α</a:t>
            </a:r>
            <a:r>
              <a:rPr lang="en-US" sz="2400" b="1" dirty="0"/>
              <a:t> </a:t>
            </a:r>
            <a:r>
              <a:rPr lang="en-GB" sz="2400" b="1" dirty="0" smtClean="0"/>
              <a:t>∆T</a:t>
            </a:r>
          </a:p>
          <a:p>
            <a:r>
              <a:rPr lang="en-GB" sz="2400" dirty="0"/>
              <a:t/>
            </a:r>
            <a:br>
              <a:rPr lang="en-GB" sz="2400" dirty="0"/>
            </a:br>
            <a:endParaRPr lang="en-GB" sz="2400" dirty="0"/>
          </a:p>
          <a:p>
            <a:r>
              <a:rPr lang="en-GB" sz="2400" dirty="0"/>
              <a:t>Lambert (1779) extrapolated this data to propose “absolute zero” where pressure is zero (note this is 69 years earlier than Kelvin)</a:t>
            </a:r>
          </a:p>
        </p:txBody>
      </p:sp>
      <p:pic>
        <p:nvPicPr>
          <p:cNvPr id="2050" name="Picture 2" descr="http://www.met.reading.ac.uk/pplato2/h-flap/phys7_2f_12.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912717" y="474785"/>
            <a:ext cx="2819896" cy="522263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3748583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971799" y="1219200"/>
            <a:ext cx="6213963" cy="3391463"/>
          </a:xfrm>
          <a:prstGeom prst="rect">
            <a:avLst/>
          </a:prstGeom>
        </p:spPr>
      </p:pic>
      <p:sp>
        <p:nvSpPr>
          <p:cNvPr id="3" name="Rectangle 2"/>
          <p:cNvSpPr/>
          <p:nvPr/>
        </p:nvSpPr>
        <p:spPr>
          <a:xfrm>
            <a:off x="3710353" y="5222631"/>
            <a:ext cx="5249835" cy="461665"/>
          </a:xfrm>
          <a:prstGeom prst="rect">
            <a:avLst/>
          </a:prstGeom>
        </p:spPr>
        <p:txBody>
          <a:bodyPr wrap="square">
            <a:spAutoFit/>
          </a:bodyPr>
          <a:lstStyle/>
          <a:p>
            <a:r>
              <a:rPr lang="en-GB" sz="2400" dirty="0"/>
              <a:t>constant-volume gas thermometer</a:t>
            </a:r>
          </a:p>
        </p:txBody>
      </p:sp>
    </p:spTree>
    <p:extLst>
      <p:ext uri="{BB962C8B-B14F-4D97-AF65-F5344CB8AC3E}">
        <p14:creationId xmlns:p14="http://schemas.microsoft.com/office/powerpoint/2010/main" xmlns="" val="324111555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73723" y="562708"/>
            <a:ext cx="10568353" cy="5386090"/>
          </a:xfrm>
          <a:prstGeom prst="rect">
            <a:avLst/>
          </a:prstGeom>
          <a:noFill/>
        </p:spPr>
        <p:txBody>
          <a:bodyPr wrap="square" rtlCol="0">
            <a:spAutoFit/>
          </a:bodyPr>
          <a:lstStyle/>
          <a:p>
            <a:r>
              <a:rPr lang="en-US" sz="2800" dirty="0" smtClean="0">
                <a:solidFill>
                  <a:srgbClr val="FF0000"/>
                </a:solidFill>
              </a:rPr>
              <a:t>Heat (q)</a:t>
            </a:r>
          </a:p>
          <a:p>
            <a:endParaRPr lang="en-US" sz="2400" dirty="0"/>
          </a:p>
          <a:p>
            <a:r>
              <a:rPr lang="en-US" sz="2400" dirty="0" smtClean="0"/>
              <a:t>It is a form of energy which flows from one system to another because of different in temperature. Heat refer to random form of energy.</a:t>
            </a:r>
          </a:p>
          <a:p>
            <a:endParaRPr lang="en-US" sz="2400" dirty="0"/>
          </a:p>
          <a:p>
            <a:r>
              <a:rPr lang="en-US" sz="2800" dirty="0" smtClean="0">
                <a:solidFill>
                  <a:srgbClr val="00B050"/>
                </a:solidFill>
              </a:rPr>
              <a:t>Units</a:t>
            </a:r>
          </a:p>
          <a:p>
            <a:endParaRPr lang="en-US" sz="2400" dirty="0"/>
          </a:p>
          <a:p>
            <a:r>
              <a:rPr lang="en-US" sz="2400" dirty="0" smtClean="0"/>
              <a:t>SI = Joule (J) / Nm</a:t>
            </a:r>
          </a:p>
          <a:p>
            <a:r>
              <a:rPr lang="en-US" sz="2400" dirty="0" smtClean="0"/>
              <a:t>CGS (</a:t>
            </a:r>
            <a:r>
              <a:rPr lang="en-US" sz="2400" dirty="0"/>
              <a:t>centimeter-gram-second) </a:t>
            </a:r>
            <a:r>
              <a:rPr lang="en-US" sz="2400" dirty="0" smtClean="0"/>
              <a:t>= erg / dyne cm, </a:t>
            </a:r>
            <a:r>
              <a:rPr lang="en-US" sz="2400" dirty="0" smtClean="0">
                <a:solidFill>
                  <a:srgbClr val="00B050"/>
                </a:solidFill>
              </a:rPr>
              <a:t>1 J = 10</a:t>
            </a:r>
            <a:r>
              <a:rPr lang="en-US" sz="2400" baseline="30000" dirty="0" smtClean="0">
                <a:solidFill>
                  <a:srgbClr val="00B050"/>
                </a:solidFill>
              </a:rPr>
              <a:t>7</a:t>
            </a:r>
            <a:r>
              <a:rPr lang="en-US" sz="2400" dirty="0" smtClean="0">
                <a:solidFill>
                  <a:srgbClr val="00B050"/>
                </a:solidFill>
              </a:rPr>
              <a:t> erg</a:t>
            </a:r>
          </a:p>
          <a:p>
            <a:r>
              <a:rPr lang="en-US" sz="2400" dirty="0" smtClean="0"/>
              <a:t>Calorie (</a:t>
            </a:r>
            <a:r>
              <a:rPr lang="en-US" sz="2400" dirty="0" err="1" smtClean="0"/>
              <a:t>cal</a:t>
            </a:r>
            <a:r>
              <a:rPr lang="en-US" sz="2400" dirty="0" smtClean="0"/>
              <a:t>), </a:t>
            </a:r>
            <a:r>
              <a:rPr lang="en-US" sz="2400" dirty="0" smtClean="0">
                <a:solidFill>
                  <a:srgbClr val="00B050"/>
                </a:solidFill>
              </a:rPr>
              <a:t>1 </a:t>
            </a:r>
            <a:r>
              <a:rPr lang="en-US" sz="2400" dirty="0" err="1" smtClean="0">
                <a:solidFill>
                  <a:srgbClr val="00B050"/>
                </a:solidFill>
              </a:rPr>
              <a:t>cal</a:t>
            </a:r>
            <a:r>
              <a:rPr lang="en-US" sz="2400" dirty="0" smtClean="0">
                <a:solidFill>
                  <a:srgbClr val="00B050"/>
                </a:solidFill>
              </a:rPr>
              <a:t> = 4.184 J </a:t>
            </a:r>
            <a:r>
              <a:rPr lang="en-US" sz="2400" dirty="0" smtClean="0"/>
              <a:t>– note: kcal = Cal</a:t>
            </a:r>
          </a:p>
          <a:p>
            <a:r>
              <a:rPr lang="en-US" sz="2400" dirty="0" smtClean="0">
                <a:solidFill>
                  <a:srgbClr val="00B050"/>
                </a:solidFill>
              </a:rPr>
              <a:t>1 eV = 1.602 × 10</a:t>
            </a:r>
            <a:r>
              <a:rPr lang="en-US" sz="2400" baseline="30000" dirty="0" smtClean="0">
                <a:solidFill>
                  <a:srgbClr val="00B050"/>
                </a:solidFill>
              </a:rPr>
              <a:t>-19</a:t>
            </a:r>
            <a:r>
              <a:rPr lang="en-US" sz="2400" dirty="0" smtClean="0">
                <a:solidFill>
                  <a:srgbClr val="00B050"/>
                </a:solidFill>
              </a:rPr>
              <a:t> J</a:t>
            </a:r>
          </a:p>
          <a:p>
            <a:endParaRPr lang="en-US" sz="2400" dirty="0">
              <a:solidFill>
                <a:srgbClr val="00B050"/>
              </a:solidFill>
            </a:endParaRPr>
          </a:p>
          <a:p>
            <a:r>
              <a:rPr lang="en-US" sz="2400" dirty="0" smtClean="0"/>
              <a:t>1 </a:t>
            </a:r>
            <a:r>
              <a:rPr lang="en-US" sz="2400" dirty="0" err="1" smtClean="0"/>
              <a:t>cal</a:t>
            </a:r>
            <a:r>
              <a:rPr lang="en-US" sz="2400" dirty="0" smtClean="0"/>
              <a:t> &gt; 1 J &gt; 1 erg &gt; 1 eV</a:t>
            </a:r>
          </a:p>
          <a:p>
            <a:endParaRPr lang="en-GB" sz="2400" dirty="0"/>
          </a:p>
        </p:txBody>
      </p:sp>
    </p:spTree>
    <p:extLst>
      <p:ext uri="{BB962C8B-B14F-4D97-AF65-F5344CB8AC3E}">
        <p14:creationId xmlns:p14="http://schemas.microsoft.com/office/powerpoint/2010/main" xmlns="" val="21886142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1308" y="457200"/>
            <a:ext cx="10515600" cy="3416320"/>
          </a:xfrm>
          <a:prstGeom prst="rect">
            <a:avLst/>
          </a:prstGeom>
          <a:noFill/>
        </p:spPr>
        <p:txBody>
          <a:bodyPr wrap="square" rtlCol="0">
            <a:spAutoFit/>
          </a:bodyPr>
          <a:lstStyle/>
          <a:p>
            <a:r>
              <a:rPr lang="en-US" sz="2400" dirty="0" smtClean="0">
                <a:solidFill>
                  <a:srgbClr val="FF0000"/>
                </a:solidFill>
              </a:rPr>
              <a:t>Internal Energy (E) or (U):</a:t>
            </a:r>
          </a:p>
          <a:p>
            <a:endParaRPr lang="en-US" sz="2400" dirty="0"/>
          </a:p>
          <a:p>
            <a:r>
              <a:rPr lang="en-US" sz="2400" dirty="0" smtClean="0"/>
              <a:t>The summation of all energy in the system. Every system having some quantity of matter is associated with a definite amount of energy. This energy is called as Internal energy. It is arising from the relative positions (</a:t>
            </a:r>
            <a:r>
              <a:rPr lang="en-US" sz="2400" dirty="0" smtClean="0">
                <a:solidFill>
                  <a:srgbClr val="00B050"/>
                </a:solidFill>
              </a:rPr>
              <a:t>potential energy</a:t>
            </a:r>
            <a:r>
              <a:rPr lang="en-US" sz="2400" dirty="0" smtClean="0"/>
              <a:t>), interactions between system parts and their motion (</a:t>
            </a:r>
            <a:r>
              <a:rPr lang="en-US" sz="2400" dirty="0" smtClean="0">
                <a:solidFill>
                  <a:srgbClr val="00B050"/>
                </a:solidFill>
              </a:rPr>
              <a:t>kinetic energy</a:t>
            </a:r>
            <a:r>
              <a:rPr lang="en-US" sz="2400" dirty="0" smtClean="0"/>
              <a:t>) as shown below:</a:t>
            </a:r>
          </a:p>
          <a:p>
            <a:endParaRPr lang="en-US" sz="2400" dirty="0"/>
          </a:p>
          <a:p>
            <a:endParaRPr lang="en-GB" sz="2400" dirty="0"/>
          </a:p>
        </p:txBody>
      </p:sp>
      <p:pic>
        <p:nvPicPr>
          <p:cNvPr id="1026" name="Picture 2" descr="https://phys420.phas.ubc.ca/p420_06/Patrick%20Lawrence/images/Fixed.bmp"/>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239108" y="3200400"/>
            <a:ext cx="7620000" cy="36576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3801648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0585" y="773723"/>
            <a:ext cx="9355015" cy="5447645"/>
          </a:xfrm>
          <a:prstGeom prst="rect">
            <a:avLst/>
          </a:prstGeom>
          <a:noFill/>
        </p:spPr>
        <p:txBody>
          <a:bodyPr wrap="square" rtlCol="0">
            <a:spAutoFit/>
          </a:bodyPr>
          <a:lstStyle/>
          <a:p>
            <a:r>
              <a:rPr lang="en-US" sz="2800" dirty="0" smtClean="0">
                <a:solidFill>
                  <a:srgbClr val="FF0000"/>
                </a:solidFill>
              </a:rPr>
              <a:t>Internal Energy</a:t>
            </a:r>
          </a:p>
          <a:p>
            <a:endParaRPr lang="en-US" sz="2400" dirty="0"/>
          </a:p>
          <a:p>
            <a:r>
              <a:rPr lang="en-US" sz="2400" dirty="0" smtClean="0">
                <a:solidFill>
                  <a:srgbClr val="00B050"/>
                </a:solidFill>
              </a:rPr>
              <a:t>Potential Energy:</a:t>
            </a:r>
          </a:p>
          <a:p>
            <a:endParaRPr lang="en-US" sz="2400" dirty="0" smtClean="0"/>
          </a:p>
          <a:p>
            <a:r>
              <a:rPr lang="en-US" sz="2400" dirty="0" smtClean="0"/>
              <a:t>1- Intermolecular energy</a:t>
            </a:r>
          </a:p>
          <a:p>
            <a:r>
              <a:rPr lang="en-US" sz="2400" dirty="0" smtClean="0"/>
              <a:t>2- Intramolecular energy</a:t>
            </a:r>
          </a:p>
          <a:p>
            <a:r>
              <a:rPr lang="en-US" sz="2400" dirty="0" smtClean="0"/>
              <a:t>3- Nuclear Energy/Binding energy</a:t>
            </a:r>
          </a:p>
          <a:p>
            <a:endParaRPr lang="en-US" sz="2400" dirty="0"/>
          </a:p>
          <a:p>
            <a:r>
              <a:rPr lang="en-US" sz="2400" dirty="0" smtClean="0">
                <a:solidFill>
                  <a:srgbClr val="00B050"/>
                </a:solidFill>
              </a:rPr>
              <a:t>Kinetic Energy:</a:t>
            </a:r>
          </a:p>
          <a:p>
            <a:endParaRPr lang="en-US" sz="2400" dirty="0"/>
          </a:p>
          <a:p>
            <a:r>
              <a:rPr lang="en-US" sz="2400" dirty="0" smtClean="0"/>
              <a:t>1- Vibrational energy</a:t>
            </a:r>
          </a:p>
          <a:p>
            <a:r>
              <a:rPr lang="en-US" sz="2400" dirty="0" smtClean="0"/>
              <a:t>2- Rotational energy</a:t>
            </a:r>
          </a:p>
          <a:p>
            <a:r>
              <a:rPr lang="en-US" sz="2400" dirty="0" smtClean="0"/>
              <a:t>3- Translational energy</a:t>
            </a:r>
          </a:p>
          <a:p>
            <a:r>
              <a:rPr lang="en-US" sz="2400" dirty="0" smtClean="0"/>
              <a:t>4- Electronical energy</a:t>
            </a:r>
            <a:endParaRPr lang="en-GB" sz="2400" dirty="0"/>
          </a:p>
        </p:txBody>
      </p:sp>
    </p:spTree>
    <p:extLst>
      <p:ext uri="{BB962C8B-B14F-4D97-AF65-F5344CB8AC3E}">
        <p14:creationId xmlns:p14="http://schemas.microsoft.com/office/powerpoint/2010/main" xmlns="" val="38629145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8169" y="589057"/>
            <a:ext cx="10234246" cy="5139869"/>
          </a:xfrm>
          <a:prstGeom prst="rect">
            <a:avLst/>
          </a:prstGeom>
        </p:spPr>
        <p:txBody>
          <a:bodyPr wrap="square">
            <a:spAutoFit/>
          </a:bodyPr>
          <a:lstStyle/>
          <a:p>
            <a:r>
              <a:rPr lang="en-GB" sz="2800" dirty="0">
                <a:solidFill>
                  <a:srgbClr val="FF0000"/>
                </a:solidFill>
              </a:rPr>
              <a:t>The </a:t>
            </a:r>
            <a:r>
              <a:rPr lang="en-GB" sz="2800" dirty="0" smtClean="0">
                <a:solidFill>
                  <a:srgbClr val="FF0000"/>
                </a:solidFill>
              </a:rPr>
              <a:t>Internal Energy </a:t>
            </a:r>
            <a:r>
              <a:rPr lang="en-GB" sz="2800" dirty="0">
                <a:solidFill>
                  <a:srgbClr val="FF0000"/>
                </a:solidFill>
              </a:rPr>
              <a:t>for </a:t>
            </a:r>
            <a:r>
              <a:rPr lang="en-GB" sz="2800" dirty="0" smtClean="0">
                <a:solidFill>
                  <a:srgbClr val="FF0000"/>
                </a:solidFill>
              </a:rPr>
              <a:t>Ideal Gas</a:t>
            </a:r>
          </a:p>
          <a:p>
            <a:endParaRPr lang="en-US" sz="2800" dirty="0"/>
          </a:p>
          <a:p>
            <a:r>
              <a:rPr lang="en-GB" sz="2800" dirty="0"/>
              <a:t>	</a:t>
            </a:r>
            <a:r>
              <a:rPr lang="en-GB" sz="2400" dirty="0" err="1"/>
              <a:t>U</a:t>
            </a:r>
            <a:r>
              <a:rPr lang="en-GB" sz="2400" baseline="-25000" dirty="0" err="1"/>
              <a:t>internal</a:t>
            </a:r>
            <a:r>
              <a:rPr lang="en-GB" sz="2400" dirty="0"/>
              <a:t> = </a:t>
            </a:r>
            <a:r>
              <a:rPr lang="en-GB" sz="2400" dirty="0" err="1"/>
              <a:t>KE</a:t>
            </a:r>
            <a:r>
              <a:rPr lang="en-GB" sz="2400" baseline="-25000" dirty="0" err="1"/>
              <a:t>total</a:t>
            </a:r>
            <a:endParaRPr lang="en-GB" sz="2400" baseline="-25000" dirty="0"/>
          </a:p>
          <a:p>
            <a:r>
              <a:rPr lang="en-GB" sz="2400" dirty="0"/>
              <a:t>	</a:t>
            </a:r>
            <a:r>
              <a:rPr lang="en-GB" sz="2400" dirty="0" err="1"/>
              <a:t>U</a:t>
            </a:r>
            <a:r>
              <a:rPr lang="en-GB" sz="2400" baseline="-25000" dirty="0" err="1"/>
              <a:t>internal</a:t>
            </a:r>
            <a:r>
              <a:rPr lang="en-GB" sz="2400" dirty="0"/>
              <a:t> = 3/2 PV = 3/2 </a:t>
            </a:r>
            <a:r>
              <a:rPr lang="en-GB" sz="2400" dirty="0" err="1"/>
              <a:t>nRT</a:t>
            </a:r>
            <a:endParaRPr lang="en-GB" sz="2400" dirty="0"/>
          </a:p>
          <a:p>
            <a:endParaRPr lang="en-GB" sz="2400" dirty="0"/>
          </a:p>
          <a:p>
            <a:r>
              <a:rPr lang="en-GB" sz="2400" dirty="0" smtClean="0">
                <a:solidFill>
                  <a:srgbClr val="00B050"/>
                </a:solidFill>
              </a:rPr>
              <a:t>How </a:t>
            </a:r>
            <a:r>
              <a:rPr lang="en-GB" sz="2400" dirty="0">
                <a:solidFill>
                  <a:srgbClr val="00B050"/>
                </a:solidFill>
              </a:rPr>
              <a:t>can </a:t>
            </a:r>
            <a:r>
              <a:rPr lang="en-GB" sz="2400" dirty="0" smtClean="0">
                <a:solidFill>
                  <a:srgbClr val="00B050"/>
                </a:solidFill>
              </a:rPr>
              <a:t>the </a:t>
            </a:r>
            <a:r>
              <a:rPr lang="en-GB" sz="2400" dirty="0">
                <a:solidFill>
                  <a:srgbClr val="00B050"/>
                </a:solidFill>
              </a:rPr>
              <a:t>internal </a:t>
            </a:r>
            <a:r>
              <a:rPr lang="en-GB" sz="2400" dirty="0" smtClean="0">
                <a:solidFill>
                  <a:srgbClr val="00B050"/>
                </a:solidFill>
              </a:rPr>
              <a:t>energy be changed?</a:t>
            </a:r>
          </a:p>
          <a:p>
            <a:endParaRPr lang="en-GB" sz="2400" dirty="0"/>
          </a:p>
          <a:p>
            <a:r>
              <a:rPr lang="en-GB" sz="2400" dirty="0" smtClean="0"/>
              <a:t>There </a:t>
            </a:r>
            <a:r>
              <a:rPr lang="en-GB" sz="2400" dirty="0"/>
              <a:t>are two ways: </a:t>
            </a:r>
            <a:endParaRPr lang="en-GB" sz="2400" dirty="0" smtClean="0"/>
          </a:p>
          <a:p>
            <a:endParaRPr lang="en-GB" sz="2400" dirty="0"/>
          </a:p>
          <a:p>
            <a:r>
              <a:rPr lang="en-GB" sz="2400" dirty="0" smtClean="0">
                <a:solidFill>
                  <a:srgbClr val="0070C0"/>
                </a:solidFill>
              </a:rPr>
              <a:t>1- </a:t>
            </a:r>
            <a:r>
              <a:rPr lang="en-GB" sz="2400" dirty="0">
                <a:solidFill>
                  <a:srgbClr val="0070C0"/>
                </a:solidFill>
              </a:rPr>
              <a:t>increasing the KE of </a:t>
            </a:r>
            <a:r>
              <a:rPr lang="en-GB" sz="2400" dirty="0" smtClean="0">
                <a:solidFill>
                  <a:srgbClr val="0070C0"/>
                </a:solidFill>
              </a:rPr>
              <a:t>the particles </a:t>
            </a:r>
            <a:r>
              <a:rPr lang="en-GB" sz="2400" dirty="0">
                <a:solidFill>
                  <a:srgbClr val="0070C0"/>
                </a:solidFill>
              </a:rPr>
              <a:t>by heating the system.</a:t>
            </a:r>
          </a:p>
          <a:p>
            <a:r>
              <a:rPr lang="en-GB" sz="2400" dirty="0">
                <a:solidFill>
                  <a:srgbClr val="0070C0"/>
                </a:solidFill>
              </a:rPr>
              <a:t>	</a:t>
            </a:r>
          </a:p>
          <a:p>
            <a:r>
              <a:rPr lang="en-GB" sz="2400" dirty="0" smtClean="0">
                <a:solidFill>
                  <a:srgbClr val="0070C0"/>
                </a:solidFill>
              </a:rPr>
              <a:t>2- </a:t>
            </a:r>
            <a:r>
              <a:rPr lang="en-GB" sz="2400" dirty="0">
                <a:solidFill>
                  <a:srgbClr val="0070C0"/>
                </a:solidFill>
              </a:rPr>
              <a:t>Do work on the system (</a:t>
            </a:r>
            <a:r>
              <a:rPr lang="en-GB" sz="2400" dirty="0" smtClean="0">
                <a:solidFill>
                  <a:srgbClr val="0070C0"/>
                </a:solidFill>
              </a:rPr>
              <a:t>moving the </a:t>
            </a:r>
            <a:r>
              <a:rPr lang="en-GB" sz="2400" dirty="0">
                <a:solidFill>
                  <a:srgbClr val="0070C0"/>
                </a:solidFill>
              </a:rPr>
              <a:t>piston).</a:t>
            </a:r>
          </a:p>
          <a:p>
            <a:endParaRPr lang="en-GB" sz="2800" dirty="0"/>
          </a:p>
        </p:txBody>
      </p:sp>
    </p:spTree>
    <p:extLst>
      <p:ext uri="{BB962C8B-B14F-4D97-AF65-F5344CB8AC3E}">
        <p14:creationId xmlns:p14="http://schemas.microsoft.com/office/powerpoint/2010/main" xmlns="" val="10424587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84738" y="931985"/>
            <a:ext cx="8495595" cy="4216539"/>
          </a:xfrm>
          <a:prstGeom prst="rect">
            <a:avLst/>
          </a:prstGeom>
          <a:noFill/>
        </p:spPr>
        <p:txBody>
          <a:bodyPr wrap="none" rtlCol="0">
            <a:spAutoFit/>
          </a:bodyPr>
          <a:lstStyle/>
          <a:p>
            <a:r>
              <a:rPr lang="en-US" sz="2800" dirty="0" smtClean="0">
                <a:solidFill>
                  <a:srgbClr val="FF0000"/>
                </a:solidFill>
              </a:rPr>
              <a:t>Characteristic of Internal Energy (U)</a:t>
            </a:r>
          </a:p>
          <a:p>
            <a:endParaRPr lang="en-US" sz="2400" dirty="0"/>
          </a:p>
          <a:p>
            <a:r>
              <a:rPr lang="en-US" sz="2400" dirty="0" smtClean="0"/>
              <a:t>1- It is an extensive property</a:t>
            </a:r>
          </a:p>
          <a:p>
            <a:endParaRPr lang="en-US" sz="2400" dirty="0"/>
          </a:p>
          <a:p>
            <a:r>
              <a:rPr lang="en-US" sz="2400" dirty="0" smtClean="0"/>
              <a:t>2- It is a state function</a:t>
            </a:r>
          </a:p>
          <a:p>
            <a:endParaRPr lang="en-US" sz="2400" dirty="0"/>
          </a:p>
          <a:p>
            <a:r>
              <a:rPr lang="en-US" sz="2400" dirty="0" smtClean="0"/>
              <a:t>3- It is not dependent on path followed</a:t>
            </a:r>
          </a:p>
          <a:p>
            <a:endParaRPr lang="en-US" sz="2400" dirty="0"/>
          </a:p>
          <a:p>
            <a:r>
              <a:rPr lang="en-US" sz="2400" dirty="0" smtClean="0"/>
              <a:t>4- There is no change in the internal energy in a cyclic process</a:t>
            </a:r>
          </a:p>
          <a:p>
            <a:endParaRPr lang="en-US" sz="2400" dirty="0"/>
          </a:p>
          <a:p>
            <a:r>
              <a:rPr lang="en-US" sz="2400" dirty="0" smtClean="0"/>
              <a:t>5- Internal energy of an ideal gas is a function of temperature only </a:t>
            </a:r>
            <a:endParaRPr lang="en-GB" sz="2400" dirty="0"/>
          </a:p>
        </p:txBody>
      </p:sp>
    </p:spTree>
    <p:extLst>
      <p:ext uri="{BB962C8B-B14F-4D97-AF65-F5344CB8AC3E}">
        <p14:creationId xmlns:p14="http://schemas.microsoft.com/office/powerpoint/2010/main" xmlns="" val="364424462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457201"/>
            <a:ext cx="10392508" cy="1631216"/>
          </a:xfrm>
          <a:prstGeom prst="rect">
            <a:avLst/>
          </a:prstGeom>
          <a:noFill/>
        </p:spPr>
        <p:txBody>
          <a:bodyPr wrap="square" rtlCol="0">
            <a:spAutoFit/>
          </a:bodyPr>
          <a:lstStyle/>
          <a:p>
            <a:r>
              <a:rPr lang="en-US" sz="2800" dirty="0" smtClean="0">
                <a:solidFill>
                  <a:srgbClr val="FF0000"/>
                </a:solidFill>
              </a:rPr>
              <a:t>Work (w)</a:t>
            </a:r>
          </a:p>
          <a:p>
            <a:endParaRPr lang="en-US" sz="2400" dirty="0"/>
          </a:p>
          <a:p>
            <a:r>
              <a:rPr lang="en-US" sz="2400" dirty="0" smtClean="0"/>
              <a:t>Work is one of the form by which a system can exchange energy with its surrounding. Work refer to organized form of energy</a:t>
            </a:r>
            <a:endParaRPr lang="en-GB" sz="2400" dirty="0"/>
          </a:p>
        </p:txBody>
      </p:sp>
      <p:sp>
        <p:nvSpPr>
          <p:cNvPr id="3" name="Rectangle 2"/>
          <p:cNvSpPr/>
          <p:nvPr/>
        </p:nvSpPr>
        <p:spPr>
          <a:xfrm>
            <a:off x="1143000" y="2569422"/>
            <a:ext cx="9935308" cy="4154984"/>
          </a:xfrm>
          <a:prstGeom prst="rect">
            <a:avLst/>
          </a:prstGeom>
        </p:spPr>
        <p:txBody>
          <a:bodyPr wrap="square">
            <a:spAutoFit/>
          </a:bodyPr>
          <a:lstStyle/>
          <a:p>
            <a:r>
              <a:rPr lang="en-GB" sz="2400" dirty="0" smtClean="0">
                <a:solidFill>
                  <a:srgbClr val="00B050"/>
                </a:solidFill>
              </a:rPr>
              <a:t>Units:</a:t>
            </a:r>
            <a:r>
              <a:rPr lang="en-GB" sz="2400" dirty="0" smtClean="0"/>
              <a:t>	SI </a:t>
            </a:r>
            <a:r>
              <a:rPr lang="en-GB" sz="2400" dirty="0"/>
              <a:t>= Joule (J) / Nm</a:t>
            </a:r>
          </a:p>
          <a:p>
            <a:r>
              <a:rPr lang="en-GB" sz="2400" dirty="0" smtClean="0"/>
              <a:t>	CGS </a:t>
            </a:r>
            <a:r>
              <a:rPr lang="en-GB" sz="2400" dirty="0"/>
              <a:t>(</a:t>
            </a:r>
            <a:r>
              <a:rPr lang="en-GB" sz="2400" dirty="0" err="1"/>
              <a:t>centimeter</a:t>
            </a:r>
            <a:r>
              <a:rPr lang="en-GB" sz="2400" dirty="0"/>
              <a:t>-gram-second) = erg / dyne cm, 1 J = 107 erg</a:t>
            </a:r>
          </a:p>
          <a:p>
            <a:r>
              <a:rPr lang="en-GB" sz="2400" dirty="0" smtClean="0"/>
              <a:t>	Calorie </a:t>
            </a:r>
            <a:r>
              <a:rPr lang="en-GB" sz="2400" dirty="0"/>
              <a:t>(</a:t>
            </a:r>
            <a:r>
              <a:rPr lang="en-GB" sz="2400" dirty="0" err="1"/>
              <a:t>cal</a:t>
            </a:r>
            <a:r>
              <a:rPr lang="en-GB" sz="2400" dirty="0"/>
              <a:t>), 1 </a:t>
            </a:r>
            <a:r>
              <a:rPr lang="en-GB" sz="2400" dirty="0" err="1"/>
              <a:t>cal</a:t>
            </a:r>
            <a:r>
              <a:rPr lang="en-GB" sz="2400" dirty="0"/>
              <a:t> = 4.184 J – note: kcal = Cal</a:t>
            </a:r>
          </a:p>
          <a:p>
            <a:r>
              <a:rPr lang="en-GB" sz="2400" dirty="0" smtClean="0"/>
              <a:t>	</a:t>
            </a:r>
          </a:p>
          <a:p>
            <a:r>
              <a:rPr lang="en-US" sz="2400" dirty="0" smtClean="0">
                <a:solidFill>
                  <a:srgbClr val="00B050"/>
                </a:solidFill>
              </a:rPr>
              <a:t>Conversions:</a:t>
            </a:r>
            <a:r>
              <a:rPr lang="en-US" sz="2400" dirty="0" smtClean="0"/>
              <a:t>	1 </a:t>
            </a:r>
            <a:r>
              <a:rPr lang="en-US" sz="2400" dirty="0">
                <a:solidFill>
                  <a:srgbClr val="FF0000"/>
                </a:solidFill>
              </a:rPr>
              <a:t>J</a:t>
            </a:r>
            <a:r>
              <a:rPr lang="en-US" sz="2400" dirty="0"/>
              <a:t> </a:t>
            </a:r>
            <a:r>
              <a:rPr lang="en-US" sz="2400" dirty="0" smtClean="0"/>
              <a:t>	 = </a:t>
            </a:r>
            <a:r>
              <a:rPr lang="en-US" sz="2400" dirty="0"/>
              <a:t>10</a:t>
            </a:r>
            <a:r>
              <a:rPr lang="en-US" sz="2400" baseline="30000" dirty="0"/>
              <a:t>7</a:t>
            </a:r>
            <a:r>
              <a:rPr lang="en-US" sz="2400" dirty="0"/>
              <a:t> </a:t>
            </a:r>
            <a:r>
              <a:rPr lang="en-US" sz="2400" dirty="0">
                <a:solidFill>
                  <a:srgbClr val="FF0000"/>
                </a:solidFill>
              </a:rPr>
              <a:t>ergs</a:t>
            </a:r>
          </a:p>
          <a:p>
            <a:r>
              <a:rPr lang="en-US" sz="2400" dirty="0" smtClean="0"/>
              <a:t>		1 </a:t>
            </a:r>
            <a:r>
              <a:rPr lang="en-US" sz="2400" dirty="0" err="1" smtClean="0">
                <a:solidFill>
                  <a:srgbClr val="FF0000"/>
                </a:solidFill>
              </a:rPr>
              <a:t>cal</a:t>
            </a:r>
            <a:r>
              <a:rPr lang="en-US" sz="2400" dirty="0" smtClean="0"/>
              <a:t>	 </a:t>
            </a:r>
            <a:r>
              <a:rPr lang="en-US" sz="2400" dirty="0"/>
              <a:t>= 4.184 </a:t>
            </a:r>
            <a:r>
              <a:rPr lang="en-US" sz="2400" dirty="0">
                <a:solidFill>
                  <a:srgbClr val="FF0000"/>
                </a:solidFill>
              </a:rPr>
              <a:t>J</a:t>
            </a:r>
          </a:p>
          <a:p>
            <a:r>
              <a:rPr lang="en-US" sz="2400" dirty="0" smtClean="0"/>
              <a:t>		1 </a:t>
            </a:r>
            <a:r>
              <a:rPr lang="en-US" sz="2400" dirty="0">
                <a:solidFill>
                  <a:srgbClr val="FF0000"/>
                </a:solidFill>
              </a:rPr>
              <a:t>eV</a:t>
            </a:r>
            <a:r>
              <a:rPr lang="en-US" sz="2400" dirty="0"/>
              <a:t> </a:t>
            </a:r>
            <a:r>
              <a:rPr lang="en-US" sz="2400" dirty="0" smtClean="0"/>
              <a:t>	 = </a:t>
            </a:r>
            <a:r>
              <a:rPr lang="en-US" sz="2400" dirty="0"/>
              <a:t>1.602 × 10 </a:t>
            </a:r>
            <a:r>
              <a:rPr lang="en-US" sz="2400" baseline="30000" dirty="0"/>
              <a:t>-19</a:t>
            </a:r>
            <a:r>
              <a:rPr lang="en-US" sz="2400" dirty="0"/>
              <a:t> </a:t>
            </a:r>
            <a:r>
              <a:rPr lang="en-US" sz="2400" dirty="0">
                <a:solidFill>
                  <a:srgbClr val="FF0000"/>
                </a:solidFill>
              </a:rPr>
              <a:t>J</a:t>
            </a:r>
          </a:p>
          <a:p>
            <a:r>
              <a:rPr lang="en-US" sz="2400" dirty="0" smtClean="0"/>
              <a:t>		1 </a:t>
            </a:r>
            <a:r>
              <a:rPr lang="en-US" sz="2400" dirty="0" err="1" smtClean="0">
                <a:solidFill>
                  <a:srgbClr val="FF0000"/>
                </a:solidFill>
              </a:rPr>
              <a:t>L.atm</a:t>
            </a:r>
            <a:r>
              <a:rPr lang="en-US" sz="2400" dirty="0"/>
              <a:t> </a:t>
            </a:r>
            <a:r>
              <a:rPr lang="en-US" sz="2400" dirty="0" smtClean="0"/>
              <a:t>= </a:t>
            </a:r>
            <a:r>
              <a:rPr lang="en-US" sz="2400" dirty="0"/>
              <a:t>101.3 </a:t>
            </a:r>
            <a:r>
              <a:rPr lang="en-US" sz="2400" dirty="0">
                <a:solidFill>
                  <a:srgbClr val="FF0000"/>
                </a:solidFill>
              </a:rPr>
              <a:t>J</a:t>
            </a:r>
          </a:p>
          <a:p>
            <a:r>
              <a:rPr lang="en-US" sz="2400" dirty="0" smtClean="0"/>
              <a:t>		1 </a:t>
            </a:r>
            <a:r>
              <a:rPr lang="en-US" sz="2400" dirty="0" err="1">
                <a:solidFill>
                  <a:srgbClr val="FF0000"/>
                </a:solidFill>
              </a:rPr>
              <a:t>L.atm</a:t>
            </a:r>
            <a:r>
              <a:rPr lang="en-US" sz="2400" dirty="0"/>
              <a:t> = 24.22 </a:t>
            </a:r>
            <a:r>
              <a:rPr lang="en-US" sz="2400" dirty="0" err="1">
                <a:solidFill>
                  <a:srgbClr val="FF0000"/>
                </a:solidFill>
              </a:rPr>
              <a:t>cal</a:t>
            </a:r>
            <a:endParaRPr lang="en-GB" sz="2400" dirty="0">
              <a:solidFill>
                <a:srgbClr val="FF0000"/>
              </a:solidFill>
            </a:endParaRPr>
          </a:p>
          <a:p>
            <a:endParaRPr lang="en-US" sz="2400" dirty="0" smtClean="0"/>
          </a:p>
          <a:p>
            <a:endParaRPr lang="en-US" sz="2400" dirty="0"/>
          </a:p>
        </p:txBody>
      </p:sp>
    </p:spTree>
    <p:extLst>
      <p:ext uri="{BB962C8B-B14F-4D97-AF65-F5344CB8AC3E}">
        <p14:creationId xmlns:p14="http://schemas.microsoft.com/office/powerpoint/2010/main" xmlns="" val="337120425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0550" y="876300"/>
            <a:ext cx="4553875" cy="4955203"/>
          </a:xfrm>
          <a:prstGeom prst="rect">
            <a:avLst/>
          </a:prstGeom>
          <a:noFill/>
        </p:spPr>
        <p:txBody>
          <a:bodyPr wrap="none" rtlCol="0">
            <a:spAutoFit/>
          </a:bodyPr>
          <a:lstStyle/>
          <a:p>
            <a:r>
              <a:rPr lang="en-US" sz="2800" dirty="0" smtClean="0">
                <a:solidFill>
                  <a:srgbClr val="FF0000"/>
                </a:solidFill>
              </a:rPr>
              <a:t>Types of Work</a:t>
            </a:r>
          </a:p>
          <a:p>
            <a:endParaRPr lang="en-US" sz="2400" dirty="0"/>
          </a:p>
          <a:p>
            <a:r>
              <a:rPr lang="en-US" sz="2400" dirty="0" smtClean="0">
                <a:solidFill>
                  <a:srgbClr val="00B050"/>
                </a:solidFill>
              </a:rPr>
              <a:t>Mechanical work</a:t>
            </a:r>
          </a:p>
          <a:p>
            <a:endParaRPr lang="en-US" sz="2400" dirty="0"/>
          </a:p>
          <a:p>
            <a:r>
              <a:rPr lang="en-US" sz="2400" dirty="0" smtClean="0">
                <a:solidFill>
                  <a:srgbClr val="0070C0"/>
                </a:solidFill>
              </a:rPr>
              <a:t>1- </a:t>
            </a:r>
            <a:r>
              <a:rPr lang="en-US" sz="2400" dirty="0">
                <a:solidFill>
                  <a:srgbClr val="0070C0"/>
                </a:solidFill>
              </a:rPr>
              <a:t>Pressure volume </a:t>
            </a:r>
            <a:r>
              <a:rPr lang="en-US" sz="2400" dirty="0" smtClean="0">
                <a:solidFill>
                  <a:srgbClr val="0070C0"/>
                </a:solidFill>
              </a:rPr>
              <a:t>work (PV work)</a:t>
            </a:r>
            <a:endParaRPr lang="en-US" sz="2400" dirty="0">
              <a:solidFill>
                <a:srgbClr val="0070C0"/>
              </a:solidFill>
            </a:endParaRPr>
          </a:p>
          <a:p>
            <a:r>
              <a:rPr lang="en-US" sz="2400" dirty="0" smtClean="0"/>
              <a:t>2- Force distance work</a:t>
            </a:r>
          </a:p>
          <a:p>
            <a:r>
              <a:rPr lang="en-US" sz="2400" dirty="0" smtClean="0"/>
              <a:t> </a:t>
            </a:r>
            <a:endParaRPr lang="en-US" sz="2400" dirty="0"/>
          </a:p>
          <a:p>
            <a:r>
              <a:rPr lang="en-US" sz="2400" dirty="0" smtClean="0">
                <a:solidFill>
                  <a:srgbClr val="00B050"/>
                </a:solidFill>
              </a:rPr>
              <a:t>Non-mechanical work</a:t>
            </a:r>
          </a:p>
          <a:p>
            <a:endParaRPr lang="en-US" sz="2400" dirty="0"/>
          </a:p>
          <a:p>
            <a:r>
              <a:rPr lang="en-US" sz="2400" dirty="0" smtClean="0"/>
              <a:t>3- Gravitational work</a:t>
            </a:r>
          </a:p>
          <a:p>
            <a:r>
              <a:rPr lang="en-US" sz="2400" dirty="0" smtClean="0"/>
              <a:t>4- Electrical work</a:t>
            </a:r>
          </a:p>
          <a:p>
            <a:r>
              <a:rPr lang="en-US" sz="2400" dirty="0" smtClean="0"/>
              <a:t>5- Surface work</a:t>
            </a:r>
          </a:p>
          <a:p>
            <a:r>
              <a:rPr lang="en-US" sz="2400" dirty="0" smtClean="0"/>
              <a:t>6- Magnetic work</a:t>
            </a:r>
            <a:endParaRPr lang="en-GB" sz="2400" dirty="0"/>
          </a:p>
        </p:txBody>
      </p:sp>
    </p:spTree>
    <p:extLst>
      <p:ext uri="{BB962C8B-B14F-4D97-AF65-F5344CB8AC3E}">
        <p14:creationId xmlns:p14="http://schemas.microsoft.com/office/powerpoint/2010/main" xmlns="" val="4272702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9768" y="938288"/>
            <a:ext cx="7777707" cy="3477875"/>
          </a:xfrm>
          <a:prstGeom prst="rect">
            <a:avLst/>
          </a:prstGeom>
          <a:noFill/>
        </p:spPr>
        <p:txBody>
          <a:bodyPr wrap="none" rtlCol="0">
            <a:spAutoFit/>
          </a:bodyPr>
          <a:lstStyle/>
          <a:p>
            <a:r>
              <a:rPr lang="en-US" sz="2800" dirty="0" smtClean="0">
                <a:solidFill>
                  <a:srgbClr val="FF0000"/>
                </a:solidFill>
              </a:rPr>
              <a:t>The Thermodynamics Laws:</a:t>
            </a:r>
          </a:p>
          <a:p>
            <a:endParaRPr lang="en-US" sz="2400" dirty="0"/>
          </a:p>
          <a:p>
            <a:r>
              <a:rPr lang="en-US" sz="2400" dirty="0" smtClean="0"/>
              <a:t>1- </a:t>
            </a:r>
            <a:r>
              <a:rPr lang="en-US" sz="2400" dirty="0" smtClean="0">
                <a:solidFill>
                  <a:srgbClr val="0070C0"/>
                </a:solidFill>
              </a:rPr>
              <a:t>Zeroth law: </a:t>
            </a:r>
            <a:r>
              <a:rPr lang="en-US" sz="2400" dirty="0" smtClean="0"/>
              <a:t>Thermal equilibrium is transitive.</a:t>
            </a:r>
          </a:p>
          <a:p>
            <a:endParaRPr lang="en-US" sz="2400" dirty="0"/>
          </a:p>
          <a:p>
            <a:r>
              <a:rPr lang="en-US" sz="2400" dirty="0" smtClean="0"/>
              <a:t>2- </a:t>
            </a:r>
            <a:r>
              <a:rPr lang="en-US" sz="2400" dirty="0" smtClean="0">
                <a:solidFill>
                  <a:srgbClr val="0070C0"/>
                </a:solidFill>
              </a:rPr>
              <a:t>First Law: </a:t>
            </a:r>
            <a:r>
              <a:rPr lang="en-US" sz="2400" dirty="0" smtClean="0"/>
              <a:t>Energy is conserved, its form can be converted.</a:t>
            </a:r>
          </a:p>
          <a:p>
            <a:endParaRPr lang="en-US" sz="2400" dirty="0"/>
          </a:p>
          <a:p>
            <a:r>
              <a:rPr lang="en-US" sz="2400" dirty="0" smtClean="0"/>
              <a:t>3- </a:t>
            </a:r>
            <a:r>
              <a:rPr lang="en-US" sz="2400" dirty="0" smtClean="0">
                <a:solidFill>
                  <a:srgbClr val="0070C0"/>
                </a:solidFill>
              </a:rPr>
              <a:t>Second Law: </a:t>
            </a:r>
            <a:r>
              <a:rPr lang="en-US" sz="2400" dirty="0" smtClean="0"/>
              <a:t>Energies can flow, equilibrate.</a:t>
            </a:r>
          </a:p>
          <a:p>
            <a:endParaRPr lang="en-US" sz="2400" dirty="0"/>
          </a:p>
          <a:p>
            <a:r>
              <a:rPr lang="en-US" sz="2400" dirty="0" smtClean="0"/>
              <a:t>4- </a:t>
            </a:r>
            <a:r>
              <a:rPr lang="en-US" sz="2400" dirty="0" smtClean="0">
                <a:solidFill>
                  <a:srgbClr val="0070C0"/>
                </a:solidFill>
              </a:rPr>
              <a:t>Third Law: </a:t>
            </a:r>
            <a:r>
              <a:rPr lang="en-US" sz="2400" dirty="0" smtClean="0"/>
              <a:t>Driving force for equilibration uniquely defined</a:t>
            </a:r>
            <a:r>
              <a:rPr lang="en-US" dirty="0" smtClean="0"/>
              <a:t>.</a:t>
            </a:r>
          </a:p>
        </p:txBody>
      </p:sp>
    </p:spTree>
    <p:extLst>
      <p:ext uri="{BB962C8B-B14F-4D97-AF65-F5344CB8AC3E}">
        <p14:creationId xmlns:p14="http://schemas.microsoft.com/office/powerpoint/2010/main" xmlns="" val="321387399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2954440168"/>
              </p:ext>
            </p:extLst>
          </p:nvPr>
        </p:nvGraphicFramePr>
        <p:xfrm>
          <a:off x="1028700" y="529166"/>
          <a:ext cx="10287000" cy="5394960"/>
        </p:xfrm>
        <a:graphic>
          <a:graphicData uri="http://schemas.openxmlformats.org/drawingml/2006/table">
            <a:tbl>
              <a:tblPr firstRow="1" bandRow="1">
                <a:tableStyleId>{5C22544A-7EE6-4342-B048-85BDC9FD1C3A}</a:tableStyleId>
              </a:tblPr>
              <a:tblGrid>
                <a:gridCol w="1962150"/>
                <a:gridCol w="2838450"/>
                <a:gridCol w="2914650"/>
                <a:gridCol w="2571750"/>
              </a:tblGrid>
              <a:tr h="370840">
                <a:tc>
                  <a:txBody>
                    <a:bodyPr/>
                    <a:lstStyle/>
                    <a:p>
                      <a:r>
                        <a:rPr lang="en-US" sz="2400" dirty="0" smtClean="0"/>
                        <a:t>Type of Work</a:t>
                      </a:r>
                      <a:endParaRPr lang="en-GB" sz="2400" dirty="0"/>
                    </a:p>
                  </a:txBody>
                  <a:tcPr/>
                </a:tc>
                <a:tc>
                  <a:txBody>
                    <a:bodyPr/>
                    <a:lstStyle/>
                    <a:p>
                      <a:r>
                        <a:rPr lang="en-US" sz="2400" dirty="0" smtClean="0"/>
                        <a:t>Intensity factor</a:t>
                      </a:r>
                      <a:endParaRPr lang="en-GB" sz="2400" dirty="0"/>
                    </a:p>
                  </a:txBody>
                  <a:tcPr/>
                </a:tc>
                <a:tc>
                  <a:txBody>
                    <a:bodyPr/>
                    <a:lstStyle/>
                    <a:p>
                      <a:r>
                        <a:rPr lang="en-US" sz="2400" dirty="0" smtClean="0"/>
                        <a:t>Capacity factor</a:t>
                      </a:r>
                      <a:endParaRPr lang="en-GB" sz="2400" dirty="0"/>
                    </a:p>
                  </a:txBody>
                  <a:tcPr/>
                </a:tc>
                <a:tc>
                  <a:txBody>
                    <a:bodyPr/>
                    <a:lstStyle/>
                    <a:p>
                      <a:r>
                        <a:rPr lang="en-US" sz="2400" dirty="0" smtClean="0"/>
                        <a:t>Definition</a:t>
                      </a:r>
                      <a:endParaRPr lang="en-GB" sz="2400" dirty="0"/>
                    </a:p>
                  </a:txBody>
                  <a:tcPr/>
                </a:tc>
              </a:tr>
              <a:tr h="370840">
                <a:tc rowSpan="2">
                  <a:txBody>
                    <a:bodyPr/>
                    <a:lstStyle/>
                    <a:p>
                      <a:r>
                        <a:rPr lang="en-US" sz="2400" dirty="0" smtClean="0"/>
                        <a:t>Mechanical</a:t>
                      </a:r>
                      <a:endParaRPr lang="en-GB"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rgbClr val="FF0000"/>
                          </a:solidFill>
                        </a:rPr>
                        <a:t>Pressure (P)</a:t>
                      </a:r>
                      <a:endParaRPr lang="en-GB" sz="2400" dirty="0" smtClean="0">
                        <a:solidFill>
                          <a:srgbClr val="FF0000"/>
                        </a:solidFill>
                      </a:endParaRPr>
                    </a:p>
                    <a:p>
                      <a:endParaRPr lang="en-GB" sz="2400" dirty="0">
                        <a:solidFill>
                          <a:srgbClr val="FF0000"/>
                        </a:solidFill>
                      </a:endParaRPr>
                    </a:p>
                  </a:txBody>
                  <a:tcPr/>
                </a:tc>
                <a:tc>
                  <a:txBody>
                    <a:bodyPr/>
                    <a:lstStyle/>
                    <a:p>
                      <a:r>
                        <a:rPr lang="en-US" sz="2400" dirty="0" smtClean="0">
                          <a:solidFill>
                            <a:srgbClr val="FF0000"/>
                          </a:solidFill>
                        </a:rPr>
                        <a:t>Change</a:t>
                      </a:r>
                      <a:r>
                        <a:rPr lang="en-US" sz="2400" baseline="0" dirty="0" smtClean="0">
                          <a:solidFill>
                            <a:srgbClr val="FF0000"/>
                          </a:solidFill>
                        </a:rPr>
                        <a:t> in volume (</a:t>
                      </a:r>
                      <a:r>
                        <a:rPr lang="en-US" sz="2400" baseline="0" dirty="0" err="1" smtClean="0">
                          <a:solidFill>
                            <a:srgbClr val="FF0000"/>
                          </a:solidFill>
                        </a:rPr>
                        <a:t>dV</a:t>
                      </a:r>
                      <a:r>
                        <a:rPr lang="en-US" sz="2400" baseline="0" dirty="0" smtClean="0">
                          <a:solidFill>
                            <a:srgbClr val="FF0000"/>
                          </a:solidFill>
                        </a:rPr>
                        <a:t>)</a:t>
                      </a:r>
                      <a:endParaRPr lang="en-GB" sz="2400"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rgbClr val="FF0000"/>
                          </a:solidFill>
                        </a:rPr>
                        <a:t>w = </a:t>
                      </a:r>
                      <a:r>
                        <a:rPr lang="en-US" sz="2400" dirty="0" err="1" smtClean="0">
                          <a:solidFill>
                            <a:srgbClr val="FF0000"/>
                          </a:solidFill>
                        </a:rPr>
                        <a:t>PdV</a:t>
                      </a:r>
                      <a:endParaRPr lang="en-GB" sz="2400" dirty="0" smtClean="0">
                        <a:solidFill>
                          <a:srgbClr val="FF0000"/>
                        </a:solidFill>
                      </a:endParaRPr>
                    </a:p>
                    <a:p>
                      <a:pPr marL="0" indent="0">
                        <a:buFontTx/>
                        <a:buNone/>
                      </a:pPr>
                      <a:endParaRPr lang="en-GB" sz="2400" dirty="0">
                        <a:solidFill>
                          <a:srgbClr val="FF0000"/>
                        </a:solidFill>
                      </a:endParaRPr>
                    </a:p>
                  </a:txBody>
                  <a:tcPr/>
                </a:tc>
              </a:tr>
              <a:tr h="370840">
                <a:tc vMerge="1">
                  <a:txBody>
                    <a:bodyPr/>
                    <a:lstStyle/>
                    <a:p>
                      <a:endParaRPr lang="en-GB" dirty="0"/>
                    </a:p>
                  </a:txBody>
                  <a:tcPr/>
                </a:tc>
                <a:tc>
                  <a:txBody>
                    <a:bodyPr/>
                    <a:lstStyle/>
                    <a:p>
                      <a:r>
                        <a:rPr lang="en-US" sz="2400" dirty="0" smtClean="0"/>
                        <a:t>Force (F) </a:t>
                      </a:r>
                      <a:endParaRPr lang="en-GB"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t>Change in distance (dh)</a:t>
                      </a:r>
                      <a:endParaRPr lang="en-GB" sz="2400" dirty="0" smtClean="0"/>
                    </a:p>
                  </a:txBody>
                  <a:tcPr/>
                </a:tc>
                <a:tc>
                  <a:txBody>
                    <a:bodyPr/>
                    <a:lstStyle/>
                    <a:p>
                      <a:r>
                        <a:rPr lang="en-US" sz="2400" dirty="0" smtClean="0"/>
                        <a:t>w</a:t>
                      </a:r>
                      <a:r>
                        <a:rPr lang="en-US" sz="2400" baseline="0" dirty="0" smtClean="0"/>
                        <a:t> = </a:t>
                      </a:r>
                      <a:r>
                        <a:rPr lang="en-US" sz="2400" baseline="0" dirty="0" err="1" smtClean="0"/>
                        <a:t>Fdh</a:t>
                      </a:r>
                      <a:endParaRPr lang="en-GB" sz="2400" dirty="0"/>
                    </a:p>
                  </a:txBody>
                  <a:tcPr/>
                </a:tc>
              </a:tr>
              <a:tr h="370840">
                <a:tc>
                  <a:txBody>
                    <a:bodyPr/>
                    <a:lstStyle/>
                    <a:p>
                      <a:r>
                        <a:rPr lang="en-US" sz="2400" dirty="0" smtClean="0"/>
                        <a:t>Gravitational (potential)</a:t>
                      </a:r>
                      <a:endParaRPr lang="en-GB"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mn-lt"/>
                          <a:ea typeface="+mn-ea"/>
                          <a:cs typeface="+mn-cs"/>
                        </a:rPr>
                        <a:t>Gravitational potential (</a:t>
                      </a:r>
                      <a:r>
                        <a:rPr kumimoji="0" lang="en-US" sz="2400" b="0" i="0" u="none" strike="noStrike" kern="1200" cap="none" spc="0" normalizeH="0" baseline="0" noProof="0" dirty="0" err="1" smtClean="0">
                          <a:ln>
                            <a:noFill/>
                          </a:ln>
                          <a:solidFill>
                            <a:prstClr val="black"/>
                          </a:solidFill>
                          <a:effectLst/>
                          <a:uLnTx/>
                          <a:uFillTx/>
                          <a:latin typeface="+mn-lt"/>
                          <a:ea typeface="+mn-ea"/>
                          <a:cs typeface="+mn-cs"/>
                        </a:rPr>
                        <a:t>g.h</a:t>
                      </a:r>
                      <a:r>
                        <a:rPr kumimoji="0" lang="en-US" sz="2400" b="0" i="0" u="none" strike="noStrike" kern="1200" cap="none" spc="0" normalizeH="0" baseline="0" noProof="0" dirty="0" smtClean="0">
                          <a:ln>
                            <a:noFill/>
                          </a:ln>
                          <a:solidFill>
                            <a:prstClr val="black"/>
                          </a:solidFill>
                          <a:effectLst/>
                          <a:uLnTx/>
                          <a:uFillTx/>
                          <a:latin typeface="+mn-lt"/>
                          <a:ea typeface="+mn-ea"/>
                          <a:cs typeface="+mn-cs"/>
                        </a:rPr>
                        <a:t>)</a:t>
                      </a:r>
                      <a:endParaRPr kumimoji="0" lang="en-GB" sz="2400" b="0" i="0" u="none" strike="noStrike" kern="1200" cap="none" spc="0" normalizeH="0" baseline="0" noProof="0" dirty="0" smtClean="0">
                        <a:ln>
                          <a:noFill/>
                        </a:ln>
                        <a:solidFill>
                          <a:prstClr val="black"/>
                        </a:solidFill>
                        <a:effectLst/>
                        <a:uLnTx/>
                        <a:uFillTx/>
                        <a:latin typeface="+mn-lt"/>
                        <a:ea typeface="+mn-ea"/>
                        <a:cs typeface="+mn-cs"/>
                      </a:endParaRPr>
                    </a:p>
                    <a:p>
                      <a:endParaRPr lang="en-GB" sz="2400" dirty="0"/>
                    </a:p>
                  </a:txBody>
                  <a:tcPr/>
                </a:tc>
                <a:tc>
                  <a:txBody>
                    <a:bodyPr/>
                    <a:lstStyle/>
                    <a:p>
                      <a:r>
                        <a:rPr lang="en-US" sz="2400" dirty="0" smtClean="0"/>
                        <a:t>Mass (m)</a:t>
                      </a:r>
                      <a:endParaRPr lang="en-GB" sz="2400" dirty="0"/>
                    </a:p>
                  </a:txBody>
                  <a:tcPr/>
                </a:tc>
                <a:tc>
                  <a:txBody>
                    <a:bodyPr/>
                    <a:lstStyle/>
                    <a:p>
                      <a:r>
                        <a:rPr lang="en-US" sz="2400" dirty="0" smtClean="0"/>
                        <a:t>w = </a:t>
                      </a:r>
                      <a:r>
                        <a:rPr lang="en-US" sz="2400" dirty="0" err="1" smtClean="0"/>
                        <a:t>mgh</a:t>
                      </a:r>
                      <a:endParaRPr lang="en-GB" sz="2400" dirty="0"/>
                    </a:p>
                  </a:txBody>
                  <a:tcPr/>
                </a:tc>
              </a:tr>
              <a:tr h="370840">
                <a:tc>
                  <a:txBody>
                    <a:bodyPr/>
                    <a:lstStyle/>
                    <a:p>
                      <a:r>
                        <a:rPr lang="en-US" sz="2400" dirty="0" smtClean="0"/>
                        <a:t>Electrical </a:t>
                      </a:r>
                      <a:endParaRPr lang="en-GB" sz="2400" dirty="0"/>
                    </a:p>
                  </a:txBody>
                  <a:tcPr/>
                </a:tc>
                <a:tc>
                  <a:txBody>
                    <a:bodyPr/>
                    <a:lstStyle/>
                    <a:p>
                      <a:r>
                        <a:rPr lang="en-US" sz="2400" dirty="0" smtClean="0"/>
                        <a:t>Potential differential (E)</a:t>
                      </a:r>
                      <a:endParaRPr lang="en-GB" sz="2400" dirty="0"/>
                    </a:p>
                  </a:txBody>
                  <a:tcPr/>
                </a:tc>
                <a:tc>
                  <a:txBody>
                    <a:bodyPr/>
                    <a:lstStyle/>
                    <a:p>
                      <a:r>
                        <a:rPr lang="en-US" sz="2400" dirty="0" smtClean="0"/>
                        <a:t>Quantity of electricity (</a:t>
                      </a:r>
                      <a:r>
                        <a:rPr lang="en-US" sz="2400" dirty="0" err="1" smtClean="0"/>
                        <a:t>nF</a:t>
                      </a:r>
                      <a:r>
                        <a:rPr lang="en-US" sz="2400" dirty="0" smtClean="0"/>
                        <a:t>)</a:t>
                      </a:r>
                      <a:endParaRPr lang="en-GB" sz="2400" dirty="0"/>
                    </a:p>
                  </a:txBody>
                  <a:tcPr/>
                </a:tc>
                <a:tc>
                  <a:txBody>
                    <a:bodyPr/>
                    <a:lstStyle/>
                    <a:p>
                      <a:r>
                        <a:rPr lang="en-US" sz="2400" dirty="0" smtClean="0"/>
                        <a:t>w</a:t>
                      </a:r>
                      <a:r>
                        <a:rPr lang="en-US" sz="2400" baseline="0" dirty="0" smtClean="0"/>
                        <a:t> = E </a:t>
                      </a:r>
                      <a:r>
                        <a:rPr lang="en-US" sz="2400" baseline="0" dirty="0" err="1" smtClean="0"/>
                        <a:t>dQ</a:t>
                      </a:r>
                      <a:r>
                        <a:rPr lang="en-US" sz="2400" baseline="0" dirty="0" smtClean="0"/>
                        <a:t> = E I </a:t>
                      </a:r>
                      <a:r>
                        <a:rPr lang="en-US" sz="2400" baseline="0" dirty="0" err="1" smtClean="0"/>
                        <a:t>dt</a:t>
                      </a:r>
                      <a:endParaRPr lang="en-US" sz="2400" baseline="0" dirty="0" smtClean="0"/>
                    </a:p>
                    <a:p>
                      <a:r>
                        <a:rPr lang="en-US" sz="2400" baseline="0" dirty="0" smtClean="0"/>
                        <a:t>w = </a:t>
                      </a:r>
                      <a:r>
                        <a:rPr lang="en-US" sz="2400" baseline="0" dirty="0" err="1" smtClean="0"/>
                        <a:t>nF</a:t>
                      </a:r>
                      <a:r>
                        <a:rPr lang="en-US" sz="2400" baseline="0" dirty="0" smtClean="0"/>
                        <a:t> E</a:t>
                      </a:r>
                      <a:endParaRPr lang="en-GB" sz="2400" dirty="0"/>
                    </a:p>
                  </a:txBody>
                  <a:tcPr/>
                </a:tc>
              </a:tr>
              <a:tr h="370840">
                <a:tc>
                  <a:txBody>
                    <a:bodyPr/>
                    <a:lstStyle/>
                    <a:p>
                      <a:r>
                        <a:rPr lang="en-US" sz="2400" dirty="0" smtClean="0"/>
                        <a:t>Surface</a:t>
                      </a:r>
                      <a:endParaRPr lang="en-GB" sz="2400" dirty="0"/>
                    </a:p>
                  </a:txBody>
                  <a:tcPr/>
                </a:tc>
                <a:tc>
                  <a:txBody>
                    <a:bodyPr/>
                    <a:lstStyle/>
                    <a:p>
                      <a:r>
                        <a:rPr lang="en-US" sz="2400" dirty="0" smtClean="0"/>
                        <a:t>Surface tension (</a:t>
                      </a:r>
                      <a:r>
                        <a:rPr lang="el-GR" sz="2400" dirty="0" smtClean="0">
                          <a:latin typeface="Yu Gothic" panose="020B0400000000000000" pitchFamily="34" charset="-128"/>
                          <a:ea typeface="Yu Gothic" panose="020B0400000000000000" pitchFamily="34" charset="-128"/>
                        </a:rPr>
                        <a:t>γ</a:t>
                      </a:r>
                      <a:r>
                        <a:rPr lang="en-US" sz="2400" dirty="0" smtClean="0">
                          <a:latin typeface="Yu Gothic" panose="020B0400000000000000" pitchFamily="34" charset="-128"/>
                          <a:ea typeface="Yu Gothic" panose="020B0400000000000000" pitchFamily="34" charset="-128"/>
                        </a:rPr>
                        <a:t>)</a:t>
                      </a:r>
                      <a:endParaRPr lang="en-GB" sz="2400" dirty="0"/>
                    </a:p>
                  </a:txBody>
                  <a:tcPr/>
                </a:tc>
                <a:tc>
                  <a:txBody>
                    <a:bodyPr/>
                    <a:lstStyle/>
                    <a:p>
                      <a:r>
                        <a:rPr lang="en-US" sz="2400" dirty="0" smtClean="0"/>
                        <a:t>Change in area (</a:t>
                      </a:r>
                      <a:r>
                        <a:rPr lang="en-US" sz="2400" dirty="0" err="1" smtClean="0"/>
                        <a:t>dA</a:t>
                      </a:r>
                      <a:r>
                        <a:rPr lang="en-US" sz="2400" dirty="0" smtClean="0"/>
                        <a:t>)</a:t>
                      </a:r>
                      <a:endParaRPr lang="en-GB" sz="2400" dirty="0"/>
                    </a:p>
                  </a:txBody>
                  <a:tcPr/>
                </a:tc>
                <a:tc>
                  <a:txBody>
                    <a:bodyPr/>
                    <a:lstStyle/>
                    <a:p>
                      <a:r>
                        <a:rPr lang="en-US" sz="2400" dirty="0" smtClean="0"/>
                        <a:t>w = </a:t>
                      </a:r>
                      <a:r>
                        <a:rPr lang="el-GR" sz="2400" dirty="0" smtClean="0">
                          <a:latin typeface="Yu Gothic" panose="020B0400000000000000" pitchFamily="34" charset="-128"/>
                          <a:ea typeface="Yu Gothic" panose="020B0400000000000000" pitchFamily="34" charset="-128"/>
                        </a:rPr>
                        <a:t>γ</a:t>
                      </a:r>
                      <a:r>
                        <a:rPr lang="en-US" sz="2400" dirty="0" err="1" smtClean="0">
                          <a:latin typeface="Yu Gothic" panose="020B0400000000000000" pitchFamily="34" charset="-128"/>
                          <a:ea typeface="Yu Gothic" panose="020B0400000000000000" pitchFamily="34" charset="-128"/>
                        </a:rPr>
                        <a:t>dA</a:t>
                      </a:r>
                      <a:endParaRPr lang="en-GB" sz="2400" dirty="0"/>
                    </a:p>
                  </a:txBody>
                  <a:tcPr/>
                </a:tc>
              </a:tr>
              <a:tr h="370840">
                <a:tc>
                  <a:txBody>
                    <a:bodyPr/>
                    <a:lstStyle/>
                    <a:p>
                      <a:r>
                        <a:rPr lang="en-US" sz="2400" dirty="0" smtClean="0"/>
                        <a:t>Magnetic</a:t>
                      </a:r>
                      <a:endParaRPr lang="en-GB" sz="2400" dirty="0"/>
                    </a:p>
                  </a:txBody>
                  <a:tcPr/>
                </a:tc>
                <a:tc>
                  <a:txBody>
                    <a:bodyPr/>
                    <a:lstStyle/>
                    <a:p>
                      <a:r>
                        <a:rPr lang="en-US" sz="2400" dirty="0" smtClean="0"/>
                        <a:t>Field strength (H)</a:t>
                      </a:r>
                      <a:endParaRPr lang="en-GB" sz="2400" dirty="0"/>
                    </a:p>
                  </a:txBody>
                  <a:tcPr/>
                </a:tc>
                <a:tc>
                  <a:txBody>
                    <a:bodyPr/>
                    <a:lstStyle/>
                    <a:p>
                      <a:r>
                        <a:rPr lang="en-US" sz="2400" dirty="0" smtClean="0"/>
                        <a:t>Increase in magnetic (</a:t>
                      </a:r>
                      <a:r>
                        <a:rPr lang="en-US" sz="2400" dirty="0" err="1" smtClean="0"/>
                        <a:t>dM</a:t>
                      </a:r>
                      <a:r>
                        <a:rPr lang="en-US" sz="2400" dirty="0" smtClean="0"/>
                        <a:t>)</a:t>
                      </a:r>
                      <a:endParaRPr lang="en-GB" sz="2400" dirty="0"/>
                    </a:p>
                  </a:txBody>
                  <a:tcPr/>
                </a:tc>
                <a:tc>
                  <a:txBody>
                    <a:bodyPr/>
                    <a:lstStyle/>
                    <a:p>
                      <a:r>
                        <a:rPr lang="en-US" sz="2400" dirty="0" smtClean="0"/>
                        <a:t>w = H </a:t>
                      </a:r>
                      <a:r>
                        <a:rPr lang="en-US" sz="2400" dirty="0" err="1" smtClean="0"/>
                        <a:t>dM</a:t>
                      </a:r>
                      <a:endParaRPr lang="en-GB" sz="2400" dirty="0"/>
                    </a:p>
                  </a:txBody>
                  <a:tcPr/>
                </a:tc>
              </a:tr>
            </a:tbl>
          </a:graphicData>
        </a:graphic>
      </p:graphicFrame>
    </p:spTree>
    <p:extLst>
      <p:ext uri="{BB962C8B-B14F-4D97-AF65-F5344CB8AC3E}">
        <p14:creationId xmlns:p14="http://schemas.microsoft.com/office/powerpoint/2010/main" xmlns="" val="159428887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23950" y="571500"/>
            <a:ext cx="6291338" cy="1077218"/>
          </a:xfrm>
          <a:prstGeom prst="rect">
            <a:avLst/>
          </a:prstGeom>
          <a:noFill/>
        </p:spPr>
        <p:txBody>
          <a:bodyPr wrap="none" rtlCol="0">
            <a:spAutoFit/>
          </a:bodyPr>
          <a:lstStyle/>
          <a:p>
            <a:r>
              <a:rPr lang="en-US" sz="2800" dirty="0" smtClean="0">
                <a:solidFill>
                  <a:srgbClr val="FF0000"/>
                </a:solidFill>
              </a:rPr>
              <a:t>Sign Convention of Heat (q) and Work (w)</a:t>
            </a:r>
          </a:p>
          <a:p>
            <a:endParaRPr lang="en-US" dirty="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xmlns="" val="2151774272"/>
              </p:ext>
            </p:extLst>
          </p:nvPr>
        </p:nvGraphicFramePr>
        <p:xfrm>
          <a:off x="1329676" y="4931522"/>
          <a:ext cx="9601201" cy="915471"/>
        </p:xfrm>
        <a:graphic>
          <a:graphicData uri="http://schemas.openxmlformats.org/drawingml/2006/table">
            <a:tbl>
              <a:tblPr firstRow="1" bandRow="1">
                <a:tableStyleId>{22838BEF-8BB2-4498-84A7-C5851F593DF1}</a:tableStyleId>
              </a:tblPr>
              <a:tblGrid>
                <a:gridCol w="781051"/>
                <a:gridCol w="4495800"/>
                <a:gridCol w="4324350"/>
              </a:tblGrid>
              <a:tr h="458271">
                <a:tc>
                  <a:txBody>
                    <a:bodyPr/>
                    <a:lstStyle/>
                    <a:p>
                      <a:pPr algn="l"/>
                      <a:r>
                        <a:rPr lang="en-US" sz="2400" b="1" dirty="0" smtClean="0"/>
                        <a:t>q</a:t>
                      </a:r>
                      <a:endParaRPr lang="en-GB" sz="2400" b="1" dirty="0"/>
                    </a:p>
                  </a:txBody>
                  <a:tcPr/>
                </a:tc>
                <a:tc>
                  <a:txBody>
                    <a:bodyPr/>
                    <a:lstStyle/>
                    <a:p>
                      <a:pPr algn="l"/>
                      <a:r>
                        <a:rPr lang="en-US" sz="2400" b="1" dirty="0" smtClean="0">
                          <a:solidFill>
                            <a:srgbClr val="FF0000"/>
                          </a:solidFill>
                        </a:rPr>
                        <a:t>+</a:t>
                      </a:r>
                      <a:r>
                        <a:rPr lang="en-US" sz="2400" b="1" dirty="0" smtClean="0"/>
                        <a:t> means system </a:t>
                      </a:r>
                      <a:r>
                        <a:rPr lang="en-US" sz="2400" b="1" dirty="0" smtClean="0">
                          <a:solidFill>
                            <a:srgbClr val="00B050"/>
                          </a:solidFill>
                        </a:rPr>
                        <a:t>gains</a:t>
                      </a:r>
                      <a:r>
                        <a:rPr lang="en-US" sz="2400" b="1" dirty="0" smtClean="0"/>
                        <a:t> heat</a:t>
                      </a:r>
                      <a:endParaRPr lang="en-GB" sz="2400" b="1" dirty="0"/>
                    </a:p>
                  </a:txBody>
                  <a:tcPr/>
                </a:tc>
                <a:tc>
                  <a:txBody>
                    <a:bodyPr/>
                    <a:lstStyle/>
                    <a:p>
                      <a:pPr algn="l"/>
                      <a:r>
                        <a:rPr lang="en-US" sz="2400" b="1" dirty="0" smtClean="0">
                          <a:solidFill>
                            <a:srgbClr val="FF0000"/>
                          </a:solidFill>
                        </a:rPr>
                        <a:t>-</a:t>
                      </a:r>
                      <a:r>
                        <a:rPr lang="en-US" sz="2400" b="1" dirty="0" smtClean="0"/>
                        <a:t> Means system</a:t>
                      </a:r>
                      <a:r>
                        <a:rPr lang="en-US" sz="2400" b="1" baseline="0" dirty="0" smtClean="0"/>
                        <a:t> </a:t>
                      </a:r>
                      <a:r>
                        <a:rPr lang="en-US" sz="2400" b="1" baseline="0" dirty="0" smtClean="0">
                          <a:solidFill>
                            <a:srgbClr val="00B050"/>
                          </a:solidFill>
                        </a:rPr>
                        <a:t>loses</a:t>
                      </a:r>
                      <a:r>
                        <a:rPr lang="en-US" sz="2400" b="1" baseline="0" dirty="0" smtClean="0"/>
                        <a:t> heat</a:t>
                      </a:r>
                      <a:endParaRPr lang="en-GB" sz="2400" b="1" dirty="0"/>
                    </a:p>
                  </a:txBody>
                  <a:tcPr/>
                </a:tc>
              </a:tr>
              <a:tr h="370840">
                <a:tc>
                  <a:txBody>
                    <a:bodyPr/>
                    <a:lstStyle/>
                    <a:p>
                      <a:pPr algn="l"/>
                      <a:r>
                        <a:rPr lang="en-US" sz="2400" b="1" dirty="0" smtClean="0"/>
                        <a:t>w</a:t>
                      </a:r>
                      <a:endParaRPr lang="en-GB" sz="2400" b="1" dirty="0"/>
                    </a:p>
                  </a:txBody>
                  <a:tcPr/>
                </a:tc>
                <a:tc>
                  <a:txBody>
                    <a:bodyPr/>
                    <a:lstStyle/>
                    <a:p>
                      <a:pPr algn="l"/>
                      <a:r>
                        <a:rPr lang="en-US" sz="2400" b="1" dirty="0" smtClean="0">
                          <a:solidFill>
                            <a:srgbClr val="FF0000"/>
                          </a:solidFill>
                        </a:rPr>
                        <a:t>+</a:t>
                      </a:r>
                      <a:r>
                        <a:rPr lang="en-US" sz="2400" b="1" dirty="0" smtClean="0"/>
                        <a:t> means work done </a:t>
                      </a:r>
                      <a:r>
                        <a:rPr lang="en-US" sz="2400" b="1" dirty="0" smtClean="0">
                          <a:solidFill>
                            <a:srgbClr val="00B050"/>
                          </a:solidFill>
                        </a:rPr>
                        <a:t>on</a:t>
                      </a:r>
                      <a:r>
                        <a:rPr lang="en-US" sz="2400" b="1" dirty="0" smtClean="0"/>
                        <a:t> system </a:t>
                      </a:r>
                      <a:endParaRPr lang="en-GB" sz="2400" b="1" dirty="0"/>
                    </a:p>
                  </a:txBody>
                  <a:tcPr/>
                </a:tc>
                <a:tc>
                  <a:txBody>
                    <a:bodyPr/>
                    <a:lstStyle/>
                    <a:p>
                      <a:pPr algn="l"/>
                      <a:r>
                        <a:rPr lang="en-US" sz="2400" b="1" dirty="0" smtClean="0">
                          <a:solidFill>
                            <a:srgbClr val="FF0000"/>
                          </a:solidFill>
                        </a:rPr>
                        <a:t>-</a:t>
                      </a:r>
                      <a:r>
                        <a:rPr lang="en-US" sz="2400" b="1" dirty="0" smtClean="0"/>
                        <a:t> Means</a:t>
                      </a:r>
                      <a:r>
                        <a:rPr lang="en-US" sz="2400" b="1" baseline="0" dirty="0" smtClean="0"/>
                        <a:t> work done </a:t>
                      </a:r>
                      <a:r>
                        <a:rPr lang="en-US" sz="2400" b="1" baseline="0" dirty="0" smtClean="0">
                          <a:solidFill>
                            <a:srgbClr val="00B050"/>
                          </a:solidFill>
                        </a:rPr>
                        <a:t>by</a:t>
                      </a:r>
                      <a:r>
                        <a:rPr lang="en-US" sz="2400" b="1" baseline="0" dirty="0" smtClean="0"/>
                        <a:t> system</a:t>
                      </a:r>
                      <a:endParaRPr lang="en-GB" sz="2400" b="1" dirty="0"/>
                    </a:p>
                  </a:txBody>
                  <a:tcPr/>
                </a:tc>
              </a:tr>
            </a:tbl>
          </a:graphicData>
        </a:graphic>
      </p:graphicFrame>
      <p:sp>
        <p:nvSpPr>
          <p:cNvPr id="5" name="Oval 4"/>
          <p:cNvSpPr/>
          <p:nvPr/>
        </p:nvSpPr>
        <p:spPr>
          <a:xfrm>
            <a:off x="3260395" y="1790700"/>
            <a:ext cx="2495550" cy="24003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b="1" dirty="0">
              <a:solidFill>
                <a:sysClr val="windowText" lastClr="000000"/>
              </a:solidFill>
            </a:endParaRPr>
          </a:p>
        </p:txBody>
      </p:sp>
      <p:sp>
        <p:nvSpPr>
          <p:cNvPr id="6" name="TextBox 5"/>
          <p:cNvSpPr txBox="1"/>
          <p:nvPr/>
        </p:nvSpPr>
        <p:spPr>
          <a:xfrm>
            <a:off x="3791103" y="2187059"/>
            <a:ext cx="1451423" cy="369332"/>
          </a:xfrm>
          <a:prstGeom prst="rect">
            <a:avLst/>
          </a:prstGeom>
          <a:noFill/>
        </p:spPr>
        <p:txBody>
          <a:bodyPr wrap="none" rtlCol="0">
            <a:spAutoFit/>
          </a:bodyPr>
          <a:lstStyle/>
          <a:p>
            <a:r>
              <a:rPr lang="en-US" b="1" dirty="0" smtClean="0"/>
              <a:t>Surroundings</a:t>
            </a:r>
            <a:endParaRPr lang="en-GB" b="1" dirty="0"/>
          </a:p>
        </p:txBody>
      </p:sp>
      <p:sp>
        <p:nvSpPr>
          <p:cNvPr id="7" name="Rectangle 6"/>
          <p:cNvSpPr/>
          <p:nvPr/>
        </p:nvSpPr>
        <p:spPr>
          <a:xfrm>
            <a:off x="4086847" y="2771775"/>
            <a:ext cx="838200" cy="10191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4089069" y="2819697"/>
            <a:ext cx="833754" cy="369332"/>
          </a:xfrm>
          <a:prstGeom prst="rect">
            <a:avLst/>
          </a:prstGeom>
          <a:noFill/>
        </p:spPr>
        <p:txBody>
          <a:bodyPr wrap="none" rtlCol="0">
            <a:spAutoFit/>
          </a:bodyPr>
          <a:lstStyle/>
          <a:p>
            <a:r>
              <a:rPr lang="en-US" dirty="0" smtClean="0"/>
              <a:t>system</a:t>
            </a:r>
            <a:endParaRPr lang="en-GB" dirty="0"/>
          </a:p>
        </p:txBody>
      </p:sp>
      <p:cxnSp>
        <p:nvCxnSpPr>
          <p:cNvPr id="9" name="Straight Arrow Connector 8"/>
          <p:cNvCxnSpPr/>
          <p:nvPr/>
        </p:nvCxnSpPr>
        <p:spPr>
          <a:xfrm>
            <a:off x="4746295" y="3281362"/>
            <a:ext cx="666750" cy="0"/>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cxnSp>
        <p:nvCxnSpPr>
          <p:cNvPr id="10" name="Straight Arrow Connector 9"/>
          <p:cNvCxnSpPr/>
          <p:nvPr/>
        </p:nvCxnSpPr>
        <p:spPr>
          <a:xfrm flipH="1">
            <a:off x="3630759" y="3281362"/>
            <a:ext cx="629761" cy="0"/>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sp>
        <p:nvSpPr>
          <p:cNvPr id="11" name="Oval 10"/>
          <p:cNvSpPr/>
          <p:nvPr/>
        </p:nvSpPr>
        <p:spPr>
          <a:xfrm>
            <a:off x="6130276" y="1736273"/>
            <a:ext cx="2495550" cy="240030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b="1" dirty="0">
              <a:solidFill>
                <a:sysClr val="windowText" lastClr="000000"/>
              </a:solidFill>
            </a:endParaRPr>
          </a:p>
        </p:txBody>
      </p:sp>
      <p:sp>
        <p:nvSpPr>
          <p:cNvPr id="12" name="TextBox 11"/>
          <p:cNvSpPr txBox="1"/>
          <p:nvPr/>
        </p:nvSpPr>
        <p:spPr>
          <a:xfrm>
            <a:off x="6638023" y="2187059"/>
            <a:ext cx="1451423" cy="369332"/>
          </a:xfrm>
          <a:prstGeom prst="rect">
            <a:avLst/>
          </a:prstGeom>
          <a:noFill/>
        </p:spPr>
        <p:txBody>
          <a:bodyPr wrap="none" rtlCol="0">
            <a:spAutoFit/>
          </a:bodyPr>
          <a:lstStyle/>
          <a:p>
            <a:r>
              <a:rPr lang="en-US" b="1" dirty="0" smtClean="0"/>
              <a:t>Surroundings</a:t>
            </a:r>
            <a:endParaRPr lang="en-GB" b="1" dirty="0"/>
          </a:p>
        </p:txBody>
      </p:sp>
      <p:sp>
        <p:nvSpPr>
          <p:cNvPr id="13" name="Rectangle 12"/>
          <p:cNvSpPr/>
          <p:nvPr/>
        </p:nvSpPr>
        <p:spPr>
          <a:xfrm>
            <a:off x="6932358" y="2771774"/>
            <a:ext cx="838200" cy="10191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6934580" y="2819696"/>
            <a:ext cx="833754" cy="369332"/>
          </a:xfrm>
          <a:prstGeom prst="rect">
            <a:avLst/>
          </a:prstGeom>
          <a:noFill/>
        </p:spPr>
        <p:txBody>
          <a:bodyPr wrap="none" rtlCol="0">
            <a:spAutoFit/>
          </a:bodyPr>
          <a:lstStyle/>
          <a:p>
            <a:r>
              <a:rPr lang="en-US" dirty="0" smtClean="0"/>
              <a:t>system</a:t>
            </a:r>
            <a:endParaRPr lang="en-GB" dirty="0"/>
          </a:p>
        </p:txBody>
      </p:sp>
      <p:cxnSp>
        <p:nvCxnSpPr>
          <p:cNvPr id="15" name="Straight Arrow Connector 14"/>
          <p:cNvCxnSpPr/>
          <p:nvPr/>
        </p:nvCxnSpPr>
        <p:spPr>
          <a:xfrm>
            <a:off x="6568185" y="3281361"/>
            <a:ext cx="666750" cy="0"/>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cxnSp>
        <p:nvCxnSpPr>
          <p:cNvPr id="16" name="Straight Arrow Connector 15"/>
          <p:cNvCxnSpPr/>
          <p:nvPr/>
        </p:nvCxnSpPr>
        <p:spPr>
          <a:xfrm flipH="1">
            <a:off x="7453453" y="3281361"/>
            <a:ext cx="629761" cy="0"/>
          </a:xfrm>
          <a:prstGeom prst="straightConnector1">
            <a:avLst/>
          </a:prstGeom>
          <a:ln w="57150">
            <a:tailEnd type="triangle"/>
          </a:ln>
        </p:spPr>
        <p:style>
          <a:lnRef idx="3">
            <a:schemeClr val="accent2"/>
          </a:lnRef>
          <a:fillRef idx="0">
            <a:schemeClr val="accent2"/>
          </a:fillRef>
          <a:effectRef idx="2">
            <a:schemeClr val="accent2"/>
          </a:effectRef>
          <a:fontRef idx="minor">
            <a:schemeClr val="tx1"/>
          </a:fontRef>
        </p:style>
      </p:cxnSp>
      <p:sp>
        <p:nvSpPr>
          <p:cNvPr id="17" name="TextBox 16"/>
          <p:cNvSpPr txBox="1"/>
          <p:nvPr/>
        </p:nvSpPr>
        <p:spPr>
          <a:xfrm>
            <a:off x="5095615" y="2841903"/>
            <a:ext cx="426720" cy="369332"/>
          </a:xfrm>
          <a:prstGeom prst="rect">
            <a:avLst/>
          </a:prstGeom>
          <a:noFill/>
        </p:spPr>
        <p:txBody>
          <a:bodyPr wrap="none" rtlCol="0">
            <a:spAutoFit/>
          </a:bodyPr>
          <a:lstStyle/>
          <a:p>
            <a:r>
              <a:rPr lang="en-US" b="1" dirty="0" smtClean="0">
                <a:solidFill>
                  <a:srgbClr val="FF0000"/>
                </a:solidFill>
              </a:rPr>
              <a:t>-w</a:t>
            </a:r>
            <a:endParaRPr lang="en-GB" b="1" dirty="0">
              <a:solidFill>
                <a:srgbClr val="FF0000"/>
              </a:solidFill>
            </a:endParaRPr>
          </a:p>
        </p:txBody>
      </p:sp>
      <p:sp>
        <p:nvSpPr>
          <p:cNvPr id="18" name="Rectangle 17"/>
          <p:cNvSpPr/>
          <p:nvPr/>
        </p:nvSpPr>
        <p:spPr>
          <a:xfrm>
            <a:off x="7943350" y="2857796"/>
            <a:ext cx="471604" cy="369332"/>
          </a:xfrm>
          <a:prstGeom prst="rect">
            <a:avLst/>
          </a:prstGeom>
        </p:spPr>
        <p:txBody>
          <a:bodyPr wrap="none">
            <a:spAutoFit/>
          </a:bodyPr>
          <a:lstStyle/>
          <a:p>
            <a:r>
              <a:rPr lang="en-US" b="1" dirty="0" smtClean="0">
                <a:solidFill>
                  <a:srgbClr val="FF0000"/>
                </a:solidFill>
              </a:rPr>
              <a:t>+w</a:t>
            </a:r>
            <a:endParaRPr lang="en-GB" b="1" dirty="0">
              <a:solidFill>
                <a:srgbClr val="FF0000"/>
              </a:solidFill>
            </a:endParaRPr>
          </a:p>
        </p:txBody>
      </p:sp>
      <p:sp>
        <p:nvSpPr>
          <p:cNvPr id="19" name="TextBox 18"/>
          <p:cNvSpPr txBox="1"/>
          <p:nvPr/>
        </p:nvSpPr>
        <p:spPr>
          <a:xfrm>
            <a:off x="3453962" y="2806184"/>
            <a:ext cx="377026" cy="369332"/>
          </a:xfrm>
          <a:prstGeom prst="rect">
            <a:avLst/>
          </a:prstGeom>
          <a:noFill/>
        </p:spPr>
        <p:txBody>
          <a:bodyPr wrap="none" rtlCol="0">
            <a:spAutoFit/>
          </a:bodyPr>
          <a:lstStyle/>
          <a:p>
            <a:r>
              <a:rPr lang="en-US" b="1" dirty="0" smtClean="0">
                <a:solidFill>
                  <a:srgbClr val="FF0000"/>
                </a:solidFill>
              </a:rPr>
              <a:t>-q</a:t>
            </a:r>
            <a:endParaRPr lang="en-GB" b="1" dirty="0">
              <a:solidFill>
                <a:srgbClr val="FF0000"/>
              </a:solidFill>
            </a:endParaRPr>
          </a:p>
        </p:txBody>
      </p:sp>
      <p:sp>
        <p:nvSpPr>
          <p:cNvPr id="20" name="Rectangle 19"/>
          <p:cNvSpPr/>
          <p:nvPr/>
        </p:nvSpPr>
        <p:spPr>
          <a:xfrm>
            <a:off x="6273790" y="2840882"/>
            <a:ext cx="423514" cy="369332"/>
          </a:xfrm>
          <a:prstGeom prst="rect">
            <a:avLst/>
          </a:prstGeom>
        </p:spPr>
        <p:txBody>
          <a:bodyPr wrap="none">
            <a:spAutoFit/>
          </a:bodyPr>
          <a:lstStyle/>
          <a:p>
            <a:r>
              <a:rPr lang="en-US" b="1" dirty="0" smtClean="0">
                <a:solidFill>
                  <a:srgbClr val="FF0000"/>
                </a:solidFill>
              </a:rPr>
              <a:t>+q</a:t>
            </a:r>
            <a:endParaRPr lang="en-GB" b="1" dirty="0">
              <a:solidFill>
                <a:srgbClr val="FF0000"/>
              </a:solidFill>
            </a:endParaRPr>
          </a:p>
        </p:txBody>
      </p:sp>
    </p:spTree>
    <p:extLst>
      <p:ext uri="{BB962C8B-B14F-4D97-AF65-F5344CB8AC3E}">
        <p14:creationId xmlns:p14="http://schemas.microsoft.com/office/powerpoint/2010/main" xmlns="" val="251938641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2" name="TextBox 1"/>
              <p:cNvSpPr txBox="1"/>
              <p:nvPr/>
            </p:nvSpPr>
            <p:spPr>
              <a:xfrm>
                <a:off x="685800" y="762000"/>
                <a:ext cx="10725150" cy="4617931"/>
              </a:xfrm>
              <a:prstGeom prst="rect">
                <a:avLst/>
              </a:prstGeom>
              <a:noFill/>
            </p:spPr>
            <p:txBody>
              <a:bodyPr wrap="square" rtlCol="0">
                <a:spAutoFit/>
              </a:bodyPr>
              <a:lstStyle/>
              <a:p>
                <a:r>
                  <a:rPr lang="en-US" sz="2800" dirty="0" smtClean="0">
                    <a:solidFill>
                      <a:srgbClr val="FF0000"/>
                    </a:solidFill>
                  </a:rPr>
                  <a:t>Pressure – Volume Work (PV):</a:t>
                </a:r>
              </a:p>
              <a:p>
                <a:endParaRPr lang="en-US" sz="2400" dirty="0">
                  <a:solidFill>
                    <a:srgbClr val="FF0000"/>
                  </a:solidFill>
                </a:endParaRPr>
              </a:p>
              <a:p>
                <a:r>
                  <a:rPr lang="en-US" sz="2400" dirty="0" smtClean="0"/>
                  <a:t>The work that is done to the expansion or compression of a gas against an external opposing pressure (P) </a:t>
                </a:r>
              </a:p>
              <a:p>
                <a:endParaRPr lang="en-US" sz="2400" dirty="0" smtClean="0">
                  <a:solidFill>
                    <a:srgbClr val="FF0000"/>
                  </a:solidFill>
                </a:endParaRPr>
              </a:p>
              <a:p>
                <a:endParaRPr lang="en-US" sz="2400" dirty="0">
                  <a:solidFill>
                    <a:srgbClr val="FF0000"/>
                  </a:solidFill>
                </a:endParaRPr>
              </a:p>
              <a:p>
                <a:r>
                  <a:rPr lang="en-US" sz="2400" b="0" dirty="0" smtClean="0">
                    <a:solidFill>
                      <a:schemeClr val="tx1"/>
                    </a:solidFill>
                  </a:rPr>
                  <a:t/>
                </a:r>
                <a14:m>
                  <m:oMath xmlns:m="http://schemas.openxmlformats.org/officeDocument/2006/math">
                    <m:r>
                      <a:rPr lang="en-US" sz="2400" b="0" i="1" smtClean="0">
                        <a:solidFill>
                          <a:schemeClr val="tx1"/>
                        </a:solidFill>
                        <a:latin typeface="Cambria Math" panose="02040503050406030204" pitchFamily="18" charset="0"/>
                      </a:rPr>
                      <m:t>𝑃𝑉</m:t>
                    </m:r>
                    <m:r>
                      <a:rPr lang="en-US" sz="2400" b="0" i="1" smtClean="0">
                        <a:solidFill>
                          <a:schemeClr val="tx1"/>
                        </a:solidFill>
                        <a:latin typeface="Cambria Math" panose="02040503050406030204" pitchFamily="18" charset="0"/>
                      </a:rPr>
                      <m:t>=</m:t>
                    </m:r>
                    <m:f>
                      <m:fPr>
                        <m:ctrlPr>
                          <a:rPr lang="en-US" sz="2400" b="0" i="1" smtClean="0">
                            <a:solidFill>
                              <a:srgbClr val="FF0000"/>
                            </a:solidFill>
                            <a:latin typeface="Cambria Math" panose="02040503050406030204" pitchFamily="18" charset="0"/>
                          </a:rPr>
                        </m:ctrlPr>
                      </m:fPr>
                      <m:num>
                        <m:r>
                          <a:rPr lang="en-US" sz="2400" b="0" i="1" smtClean="0">
                            <a:solidFill>
                              <a:srgbClr val="FF0000"/>
                            </a:solidFill>
                            <a:latin typeface="Cambria Math" panose="02040503050406030204" pitchFamily="18" charset="0"/>
                          </a:rPr>
                          <m:t>𝐹</m:t>
                        </m:r>
                      </m:num>
                      <m:den>
                        <m:r>
                          <a:rPr lang="en-US" sz="2400" b="0" i="1" smtClean="0">
                            <a:solidFill>
                              <a:srgbClr val="FF0000"/>
                            </a:solidFill>
                            <a:latin typeface="Cambria Math" panose="02040503050406030204" pitchFamily="18" charset="0"/>
                          </a:rPr>
                          <m:t>𝐴</m:t>
                        </m:r>
                      </m:den>
                    </m:f>
                    <m:r>
                      <a:rPr lang="en-US" sz="2400" b="0" i="1" smtClean="0">
                        <a:solidFill>
                          <a:schemeClr val="tx1"/>
                        </a:solidFill>
                        <a:latin typeface="Cambria Math" panose="02040503050406030204" pitchFamily="18" charset="0"/>
                        <a:ea typeface="Cambria Math" panose="02040503050406030204" pitchFamily="18" charset="0"/>
                      </a:rPr>
                      <m:t>×</m:t>
                    </m:r>
                    <m:r>
                      <a:rPr lang="en-US" sz="2400" b="0" i="1" smtClean="0">
                        <a:solidFill>
                          <a:srgbClr val="00B050"/>
                        </a:solidFill>
                        <a:latin typeface="Cambria Math" panose="02040503050406030204" pitchFamily="18" charset="0"/>
                        <a:ea typeface="Cambria Math" panose="02040503050406030204" pitchFamily="18" charset="0"/>
                      </a:rPr>
                      <m:t>𝑉</m:t>
                    </m:r>
                    <m:r>
                      <a:rPr lang="en-US" sz="2400" b="0" i="1" smtClean="0">
                        <a:solidFill>
                          <a:schemeClr val="tx1"/>
                        </a:solidFill>
                        <a:latin typeface="Cambria Math" panose="02040503050406030204" pitchFamily="18" charset="0"/>
                        <a:ea typeface="Cambria Math" panose="02040503050406030204" pitchFamily="18" charset="0"/>
                      </a:rPr>
                      <m:t> </m:t>
                    </m:r>
                  </m:oMath>
                </a14:m>
                <a:r>
                  <a:rPr lang="en-US" sz="2400" b="0" dirty="0" smtClean="0">
                    <a:solidFill>
                      <a:schemeClr val="tx1"/>
                    </a:solidFill>
                    <a:ea typeface="Cambria Math" panose="02040503050406030204" pitchFamily="18" charset="0"/>
                  </a:rPr>
                  <a:t/>
                </a:r>
                <a14:m>
                  <m:oMath xmlns:m="http://schemas.openxmlformats.org/officeDocument/2006/math">
                    <m:r>
                      <a:rPr lang="en-US" sz="2400" i="1" smtClean="0">
                        <a:solidFill>
                          <a:schemeClr val="tx1"/>
                        </a:solidFill>
                        <a:latin typeface="Cambria Math" panose="02040503050406030204" pitchFamily="18" charset="0"/>
                      </a:rPr>
                      <m:t>𝑃𝑉</m:t>
                    </m:r>
                    <m:r>
                      <a:rPr lang="en-US" sz="2400" i="1" smtClean="0">
                        <a:solidFill>
                          <a:schemeClr val="tx1"/>
                        </a:solidFill>
                        <a:latin typeface="Cambria Math" panose="02040503050406030204" pitchFamily="18" charset="0"/>
                      </a:rPr>
                      <m:t>=</m:t>
                    </m:r>
                    <m:f>
                      <m:fPr>
                        <m:ctrlPr>
                          <a:rPr lang="en-US" sz="2400" i="1">
                            <a:solidFill>
                              <a:srgbClr val="FF0000"/>
                            </a:solidFill>
                            <a:latin typeface="Cambria Math" panose="02040503050406030204" pitchFamily="18" charset="0"/>
                          </a:rPr>
                        </m:ctrlPr>
                      </m:fPr>
                      <m:num>
                        <m:r>
                          <a:rPr lang="en-US" sz="2400" i="1">
                            <a:solidFill>
                              <a:srgbClr val="FF0000"/>
                            </a:solidFill>
                            <a:latin typeface="Cambria Math" panose="02040503050406030204" pitchFamily="18" charset="0"/>
                          </a:rPr>
                          <m:t>𝐹</m:t>
                        </m:r>
                      </m:num>
                      <m:den>
                        <m:sSup>
                          <m:sSupPr>
                            <m:ctrlPr>
                              <a:rPr lang="en-US" sz="2400" i="1">
                                <a:solidFill>
                                  <a:srgbClr val="FF0000"/>
                                </a:solidFill>
                                <a:latin typeface="Cambria Math" panose="02040503050406030204" pitchFamily="18" charset="0"/>
                              </a:rPr>
                            </m:ctrlPr>
                          </m:sSupPr>
                          <m:e>
                            <m:r>
                              <a:rPr lang="en-US" sz="2400" i="1">
                                <a:solidFill>
                                  <a:srgbClr val="FF0000"/>
                                </a:solidFill>
                                <a:latin typeface="Cambria Math" panose="02040503050406030204" pitchFamily="18" charset="0"/>
                              </a:rPr>
                              <m:t>𝑑</m:t>
                            </m:r>
                          </m:e>
                          <m:sup>
                            <m:r>
                              <a:rPr lang="en-US" sz="2400" i="1">
                                <a:solidFill>
                                  <a:srgbClr val="FF0000"/>
                                </a:solidFill>
                                <a:latin typeface="Cambria Math" panose="02040503050406030204" pitchFamily="18" charset="0"/>
                              </a:rPr>
                              <m:t>2</m:t>
                            </m:r>
                          </m:sup>
                        </m:sSup>
                      </m:den>
                    </m:f>
                    <m:r>
                      <a:rPr lang="en-US" sz="2400" i="1" smtClean="0">
                        <a:solidFill>
                          <a:schemeClr val="tx1"/>
                        </a:solidFill>
                        <a:latin typeface="Cambria Math" panose="02040503050406030204" pitchFamily="18" charset="0"/>
                        <a:ea typeface="Cambria Math" panose="02040503050406030204" pitchFamily="18" charset="0"/>
                      </a:rPr>
                      <m:t>×</m:t>
                    </m:r>
                    <m:r>
                      <a:rPr lang="en-US" sz="2400" i="1" smtClean="0">
                        <a:solidFill>
                          <a:srgbClr val="00B050"/>
                        </a:solidFill>
                        <a:latin typeface="Cambria Math" panose="02040503050406030204" pitchFamily="18" charset="0"/>
                        <a:ea typeface="Cambria Math" panose="02040503050406030204" pitchFamily="18" charset="0"/>
                      </a:rPr>
                      <m:t>𝑉</m:t>
                    </m:r>
                  </m:oMath>
                </a14:m>
                <a:r>
                  <a:rPr lang="en-US" sz="2400" dirty="0" smtClean="0">
                    <a:solidFill>
                      <a:srgbClr val="00B050"/>
                    </a:solidFill>
                    <a:ea typeface="Cambria Math" panose="02040503050406030204" pitchFamily="18" charset="0"/>
                  </a:rPr>
                  <a:t/>
                </a:r>
                <a:r>
                  <a:rPr lang="en-US" sz="2400" dirty="0" smtClean="0">
                    <a:solidFill>
                      <a:schemeClr val="tx1"/>
                    </a:solidFill>
                    <a:ea typeface="Cambria Math" panose="02040503050406030204" pitchFamily="18" charset="0"/>
                  </a:rPr>
                  <a:t/>
                </a:r>
                <a14:m>
                  <m:oMath xmlns:m="http://schemas.openxmlformats.org/officeDocument/2006/math">
                    <m:r>
                      <a:rPr lang="en-US" sz="2400" i="1" smtClean="0">
                        <a:solidFill>
                          <a:schemeClr val="tx1"/>
                        </a:solidFill>
                        <a:latin typeface="Cambria Math" panose="02040503050406030204" pitchFamily="18" charset="0"/>
                      </a:rPr>
                      <m:t>𝑃𝑉</m:t>
                    </m:r>
                    <m:r>
                      <a:rPr lang="en-US" sz="2400" i="1" smtClean="0">
                        <a:solidFill>
                          <a:schemeClr val="tx1"/>
                        </a:solidFill>
                        <a:latin typeface="Cambria Math" panose="02040503050406030204" pitchFamily="18" charset="0"/>
                      </a:rPr>
                      <m:t>=</m:t>
                    </m:r>
                    <m:f>
                      <m:fPr>
                        <m:ctrlPr>
                          <a:rPr lang="en-US" sz="2400" i="1">
                            <a:solidFill>
                              <a:srgbClr val="FF0000"/>
                            </a:solidFill>
                            <a:latin typeface="Cambria Math" panose="02040503050406030204" pitchFamily="18" charset="0"/>
                          </a:rPr>
                        </m:ctrlPr>
                      </m:fPr>
                      <m:num>
                        <m:r>
                          <a:rPr lang="en-US" sz="2400" i="1">
                            <a:solidFill>
                              <a:srgbClr val="FF0000"/>
                            </a:solidFill>
                            <a:latin typeface="Cambria Math" panose="02040503050406030204" pitchFamily="18" charset="0"/>
                          </a:rPr>
                          <m:t>𝐹</m:t>
                        </m:r>
                      </m:num>
                      <m:den>
                        <m:sSup>
                          <m:sSupPr>
                            <m:ctrlPr>
                              <a:rPr lang="en-US" sz="2400" i="1">
                                <a:solidFill>
                                  <a:srgbClr val="FF0000"/>
                                </a:solidFill>
                                <a:latin typeface="Cambria Math" panose="02040503050406030204" pitchFamily="18" charset="0"/>
                              </a:rPr>
                            </m:ctrlPr>
                          </m:sSupPr>
                          <m:e>
                            <m:r>
                              <a:rPr lang="en-US" sz="2400" i="1">
                                <a:solidFill>
                                  <a:srgbClr val="FF0000"/>
                                </a:solidFill>
                                <a:latin typeface="Cambria Math" panose="02040503050406030204" pitchFamily="18" charset="0"/>
                              </a:rPr>
                              <m:t>𝑑</m:t>
                            </m:r>
                          </m:e>
                          <m:sup>
                            <m:r>
                              <a:rPr lang="en-US" sz="2400" i="1">
                                <a:solidFill>
                                  <a:srgbClr val="FF0000"/>
                                </a:solidFill>
                                <a:latin typeface="Cambria Math" panose="02040503050406030204" pitchFamily="18" charset="0"/>
                              </a:rPr>
                              <m:t>2</m:t>
                            </m:r>
                          </m:sup>
                        </m:sSup>
                      </m:den>
                    </m:f>
                    <m:r>
                      <a:rPr lang="en-US" sz="2400" i="1">
                        <a:solidFill>
                          <a:srgbClr val="FF0000"/>
                        </a:solidFill>
                        <a:latin typeface="Cambria Math" panose="02040503050406030204" pitchFamily="18" charset="0"/>
                        <a:ea typeface="Cambria Math" panose="02040503050406030204" pitchFamily="18" charset="0"/>
                      </a:rPr>
                      <m:t>×</m:t>
                    </m:r>
                    <m:sSup>
                      <m:sSupPr>
                        <m:ctrlPr>
                          <a:rPr lang="en-US" sz="2400" i="1" smtClean="0">
                            <a:solidFill>
                              <a:srgbClr val="00B050"/>
                            </a:solidFill>
                            <a:latin typeface="Cambria Math" panose="02040503050406030204" pitchFamily="18" charset="0"/>
                            <a:ea typeface="Cambria Math" panose="02040503050406030204" pitchFamily="18" charset="0"/>
                          </a:rPr>
                        </m:ctrlPr>
                      </m:sSupPr>
                      <m:e>
                        <m:r>
                          <a:rPr lang="en-US" sz="2400" i="1">
                            <a:solidFill>
                              <a:srgbClr val="00B050"/>
                            </a:solidFill>
                            <a:latin typeface="Cambria Math" panose="02040503050406030204" pitchFamily="18" charset="0"/>
                            <a:ea typeface="Cambria Math" panose="02040503050406030204" pitchFamily="18" charset="0"/>
                          </a:rPr>
                          <m:t>𝑑</m:t>
                        </m:r>
                      </m:e>
                      <m:sup>
                        <m:r>
                          <a:rPr lang="en-US" sz="2400" i="1">
                            <a:solidFill>
                              <a:srgbClr val="00B050"/>
                            </a:solidFill>
                            <a:latin typeface="Cambria Math" panose="02040503050406030204" pitchFamily="18" charset="0"/>
                            <a:ea typeface="Cambria Math" panose="02040503050406030204" pitchFamily="18" charset="0"/>
                          </a:rPr>
                          <m:t>3</m:t>
                        </m:r>
                      </m:sup>
                    </m:sSup>
                  </m:oMath>
                </a14:m>
                <a:r>
                  <a:rPr lang="en-US" sz="2400" dirty="0" smtClean="0">
                    <a:solidFill>
                      <a:srgbClr val="FF0000"/>
                    </a:solidFill>
                    <a:ea typeface="Cambria Math" panose="02040503050406030204" pitchFamily="18" charset="0"/>
                  </a:rPr>
                  <a:t/>
                </a:r>
                <a14:m>
                  <m:oMath xmlns:m="http://schemas.openxmlformats.org/officeDocument/2006/math">
                    <m:r>
                      <a:rPr lang="en-US" sz="2400" b="0" i="1" dirty="0" smtClean="0">
                        <a:solidFill>
                          <a:schemeClr val="tx1"/>
                        </a:solidFill>
                        <a:latin typeface="Cambria Math" panose="02040503050406030204" pitchFamily="18" charset="0"/>
                        <a:ea typeface="Cambria Math" panose="02040503050406030204" pitchFamily="18" charset="0"/>
                      </a:rPr>
                      <m:t>𝑃𝑉</m:t>
                    </m:r>
                    <m:r>
                      <a:rPr lang="en-US" sz="2400" b="0" i="1" dirty="0" smtClean="0">
                        <a:solidFill>
                          <a:schemeClr val="tx1"/>
                        </a:solidFill>
                        <a:latin typeface="Cambria Math" panose="02040503050406030204" pitchFamily="18" charset="0"/>
                        <a:ea typeface="Cambria Math" panose="02040503050406030204" pitchFamily="18" charset="0"/>
                      </a:rPr>
                      <m:t>=</m:t>
                    </m:r>
                    <m:r>
                      <a:rPr lang="en-US" sz="2400" b="0" i="1" dirty="0" smtClean="0">
                        <a:solidFill>
                          <a:srgbClr val="FF0000"/>
                        </a:solidFill>
                        <a:latin typeface="Cambria Math" panose="02040503050406030204" pitchFamily="18" charset="0"/>
                        <a:ea typeface="Cambria Math" panose="02040503050406030204" pitchFamily="18" charset="0"/>
                      </a:rPr>
                      <m:t>𝐹</m:t>
                    </m:r>
                    <m:r>
                      <a:rPr lang="en-US" sz="2400" b="0" i="1" dirty="0" smtClean="0">
                        <a:solidFill>
                          <a:schemeClr val="tx1"/>
                        </a:solidFill>
                        <a:latin typeface="Cambria Math" panose="02040503050406030204" pitchFamily="18" charset="0"/>
                        <a:ea typeface="Cambria Math" panose="02040503050406030204" pitchFamily="18" charset="0"/>
                      </a:rPr>
                      <m:t>×</m:t>
                    </m:r>
                    <m:r>
                      <a:rPr lang="en-US" sz="2400" b="0" i="1" dirty="0" smtClean="0">
                        <a:solidFill>
                          <a:srgbClr val="00B050"/>
                        </a:solidFill>
                        <a:latin typeface="Cambria Math" panose="02040503050406030204" pitchFamily="18" charset="0"/>
                        <a:ea typeface="Cambria Math" panose="02040503050406030204" pitchFamily="18" charset="0"/>
                      </a:rPr>
                      <m:t>𝑑</m:t>
                    </m:r>
                  </m:oMath>
                </a14:m>
                <a:endParaRPr lang="en-US" sz="2400" dirty="0">
                  <a:solidFill>
                    <a:srgbClr val="00B050"/>
                  </a:solidFill>
                  <a:ea typeface="Cambria Math" panose="02040503050406030204" pitchFamily="18" charset="0"/>
                </a:endParaRPr>
              </a:p>
              <a:p>
                <a:endParaRPr lang="en-US" sz="2400" dirty="0" smtClean="0">
                  <a:solidFill>
                    <a:srgbClr val="FF0000"/>
                  </a:solidFill>
                  <a:ea typeface="Cambria Math" panose="02040503050406030204" pitchFamily="18" charset="0"/>
                </a:endParaRPr>
              </a:p>
              <a:p>
                <a:endParaRPr lang="en-US" sz="2400" dirty="0" smtClean="0">
                  <a:solidFill>
                    <a:srgbClr val="FF0000"/>
                  </a:solidFill>
                  <a:ea typeface="Cambria Math" panose="02040503050406030204" pitchFamily="18" charset="0"/>
                </a:endParaRPr>
              </a:p>
              <a:p>
                <a14:m>
                  <m:oMathPara xmlns:m="http://schemas.openxmlformats.org/officeDocument/2006/math">
                    <m:oMathParaPr>
                      <m:jc m:val="centerGroup"/>
                    </m:oMathParaPr>
                    <m:oMath xmlns:m="http://schemas.openxmlformats.org/officeDocument/2006/math">
                      <m:r>
                        <a:rPr lang="en-US" sz="3600" i="1">
                          <a:solidFill>
                            <a:srgbClr val="FF0000"/>
                          </a:solidFill>
                          <a:latin typeface="Cambria Math" panose="02040503050406030204" pitchFamily="18" charset="0"/>
                        </a:rPr>
                        <m:t>𝑃𝑉</m:t>
                      </m:r>
                      <m:r>
                        <a:rPr lang="en-US" sz="3600" i="1">
                          <a:solidFill>
                            <a:srgbClr val="FF0000"/>
                          </a:solidFill>
                          <a:latin typeface="Cambria Math" panose="02040503050406030204" pitchFamily="18" charset="0"/>
                        </a:rPr>
                        <m:t>=</m:t>
                      </m:r>
                      <m:r>
                        <a:rPr lang="en-US" sz="3600" b="0" i="1" smtClean="0">
                          <a:solidFill>
                            <a:srgbClr val="FF0000"/>
                          </a:solidFill>
                          <a:latin typeface="Cambria Math" panose="02040503050406030204" pitchFamily="18" charset="0"/>
                        </a:rPr>
                        <m:t>𝑊𝑜𝑟𝑘</m:t>
                      </m:r>
                      <m:r>
                        <a:rPr lang="en-US" sz="3600" b="0" i="1" smtClean="0">
                          <a:solidFill>
                            <a:srgbClr val="FF0000"/>
                          </a:solidFill>
                          <a:latin typeface="Cambria Math" panose="02040503050406030204" pitchFamily="18" charset="0"/>
                        </a:rPr>
                        <m:t> (</m:t>
                      </m:r>
                      <m:r>
                        <a:rPr lang="en-US" sz="3600" b="0" i="1" smtClean="0">
                          <a:solidFill>
                            <a:srgbClr val="FF0000"/>
                          </a:solidFill>
                          <a:latin typeface="Cambria Math" panose="02040503050406030204" pitchFamily="18" charset="0"/>
                        </a:rPr>
                        <m:t>𝑤</m:t>
                      </m:r>
                      <m:r>
                        <a:rPr lang="en-US" sz="3600" b="0" i="1" smtClean="0">
                          <a:solidFill>
                            <a:srgbClr val="FF0000"/>
                          </a:solidFill>
                          <a:latin typeface="Cambria Math" panose="02040503050406030204" pitchFamily="18" charset="0"/>
                        </a:rPr>
                        <m:t>)</m:t>
                      </m:r>
                    </m:oMath>
                  </m:oMathPara>
                </a14:m>
                <a:endParaRPr lang="en-US" sz="4000" dirty="0">
                  <a:solidFill>
                    <a:srgbClr val="FF0000"/>
                  </a:solidFill>
                  <a:ea typeface="Cambria Math" panose="02040503050406030204" pitchFamily="18" charset="0"/>
                </a:endParaRPr>
              </a:p>
              <a:p>
                <a:endParaRPr lang="en-GB" sz="2800" dirty="0">
                  <a:solidFill>
                    <a:srgbClr val="FF0000"/>
                  </a:solidFill>
                </a:endParaRPr>
              </a:p>
            </p:txBody>
          </p:sp>
        </mc:Choice>
        <mc:Fallback>
          <p:sp>
            <p:nvSpPr>
              <p:cNvPr id="2" name="TextBox 1"/>
              <p:cNvSpPr txBox="1">
                <a:spLocks noRot="1" noChangeAspect="1" noMove="1" noResize="1" noEditPoints="1" noAdjustHandles="1" noChangeArrowheads="1" noChangeShapeType="1" noTextEdit="1"/>
              </p:cNvSpPr>
              <p:nvPr/>
            </p:nvSpPr>
            <p:spPr>
              <a:xfrm>
                <a:off x="685800" y="762000"/>
                <a:ext cx="10725150" cy="4617931"/>
              </a:xfrm>
              <a:prstGeom prst="rect">
                <a:avLst/>
              </a:prstGeom>
              <a:blipFill rotWithShape="0">
                <a:blip r:embed="rId2"/>
                <a:stretch>
                  <a:fillRect l="-1194" t="-1187"/>
                </a:stretch>
              </a:blipFill>
            </p:spPr>
            <p:txBody>
              <a:bodyPr/>
              <a:lstStyle/>
              <a:p>
                <a:r>
                  <a:rPr lang="en-GB">
                    <a:noFill/>
                  </a:rPr>
                  <a:t> </a:t>
                </a:r>
              </a:p>
            </p:txBody>
          </p:sp>
        </mc:Fallback>
      </mc:AlternateContent>
    </p:spTree>
    <p:extLst>
      <p:ext uri="{BB962C8B-B14F-4D97-AF65-F5344CB8AC3E}">
        <p14:creationId xmlns:p14="http://schemas.microsoft.com/office/powerpoint/2010/main" xmlns="" val="76111904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77075" y="824240"/>
            <a:ext cx="6854505" cy="2246769"/>
          </a:xfrm>
          <a:prstGeom prst="rect">
            <a:avLst/>
          </a:prstGeom>
        </p:spPr>
        <p:txBody>
          <a:bodyPr wrap="none">
            <a:spAutoFit/>
          </a:bodyPr>
          <a:lstStyle/>
          <a:p>
            <a:pPr lvl="0"/>
            <a:r>
              <a:rPr lang="en-US" sz="2800" dirty="0">
                <a:solidFill>
                  <a:srgbClr val="FF0000"/>
                </a:solidFill>
              </a:rPr>
              <a:t>Pressure – Volume Work (PV</a:t>
            </a:r>
            <a:r>
              <a:rPr lang="en-US" sz="2800" dirty="0" smtClean="0">
                <a:solidFill>
                  <a:srgbClr val="FF0000"/>
                </a:solidFill>
              </a:rPr>
              <a:t>):</a:t>
            </a:r>
          </a:p>
          <a:p>
            <a:pPr lvl="0"/>
            <a:endParaRPr lang="en-US" sz="2800" dirty="0">
              <a:solidFill>
                <a:srgbClr val="FF0000"/>
              </a:solidFill>
            </a:endParaRPr>
          </a:p>
          <a:p>
            <a:pPr lvl="0"/>
            <a:r>
              <a:rPr lang="en-US" sz="2800" dirty="0" smtClean="0">
                <a:solidFill>
                  <a:srgbClr val="00B050"/>
                </a:solidFill>
              </a:rPr>
              <a:t>1- Expression for Isothermal </a:t>
            </a:r>
            <a:r>
              <a:rPr lang="en-US" sz="2800" dirty="0" smtClean="0">
                <a:solidFill>
                  <a:srgbClr val="0070C0"/>
                </a:solidFill>
              </a:rPr>
              <a:t>Irreversible</a:t>
            </a:r>
            <a:r>
              <a:rPr lang="en-US" sz="2800" dirty="0" smtClean="0">
                <a:solidFill>
                  <a:srgbClr val="00B050"/>
                </a:solidFill>
              </a:rPr>
              <a:t> Work</a:t>
            </a:r>
          </a:p>
          <a:p>
            <a:pPr lvl="0"/>
            <a:endParaRPr lang="en-US" sz="2800" dirty="0" smtClean="0">
              <a:solidFill>
                <a:srgbClr val="00B050"/>
              </a:solidFill>
            </a:endParaRPr>
          </a:p>
          <a:p>
            <a:pPr lvl="0"/>
            <a:r>
              <a:rPr lang="en-US" sz="2800" dirty="0" smtClean="0">
                <a:solidFill>
                  <a:srgbClr val="00B050"/>
                </a:solidFill>
              </a:rPr>
              <a:t>2- Expression for Isothermal </a:t>
            </a:r>
            <a:r>
              <a:rPr lang="en-US" sz="2800" dirty="0" smtClean="0">
                <a:solidFill>
                  <a:srgbClr val="0070C0"/>
                </a:solidFill>
              </a:rPr>
              <a:t>Reversible</a:t>
            </a:r>
            <a:r>
              <a:rPr lang="en-US" sz="2800" dirty="0" smtClean="0">
                <a:solidFill>
                  <a:srgbClr val="00B050"/>
                </a:solidFill>
              </a:rPr>
              <a:t> work</a:t>
            </a:r>
            <a:endParaRPr lang="en-US" sz="2800" dirty="0">
              <a:solidFill>
                <a:srgbClr val="00B050"/>
              </a:solidFill>
            </a:endParaRPr>
          </a:p>
        </p:txBody>
      </p:sp>
    </p:spTree>
    <p:extLst>
      <p:ext uri="{BB962C8B-B14F-4D97-AF65-F5344CB8AC3E}">
        <p14:creationId xmlns:p14="http://schemas.microsoft.com/office/powerpoint/2010/main" xmlns="" val="332447807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9536" y="149721"/>
            <a:ext cx="10496550" cy="3970318"/>
          </a:xfrm>
          <a:prstGeom prst="rect">
            <a:avLst/>
          </a:prstGeom>
        </p:spPr>
        <p:txBody>
          <a:bodyPr wrap="square">
            <a:spAutoFit/>
          </a:bodyPr>
          <a:lstStyle/>
          <a:p>
            <a:pPr lvl="0"/>
            <a:r>
              <a:rPr lang="en-US" sz="2800" dirty="0">
                <a:solidFill>
                  <a:srgbClr val="FF0000"/>
                </a:solidFill>
              </a:rPr>
              <a:t>1- Expression for Isothermal Irreversible </a:t>
            </a:r>
            <a:r>
              <a:rPr lang="en-US" sz="2800" dirty="0" smtClean="0">
                <a:solidFill>
                  <a:srgbClr val="FF0000"/>
                </a:solidFill>
              </a:rPr>
              <a:t>Work</a:t>
            </a:r>
          </a:p>
          <a:p>
            <a:pPr lvl="0"/>
            <a:endParaRPr lang="en-US" sz="2800" dirty="0">
              <a:solidFill>
                <a:srgbClr val="FF0000"/>
              </a:solidFill>
            </a:endParaRPr>
          </a:p>
          <a:p>
            <a:pPr lvl="0"/>
            <a:r>
              <a:rPr lang="en-US" sz="2400" dirty="0" smtClean="0"/>
              <a:t>Consider an ideal gas in a cylinder which is fitted with </a:t>
            </a:r>
            <a:r>
              <a:rPr lang="en-US" sz="2400" dirty="0" smtClean="0">
                <a:solidFill>
                  <a:srgbClr val="00B050"/>
                </a:solidFill>
              </a:rPr>
              <a:t>weightless</a:t>
            </a:r>
            <a:r>
              <a:rPr lang="en-US" sz="2400" dirty="0" smtClean="0"/>
              <a:t> and </a:t>
            </a:r>
            <a:r>
              <a:rPr lang="en-US" sz="2400" dirty="0" smtClean="0">
                <a:solidFill>
                  <a:srgbClr val="00B050"/>
                </a:solidFill>
              </a:rPr>
              <a:t>frictionless </a:t>
            </a:r>
            <a:r>
              <a:rPr lang="en-US" sz="2400" dirty="0" smtClean="0"/>
              <a:t>piston, having</a:t>
            </a:r>
            <a:r>
              <a:rPr lang="en-US" sz="2400" dirty="0" smtClean="0">
                <a:solidFill>
                  <a:srgbClr val="FF0000"/>
                </a:solidFill>
              </a:rPr>
              <a:t> P</a:t>
            </a:r>
            <a:r>
              <a:rPr lang="en-US" sz="2400" baseline="-25000" dirty="0" smtClean="0">
                <a:solidFill>
                  <a:srgbClr val="FF0000"/>
                </a:solidFill>
              </a:rPr>
              <a:t>1</a:t>
            </a:r>
            <a:r>
              <a:rPr lang="en-US" sz="2400" dirty="0" smtClean="0">
                <a:solidFill>
                  <a:srgbClr val="FF0000"/>
                </a:solidFill>
              </a:rPr>
              <a:t> </a:t>
            </a:r>
            <a:r>
              <a:rPr lang="en-US" sz="2400" dirty="0" smtClean="0"/>
              <a:t>and </a:t>
            </a:r>
            <a:r>
              <a:rPr lang="en-US" sz="2400" dirty="0" smtClean="0">
                <a:solidFill>
                  <a:srgbClr val="FF0000"/>
                </a:solidFill>
              </a:rPr>
              <a:t>V</a:t>
            </a:r>
            <a:r>
              <a:rPr lang="en-US" sz="2400" baseline="-25000" dirty="0" smtClean="0">
                <a:solidFill>
                  <a:srgbClr val="FF0000"/>
                </a:solidFill>
              </a:rPr>
              <a:t>1</a:t>
            </a:r>
            <a:r>
              <a:rPr lang="en-US" sz="2400" dirty="0" smtClean="0"/>
              <a:t> and at </a:t>
            </a:r>
            <a:r>
              <a:rPr lang="en-US" sz="2400" dirty="0" smtClean="0">
                <a:solidFill>
                  <a:srgbClr val="00B050"/>
                </a:solidFill>
              </a:rPr>
              <a:t>constant temperature </a:t>
            </a:r>
            <a:r>
              <a:rPr lang="en-US" sz="2400" dirty="0" smtClean="0"/>
              <a:t>(T)</a:t>
            </a:r>
          </a:p>
          <a:p>
            <a:pPr lvl="0"/>
            <a:endParaRPr lang="en-US" sz="2400" dirty="0"/>
          </a:p>
          <a:p>
            <a:pPr lvl="0"/>
            <a:r>
              <a:rPr lang="en-US" sz="2800" dirty="0" smtClean="0">
                <a:solidFill>
                  <a:srgbClr val="00B050"/>
                </a:solidFill>
              </a:rPr>
              <a:t>In the case of Expansion</a:t>
            </a:r>
          </a:p>
          <a:p>
            <a:pPr lvl="0"/>
            <a:endParaRPr lang="en-US" sz="2400" dirty="0"/>
          </a:p>
          <a:p>
            <a:pPr lvl="0"/>
            <a:r>
              <a:rPr lang="en-US" sz="2400" dirty="0" smtClean="0"/>
              <a:t>Suppose as the gas expands, It pushes the piston </a:t>
            </a:r>
            <a:r>
              <a:rPr lang="en-US" sz="2400" dirty="0" smtClean="0">
                <a:solidFill>
                  <a:srgbClr val="00B050"/>
                </a:solidFill>
              </a:rPr>
              <a:t>upward</a:t>
            </a:r>
            <a:r>
              <a:rPr lang="en-US" sz="2400" dirty="0" smtClean="0"/>
              <a:t> against </a:t>
            </a:r>
            <a:r>
              <a:rPr lang="en-US" sz="2400" dirty="0" smtClean="0">
                <a:solidFill>
                  <a:srgbClr val="FF0000"/>
                </a:solidFill>
              </a:rPr>
              <a:t>opposing pressure P</a:t>
            </a:r>
            <a:r>
              <a:rPr lang="en-US" sz="2400" baseline="-25000" dirty="0" smtClean="0">
                <a:solidFill>
                  <a:srgbClr val="FF0000"/>
                </a:solidFill>
              </a:rPr>
              <a:t>opp</a:t>
            </a:r>
            <a:r>
              <a:rPr lang="en-US" sz="2400" dirty="0" smtClean="0"/>
              <a:t>, which in this case is </a:t>
            </a:r>
            <a:r>
              <a:rPr lang="en-US" sz="2400" dirty="0" smtClean="0">
                <a:solidFill>
                  <a:srgbClr val="FF0000"/>
                </a:solidFill>
              </a:rPr>
              <a:t>the external pressure </a:t>
            </a:r>
            <a:r>
              <a:rPr lang="en-US" sz="2400" dirty="0" err="1" smtClean="0">
                <a:solidFill>
                  <a:srgbClr val="FF0000"/>
                </a:solidFill>
              </a:rPr>
              <a:t>P</a:t>
            </a:r>
            <a:r>
              <a:rPr lang="en-US" sz="2400" baseline="-25000" dirty="0" err="1" smtClean="0">
                <a:solidFill>
                  <a:srgbClr val="FF0000"/>
                </a:solidFill>
              </a:rPr>
              <a:t>ex</a:t>
            </a:r>
            <a:r>
              <a:rPr lang="en-US" sz="2400" dirty="0" smtClean="0">
                <a:solidFill>
                  <a:srgbClr val="FF0000"/>
                </a:solidFill>
              </a:rPr>
              <a:t> </a:t>
            </a:r>
            <a:r>
              <a:rPr lang="en-US" sz="2400" dirty="0" smtClean="0"/>
              <a:t>through distance (d). And The volume will change</a:t>
            </a:r>
          </a:p>
        </p:txBody>
      </p:sp>
      <p:cxnSp>
        <p:nvCxnSpPr>
          <p:cNvPr id="3" name="Straight Connector 2"/>
          <p:cNvCxnSpPr/>
          <p:nvPr/>
        </p:nvCxnSpPr>
        <p:spPr>
          <a:xfrm>
            <a:off x="3924825" y="4746355"/>
            <a:ext cx="0" cy="1724025"/>
          </a:xfrm>
          <a:prstGeom prst="line">
            <a:avLst/>
          </a:prstGeom>
          <a:ln w="19050"/>
        </p:spPr>
        <p:style>
          <a:lnRef idx="1">
            <a:schemeClr val="dk1"/>
          </a:lnRef>
          <a:fillRef idx="0">
            <a:schemeClr val="dk1"/>
          </a:fillRef>
          <a:effectRef idx="0">
            <a:schemeClr val="dk1"/>
          </a:effectRef>
          <a:fontRef idx="minor">
            <a:schemeClr val="tx1"/>
          </a:fontRef>
        </p:style>
      </p:cxnSp>
      <p:cxnSp>
        <p:nvCxnSpPr>
          <p:cNvPr id="4" name="Straight Connector 3"/>
          <p:cNvCxnSpPr/>
          <p:nvPr/>
        </p:nvCxnSpPr>
        <p:spPr>
          <a:xfrm flipH="1">
            <a:off x="3924825" y="6471015"/>
            <a:ext cx="98107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5" name="Straight Connector 4"/>
          <p:cNvCxnSpPr/>
          <p:nvPr/>
        </p:nvCxnSpPr>
        <p:spPr>
          <a:xfrm>
            <a:off x="4896375" y="4746990"/>
            <a:ext cx="0" cy="1724025"/>
          </a:xfrm>
          <a:prstGeom prst="line">
            <a:avLst/>
          </a:prstGeom>
          <a:noFill/>
          <a:ln w="19050" cap="flat" cmpd="sng" algn="ctr">
            <a:solidFill>
              <a:sysClr val="windowText" lastClr="000000"/>
            </a:solidFill>
            <a:prstDash val="solid"/>
            <a:miter lim="800000"/>
          </a:ln>
          <a:effectLst/>
        </p:spPr>
      </p:cxnSp>
      <p:sp>
        <p:nvSpPr>
          <p:cNvPr id="6" name="Rectangle 5"/>
          <p:cNvSpPr/>
          <p:nvPr/>
        </p:nvSpPr>
        <p:spPr>
          <a:xfrm>
            <a:off x="3924825" y="5851890"/>
            <a:ext cx="971550" cy="14287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 name="Rectangle 6"/>
          <p:cNvSpPr/>
          <p:nvPr/>
        </p:nvSpPr>
        <p:spPr>
          <a:xfrm rot="5400000">
            <a:off x="3952448" y="5289597"/>
            <a:ext cx="971550" cy="142875"/>
          </a:xfrm>
          <a:prstGeom prst="rect">
            <a:avLst/>
          </a:prstGeom>
          <a:solidFill>
            <a:schemeClr val="tx1"/>
          </a:solidFill>
          <a:ln w="12700" cap="flat" cmpd="sng" algn="ctr">
            <a:solidFill>
              <a:schemeClr val="tx1"/>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 name="Right Brace 7"/>
          <p:cNvSpPr/>
          <p:nvPr/>
        </p:nvSpPr>
        <p:spPr>
          <a:xfrm>
            <a:off x="5029725" y="5994765"/>
            <a:ext cx="45085" cy="476250"/>
          </a:xfrm>
          <a:prstGeom prst="rightBrace">
            <a:avLst/>
          </a:prstGeom>
        </p:spPr>
        <p:style>
          <a:lnRef idx="1">
            <a:schemeClr val="dk1"/>
          </a:lnRef>
          <a:fillRef idx="0">
            <a:schemeClr val="dk1"/>
          </a:fillRef>
          <a:effectRef idx="0">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 name="Text Box 2"/>
          <p:cNvSpPr txBox="1">
            <a:spLocks noChangeArrowheads="1"/>
          </p:cNvSpPr>
          <p:nvPr/>
        </p:nvSpPr>
        <p:spPr bwMode="auto">
          <a:xfrm>
            <a:off x="5270940" y="6079855"/>
            <a:ext cx="447675" cy="39052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V</a:t>
            </a:r>
            <a:r>
              <a:rPr kumimoji="0" lang="en-US" altLang="en-US" sz="1600" b="0" i="0" u="none" strike="noStrike" cap="none" normalizeH="0" baseline="-3000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1</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0" name="Text Box 8"/>
          <p:cNvSpPr txBox="1">
            <a:spLocks noChangeArrowheads="1"/>
          </p:cNvSpPr>
          <p:nvPr/>
        </p:nvSpPr>
        <p:spPr bwMode="auto">
          <a:xfrm>
            <a:off x="4285823" y="6055185"/>
            <a:ext cx="447675" cy="39052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P</a:t>
            </a:r>
            <a:r>
              <a:rPr kumimoji="0" lang="en-US" altLang="en-US" sz="1600" b="0" i="0" u="none" strike="noStrike" cap="none" normalizeH="0" baseline="-3000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1</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11" name="Straight Connector 10"/>
          <p:cNvCxnSpPr/>
          <p:nvPr/>
        </p:nvCxnSpPr>
        <p:spPr>
          <a:xfrm>
            <a:off x="6574241" y="4721685"/>
            <a:ext cx="0" cy="1724025"/>
          </a:xfrm>
          <a:prstGeom prst="line">
            <a:avLst/>
          </a:prstGeom>
          <a:ln w="19050"/>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flipH="1">
            <a:off x="6574241" y="6446345"/>
            <a:ext cx="98107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7545791" y="4722320"/>
            <a:ext cx="0" cy="1724025"/>
          </a:xfrm>
          <a:prstGeom prst="line">
            <a:avLst/>
          </a:prstGeom>
          <a:noFill/>
          <a:ln w="19050" cap="flat" cmpd="sng" algn="ctr">
            <a:solidFill>
              <a:sysClr val="windowText" lastClr="000000"/>
            </a:solidFill>
            <a:prstDash val="solid"/>
            <a:miter lim="800000"/>
          </a:ln>
          <a:effectLst/>
        </p:spPr>
      </p:cxnSp>
      <p:sp>
        <p:nvSpPr>
          <p:cNvPr id="14" name="Rectangle 13"/>
          <p:cNvSpPr/>
          <p:nvPr/>
        </p:nvSpPr>
        <p:spPr>
          <a:xfrm>
            <a:off x="6583766" y="5321332"/>
            <a:ext cx="971550" cy="14287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 name="Rectangle 14"/>
          <p:cNvSpPr/>
          <p:nvPr/>
        </p:nvSpPr>
        <p:spPr>
          <a:xfrm rot="5400000">
            <a:off x="6597626" y="4764119"/>
            <a:ext cx="971550" cy="142875"/>
          </a:xfrm>
          <a:prstGeom prst="rect">
            <a:avLst/>
          </a:prstGeom>
          <a:solidFill>
            <a:schemeClr val="tx1"/>
          </a:solidFill>
          <a:ln w="12700" cap="flat" cmpd="sng" algn="ctr">
            <a:solidFill>
              <a:schemeClr val="tx1"/>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6" name="Right Brace 15"/>
          <p:cNvSpPr/>
          <p:nvPr/>
        </p:nvSpPr>
        <p:spPr>
          <a:xfrm>
            <a:off x="7679141" y="5464207"/>
            <a:ext cx="45719" cy="982138"/>
          </a:xfrm>
          <a:prstGeom prst="rightBrace">
            <a:avLst/>
          </a:prstGeom>
        </p:spPr>
        <p:style>
          <a:lnRef idx="1">
            <a:schemeClr val="dk1"/>
          </a:lnRef>
          <a:fillRef idx="0">
            <a:schemeClr val="dk1"/>
          </a:fillRef>
          <a:effectRef idx="0">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7" name="Text Box 2"/>
          <p:cNvSpPr txBox="1">
            <a:spLocks noChangeArrowheads="1"/>
          </p:cNvSpPr>
          <p:nvPr/>
        </p:nvSpPr>
        <p:spPr bwMode="auto">
          <a:xfrm>
            <a:off x="7858209" y="5799502"/>
            <a:ext cx="447675" cy="39052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V</a:t>
            </a:r>
            <a:r>
              <a:rPr kumimoji="0" lang="en-US" altLang="en-US" sz="1600" b="0" i="0" u="none" strike="noStrike" cap="none" normalizeH="0" baseline="-3000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2</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8" name="Text Box 8"/>
          <p:cNvSpPr txBox="1">
            <a:spLocks noChangeArrowheads="1"/>
          </p:cNvSpPr>
          <p:nvPr/>
        </p:nvSpPr>
        <p:spPr bwMode="auto">
          <a:xfrm>
            <a:off x="6935239" y="6030515"/>
            <a:ext cx="447675" cy="39052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P</a:t>
            </a:r>
            <a:r>
              <a:rPr kumimoji="0" lang="en-US" altLang="en-US" sz="1600" b="0" i="0" u="none" strike="noStrike" cap="none" normalizeH="0" baseline="-3000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1</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19" name="Straight Connector 18"/>
          <p:cNvCxnSpPr/>
          <p:nvPr/>
        </p:nvCxnSpPr>
        <p:spPr>
          <a:xfrm>
            <a:off x="4965664" y="5994765"/>
            <a:ext cx="1565239" cy="0"/>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20" name="Straight Connector 19"/>
          <p:cNvCxnSpPr/>
          <p:nvPr/>
        </p:nvCxnSpPr>
        <p:spPr>
          <a:xfrm>
            <a:off x="4965664" y="5474340"/>
            <a:ext cx="1565239" cy="0"/>
          </a:xfrm>
          <a:prstGeom prst="line">
            <a:avLst/>
          </a:prstGeom>
          <a:ln w="19050">
            <a:prstDash val="dash"/>
          </a:ln>
        </p:spPr>
        <p:style>
          <a:lnRef idx="1">
            <a:schemeClr val="dk1"/>
          </a:lnRef>
          <a:fillRef idx="0">
            <a:schemeClr val="dk1"/>
          </a:fillRef>
          <a:effectRef idx="0">
            <a:schemeClr val="dk1"/>
          </a:effectRef>
          <a:fontRef idx="minor">
            <a:schemeClr val="tx1"/>
          </a:fontRef>
        </p:style>
      </p:cxnSp>
      <p:sp>
        <p:nvSpPr>
          <p:cNvPr id="21" name="TextBox 20"/>
          <p:cNvSpPr txBox="1"/>
          <p:nvPr/>
        </p:nvSpPr>
        <p:spPr>
          <a:xfrm>
            <a:off x="5518032" y="5527799"/>
            <a:ext cx="306494" cy="369332"/>
          </a:xfrm>
          <a:prstGeom prst="rect">
            <a:avLst/>
          </a:prstGeom>
          <a:noFill/>
        </p:spPr>
        <p:txBody>
          <a:bodyPr wrap="none" rtlCol="0">
            <a:spAutoFit/>
          </a:bodyPr>
          <a:lstStyle/>
          <a:p>
            <a:r>
              <a:rPr lang="en-US" dirty="0" smtClean="0"/>
              <a:t>d</a:t>
            </a:r>
            <a:endParaRPr lang="en-GB" dirty="0"/>
          </a:p>
        </p:txBody>
      </p:sp>
      <p:cxnSp>
        <p:nvCxnSpPr>
          <p:cNvPr id="22" name="Straight Arrow Connector 21"/>
          <p:cNvCxnSpPr/>
          <p:nvPr/>
        </p:nvCxnSpPr>
        <p:spPr>
          <a:xfrm flipH="1">
            <a:off x="6805246" y="4211320"/>
            <a:ext cx="8792" cy="1035810"/>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p:cNvCxnSpPr/>
          <p:nvPr/>
        </p:nvCxnSpPr>
        <p:spPr>
          <a:xfrm flipH="1">
            <a:off x="7374122" y="4211320"/>
            <a:ext cx="8792" cy="1035810"/>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24" name="Rectangle 23"/>
          <p:cNvSpPr/>
          <p:nvPr/>
        </p:nvSpPr>
        <p:spPr>
          <a:xfrm>
            <a:off x="6574671" y="3804887"/>
            <a:ext cx="1104470" cy="369332"/>
          </a:xfrm>
          <a:prstGeom prst="rect">
            <a:avLst/>
          </a:prstGeom>
        </p:spPr>
        <p:txBody>
          <a:bodyPr wrap="none">
            <a:spAutoFit/>
          </a:bodyPr>
          <a:lstStyle/>
          <a:p>
            <a:pPr lvl="0" eaLnBrk="0" fontAlgn="base" hangingPunct="0">
              <a:spcBef>
                <a:spcPct val="0"/>
              </a:spcBef>
              <a:spcAft>
                <a:spcPct val="0"/>
              </a:spcAft>
            </a:pPr>
            <a:r>
              <a:rPr lang="en-US" altLang="en-US" dirty="0" smtClean="0">
                <a:latin typeface="Calibri" panose="020F0502020204030204" pitchFamily="34" charset="0"/>
                <a:ea typeface="Calibri" panose="020F0502020204030204" pitchFamily="34" charset="0"/>
                <a:cs typeface="Arial" panose="020B0604020202020204" pitchFamily="34" charset="0"/>
              </a:rPr>
              <a:t>P</a:t>
            </a:r>
            <a:r>
              <a:rPr lang="en-US" altLang="en-US" baseline="-25000" dirty="0" smtClean="0">
                <a:latin typeface="Calibri" panose="020F0502020204030204" pitchFamily="34" charset="0"/>
                <a:ea typeface="Calibri" panose="020F0502020204030204" pitchFamily="34" charset="0"/>
                <a:cs typeface="Arial" panose="020B0604020202020204" pitchFamily="34" charset="0"/>
              </a:rPr>
              <a:t>opp</a:t>
            </a:r>
            <a:r>
              <a:rPr lang="en-US" altLang="en-US" dirty="0" smtClean="0">
                <a:latin typeface="Calibri" panose="020F0502020204030204" pitchFamily="34" charset="0"/>
                <a:ea typeface="Calibri" panose="020F0502020204030204" pitchFamily="34" charset="0"/>
                <a:cs typeface="Arial" panose="020B0604020202020204" pitchFamily="34" charset="0"/>
              </a:rPr>
              <a:t> or </a:t>
            </a:r>
            <a:r>
              <a:rPr lang="en-US" altLang="en-US" dirty="0" err="1" smtClean="0">
                <a:latin typeface="Calibri" panose="020F0502020204030204" pitchFamily="34" charset="0"/>
                <a:ea typeface="Calibri" panose="020F0502020204030204" pitchFamily="34" charset="0"/>
                <a:cs typeface="Arial" panose="020B0604020202020204" pitchFamily="34" charset="0"/>
              </a:rPr>
              <a:t>P</a:t>
            </a:r>
            <a:r>
              <a:rPr lang="en-US" altLang="en-US" baseline="-25000" dirty="0" err="1" smtClean="0">
                <a:latin typeface="Calibri" panose="020F0502020204030204" pitchFamily="34" charset="0"/>
                <a:ea typeface="Calibri" panose="020F0502020204030204" pitchFamily="34" charset="0"/>
                <a:cs typeface="Arial" panose="020B0604020202020204" pitchFamily="34" charset="0"/>
              </a:rPr>
              <a:t>ex</a:t>
            </a:r>
            <a:endParaRPr lang="en-US" altLang="en-US" sz="2000" dirty="0">
              <a:latin typeface="Arial" panose="020B0604020202020204" pitchFamily="34" charset="0"/>
            </a:endParaRPr>
          </a:p>
        </p:txBody>
      </p:sp>
    </p:spTree>
    <p:extLst>
      <p:ext uri="{BB962C8B-B14F-4D97-AF65-F5344CB8AC3E}">
        <p14:creationId xmlns:p14="http://schemas.microsoft.com/office/powerpoint/2010/main" xmlns="" val="6408407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ChangeArrowheads="1"/>
          </p:cNvSpPr>
          <p:nvPr/>
        </p:nvSpPr>
        <p:spPr bwMode="auto">
          <a:xfrm>
            <a:off x="810883" y="-793630"/>
            <a:ext cx="12192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7" name="TextBox 26"/>
          <p:cNvSpPr txBox="1"/>
          <p:nvPr/>
        </p:nvSpPr>
        <p:spPr>
          <a:xfrm>
            <a:off x="1037492" y="545123"/>
            <a:ext cx="184731" cy="369332"/>
          </a:xfrm>
          <a:prstGeom prst="rect">
            <a:avLst/>
          </a:prstGeom>
          <a:noFill/>
        </p:spPr>
        <p:txBody>
          <a:bodyPr wrap="none" rtlCol="0">
            <a:spAutoFit/>
          </a:bodyPr>
          <a:lstStyle/>
          <a:p>
            <a:endParaRPr lang="en-GB" dirty="0"/>
          </a:p>
        </p:txBody>
      </p:sp>
      <mc:AlternateContent xmlns:mc="http://schemas.openxmlformats.org/markup-compatibility/2006">
        <mc:Choice xmlns:a14="http://schemas.microsoft.com/office/drawing/2010/main" xmlns="" Requires="a14">
          <p:sp>
            <p:nvSpPr>
              <p:cNvPr id="28" name="TextBox 27"/>
              <p:cNvSpPr txBox="1"/>
              <p:nvPr/>
            </p:nvSpPr>
            <p:spPr>
              <a:xfrm>
                <a:off x="3499706" y="458249"/>
                <a:ext cx="4553682" cy="3323987"/>
              </a:xfrm>
              <a:prstGeom prst="rect">
                <a:avLst/>
              </a:prstGeom>
              <a:noFill/>
            </p:spPr>
            <p:txBody>
              <a:bodyPr wrap="none" rtlCol="0">
                <a:spAutoFit/>
              </a:bodyPr>
              <a:lstStyle/>
              <a:p>
                <a:endParaRPr lang="en-US" sz="2400" dirty="0" smtClean="0"/>
              </a:p>
              <a:p>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rPr>
                        <m:t>𝑊𝑜𝑟𝑘</m:t>
                      </m:r>
                      <m:r>
                        <a:rPr lang="en-US" sz="2400" i="1" dirty="0" smtClean="0">
                          <a:latin typeface="Cambria Math" panose="02040503050406030204" pitchFamily="18" charset="0"/>
                        </a:rPr>
                        <m:t> (</m:t>
                      </m:r>
                      <m:r>
                        <a:rPr lang="en-US" sz="2400" i="1" dirty="0" smtClean="0">
                          <a:latin typeface="Cambria Math" panose="02040503050406030204" pitchFamily="18" charset="0"/>
                        </a:rPr>
                        <m:t>𝑤</m:t>
                      </m:r>
                      <m:r>
                        <a:rPr lang="en-US" sz="2400" i="1" dirty="0" smtClean="0">
                          <a:latin typeface="Cambria Math" panose="02040503050406030204" pitchFamily="18" charset="0"/>
                        </a:rPr>
                        <m:t>) = − </m:t>
                      </m:r>
                      <m:r>
                        <a:rPr lang="en-US" sz="2400" i="1" dirty="0" smtClean="0">
                          <a:latin typeface="Cambria Math" panose="02040503050406030204" pitchFamily="18" charset="0"/>
                        </a:rPr>
                        <m:t>𝐹</m:t>
                      </m:r>
                      <m:r>
                        <a:rPr lang="en-US" sz="2400" i="1" dirty="0" smtClean="0">
                          <a:latin typeface="Cambria Math" panose="02040503050406030204" pitchFamily="18" charset="0"/>
                        </a:rPr>
                        <m:t> × </m:t>
                      </m:r>
                      <m:r>
                        <a:rPr lang="en-US" sz="2400" i="1" dirty="0" smtClean="0">
                          <a:latin typeface="Cambria Math" panose="02040503050406030204" pitchFamily="18" charset="0"/>
                        </a:rPr>
                        <m:t>𝑑</m:t>
                      </m:r>
                    </m:oMath>
                  </m:oMathPara>
                </a14:m>
                <a:endParaRPr lang="en-US" sz="2400" dirty="0" smtClean="0"/>
              </a:p>
              <a:p>
                <a:endParaRPr lang="en-US" sz="2400" dirty="0" smtClean="0"/>
              </a:p>
              <a:p>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rPr>
                        <m:t>𝑊𝑜𝑟𝑘</m:t>
                      </m:r>
                      <m:r>
                        <a:rPr lang="en-US" sz="2400" i="1" dirty="0" smtClean="0">
                          <a:latin typeface="Cambria Math" panose="02040503050406030204" pitchFamily="18" charset="0"/>
                        </a:rPr>
                        <m:t> (</m:t>
                      </m:r>
                      <m:r>
                        <a:rPr lang="en-US" sz="2400" i="1" dirty="0" smtClean="0">
                          <a:latin typeface="Cambria Math" panose="02040503050406030204" pitchFamily="18" charset="0"/>
                        </a:rPr>
                        <m:t>𝑤</m:t>
                      </m:r>
                      <m:r>
                        <a:rPr lang="en-US" sz="2400" i="1" dirty="0" smtClean="0">
                          <a:latin typeface="Cambria Math" panose="02040503050406030204" pitchFamily="18" charset="0"/>
                        </a:rPr>
                        <m:t>) = − </m:t>
                      </m:r>
                      <m:r>
                        <a:rPr lang="en-US" sz="2400" i="1" dirty="0" err="1" smtClean="0">
                          <a:latin typeface="Cambria Math" panose="02040503050406030204" pitchFamily="18" charset="0"/>
                        </a:rPr>
                        <m:t>𝑃</m:t>
                      </m:r>
                      <m:r>
                        <a:rPr lang="en-US" sz="2400" i="1" baseline="-25000" dirty="0" err="1" smtClean="0">
                          <a:latin typeface="Cambria Math" panose="02040503050406030204" pitchFamily="18" charset="0"/>
                        </a:rPr>
                        <m:t>𝑒𝑥</m:t>
                      </m:r>
                      <m:r>
                        <a:rPr lang="en-US" sz="2400" i="1" dirty="0" smtClean="0">
                          <a:latin typeface="Cambria Math" panose="02040503050406030204" pitchFamily="18" charset="0"/>
                        </a:rPr>
                        <m:t> × </m:t>
                      </m:r>
                      <m:r>
                        <a:rPr lang="en-US" sz="2400" i="1" dirty="0" smtClean="0">
                          <a:latin typeface="Cambria Math" panose="02040503050406030204" pitchFamily="18" charset="0"/>
                        </a:rPr>
                        <m:t>𝐴</m:t>
                      </m:r>
                      <m:r>
                        <a:rPr lang="en-US" sz="2400" i="1" dirty="0" smtClean="0">
                          <a:latin typeface="Cambria Math" panose="02040503050406030204" pitchFamily="18" charset="0"/>
                        </a:rPr>
                        <m:t> × </m:t>
                      </m:r>
                      <m:r>
                        <a:rPr lang="en-US" sz="2400" i="1" dirty="0" smtClean="0">
                          <a:latin typeface="Cambria Math" panose="02040503050406030204" pitchFamily="18" charset="0"/>
                        </a:rPr>
                        <m:t>𝑑</m:t>
                      </m:r>
                    </m:oMath>
                  </m:oMathPara>
                </a14:m>
                <a:endParaRPr lang="en-US" sz="2400" dirty="0" smtClean="0"/>
              </a:p>
              <a:p>
                <a:endParaRPr lang="en-US" sz="2400" dirty="0" smtClean="0"/>
              </a:p>
              <a:p>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rPr>
                        <m:t>𝑊𝑜𝑟𝑘</m:t>
                      </m:r>
                      <m:r>
                        <a:rPr lang="en-US" sz="2400" i="1" dirty="0" smtClean="0">
                          <a:latin typeface="Cambria Math" panose="02040503050406030204" pitchFamily="18" charset="0"/>
                        </a:rPr>
                        <m:t> (</m:t>
                      </m:r>
                      <m:r>
                        <a:rPr lang="en-US" sz="2400" i="1" dirty="0" smtClean="0">
                          <a:latin typeface="Cambria Math" panose="02040503050406030204" pitchFamily="18" charset="0"/>
                        </a:rPr>
                        <m:t>𝑤</m:t>
                      </m:r>
                      <m:r>
                        <a:rPr lang="en-US" sz="2400" i="1" dirty="0" smtClean="0">
                          <a:latin typeface="Cambria Math" panose="02040503050406030204" pitchFamily="18" charset="0"/>
                        </a:rPr>
                        <m:t>) = −</m:t>
                      </m:r>
                      <m:r>
                        <a:rPr lang="en-US" sz="2400" i="1" dirty="0" err="1" smtClean="0">
                          <a:latin typeface="Cambria Math" panose="02040503050406030204" pitchFamily="18" charset="0"/>
                        </a:rPr>
                        <m:t>𝑃</m:t>
                      </m:r>
                      <m:r>
                        <a:rPr lang="en-US" sz="2400" i="1" baseline="-25000" dirty="0" err="1" smtClean="0">
                          <a:latin typeface="Cambria Math" panose="02040503050406030204" pitchFamily="18" charset="0"/>
                        </a:rPr>
                        <m:t>𝑒𝑥</m:t>
                      </m:r>
                      <m:r>
                        <a:rPr lang="en-US" sz="2400" i="1" dirty="0" smtClean="0">
                          <a:latin typeface="Cambria Math" panose="02040503050406030204" pitchFamily="18" charset="0"/>
                        </a:rPr>
                        <m:t> × (</m:t>
                      </m:r>
                      <m:r>
                        <a:rPr lang="en-US" sz="2400" i="1" dirty="0" smtClean="0">
                          <a:latin typeface="Cambria Math" panose="02040503050406030204" pitchFamily="18" charset="0"/>
                        </a:rPr>
                        <m:t>𝑉</m:t>
                      </m:r>
                      <m:r>
                        <a:rPr lang="en-US" sz="2400" i="1" baseline="-25000" dirty="0" smtClean="0">
                          <a:latin typeface="Cambria Math" panose="02040503050406030204" pitchFamily="18" charset="0"/>
                        </a:rPr>
                        <m:t>2</m:t>
                      </m:r>
                      <m:r>
                        <a:rPr lang="en-US" sz="2400" i="1" dirty="0" smtClean="0">
                          <a:latin typeface="Cambria Math" panose="02040503050406030204" pitchFamily="18" charset="0"/>
                        </a:rPr>
                        <m:t> – </m:t>
                      </m:r>
                      <m:r>
                        <a:rPr lang="en-US" sz="2400" i="1" dirty="0" smtClean="0">
                          <a:latin typeface="Cambria Math" panose="02040503050406030204" pitchFamily="18" charset="0"/>
                        </a:rPr>
                        <m:t>𝑉</m:t>
                      </m:r>
                      <m:r>
                        <a:rPr lang="en-US" sz="2400" i="1" baseline="-25000" dirty="0" smtClean="0">
                          <a:latin typeface="Cambria Math" panose="02040503050406030204" pitchFamily="18" charset="0"/>
                        </a:rPr>
                        <m:t>1</m:t>
                      </m:r>
                      <m:r>
                        <a:rPr lang="en-US" sz="2400" i="1" dirty="0" smtClean="0">
                          <a:latin typeface="Cambria Math" panose="02040503050406030204" pitchFamily="18" charset="0"/>
                        </a:rPr>
                        <m:t>)</m:t>
                      </m:r>
                    </m:oMath>
                  </m:oMathPara>
                </a14:m>
                <a:endParaRPr lang="en-US" sz="2400" dirty="0" smtClean="0"/>
              </a:p>
              <a:p>
                <a:endParaRPr lang="en-US" sz="2400" dirty="0" smtClean="0"/>
              </a:p>
              <a:p>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rPr>
                        <m:t>𝑊𝑜𝑟𝑘</m:t>
                      </m:r>
                      <m:r>
                        <a:rPr lang="en-US" sz="2400" i="1" dirty="0" smtClean="0">
                          <a:latin typeface="Cambria Math" panose="02040503050406030204" pitchFamily="18" charset="0"/>
                        </a:rPr>
                        <m:t> (</m:t>
                      </m:r>
                      <m:r>
                        <a:rPr lang="en-US" sz="2400" i="1" dirty="0" smtClean="0">
                          <a:latin typeface="Cambria Math" panose="02040503050406030204" pitchFamily="18" charset="0"/>
                        </a:rPr>
                        <m:t>𝑤</m:t>
                      </m:r>
                      <m:r>
                        <a:rPr lang="en-US" sz="2400" i="1" dirty="0" smtClean="0">
                          <a:latin typeface="Cambria Math" panose="02040503050406030204" pitchFamily="18" charset="0"/>
                        </a:rPr>
                        <m:t>) = −</m:t>
                      </m:r>
                      <m:r>
                        <a:rPr lang="en-US" sz="2400" i="1" dirty="0" err="1" smtClean="0">
                          <a:latin typeface="Cambria Math" panose="02040503050406030204" pitchFamily="18" charset="0"/>
                        </a:rPr>
                        <m:t>𝑃</m:t>
                      </m:r>
                      <m:r>
                        <a:rPr lang="en-US" sz="2400" i="1" baseline="-25000" dirty="0" err="1" smtClean="0">
                          <a:latin typeface="Cambria Math" panose="02040503050406030204" pitchFamily="18" charset="0"/>
                        </a:rPr>
                        <m:t>𝑒𝑥</m:t>
                      </m:r>
                      <m:r>
                        <a:rPr lang="en-US" sz="2400" i="1" dirty="0" smtClean="0">
                          <a:latin typeface="Cambria Math" panose="02040503050406030204" pitchFamily="18" charset="0"/>
                        </a:rPr>
                        <m:t> × ∆</m:t>
                      </m:r>
                      <m:r>
                        <a:rPr lang="en-US" sz="2400" i="1" dirty="0" smtClean="0">
                          <a:latin typeface="Cambria Math" panose="02040503050406030204" pitchFamily="18" charset="0"/>
                        </a:rPr>
                        <m:t>𝑉</m:t>
                      </m:r>
                    </m:oMath>
                  </m:oMathPara>
                </a14:m>
                <a:endParaRPr lang="en-US" sz="2400" dirty="0" smtClean="0"/>
              </a:p>
              <a:p>
                <a:endParaRPr lang="en-GB" dirty="0"/>
              </a:p>
            </p:txBody>
          </p:sp>
        </mc:Choice>
        <mc:Fallback>
          <p:sp>
            <p:nvSpPr>
              <p:cNvPr id="28" name="TextBox 27"/>
              <p:cNvSpPr txBox="1">
                <a:spLocks noRot="1" noChangeAspect="1" noMove="1" noResize="1" noEditPoints="1" noAdjustHandles="1" noChangeArrowheads="1" noChangeShapeType="1" noTextEdit="1"/>
              </p:cNvSpPr>
              <p:nvPr/>
            </p:nvSpPr>
            <p:spPr>
              <a:xfrm>
                <a:off x="3499706" y="458249"/>
                <a:ext cx="4553682" cy="3323987"/>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xmlns="" Requires="a14">
          <p:sp>
            <p:nvSpPr>
              <p:cNvPr id="29" name="TextBox 28"/>
              <p:cNvSpPr txBox="1"/>
              <p:nvPr/>
            </p:nvSpPr>
            <p:spPr>
              <a:xfrm>
                <a:off x="2549770" y="3782236"/>
                <a:ext cx="6453554" cy="2658869"/>
              </a:xfrm>
              <a:prstGeom prst="rect">
                <a:avLst/>
              </a:prstGeom>
              <a:noFill/>
            </p:spPr>
            <p:txBody>
              <a:bodyPr wrap="square" rtlCol="0">
                <a:spAutoFit/>
              </a:bodyPr>
              <a:lstStyle/>
              <a:p>
                <a:endParaRPr lang="en-US" sz="2400" dirty="0" smtClean="0"/>
              </a:p>
              <a:p>
                <a14:m>
                  <m:oMathPara xmlns:m="http://schemas.openxmlformats.org/officeDocument/2006/math">
                    <m:oMathParaPr>
                      <m:jc m:val="centerGroup"/>
                    </m:oMathParaPr>
                    <m:oMath xmlns:m="http://schemas.openxmlformats.org/officeDocument/2006/math">
                      <m:r>
                        <a:rPr lang="en-GB" sz="2800" i="1" smtClean="0">
                          <a:solidFill>
                            <a:srgbClr val="FF0000"/>
                          </a:solidFill>
                          <a:latin typeface="Cambria Math" panose="02040503050406030204" pitchFamily="18" charset="0"/>
                        </a:rPr>
                        <m:t>đ</m:t>
                      </m:r>
                      <m:r>
                        <a:rPr lang="en-US" sz="2800" b="0" i="1" smtClean="0">
                          <a:solidFill>
                            <a:srgbClr val="FF0000"/>
                          </a:solidFill>
                          <a:latin typeface="Cambria Math" panose="02040503050406030204" pitchFamily="18" charset="0"/>
                        </a:rPr>
                        <m:t>𝑤</m:t>
                      </m:r>
                      <m:r>
                        <a:rPr lang="en-US" sz="2800" b="0" i="1" smtClean="0">
                          <a:solidFill>
                            <a:srgbClr val="FF0000"/>
                          </a:solidFill>
                          <a:latin typeface="Cambria Math" panose="02040503050406030204" pitchFamily="18" charset="0"/>
                        </a:rPr>
                        <m:t>=−</m:t>
                      </m:r>
                      <m:sSub>
                        <m:sSubPr>
                          <m:ctrlPr>
                            <a:rPr lang="en-US" sz="2800" b="0" i="1" smtClean="0">
                              <a:solidFill>
                                <a:srgbClr val="FF0000"/>
                              </a:solidFill>
                              <a:latin typeface="Cambria Math" panose="02040503050406030204" pitchFamily="18" charset="0"/>
                            </a:rPr>
                          </m:ctrlPr>
                        </m:sSubPr>
                        <m:e>
                          <m:r>
                            <a:rPr lang="en-US" sz="2800" b="0" i="1" smtClean="0">
                              <a:solidFill>
                                <a:srgbClr val="FF0000"/>
                              </a:solidFill>
                              <a:latin typeface="Cambria Math" panose="02040503050406030204" pitchFamily="18" charset="0"/>
                            </a:rPr>
                            <m:t>𝑃</m:t>
                          </m:r>
                        </m:e>
                        <m:sub>
                          <m:r>
                            <a:rPr lang="en-US" sz="2800" b="0" i="1" smtClean="0">
                              <a:solidFill>
                                <a:srgbClr val="FF0000"/>
                              </a:solidFill>
                              <a:latin typeface="Cambria Math" panose="02040503050406030204" pitchFamily="18" charset="0"/>
                            </a:rPr>
                            <m:t>𝑒𝑥</m:t>
                          </m:r>
                        </m:sub>
                      </m:sSub>
                      <m:r>
                        <a:rPr lang="en-US" sz="2800" b="0" i="1" smtClean="0">
                          <a:solidFill>
                            <a:srgbClr val="FF0000"/>
                          </a:solidFill>
                          <a:latin typeface="Cambria Math" panose="02040503050406030204" pitchFamily="18" charset="0"/>
                        </a:rPr>
                        <m:t>𝑑𝑉</m:t>
                      </m:r>
                    </m:oMath>
                  </m:oMathPara>
                </a14:m>
                <a:endParaRPr lang="en-US" sz="2800" b="0" dirty="0" smtClean="0">
                  <a:solidFill>
                    <a:srgbClr val="FF0000"/>
                  </a:solidFill>
                </a:endParaRPr>
              </a:p>
              <a:p>
                <a:endParaRPr lang="en-US" sz="2800" b="0" dirty="0" smtClean="0">
                  <a:solidFill>
                    <a:srgbClr val="FF0000"/>
                  </a:solidFill>
                </a:endParaRPr>
              </a:p>
              <a:p>
                <a14:m>
                  <m:oMathPara xmlns:m="http://schemas.openxmlformats.org/officeDocument/2006/math">
                    <m:oMathParaPr>
                      <m:jc m:val="centerGroup"/>
                    </m:oMathParaPr>
                    <m:oMath xmlns:m="http://schemas.openxmlformats.org/officeDocument/2006/math">
                      <m:r>
                        <a:rPr lang="en-US" sz="2800" b="0" i="1" smtClean="0">
                          <a:solidFill>
                            <a:srgbClr val="FF0000"/>
                          </a:solidFill>
                          <a:latin typeface="Cambria Math" panose="02040503050406030204" pitchFamily="18" charset="0"/>
                        </a:rPr>
                        <m:t>𝑤</m:t>
                      </m:r>
                      <m:r>
                        <a:rPr lang="en-US" sz="2800" b="0" i="1" smtClean="0">
                          <a:solidFill>
                            <a:srgbClr val="FF0000"/>
                          </a:solidFill>
                          <a:latin typeface="Cambria Math" panose="02040503050406030204" pitchFamily="18" charset="0"/>
                        </a:rPr>
                        <m:t>=−</m:t>
                      </m:r>
                      <m:nary>
                        <m:naryPr>
                          <m:ctrlPr>
                            <a:rPr lang="en-US" sz="2800" i="1">
                              <a:solidFill>
                                <a:srgbClr val="FF0000"/>
                              </a:solidFill>
                              <a:latin typeface="Cambria Math" panose="02040503050406030204" pitchFamily="18" charset="0"/>
                            </a:rPr>
                          </m:ctrlPr>
                        </m:naryPr>
                        <m:sub>
                          <m:r>
                            <m:rPr>
                              <m:brk m:alnAt="23"/>
                            </m:rPr>
                            <a:rPr lang="en-US" sz="2800" i="1">
                              <a:solidFill>
                                <a:srgbClr val="FF0000"/>
                              </a:solidFill>
                              <a:latin typeface="Cambria Math" panose="02040503050406030204" pitchFamily="18" charset="0"/>
                            </a:rPr>
                            <m:t>1</m:t>
                          </m:r>
                        </m:sub>
                        <m:sup>
                          <m:r>
                            <a:rPr lang="en-US" sz="2800" i="1">
                              <a:solidFill>
                                <a:srgbClr val="FF0000"/>
                              </a:solidFill>
                              <a:latin typeface="Cambria Math" panose="02040503050406030204" pitchFamily="18" charset="0"/>
                            </a:rPr>
                            <m:t>2</m:t>
                          </m:r>
                        </m:sup>
                        <m:e>
                          <m:sSub>
                            <m:sSubPr>
                              <m:ctrlPr>
                                <a:rPr lang="en-US"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𝑃</m:t>
                              </m:r>
                            </m:e>
                            <m:sub>
                              <m:r>
                                <a:rPr lang="en-US" sz="2800" b="0" i="1" smtClean="0">
                                  <a:solidFill>
                                    <a:srgbClr val="FF0000"/>
                                  </a:solidFill>
                                  <a:latin typeface="Cambria Math" panose="02040503050406030204" pitchFamily="18" charset="0"/>
                                </a:rPr>
                                <m:t>𝑜𝑝𝑝</m:t>
                              </m:r>
                            </m:sub>
                          </m:sSub>
                        </m:e>
                      </m:nary>
                      <m:r>
                        <a:rPr lang="en-US" sz="2800" i="1">
                          <a:solidFill>
                            <a:srgbClr val="FF0000"/>
                          </a:solidFill>
                          <a:latin typeface="Cambria Math" panose="02040503050406030204" pitchFamily="18" charset="0"/>
                        </a:rPr>
                        <m:t>𝑑𝑉</m:t>
                      </m:r>
                      <m:r>
                        <a:rPr lang="en-US" sz="2800" b="0" i="1" smtClean="0">
                          <a:solidFill>
                            <a:srgbClr val="FF0000"/>
                          </a:solidFill>
                          <a:latin typeface="Cambria Math" panose="02040503050406030204" pitchFamily="18" charset="0"/>
                        </a:rPr>
                        <m:t>=−</m:t>
                      </m:r>
                      <m:nary>
                        <m:naryPr>
                          <m:ctrlPr>
                            <a:rPr lang="en-US" sz="2800" b="0" i="1" smtClean="0">
                              <a:solidFill>
                                <a:srgbClr val="FF0000"/>
                              </a:solidFill>
                              <a:latin typeface="Cambria Math" panose="02040503050406030204" pitchFamily="18" charset="0"/>
                            </a:rPr>
                          </m:ctrlPr>
                        </m:naryPr>
                        <m:sub>
                          <m:r>
                            <m:rPr>
                              <m:brk m:alnAt="23"/>
                            </m:rPr>
                            <a:rPr lang="en-US" sz="2800" b="0" i="1" smtClean="0">
                              <a:solidFill>
                                <a:srgbClr val="FF0000"/>
                              </a:solidFill>
                              <a:latin typeface="Cambria Math" panose="02040503050406030204" pitchFamily="18" charset="0"/>
                            </a:rPr>
                            <m:t>1</m:t>
                          </m:r>
                        </m:sub>
                        <m:sup>
                          <m:r>
                            <a:rPr lang="en-US" sz="2800" b="0" i="1" smtClean="0">
                              <a:solidFill>
                                <a:srgbClr val="FF0000"/>
                              </a:solidFill>
                              <a:latin typeface="Cambria Math" panose="02040503050406030204" pitchFamily="18" charset="0"/>
                            </a:rPr>
                            <m:t>2</m:t>
                          </m:r>
                        </m:sup>
                        <m:e>
                          <m:sSub>
                            <m:sSubPr>
                              <m:ctrlPr>
                                <a:rPr lang="en-US" sz="2800" b="0" i="1" smtClean="0">
                                  <a:solidFill>
                                    <a:srgbClr val="FF0000"/>
                                  </a:solidFill>
                                  <a:latin typeface="Cambria Math" panose="02040503050406030204" pitchFamily="18" charset="0"/>
                                </a:rPr>
                              </m:ctrlPr>
                            </m:sSubPr>
                            <m:e>
                              <m:r>
                                <a:rPr lang="en-US" sz="2800" b="0" i="1" smtClean="0">
                                  <a:solidFill>
                                    <a:srgbClr val="FF0000"/>
                                  </a:solidFill>
                                  <a:latin typeface="Cambria Math" panose="02040503050406030204" pitchFamily="18" charset="0"/>
                                </a:rPr>
                                <m:t>𝑃</m:t>
                              </m:r>
                            </m:e>
                            <m:sub>
                              <m:r>
                                <a:rPr lang="en-US" sz="2800" b="0" i="1" smtClean="0">
                                  <a:solidFill>
                                    <a:srgbClr val="FF0000"/>
                                  </a:solidFill>
                                  <a:latin typeface="Cambria Math" panose="02040503050406030204" pitchFamily="18" charset="0"/>
                                </a:rPr>
                                <m:t>𝑒𝑥</m:t>
                              </m:r>
                            </m:sub>
                          </m:sSub>
                        </m:e>
                      </m:nary>
                      <m:r>
                        <a:rPr lang="en-US" sz="2800" b="0" i="1" smtClean="0">
                          <a:solidFill>
                            <a:srgbClr val="FF0000"/>
                          </a:solidFill>
                          <a:latin typeface="Cambria Math" panose="02040503050406030204" pitchFamily="18" charset="0"/>
                        </a:rPr>
                        <m:t>𝑑𝑉</m:t>
                      </m:r>
                    </m:oMath>
                  </m:oMathPara>
                </a14:m>
                <a:endParaRPr lang="en-US" sz="2800" b="0" dirty="0" smtClean="0">
                  <a:solidFill>
                    <a:srgbClr val="FF0000"/>
                  </a:solidFill>
                </a:endParaRPr>
              </a:p>
              <a:p>
                <a:endParaRPr lang="en-GB" sz="2400" dirty="0"/>
              </a:p>
            </p:txBody>
          </p:sp>
        </mc:Choice>
        <mc:Fallback>
          <p:sp>
            <p:nvSpPr>
              <p:cNvPr id="29" name="TextBox 28"/>
              <p:cNvSpPr txBox="1">
                <a:spLocks noRot="1" noChangeAspect="1" noMove="1" noResize="1" noEditPoints="1" noAdjustHandles="1" noChangeArrowheads="1" noChangeShapeType="1" noTextEdit="1"/>
              </p:cNvSpPr>
              <p:nvPr/>
            </p:nvSpPr>
            <p:spPr>
              <a:xfrm>
                <a:off x="2549770" y="3782236"/>
                <a:ext cx="6453554" cy="2658869"/>
              </a:xfrm>
              <a:prstGeom prst="rect">
                <a:avLst/>
              </a:prstGeom>
              <a:blipFill rotWithShape="0">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xmlns="" val="385180161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08798" y="287465"/>
            <a:ext cx="10096500" cy="2000548"/>
          </a:xfrm>
          <a:prstGeom prst="rect">
            <a:avLst/>
          </a:prstGeom>
        </p:spPr>
        <p:txBody>
          <a:bodyPr wrap="square">
            <a:spAutoFit/>
          </a:bodyPr>
          <a:lstStyle/>
          <a:p>
            <a:r>
              <a:rPr lang="en-US" sz="2800" dirty="0">
                <a:solidFill>
                  <a:srgbClr val="00B050"/>
                </a:solidFill>
              </a:rPr>
              <a:t>In the case of </a:t>
            </a:r>
            <a:r>
              <a:rPr lang="en-US" sz="2800" dirty="0" smtClean="0">
                <a:solidFill>
                  <a:srgbClr val="00B050"/>
                </a:solidFill>
              </a:rPr>
              <a:t>Compression</a:t>
            </a:r>
            <a:endParaRPr lang="en-US" sz="2800" dirty="0">
              <a:solidFill>
                <a:srgbClr val="00B050"/>
              </a:solidFill>
            </a:endParaRPr>
          </a:p>
          <a:p>
            <a:pPr lvl="0"/>
            <a:endParaRPr lang="en-US" sz="2400" dirty="0" smtClean="0">
              <a:solidFill>
                <a:prstClr val="black"/>
              </a:solidFill>
            </a:endParaRPr>
          </a:p>
          <a:p>
            <a:pPr lvl="0"/>
            <a:r>
              <a:rPr lang="en-US" sz="2400" dirty="0" smtClean="0">
                <a:solidFill>
                  <a:prstClr val="black"/>
                </a:solidFill>
              </a:rPr>
              <a:t>Suppose </a:t>
            </a:r>
            <a:r>
              <a:rPr lang="en-US" sz="2400" dirty="0">
                <a:solidFill>
                  <a:prstClr val="black"/>
                </a:solidFill>
              </a:rPr>
              <a:t>as the gas </a:t>
            </a:r>
            <a:r>
              <a:rPr lang="en-US" sz="2400" dirty="0" smtClean="0">
                <a:solidFill>
                  <a:prstClr val="black"/>
                </a:solidFill>
              </a:rPr>
              <a:t>contract (shrink), </a:t>
            </a:r>
            <a:r>
              <a:rPr lang="en-US" sz="2400" dirty="0">
                <a:solidFill>
                  <a:prstClr val="black"/>
                </a:solidFill>
              </a:rPr>
              <a:t>It pushes the piston </a:t>
            </a:r>
            <a:r>
              <a:rPr lang="en-US" sz="2400" dirty="0" smtClean="0">
                <a:solidFill>
                  <a:srgbClr val="00B050"/>
                </a:solidFill>
              </a:rPr>
              <a:t>downward</a:t>
            </a:r>
            <a:r>
              <a:rPr lang="en-US" sz="2400" dirty="0" smtClean="0">
                <a:solidFill>
                  <a:prstClr val="black"/>
                </a:solidFill>
              </a:rPr>
              <a:t> </a:t>
            </a:r>
            <a:r>
              <a:rPr lang="en-US" sz="2400" dirty="0">
                <a:solidFill>
                  <a:prstClr val="black"/>
                </a:solidFill>
              </a:rPr>
              <a:t>against </a:t>
            </a:r>
            <a:r>
              <a:rPr lang="en-US" sz="2400" dirty="0">
                <a:solidFill>
                  <a:srgbClr val="FF0000"/>
                </a:solidFill>
              </a:rPr>
              <a:t>opposing pressure P</a:t>
            </a:r>
            <a:r>
              <a:rPr lang="en-US" sz="2400" baseline="-25000" dirty="0">
                <a:solidFill>
                  <a:srgbClr val="FF0000"/>
                </a:solidFill>
              </a:rPr>
              <a:t>opp</a:t>
            </a:r>
            <a:r>
              <a:rPr lang="en-US" sz="2400" dirty="0">
                <a:solidFill>
                  <a:prstClr val="black"/>
                </a:solidFill>
              </a:rPr>
              <a:t>, which in this case is </a:t>
            </a:r>
            <a:r>
              <a:rPr lang="en-US" sz="2400" dirty="0" smtClean="0">
                <a:solidFill>
                  <a:srgbClr val="FF0000"/>
                </a:solidFill>
              </a:rPr>
              <a:t>the internal or system pressure P</a:t>
            </a:r>
            <a:r>
              <a:rPr lang="en-US" sz="2400" baseline="-25000" dirty="0" smtClean="0">
                <a:solidFill>
                  <a:srgbClr val="FF0000"/>
                </a:solidFill>
              </a:rPr>
              <a:t>int</a:t>
            </a:r>
            <a:r>
              <a:rPr lang="en-US" sz="2400" dirty="0" smtClean="0">
                <a:solidFill>
                  <a:srgbClr val="FF0000"/>
                </a:solidFill>
              </a:rPr>
              <a:t> or </a:t>
            </a:r>
            <a:r>
              <a:rPr lang="en-US" sz="2400" dirty="0" err="1" smtClean="0">
                <a:solidFill>
                  <a:srgbClr val="FF0000"/>
                </a:solidFill>
              </a:rPr>
              <a:t>P</a:t>
            </a:r>
            <a:r>
              <a:rPr lang="en-US" sz="2400" baseline="-25000" dirty="0" err="1" smtClean="0">
                <a:solidFill>
                  <a:srgbClr val="FF0000"/>
                </a:solidFill>
              </a:rPr>
              <a:t>sys</a:t>
            </a:r>
            <a:r>
              <a:rPr lang="en-US" sz="2400" dirty="0" smtClean="0">
                <a:solidFill>
                  <a:srgbClr val="FF0000"/>
                </a:solidFill>
              </a:rPr>
              <a:t> </a:t>
            </a:r>
            <a:r>
              <a:rPr lang="en-US" sz="2400" dirty="0">
                <a:solidFill>
                  <a:prstClr val="black"/>
                </a:solidFill>
              </a:rPr>
              <a:t>through distance (d). And The volume will change</a:t>
            </a:r>
          </a:p>
        </p:txBody>
      </p:sp>
      <p:sp>
        <p:nvSpPr>
          <p:cNvPr id="4" name="Text Box 2"/>
          <p:cNvSpPr txBox="1">
            <a:spLocks noChangeArrowheads="1"/>
          </p:cNvSpPr>
          <p:nvPr/>
        </p:nvSpPr>
        <p:spPr bwMode="auto">
          <a:xfrm>
            <a:off x="5280732" y="4232052"/>
            <a:ext cx="447675" cy="39052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V</a:t>
            </a:r>
            <a:r>
              <a:rPr kumimoji="0" lang="en-US" altLang="en-US" sz="1600" b="0" i="0" u="none" strike="noStrike" cap="none" normalizeH="0" baseline="-3000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1</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5" name="Straight Connector 4"/>
          <p:cNvCxnSpPr/>
          <p:nvPr/>
        </p:nvCxnSpPr>
        <p:spPr>
          <a:xfrm>
            <a:off x="6577113" y="3154235"/>
            <a:ext cx="0" cy="1724025"/>
          </a:xfrm>
          <a:prstGeom prst="line">
            <a:avLst/>
          </a:prstGeom>
          <a:ln w="19050"/>
        </p:spPr>
        <p:style>
          <a:lnRef idx="1">
            <a:schemeClr val="dk1"/>
          </a:lnRef>
          <a:fillRef idx="0">
            <a:schemeClr val="dk1"/>
          </a:fillRef>
          <a:effectRef idx="0">
            <a:schemeClr val="dk1"/>
          </a:effectRef>
          <a:fontRef idx="minor">
            <a:schemeClr val="tx1"/>
          </a:fontRef>
        </p:style>
      </p:cxnSp>
      <p:cxnSp>
        <p:nvCxnSpPr>
          <p:cNvPr id="6" name="Straight Connector 5"/>
          <p:cNvCxnSpPr/>
          <p:nvPr/>
        </p:nvCxnSpPr>
        <p:spPr>
          <a:xfrm flipH="1">
            <a:off x="6577113" y="4878895"/>
            <a:ext cx="98107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7548663" y="3154870"/>
            <a:ext cx="0" cy="1724025"/>
          </a:xfrm>
          <a:prstGeom prst="line">
            <a:avLst/>
          </a:prstGeom>
          <a:noFill/>
          <a:ln w="19050" cap="flat" cmpd="sng" algn="ctr">
            <a:solidFill>
              <a:sysClr val="windowText" lastClr="000000"/>
            </a:solidFill>
            <a:prstDash val="solid"/>
            <a:miter lim="800000"/>
          </a:ln>
          <a:effectLst/>
        </p:spPr>
      </p:cxnSp>
      <p:sp>
        <p:nvSpPr>
          <p:cNvPr id="8" name="Rectangle 7"/>
          <p:cNvSpPr/>
          <p:nvPr/>
        </p:nvSpPr>
        <p:spPr>
          <a:xfrm>
            <a:off x="6577113" y="4259770"/>
            <a:ext cx="971550" cy="14287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 name="Rectangle 8"/>
          <p:cNvSpPr/>
          <p:nvPr/>
        </p:nvSpPr>
        <p:spPr>
          <a:xfrm rot="5400000">
            <a:off x="6604736" y="3697477"/>
            <a:ext cx="971550" cy="142875"/>
          </a:xfrm>
          <a:prstGeom prst="rect">
            <a:avLst/>
          </a:prstGeom>
          <a:solidFill>
            <a:schemeClr val="tx1"/>
          </a:solidFill>
          <a:ln w="12700" cap="flat" cmpd="sng" algn="ctr">
            <a:solidFill>
              <a:schemeClr val="tx1"/>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 name="Right Brace 9"/>
          <p:cNvSpPr/>
          <p:nvPr/>
        </p:nvSpPr>
        <p:spPr>
          <a:xfrm>
            <a:off x="7682013" y="4402645"/>
            <a:ext cx="45085" cy="476250"/>
          </a:xfrm>
          <a:prstGeom prst="rightBrace">
            <a:avLst/>
          </a:prstGeom>
        </p:spPr>
        <p:style>
          <a:lnRef idx="1">
            <a:schemeClr val="dk1"/>
          </a:lnRef>
          <a:fillRef idx="0">
            <a:schemeClr val="dk1"/>
          </a:fillRef>
          <a:effectRef idx="0">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 name="Text Box 8"/>
          <p:cNvSpPr txBox="1">
            <a:spLocks noChangeArrowheads="1"/>
          </p:cNvSpPr>
          <p:nvPr/>
        </p:nvSpPr>
        <p:spPr bwMode="auto">
          <a:xfrm>
            <a:off x="6938111" y="4463065"/>
            <a:ext cx="447675" cy="39052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P</a:t>
            </a:r>
            <a:r>
              <a:rPr kumimoji="0" lang="en-US" altLang="en-US" sz="1600" b="0" i="0" u="none" strike="noStrike" cap="none" normalizeH="0" baseline="-3000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2</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cxnSp>
        <p:nvCxnSpPr>
          <p:cNvPr id="12" name="Straight Connector 11"/>
          <p:cNvCxnSpPr/>
          <p:nvPr/>
        </p:nvCxnSpPr>
        <p:spPr>
          <a:xfrm>
            <a:off x="5018288" y="4267367"/>
            <a:ext cx="1565239" cy="0"/>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5018288" y="3897968"/>
            <a:ext cx="1565239" cy="0"/>
          </a:xfrm>
          <a:prstGeom prst="line">
            <a:avLst/>
          </a:prstGeom>
          <a:ln w="19050">
            <a:prstDash val="dash"/>
          </a:ln>
        </p:spPr>
        <p:style>
          <a:lnRef idx="1">
            <a:schemeClr val="dk1"/>
          </a:lnRef>
          <a:fillRef idx="0">
            <a:schemeClr val="dk1"/>
          </a:fillRef>
          <a:effectRef idx="0">
            <a:schemeClr val="dk1"/>
          </a:effectRef>
          <a:fontRef idx="minor">
            <a:schemeClr val="tx1"/>
          </a:fontRef>
        </p:style>
      </p:cxnSp>
      <p:sp>
        <p:nvSpPr>
          <p:cNvPr id="14" name="TextBox 13"/>
          <p:cNvSpPr txBox="1"/>
          <p:nvPr/>
        </p:nvSpPr>
        <p:spPr>
          <a:xfrm>
            <a:off x="5806025" y="3862720"/>
            <a:ext cx="306494" cy="369332"/>
          </a:xfrm>
          <a:prstGeom prst="rect">
            <a:avLst/>
          </a:prstGeom>
          <a:noFill/>
        </p:spPr>
        <p:txBody>
          <a:bodyPr wrap="none" rtlCol="0">
            <a:spAutoFit/>
          </a:bodyPr>
          <a:lstStyle/>
          <a:p>
            <a:r>
              <a:rPr lang="en-US" dirty="0" smtClean="0"/>
              <a:t>d</a:t>
            </a:r>
            <a:endParaRPr lang="en-GB" dirty="0"/>
          </a:p>
        </p:txBody>
      </p:sp>
      <p:cxnSp>
        <p:nvCxnSpPr>
          <p:cNvPr id="15" name="Straight Connector 14"/>
          <p:cNvCxnSpPr/>
          <p:nvPr/>
        </p:nvCxnSpPr>
        <p:spPr>
          <a:xfrm>
            <a:off x="3996764" y="3154235"/>
            <a:ext cx="0" cy="1724025"/>
          </a:xfrm>
          <a:prstGeom prst="line">
            <a:avLst/>
          </a:prstGeom>
          <a:ln w="19050"/>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flipH="1">
            <a:off x="3996764" y="4878895"/>
            <a:ext cx="98107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7" name="Straight Connector 16"/>
          <p:cNvCxnSpPr/>
          <p:nvPr/>
        </p:nvCxnSpPr>
        <p:spPr>
          <a:xfrm>
            <a:off x="4968314" y="3154870"/>
            <a:ext cx="0" cy="1724025"/>
          </a:xfrm>
          <a:prstGeom prst="line">
            <a:avLst/>
          </a:prstGeom>
          <a:noFill/>
          <a:ln w="19050" cap="flat" cmpd="sng" algn="ctr">
            <a:solidFill>
              <a:sysClr val="windowText" lastClr="000000"/>
            </a:solidFill>
            <a:prstDash val="solid"/>
            <a:miter lim="800000"/>
          </a:ln>
          <a:effectLst/>
        </p:spPr>
      </p:cxnSp>
      <p:sp>
        <p:nvSpPr>
          <p:cNvPr id="18" name="Rectangle 17"/>
          <p:cNvSpPr/>
          <p:nvPr/>
        </p:nvSpPr>
        <p:spPr>
          <a:xfrm>
            <a:off x="4006289" y="3753882"/>
            <a:ext cx="971550" cy="14287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9" name="Rectangle 18"/>
          <p:cNvSpPr/>
          <p:nvPr/>
        </p:nvSpPr>
        <p:spPr>
          <a:xfrm rot="5400000">
            <a:off x="4020149" y="3196669"/>
            <a:ext cx="971550" cy="142875"/>
          </a:xfrm>
          <a:prstGeom prst="rect">
            <a:avLst/>
          </a:prstGeom>
          <a:solidFill>
            <a:schemeClr val="tx1"/>
          </a:solidFill>
          <a:ln w="12700" cap="flat" cmpd="sng" algn="ctr">
            <a:solidFill>
              <a:schemeClr val="tx1"/>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0" name="Right Brace 19"/>
          <p:cNvSpPr/>
          <p:nvPr/>
        </p:nvSpPr>
        <p:spPr>
          <a:xfrm>
            <a:off x="5101664" y="3896757"/>
            <a:ext cx="45719" cy="982138"/>
          </a:xfrm>
          <a:prstGeom prst="rightBrace">
            <a:avLst/>
          </a:prstGeom>
        </p:spPr>
        <p:style>
          <a:lnRef idx="1">
            <a:schemeClr val="dk1"/>
          </a:lnRef>
          <a:fillRef idx="0">
            <a:schemeClr val="dk1"/>
          </a:fillRef>
          <a:effectRef idx="0">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21" name="Straight Arrow Connector 20"/>
          <p:cNvCxnSpPr/>
          <p:nvPr/>
        </p:nvCxnSpPr>
        <p:spPr>
          <a:xfrm flipV="1">
            <a:off x="4209521" y="3931031"/>
            <a:ext cx="2684" cy="691546"/>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flipV="1">
            <a:off x="4814102" y="3931031"/>
            <a:ext cx="2684" cy="691546"/>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23" name="TextBox 22"/>
          <p:cNvSpPr txBox="1"/>
          <p:nvPr/>
        </p:nvSpPr>
        <p:spPr>
          <a:xfrm>
            <a:off x="4324130" y="4128750"/>
            <a:ext cx="540725" cy="646331"/>
          </a:xfrm>
          <a:prstGeom prst="rect">
            <a:avLst/>
          </a:prstGeom>
          <a:noFill/>
        </p:spPr>
        <p:txBody>
          <a:bodyPr wrap="none" rtlCol="0">
            <a:spAutoFit/>
          </a:bodyPr>
          <a:lstStyle/>
          <a:p>
            <a:r>
              <a:rPr lang="en-US" dirty="0" smtClean="0"/>
              <a:t>P</a:t>
            </a:r>
            <a:r>
              <a:rPr lang="en-US" baseline="-25000" dirty="0" smtClean="0"/>
              <a:t>opp</a:t>
            </a:r>
          </a:p>
          <a:p>
            <a:r>
              <a:rPr lang="en-US" dirty="0" smtClean="0"/>
              <a:t>P</a:t>
            </a:r>
            <a:r>
              <a:rPr lang="en-US" baseline="-25000" dirty="0" smtClean="0"/>
              <a:t>int</a:t>
            </a:r>
            <a:endParaRPr lang="en-GB" dirty="0"/>
          </a:p>
        </p:txBody>
      </p:sp>
      <p:sp>
        <p:nvSpPr>
          <p:cNvPr id="24" name="Rectangle 23"/>
          <p:cNvSpPr/>
          <p:nvPr/>
        </p:nvSpPr>
        <p:spPr>
          <a:xfrm>
            <a:off x="7860447" y="4463065"/>
            <a:ext cx="394660" cy="369332"/>
          </a:xfrm>
          <a:prstGeom prst="rect">
            <a:avLst/>
          </a:prstGeom>
        </p:spPr>
        <p:txBody>
          <a:bodyPr wrap="none">
            <a:spAutoFit/>
          </a:bodyPr>
          <a:lstStyle/>
          <a:p>
            <a:pPr lvl="0" eaLnBrk="0" fontAlgn="base" hangingPunct="0">
              <a:spcBef>
                <a:spcPct val="0"/>
              </a:spcBef>
              <a:spcAft>
                <a:spcPct val="0"/>
              </a:spcAft>
            </a:pPr>
            <a:r>
              <a:rPr lang="en-US" altLang="en-US" dirty="0" smtClean="0">
                <a:latin typeface="Calibri" panose="020F0502020204030204" pitchFamily="34" charset="0"/>
                <a:ea typeface="Calibri" panose="020F0502020204030204" pitchFamily="34" charset="0"/>
                <a:cs typeface="Arial" panose="020B0604020202020204" pitchFamily="34" charset="0"/>
              </a:rPr>
              <a:t>V</a:t>
            </a:r>
            <a:r>
              <a:rPr lang="en-US" altLang="en-US" baseline="-30000" dirty="0" smtClean="0">
                <a:latin typeface="Calibri" panose="020F0502020204030204" pitchFamily="34" charset="0"/>
                <a:ea typeface="Calibri" panose="020F0502020204030204" pitchFamily="34" charset="0"/>
                <a:cs typeface="Arial" panose="020B0604020202020204" pitchFamily="34" charset="0"/>
              </a:rPr>
              <a:t>2</a:t>
            </a:r>
            <a:endParaRPr lang="en-US" altLang="en-US" sz="2000" dirty="0">
              <a:latin typeface="Arial" panose="020B0604020202020204" pitchFamily="34" charset="0"/>
            </a:endParaRPr>
          </a:p>
        </p:txBody>
      </p:sp>
      <mc:AlternateContent xmlns:mc="http://schemas.openxmlformats.org/markup-compatibility/2006">
        <mc:Choice xmlns:a14="http://schemas.microsoft.com/office/drawing/2010/main" xmlns="" Requires="a14">
          <p:sp>
            <p:nvSpPr>
              <p:cNvPr id="25" name="Rectangle 24"/>
              <p:cNvSpPr/>
              <p:nvPr/>
            </p:nvSpPr>
            <p:spPr>
              <a:xfrm>
                <a:off x="2577760" y="5434771"/>
                <a:ext cx="7594258" cy="1704762"/>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r>
                        <a:rPr lang="en-US" sz="2800" i="1" smtClean="0">
                          <a:solidFill>
                            <a:srgbClr val="FF0000"/>
                          </a:solidFill>
                          <a:latin typeface="Cambria Math" panose="02040503050406030204" pitchFamily="18" charset="0"/>
                        </a:rPr>
                        <m:t>𝑤</m:t>
                      </m:r>
                      <m:r>
                        <a:rPr lang="en-US" sz="2800" i="1" smtClean="0">
                          <a:solidFill>
                            <a:srgbClr val="FF0000"/>
                          </a:solidFill>
                          <a:latin typeface="Cambria Math" panose="02040503050406030204" pitchFamily="18" charset="0"/>
                        </a:rPr>
                        <m:t>=−</m:t>
                      </m:r>
                      <m:nary>
                        <m:naryPr>
                          <m:ctrlPr>
                            <a:rPr lang="en-US" sz="2800" i="1">
                              <a:solidFill>
                                <a:srgbClr val="FF0000"/>
                              </a:solidFill>
                              <a:latin typeface="Cambria Math" panose="02040503050406030204" pitchFamily="18" charset="0"/>
                            </a:rPr>
                          </m:ctrlPr>
                        </m:naryPr>
                        <m:sub>
                          <m:r>
                            <m:rPr>
                              <m:brk m:alnAt="23"/>
                            </m:rPr>
                            <a:rPr lang="en-US" sz="2800" i="1">
                              <a:solidFill>
                                <a:srgbClr val="FF0000"/>
                              </a:solidFill>
                              <a:latin typeface="Cambria Math" panose="02040503050406030204" pitchFamily="18" charset="0"/>
                            </a:rPr>
                            <m:t>1</m:t>
                          </m:r>
                        </m:sub>
                        <m:sup>
                          <m:r>
                            <a:rPr lang="en-US" sz="2800" i="1">
                              <a:solidFill>
                                <a:srgbClr val="FF0000"/>
                              </a:solidFill>
                              <a:latin typeface="Cambria Math" panose="02040503050406030204" pitchFamily="18" charset="0"/>
                            </a:rPr>
                            <m:t>2</m:t>
                          </m:r>
                        </m:sup>
                        <m:e>
                          <m:sSub>
                            <m:sSubPr>
                              <m:ctrlPr>
                                <a:rPr lang="en-US"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𝑃</m:t>
                              </m:r>
                            </m:e>
                            <m:sub>
                              <m:r>
                                <a:rPr lang="en-US" sz="2800" b="0" i="1" smtClean="0">
                                  <a:solidFill>
                                    <a:srgbClr val="FF0000"/>
                                  </a:solidFill>
                                  <a:latin typeface="Cambria Math" panose="02040503050406030204" pitchFamily="18" charset="0"/>
                                </a:rPr>
                                <m:t>𝑜𝑝𝑝</m:t>
                              </m:r>
                            </m:sub>
                          </m:sSub>
                        </m:e>
                      </m:nary>
                      <m:r>
                        <a:rPr lang="en-US" sz="2800" i="1">
                          <a:solidFill>
                            <a:srgbClr val="FF0000"/>
                          </a:solidFill>
                          <a:latin typeface="Cambria Math" panose="02040503050406030204" pitchFamily="18" charset="0"/>
                        </a:rPr>
                        <m:t>𝑑𝑉</m:t>
                      </m:r>
                      <m:r>
                        <a:rPr lang="en-US" sz="2800" b="0" i="1" smtClean="0">
                          <a:solidFill>
                            <a:srgbClr val="FF0000"/>
                          </a:solidFill>
                          <a:latin typeface="Cambria Math" panose="02040503050406030204" pitchFamily="18" charset="0"/>
                        </a:rPr>
                        <m:t>=</m:t>
                      </m:r>
                      <m:r>
                        <a:rPr lang="en-US" sz="2800" i="1">
                          <a:solidFill>
                            <a:srgbClr val="FF0000"/>
                          </a:solidFill>
                          <a:latin typeface="Cambria Math" panose="02040503050406030204" pitchFamily="18" charset="0"/>
                        </a:rPr>
                        <m:t>−</m:t>
                      </m:r>
                      <m:nary>
                        <m:naryPr>
                          <m:ctrlPr>
                            <a:rPr lang="en-US" sz="2800" i="1">
                              <a:solidFill>
                                <a:srgbClr val="FF0000"/>
                              </a:solidFill>
                              <a:latin typeface="Cambria Math" panose="02040503050406030204" pitchFamily="18" charset="0"/>
                            </a:rPr>
                          </m:ctrlPr>
                        </m:naryPr>
                        <m:sub>
                          <m:r>
                            <m:rPr>
                              <m:brk m:alnAt="23"/>
                            </m:rPr>
                            <a:rPr lang="en-US" sz="2800" i="1">
                              <a:solidFill>
                                <a:srgbClr val="FF0000"/>
                              </a:solidFill>
                              <a:latin typeface="Cambria Math" panose="02040503050406030204" pitchFamily="18" charset="0"/>
                            </a:rPr>
                            <m:t>1</m:t>
                          </m:r>
                        </m:sub>
                        <m:sup>
                          <m:r>
                            <a:rPr lang="en-US" sz="2800" i="1">
                              <a:solidFill>
                                <a:srgbClr val="FF0000"/>
                              </a:solidFill>
                              <a:latin typeface="Cambria Math" panose="02040503050406030204" pitchFamily="18" charset="0"/>
                            </a:rPr>
                            <m:t>2</m:t>
                          </m:r>
                        </m:sup>
                        <m:e>
                          <m:sSub>
                            <m:sSubPr>
                              <m:ctrlPr>
                                <a:rPr lang="en-US"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𝑃</m:t>
                              </m:r>
                            </m:e>
                            <m:sub>
                              <m:r>
                                <a:rPr lang="en-US" sz="2800" b="0" i="1" smtClean="0">
                                  <a:solidFill>
                                    <a:srgbClr val="FF0000"/>
                                  </a:solidFill>
                                  <a:latin typeface="Cambria Math" panose="02040503050406030204" pitchFamily="18" charset="0"/>
                                </a:rPr>
                                <m:t>𝑖𝑛𝑡</m:t>
                              </m:r>
                            </m:sub>
                          </m:sSub>
                        </m:e>
                      </m:nary>
                      <m:r>
                        <a:rPr lang="en-US" sz="2800" i="1">
                          <a:solidFill>
                            <a:srgbClr val="FF0000"/>
                          </a:solidFill>
                          <a:latin typeface="Cambria Math" panose="02040503050406030204" pitchFamily="18" charset="0"/>
                        </a:rPr>
                        <m:t>𝑑𝑉</m:t>
                      </m:r>
                      <m:r>
                        <a:rPr lang="en-US" sz="2800" b="0" i="1" smtClean="0">
                          <a:solidFill>
                            <a:srgbClr val="FF0000"/>
                          </a:solidFill>
                          <a:latin typeface="Cambria Math" panose="02040503050406030204" pitchFamily="18" charset="0"/>
                        </a:rPr>
                        <m:t>=</m:t>
                      </m:r>
                      <m:r>
                        <a:rPr lang="en-US" sz="2800" i="1">
                          <a:solidFill>
                            <a:srgbClr val="FF0000"/>
                          </a:solidFill>
                          <a:latin typeface="Cambria Math" panose="02040503050406030204" pitchFamily="18" charset="0"/>
                        </a:rPr>
                        <m:t>−</m:t>
                      </m:r>
                      <m:nary>
                        <m:naryPr>
                          <m:ctrlPr>
                            <a:rPr lang="en-US" sz="2800" i="1">
                              <a:solidFill>
                                <a:srgbClr val="FF0000"/>
                              </a:solidFill>
                              <a:latin typeface="Cambria Math" panose="02040503050406030204" pitchFamily="18" charset="0"/>
                            </a:rPr>
                          </m:ctrlPr>
                        </m:naryPr>
                        <m:sub>
                          <m:r>
                            <m:rPr>
                              <m:brk m:alnAt="23"/>
                            </m:rPr>
                            <a:rPr lang="en-US" sz="2800" i="1">
                              <a:solidFill>
                                <a:srgbClr val="FF0000"/>
                              </a:solidFill>
                              <a:latin typeface="Cambria Math" panose="02040503050406030204" pitchFamily="18" charset="0"/>
                            </a:rPr>
                            <m:t>1</m:t>
                          </m:r>
                        </m:sub>
                        <m:sup>
                          <m:r>
                            <a:rPr lang="en-US" sz="2800" i="1">
                              <a:solidFill>
                                <a:srgbClr val="FF0000"/>
                              </a:solidFill>
                              <a:latin typeface="Cambria Math" panose="02040503050406030204" pitchFamily="18" charset="0"/>
                            </a:rPr>
                            <m:t>2</m:t>
                          </m:r>
                        </m:sup>
                        <m:e>
                          <m:sSub>
                            <m:sSubPr>
                              <m:ctrlPr>
                                <a:rPr lang="en-US"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𝑃</m:t>
                              </m:r>
                            </m:e>
                            <m:sub>
                              <m:r>
                                <a:rPr lang="en-US" sz="2800" b="0" i="1" smtClean="0">
                                  <a:solidFill>
                                    <a:srgbClr val="FF0000"/>
                                  </a:solidFill>
                                  <a:latin typeface="Cambria Math" panose="02040503050406030204" pitchFamily="18" charset="0"/>
                                </a:rPr>
                                <m:t>𝑠𝑦𝑠</m:t>
                              </m:r>
                            </m:sub>
                          </m:sSub>
                        </m:e>
                      </m:nary>
                      <m:r>
                        <a:rPr lang="en-US" sz="2800" i="1">
                          <a:solidFill>
                            <a:srgbClr val="FF0000"/>
                          </a:solidFill>
                          <a:latin typeface="Cambria Math" panose="02040503050406030204" pitchFamily="18" charset="0"/>
                        </a:rPr>
                        <m:t>𝑑𝑉</m:t>
                      </m:r>
                    </m:oMath>
                  </m:oMathPara>
                </a14:m>
                <a:endParaRPr lang="en-US" sz="2800" dirty="0">
                  <a:solidFill>
                    <a:srgbClr val="FF0000"/>
                  </a:solidFill>
                </a:endParaRPr>
              </a:p>
              <a:p>
                <a:endParaRPr lang="en-US" sz="2400" dirty="0">
                  <a:solidFill>
                    <a:srgbClr val="FF0000"/>
                  </a:solidFill>
                </a:endParaRPr>
              </a:p>
              <a:p>
                <a:pPr/>
                <a:endParaRPr lang="en-US" dirty="0">
                  <a:solidFill>
                    <a:srgbClr val="FF0000"/>
                  </a:solidFill>
                </a:endParaRPr>
              </a:p>
            </p:txBody>
          </p:sp>
        </mc:Choice>
        <mc:Fallback>
          <p:sp>
            <p:nvSpPr>
              <p:cNvPr id="25" name="Rectangle 24"/>
              <p:cNvSpPr>
                <a:spLocks noRot="1" noChangeAspect="1" noMove="1" noResize="1" noEditPoints="1" noAdjustHandles="1" noChangeArrowheads="1" noChangeShapeType="1" noTextEdit="1"/>
              </p:cNvSpPr>
              <p:nvPr/>
            </p:nvSpPr>
            <p:spPr>
              <a:xfrm>
                <a:off x="2577760" y="5434771"/>
                <a:ext cx="7594258" cy="1704762"/>
              </a:xfrm>
              <a:prstGeom prst="rect">
                <a:avLst/>
              </a:prstGeom>
              <a:blipFill rotWithShape="0">
                <a:blip r:embed="rId2"/>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xmlns="" val="26731229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2344" y="786220"/>
            <a:ext cx="10704386" cy="3539430"/>
          </a:xfrm>
          <a:prstGeom prst="rect">
            <a:avLst/>
          </a:prstGeom>
          <a:noFill/>
        </p:spPr>
        <p:txBody>
          <a:bodyPr wrap="square" rtlCol="0">
            <a:spAutoFit/>
          </a:bodyPr>
          <a:lstStyle/>
          <a:p>
            <a:r>
              <a:rPr lang="en-US" sz="2800" dirty="0" smtClean="0">
                <a:solidFill>
                  <a:srgbClr val="00B050"/>
                </a:solidFill>
              </a:rPr>
              <a:t>In the case of </a:t>
            </a:r>
            <a:r>
              <a:rPr lang="en-US" sz="2800" dirty="0" err="1" smtClean="0">
                <a:solidFill>
                  <a:srgbClr val="00B050"/>
                </a:solidFill>
              </a:rPr>
              <a:t>dV</a:t>
            </a:r>
            <a:r>
              <a:rPr lang="en-US" sz="2800" dirty="0" smtClean="0">
                <a:solidFill>
                  <a:srgbClr val="00B050"/>
                </a:solidFill>
              </a:rPr>
              <a:t> = 0 (Isochoric Process)</a:t>
            </a:r>
          </a:p>
          <a:p>
            <a:endParaRPr lang="en-US" sz="2400" dirty="0"/>
          </a:p>
          <a:p>
            <a:r>
              <a:rPr lang="en-US" sz="2400" dirty="0" smtClean="0"/>
              <a:t>In this case there is no work (</a:t>
            </a:r>
            <a:r>
              <a:rPr lang="en-US" sz="2400" dirty="0" smtClean="0">
                <a:solidFill>
                  <a:srgbClr val="FF0000"/>
                </a:solidFill>
              </a:rPr>
              <a:t>w = 0</a:t>
            </a:r>
            <a:r>
              <a:rPr lang="en-US" sz="2400" dirty="0" smtClean="0"/>
              <a:t>), such as the reactants or products material in solid or liquid state.</a:t>
            </a:r>
          </a:p>
          <a:p>
            <a:endParaRPr lang="en-US" sz="2400" dirty="0"/>
          </a:p>
          <a:p>
            <a:r>
              <a:rPr lang="en-US" sz="2800" dirty="0">
                <a:solidFill>
                  <a:srgbClr val="00B050"/>
                </a:solidFill>
              </a:rPr>
              <a:t>In the case of </a:t>
            </a:r>
            <a:r>
              <a:rPr lang="en-US" sz="2800" dirty="0" err="1" smtClean="0">
                <a:solidFill>
                  <a:srgbClr val="00B050"/>
                </a:solidFill>
              </a:rPr>
              <a:t>P</a:t>
            </a:r>
            <a:r>
              <a:rPr lang="en-US" sz="2800" baseline="-25000" dirty="0" err="1" smtClean="0">
                <a:solidFill>
                  <a:srgbClr val="00B050"/>
                </a:solidFill>
              </a:rPr>
              <a:t>ex</a:t>
            </a:r>
            <a:r>
              <a:rPr lang="en-US" sz="2800" dirty="0" smtClean="0">
                <a:solidFill>
                  <a:srgbClr val="00B050"/>
                </a:solidFill>
              </a:rPr>
              <a:t> </a:t>
            </a:r>
            <a:r>
              <a:rPr lang="en-US" sz="2800" dirty="0">
                <a:solidFill>
                  <a:srgbClr val="00B050"/>
                </a:solidFill>
              </a:rPr>
              <a:t>= </a:t>
            </a:r>
            <a:r>
              <a:rPr lang="en-US" sz="2800" dirty="0" smtClean="0">
                <a:solidFill>
                  <a:srgbClr val="00B050"/>
                </a:solidFill>
              </a:rPr>
              <a:t>0 (vacuum)</a:t>
            </a:r>
            <a:endParaRPr lang="en-US" sz="2800" dirty="0">
              <a:solidFill>
                <a:srgbClr val="00B050"/>
              </a:solidFill>
            </a:endParaRPr>
          </a:p>
          <a:p>
            <a:endParaRPr lang="en-US" sz="2400" dirty="0" smtClean="0"/>
          </a:p>
          <a:p>
            <a:r>
              <a:rPr lang="en-US" sz="2400" dirty="0" smtClean="0"/>
              <a:t>In this case the compression in impossible. The expansion happened but against no pressure. Therefore there is no work (</a:t>
            </a:r>
            <a:r>
              <a:rPr lang="en-US" sz="2400" dirty="0" smtClean="0">
                <a:solidFill>
                  <a:srgbClr val="FF0000"/>
                </a:solidFill>
              </a:rPr>
              <a:t>w = 0</a:t>
            </a:r>
            <a:r>
              <a:rPr lang="en-US" sz="2400" dirty="0" smtClean="0"/>
              <a:t>). This case called </a:t>
            </a:r>
            <a:r>
              <a:rPr lang="en-US" sz="2400" dirty="0" smtClean="0">
                <a:solidFill>
                  <a:srgbClr val="00B050"/>
                </a:solidFill>
              </a:rPr>
              <a:t>Free expansion</a:t>
            </a:r>
            <a:endParaRPr lang="en-GB" sz="2400" dirty="0">
              <a:solidFill>
                <a:srgbClr val="00B050"/>
              </a:solidFill>
            </a:endParaRPr>
          </a:p>
        </p:txBody>
      </p:sp>
    </p:spTree>
    <p:extLst>
      <p:ext uri="{BB962C8B-B14F-4D97-AF65-F5344CB8AC3E}">
        <p14:creationId xmlns:p14="http://schemas.microsoft.com/office/powerpoint/2010/main" xmlns="" val="338360401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8509" y="506726"/>
            <a:ext cx="4812664" cy="1692771"/>
          </a:xfrm>
          <a:prstGeom prst="rect">
            <a:avLst/>
          </a:prstGeom>
        </p:spPr>
        <p:txBody>
          <a:bodyPr wrap="none">
            <a:spAutoFit/>
          </a:bodyPr>
          <a:lstStyle/>
          <a:p>
            <a:pPr lvl="0"/>
            <a:r>
              <a:rPr lang="en-US" sz="2800" dirty="0">
                <a:solidFill>
                  <a:srgbClr val="00B050"/>
                </a:solidFill>
              </a:rPr>
              <a:t>In the case of </a:t>
            </a:r>
            <a:r>
              <a:rPr lang="en-US" sz="2800" dirty="0" smtClean="0">
                <a:solidFill>
                  <a:srgbClr val="00B050"/>
                </a:solidFill>
              </a:rPr>
              <a:t>constant pressure</a:t>
            </a:r>
          </a:p>
          <a:p>
            <a:pPr lvl="0"/>
            <a:r>
              <a:rPr lang="en-US" sz="2800" dirty="0" smtClean="0">
                <a:solidFill>
                  <a:srgbClr val="00B050"/>
                </a:solidFill>
              </a:rPr>
              <a:t>(∆P = 0) Isobaric process</a:t>
            </a:r>
          </a:p>
          <a:p>
            <a:pPr lvl="0"/>
            <a:endParaRPr lang="en-US" sz="2400" dirty="0">
              <a:solidFill>
                <a:srgbClr val="00B050"/>
              </a:solidFill>
            </a:endParaRPr>
          </a:p>
          <a:p>
            <a:pPr lvl="0"/>
            <a:r>
              <a:rPr lang="en-US" sz="2400" dirty="0" smtClean="0">
                <a:solidFill>
                  <a:srgbClr val="FF0000"/>
                </a:solidFill>
              </a:rPr>
              <a:t>w = -P∆V</a:t>
            </a:r>
            <a:endParaRPr lang="en-US" sz="2400" dirty="0">
              <a:solidFill>
                <a:srgbClr val="FF0000"/>
              </a:solidFill>
            </a:endParaRPr>
          </a:p>
        </p:txBody>
      </p:sp>
      <p:cxnSp>
        <p:nvCxnSpPr>
          <p:cNvPr id="4" name="Straight Connector 3"/>
          <p:cNvCxnSpPr/>
          <p:nvPr/>
        </p:nvCxnSpPr>
        <p:spPr>
          <a:xfrm>
            <a:off x="5883216" y="894348"/>
            <a:ext cx="8626" cy="2225615"/>
          </a:xfrm>
          <a:prstGeom prst="line">
            <a:avLst/>
          </a:prstGeom>
          <a:ln w="19050"/>
        </p:spPr>
        <p:style>
          <a:lnRef idx="1">
            <a:schemeClr val="dk1"/>
          </a:lnRef>
          <a:fillRef idx="0">
            <a:schemeClr val="dk1"/>
          </a:fillRef>
          <a:effectRef idx="0">
            <a:schemeClr val="dk1"/>
          </a:effectRef>
          <a:fontRef idx="minor">
            <a:schemeClr val="tx1"/>
          </a:fontRef>
        </p:style>
      </p:cxnSp>
      <p:cxnSp>
        <p:nvCxnSpPr>
          <p:cNvPr id="6" name="Straight Connector 5"/>
          <p:cNvCxnSpPr/>
          <p:nvPr/>
        </p:nvCxnSpPr>
        <p:spPr>
          <a:xfrm flipH="1" flipV="1">
            <a:off x="5891842" y="3118525"/>
            <a:ext cx="3114856" cy="8626"/>
          </a:xfrm>
          <a:prstGeom prst="line">
            <a:avLst/>
          </a:prstGeom>
          <a:ln w="19050"/>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flipH="1" flipV="1">
            <a:off x="5892562" y="1659223"/>
            <a:ext cx="1127184" cy="2876"/>
          </a:xfrm>
          <a:prstGeom prst="line">
            <a:avLst/>
          </a:prstGeom>
          <a:ln w="19050">
            <a:prstDash val="dashDot"/>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flipH="1">
            <a:off x="7019746" y="1652034"/>
            <a:ext cx="8627" cy="1467929"/>
          </a:xfrm>
          <a:prstGeom prst="line">
            <a:avLst/>
          </a:prstGeom>
          <a:ln w="19050">
            <a:prstDash val="dashDot"/>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flipH="1">
            <a:off x="8571058" y="1680790"/>
            <a:ext cx="8627" cy="1467929"/>
          </a:xfrm>
          <a:prstGeom prst="line">
            <a:avLst/>
          </a:prstGeom>
          <a:ln w="19050">
            <a:prstDash val="dashDot"/>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flipH="1" flipV="1">
            <a:off x="7028373" y="1659224"/>
            <a:ext cx="1551312" cy="7188"/>
          </a:xfrm>
          <a:prstGeom prst="line">
            <a:avLst/>
          </a:prstGeom>
          <a:ln w="19050"/>
        </p:spPr>
        <p:style>
          <a:lnRef idx="1">
            <a:schemeClr val="dk1"/>
          </a:lnRef>
          <a:fillRef idx="0">
            <a:schemeClr val="dk1"/>
          </a:fillRef>
          <a:effectRef idx="0">
            <a:schemeClr val="dk1"/>
          </a:effectRef>
          <a:fontRef idx="minor">
            <a:schemeClr val="tx1"/>
          </a:fontRef>
        </p:style>
      </p:cxnSp>
      <p:sp>
        <p:nvSpPr>
          <p:cNvPr id="18" name="Rectangle 17"/>
          <p:cNvSpPr/>
          <p:nvPr/>
        </p:nvSpPr>
        <p:spPr>
          <a:xfrm>
            <a:off x="7028373" y="1666412"/>
            <a:ext cx="1533339" cy="143917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sp>
        <p:nvSpPr>
          <p:cNvPr id="19" name="TextBox 18"/>
          <p:cNvSpPr txBox="1"/>
          <p:nvPr/>
        </p:nvSpPr>
        <p:spPr>
          <a:xfrm>
            <a:off x="5579208" y="1467368"/>
            <a:ext cx="303288" cy="369332"/>
          </a:xfrm>
          <a:prstGeom prst="rect">
            <a:avLst/>
          </a:prstGeom>
          <a:noFill/>
        </p:spPr>
        <p:txBody>
          <a:bodyPr wrap="none" rtlCol="0">
            <a:spAutoFit/>
          </a:bodyPr>
          <a:lstStyle/>
          <a:p>
            <a:r>
              <a:rPr lang="en-US" dirty="0" smtClean="0"/>
              <a:t>P</a:t>
            </a:r>
            <a:endParaRPr lang="en-GB" dirty="0"/>
          </a:p>
        </p:txBody>
      </p:sp>
      <p:sp>
        <p:nvSpPr>
          <p:cNvPr id="20" name="TextBox 19"/>
          <p:cNvSpPr txBox="1"/>
          <p:nvPr/>
        </p:nvSpPr>
        <p:spPr>
          <a:xfrm>
            <a:off x="6831043" y="3134341"/>
            <a:ext cx="394660" cy="369332"/>
          </a:xfrm>
          <a:prstGeom prst="rect">
            <a:avLst/>
          </a:prstGeom>
          <a:noFill/>
        </p:spPr>
        <p:txBody>
          <a:bodyPr wrap="none" rtlCol="0">
            <a:spAutoFit/>
          </a:bodyPr>
          <a:lstStyle/>
          <a:p>
            <a:r>
              <a:rPr lang="en-US" dirty="0" smtClean="0"/>
              <a:t>V</a:t>
            </a:r>
            <a:r>
              <a:rPr lang="en-US" baseline="-25000" dirty="0"/>
              <a:t>1</a:t>
            </a:r>
            <a:endParaRPr lang="en-GB" dirty="0"/>
          </a:p>
        </p:txBody>
      </p:sp>
      <p:sp>
        <p:nvSpPr>
          <p:cNvPr id="21" name="Rectangle 20"/>
          <p:cNvSpPr/>
          <p:nvPr/>
        </p:nvSpPr>
        <p:spPr>
          <a:xfrm>
            <a:off x="8427482" y="3127151"/>
            <a:ext cx="394660" cy="369332"/>
          </a:xfrm>
          <a:prstGeom prst="rect">
            <a:avLst/>
          </a:prstGeom>
        </p:spPr>
        <p:txBody>
          <a:bodyPr wrap="none">
            <a:spAutoFit/>
          </a:bodyPr>
          <a:lstStyle/>
          <a:p>
            <a:r>
              <a:rPr lang="en-US" dirty="0" smtClean="0"/>
              <a:t>V</a:t>
            </a:r>
            <a:r>
              <a:rPr lang="en-US" baseline="-25000" dirty="0" smtClean="0"/>
              <a:t>2</a:t>
            </a:r>
            <a:endParaRPr lang="en-GB" dirty="0"/>
          </a:p>
        </p:txBody>
      </p:sp>
      <p:sp>
        <p:nvSpPr>
          <p:cNvPr id="22" name="TextBox 21"/>
          <p:cNvSpPr txBox="1"/>
          <p:nvPr/>
        </p:nvSpPr>
        <p:spPr>
          <a:xfrm>
            <a:off x="5740198" y="506726"/>
            <a:ext cx="303288" cy="369332"/>
          </a:xfrm>
          <a:prstGeom prst="rect">
            <a:avLst/>
          </a:prstGeom>
          <a:noFill/>
        </p:spPr>
        <p:txBody>
          <a:bodyPr wrap="none" rtlCol="0">
            <a:spAutoFit/>
          </a:bodyPr>
          <a:lstStyle/>
          <a:p>
            <a:r>
              <a:rPr lang="en-US" dirty="0" smtClean="0"/>
              <a:t>P</a:t>
            </a:r>
            <a:endParaRPr lang="en-GB" dirty="0"/>
          </a:p>
        </p:txBody>
      </p:sp>
      <p:sp>
        <p:nvSpPr>
          <p:cNvPr id="23" name="TextBox 22"/>
          <p:cNvSpPr txBox="1"/>
          <p:nvPr/>
        </p:nvSpPr>
        <p:spPr>
          <a:xfrm>
            <a:off x="9137890" y="2942486"/>
            <a:ext cx="316112" cy="369332"/>
          </a:xfrm>
          <a:prstGeom prst="rect">
            <a:avLst/>
          </a:prstGeom>
          <a:noFill/>
        </p:spPr>
        <p:txBody>
          <a:bodyPr wrap="none" rtlCol="0">
            <a:spAutoFit/>
          </a:bodyPr>
          <a:lstStyle/>
          <a:p>
            <a:r>
              <a:rPr lang="en-US" dirty="0" smtClean="0"/>
              <a:t>V</a:t>
            </a:r>
            <a:endParaRPr lang="en-GB" dirty="0"/>
          </a:p>
        </p:txBody>
      </p:sp>
      <p:sp>
        <p:nvSpPr>
          <p:cNvPr id="26" name="Rectangle 25"/>
          <p:cNvSpPr/>
          <p:nvPr/>
        </p:nvSpPr>
        <p:spPr>
          <a:xfrm>
            <a:off x="7339936" y="2200614"/>
            <a:ext cx="1021433" cy="369332"/>
          </a:xfrm>
          <a:prstGeom prst="rect">
            <a:avLst/>
          </a:prstGeom>
        </p:spPr>
        <p:txBody>
          <a:bodyPr wrap="none">
            <a:spAutoFit/>
          </a:bodyPr>
          <a:lstStyle/>
          <a:p>
            <a:pPr lvl="0"/>
            <a:r>
              <a:rPr lang="en-US" dirty="0"/>
              <a:t>w = -P∆V</a:t>
            </a:r>
          </a:p>
        </p:txBody>
      </p:sp>
      <p:sp>
        <p:nvSpPr>
          <p:cNvPr id="27" name="Rectangle 26"/>
          <p:cNvSpPr/>
          <p:nvPr/>
        </p:nvSpPr>
        <p:spPr>
          <a:xfrm>
            <a:off x="693607" y="3172488"/>
            <a:ext cx="4185313" cy="523220"/>
          </a:xfrm>
          <a:prstGeom prst="rect">
            <a:avLst/>
          </a:prstGeom>
        </p:spPr>
        <p:txBody>
          <a:bodyPr wrap="none">
            <a:spAutoFit/>
          </a:bodyPr>
          <a:lstStyle/>
          <a:p>
            <a:pPr lvl="0"/>
            <a:r>
              <a:rPr lang="en-US" sz="2800" dirty="0">
                <a:solidFill>
                  <a:srgbClr val="00B050"/>
                </a:solidFill>
              </a:rPr>
              <a:t>In the case of </a:t>
            </a:r>
            <a:r>
              <a:rPr lang="en-US" sz="2800" dirty="0" smtClean="0">
                <a:solidFill>
                  <a:srgbClr val="00B050"/>
                </a:solidFill>
              </a:rPr>
              <a:t>cyclic process</a:t>
            </a:r>
            <a:endParaRPr lang="en-US" sz="2800" dirty="0">
              <a:solidFill>
                <a:srgbClr val="00B050"/>
              </a:solidFill>
            </a:endParaRPr>
          </a:p>
        </p:txBody>
      </p:sp>
      <p:cxnSp>
        <p:nvCxnSpPr>
          <p:cNvPr id="28" name="Straight Connector 27"/>
          <p:cNvCxnSpPr/>
          <p:nvPr/>
        </p:nvCxnSpPr>
        <p:spPr>
          <a:xfrm>
            <a:off x="4718650" y="3994086"/>
            <a:ext cx="8626" cy="2225615"/>
          </a:xfrm>
          <a:prstGeom prst="line">
            <a:avLst/>
          </a:prstGeom>
          <a:ln w="19050"/>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flipH="1">
            <a:off x="4727277" y="6218263"/>
            <a:ext cx="305375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30" name="Straight Connector 29"/>
          <p:cNvCxnSpPr/>
          <p:nvPr/>
        </p:nvCxnSpPr>
        <p:spPr>
          <a:xfrm>
            <a:off x="5388637" y="5240124"/>
            <a:ext cx="273" cy="978139"/>
          </a:xfrm>
          <a:prstGeom prst="line">
            <a:avLst/>
          </a:prstGeom>
          <a:ln w="19050">
            <a:prstDash val="dashDot"/>
          </a:ln>
        </p:spPr>
        <p:style>
          <a:lnRef idx="1">
            <a:schemeClr val="dk1"/>
          </a:lnRef>
          <a:fillRef idx="0">
            <a:schemeClr val="dk1"/>
          </a:fillRef>
          <a:effectRef idx="0">
            <a:schemeClr val="dk1"/>
          </a:effectRef>
          <a:fontRef idx="minor">
            <a:schemeClr val="tx1"/>
          </a:fontRef>
        </p:style>
      </p:cxnSp>
      <p:cxnSp>
        <p:nvCxnSpPr>
          <p:cNvPr id="31" name="Straight Connector 30"/>
          <p:cNvCxnSpPr>
            <a:stCxn id="35" idx="4"/>
          </p:cNvCxnSpPr>
          <p:nvPr/>
        </p:nvCxnSpPr>
        <p:spPr>
          <a:xfrm>
            <a:off x="7316867" y="4743876"/>
            <a:ext cx="856" cy="1474387"/>
          </a:xfrm>
          <a:prstGeom prst="line">
            <a:avLst/>
          </a:prstGeom>
          <a:ln w="19050">
            <a:prstDash val="dashDot"/>
          </a:ln>
        </p:spPr>
        <p:style>
          <a:lnRef idx="1">
            <a:schemeClr val="dk1"/>
          </a:lnRef>
          <a:fillRef idx="0">
            <a:schemeClr val="dk1"/>
          </a:fillRef>
          <a:effectRef idx="0">
            <a:schemeClr val="dk1"/>
          </a:effectRef>
          <a:fontRef idx="minor">
            <a:schemeClr val="tx1"/>
          </a:fontRef>
        </p:style>
      </p:cxnSp>
      <p:sp>
        <p:nvSpPr>
          <p:cNvPr id="32" name="TextBox 31"/>
          <p:cNvSpPr txBox="1"/>
          <p:nvPr/>
        </p:nvSpPr>
        <p:spPr>
          <a:xfrm>
            <a:off x="4575632" y="3606464"/>
            <a:ext cx="303288" cy="369332"/>
          </a:xfrm>
          <a:prstGeom prst="rect">
            <a:avLst/>
          </a:prstGeom>
          <a:noFill/>
        </p:spPr>
        <p:txBody>
          <a:bodyPr wrap="none" rtlCol="0">
            <a:spAutoFit/>
          </a:bodyPr>
          <a:lstStyle/>
          <a:p>
            <a:r>
              <a:rPr lang="en-US" dirty="0" smtClean="0"/>
              <a:t>P</a:t>
            </a:r>
            <a:endParaRPr lang="en-GB" dirty="0"/>
          </a:p>
        </p:txBody>
      </p:sp>
      <p:sp>
        <p:nvSpPr>
          <p:cNvPr id="33" name="TextBox 32"/>
          <p:cNvSpPr txBox="1"/>
          <p:nvPr/>
        </p:nvSpPr>
        <p:spPr>
          <a:xfrm>
            <a:off x="7854623" y="6033597"/>
            <a:ext cx="316112" cy="369332"/>
          </a:xfrm>
          <a:prstGeom prst="rect">
            <a:avLst/>
          </a:prstGeom>
          <a:noFill/>
        </p:spPr>
        <p:txBody>
          <a:bodyPr wrap="none" rtlCol="0">
            <a:spAutoFit/>
          </a:bodyPr>
          <a:lstStyle/>
          <a:p>
            <a:r>
              <a:rPr lang="en-US" dirty="0" smtClean="0"/>
              <a:t>V</a:t>
            </a:r>
            <a:endParaRPr lang="en-GB" dirty="0"/>
          </a:p>
        </p:txBody>
      </p:sp>
      <p:sp>
        <p:nvSpPr>
          <p:cNvPr id="35" name="Freeform 34"/>
          <p:cNvSpPr/>
          <p:nvPr/>
        </p:nvSpPr>
        <p:spPr>
          <a:xfrm>
            <a:off x="5397982" y="4364308"/>
            <a:ext cx="1921469" cy="1042751"/>
          </a:xfrm>
          <a:custGeom>
            <a:avLst/>
            <a:gdLst>
              <a:gd name="connsiteX0" fmla="*/ 29700 w 1921469"/>
              <a:gd name="connsiteY0" fmla="*/ 983417 h 1042751"/>
              <a:gd name="connsiteX1" fmla="*/ 288493 w 1921469"/>
              <a:gd name="connsiteY1" fmla="*/ 491712 h 1042751"/>
              <a:gd name="connsiteX2" fmla="*/ 1013112 w 1921469"/>
              <a:gd name="connsiteY2" fmla="*/ 388195 h 1042751"/>
              <a:gd name="connsiteX3" fmla="*/ 1504817 w 1921469"/>
              <a:gd name="connsiteY3" fmla="*/ 6 h 1042751"/>
              <a:gd name="connsiteX4" fmla="*/ 1918885 w 1921469"/>
              <a:gd name="connsiteY4" fmla="*/ 379568 h 1042751"/>
              <a:gd name="connsiteX5" fmla="*/ 1642840 w 1921469"/>
              <a:gd name="connsiteY5" fmla="*/ 862648 h 1042751"/>
              <a:gd name="connsiteX6" fmla="*/ 926847 w 1921469"/>
              <a:gd name="connsiteY6" fmla="*/ 1017923 h 1042751"/>
              <a:gd name="connsiteX7" fmla="*/ 29700 w 1921469"/>
              <a:gd name="connsiteY7" fmla="*/ 983417 h 104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1469" h="1042751">
                <a:moveTo>
                  <a:pt x="29700" y="983417"/>
                </a:moveTo>
                <a:cubicBezTo>
                  <a:pt x="-76692" y="895715"/>
                  <a:pt x="124591" y="590916"/>
                  <a:pt x="288493" y="491712"/>
                </a:cubicBezTo>
                <a:cubicBezTo>
                  <a:pt x="452395" y="392508"/>
                  <a:pt x="810391" y="470146"/>
                  <a:pt x="1013112" y="388195"/>
                </a:cubicBezTo>
                <a:cubicBezTo>
                  <a:pt x="1215833" y="306244"/>
                  <a:pt x="1353855" y="1444"/>
                  <a:pt x="1504817" y="6"/>
                </a:cubicBezTo>
                <a:cubicBezTo>
                  <a:pt x="1655779" y="-1432"/>
                  <a:pt x="1895881" y="235794"/>
                  <a:pt x="1918885" y="379568"/>
                </a:cubicBezTo>
                <a:cubicBezTo>
                  <a:pt x="1941889" y="523342"/>
                  <a:pt x="1808180" y="756255"/>
                  <a:pt x="1642840" y="862648"/>
                </a:cubicBezTo>
                <a:cubicBezTo>
                  <a:pt x="1477500" y="969041"/>
                  <a:pt x="1195704" y="993482"/>
                  <a:pt x="926847" y="1017923"/>
                </a:cubicBezTo>
                <a:cubicBezTo>
                  <a:pt x="657990" y="1042364"/>
                  <a:pt x="136092" y="1071119"/>
                  <a:pt x="29700" y="983417"/>
                </a:cubicBezTo>
                <a:close/>
              </a:path>
            </a:pathLst>
          </a:custGeom>
          <a:solidFill>
            <a:schemeClr val="accent1">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ight Arrow 35"/>
          <p:cNvSpPr/>
          <p:nvPr/>
        </p:nvSpPr>
        <p:spPr>
          <a:xfrm rot="18441518">
            <a:off x="5376750" y="4971719"/>
            <a:ext cx="248234" cy="1931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ight Arrow 36"/>
          <p:cNvSpPr/>
          <p:nvPr/>
        </p:nvSpPr>
        <p:spPr>
          <a:xfrm rot="21228357">
            <a:off x="6056219" y="4688822"/>
            <a:ext cx="248234" cy="1931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ight Arrow 37"/>
          <p:cNvSpPr/>
          <p:nvPr/>
        </p:nvSpPr>
        <p:spPr>
          <a:xfrm rot="2187243">
            <a:off x="7036379" y="4413722"/>
            <a:ext cx="248234" cy="1931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ight Arrow 38"/>
          <p:cNvSpPr/>
          <p:nvPr/>
        </p:nvSpPr>
        <p:spPr>
          <a:xfrm rot="8671115">
            <a:off x="6874262" y="5128986"/>
            <a:ext cx="248234" cy="1931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ight Arrow 39"/>
          <p:cNvSpPr/>
          <p:nvPr/>
        </p:nvSpPr>
        <p:spPr>
          <a:xfrm rot="10511798">
            <a:off x="5832280" y="5296926"/>
            <a:ext cx="248234" cy="1931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p:cNvSpPr txBox="1"/>
          <p:nvPr/>
        </p:nvSpPr>
        <p:spPr>
          <a:xfrm>
            <a:off x="5071552" y="5074881"/>
            <a:ext cx="317716" cy="369332"/>
          </a:xfrm>
          <a:prstGeom prst="rect">
            <a:avLst/>
          </a:prstGeom>
          <a:noFill/>
        </p:spPr>
        <p:txBody>
          <a:bodyPr wrap="none" rtlCol="0">
            <a:spAutoFit/>
          </a:bodyPr>
          <a:lstStyle/>
          <a:p>
            <a:r>
              <a:rPr lang="en-US" dirty="0" smtClean="0"/>
              <a:t>A</a:t>
            </a:r>
            <a:endParaRPr lang="en-GB" dirty="0"/>
          </a:p>
        </p:txBody>
      </p:sp>
      <p:sp>
        <p:nvSpPr>
          <p:cNvPr id="42" name="TextBox 41"/>
          <p:cNvSpPr txBox="1"/>
          <p:nvPr/>
        </p:nvSpPr>
        <p:spPr>
          <a:xfrm>
            <a:off x="7368660" y="4559210"/>
            <a:ext cx="309700" cy="369332"/>
          </a:xfrm>
          <a:prstGeom prst="rect">
            <a:avLst/>
          </a:prstGeom>
          <a:noFill/>
        </p:spPr>
        <p:txBody>
          <a:bodyPr wrap="none" rtlCol="0">
            <a:spAutoFit/>
          </a:bodyPr>
          <a:lstStyle/>
          <a:p>
            <a:r>
              <a:rPr lang="en-US" dirty="0" smtClean="0"/>
              <a:t>B</a:t>
            </a:r>
            <a:endParaRPr lang="en-GB" dirty="0"/>
          </a:p>
        </p:txBody>
      </p:sp>
      <p:cxnSp>
        <p:nvCxnSpPr>
          <p:cNvPr id="43" name="Straight Arrow Connector 42"/>
          <p:cNvCxnSpPr/>
          <p:nvPr/>
        </p:nvCxnSpPr>
        <p:spPr>
          <a:xfrm flipH="1" flipV="1">
            <a:off x="6998379" y="4743876"/>
            <a:ext cx="1421003" cy="542996"/>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mc:AlternateContent xmlns:mc="http://schemas.openxmlformats.org/markup-compatibility/2006">
        <mc:Choice xmlns:a14="http://schemas.microsoft.com/office/drawing/2010/main" xmlns="" Requires="a14">
          <p:sp>
            <p:nvSpPr>
              <p:cNvPr id="44" name="TextBox 43"/>
              <p:cNvSpPr txBox="1"/>
              <p:nvPr/>
            </p:nvSpPr>
            <p:spPr>
              <a:xfrm>
                <a:off x="8598776" y="4963121"/>
                <a:ext cx="2515882" cy="622606"/>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b="0" i="1" smtClean="0">
                          <a:solidFill>
                            <a:srgbClr val="FF0000"/>
                          </a:solidFill>
                          <a:latin typeface="Cambria Math" panose="02040503050406030204" pitchFamily="18" charset="0"/>
                        </a:rPr>
                        <m:t>𝑤</m:t>
                      </m:r>
                      <m:r>
                        <a:rPr lang="en-US" b="0" i="1" smtClean="0">
                          <a:solidFill>
                            <a:srgbClr val="FF0000"/>
                          </a:solidFill>
                          <a:latin typeface="Cambria Math" panose="02040503050406030204" pitchFamily="18" charset="0"/>
                        </a:rPr>
                        <m:t>=−</m:t>
                      </m:r>
                      <m:nary>
                        <m:naryPr>
                          <m:ctrlPr>
                            <a:rPr lang="en-US" b="0" i="1" smtClean="0">
                              <a:solidFill>
                                <a:srgbClr val="FF0000"/>
                              </a:solidFill>
                              <a:latin typeface="Cambria Math" panose="02040503050406030204" pitchFamily="18" charset="0"/>
                            </a:rPr>
                          </m:ctrlPr>
                        </m:naryPr>
                        <m:sub>
                          <m:r>
                            <m:rPr>
                              <m:brk m:alnAt="23"/>
                            </m:rPr>
                            <a:rPr lang="en-US" b="0" i="1" smtClean="0">
                              <a:solidFill>
                                <a:srgbClr val="FF0000"/>
                              </a:solidFill>
                              <a:latin typeface="Cambria Math" panose="02040503050406030204" pitchFamily="18" charset="0"/>
                            </a:rPr>
                            <m:t>𝐴</m:t>
                          </m:r>
                        </m:sub>
                        <m:sup>
                          <m:r>
                            <a:rPr lang="en-US" b="0" i="1" smtClean="0">
                              <a:solidFill>
                                <a:srgbClr val="FF0000"/>
                              </a:solidFill>
                              <a:latin typeface="Cambria Math" panose="02040503050406030204" pitchFamily="18" charset="0"/>
                            </a:rPr>
                            <m:t>𝐵</m:t>
                          </m:r>
                        </m:sup>
                        <m:e>
                          <m:r>
                            <a:rPr lang="en-US" b="0" i="1" smtClean="0">
                              <a:solidFill>
                                <a:srgbClr val="FF0000"/>
                              </a:solidFill>
                              <a:latin typeface="Cambria Math" panose="02040503050406030204" pitchFamily="18" charset="0"/>
                            </a:rPr>
                            <m:t>𝑃𝑑𝑉</m:t>
                          </m:r>
                          <m:r>
                            <a:rPr lang="en-US" b="0" i="1" smtClean="0">
                              <a:solidFill>
                                <a:srgbClr val="FF0000"/>
                              </a:solidFill>
                              <a:latin typeface="Cambria Math" panose="02040503050406030204" pitchFamily="18" charset="0"/>
                            </a:rPr>
                            <m:t>−</m:t>
                          </m:r>
                          <m:nary>
                            <m:naryPr>
                              <m:ctrlPr>
                                <a:rPr lang="en-US" b="0" i="1" smtClean="0">
                                  <a:solidFill>
                                    <a:srgbClr val="FF0000"/>
                                  </a:solidFill>
                                  <a:latin typeface="Cambria Math" panose="02040503050406030204" pitchFamily="18" charset="0"/>
                                </a:rPr>
                              </m:ctrlPr>
                            </m:naryPr>
                            <m:sub>
                              <m:r>
                                <m:rPr>
                                  <m:brk m:alnAt="23"/>
                                </m:rPr>
                                <a:rPr lang="en-US" b="0" i="1" smtClean="0">
                                  <a:solidFill>
                                    <a:srgbClr val="FF0000"/>
                                  </a:solidFill>
                                  <a:latin typeface="Cambria Math" panose="02040503050406030204" pitchFamily="18" charset="0"/>
                                </a:rPr>
                                <m:t>𝐵</m:t>
                              </m:r>
                            </m:sub>
                            <m:sup>
                              <m:r>
                                <a:rPr lang="en-US" b="0" i="1" smtClean="0">
                                  <a:solidFill>
                                    <a:srgbClr val="FF0000"/>
                                  </a:solidFill>
                                  <a:latin typeface="Cambria Math" panose="02040503050406030204" pitchFamily="18" charset="0"/>
                                </a:rPr>
                                <m:t>𝐴</m:t>
                              </m:r>
                            </m:sup>
                            <m:e>
                              <m:r>
                                <a:rPr lang="en-US" b="0" i="1" smtClean="0">
                                  <a:solidFill>
                                    <a:srgbClr val="FF0000"/>
                                  </a:solidFill>
                                  <a:latin typeface="Cambria Math" panose="02040503050406030204" pitchFamily="18" charset="0"/>
                                </a:rPr>
                                <m:t>𝑃𝑑𝑉</m:t>
                              </m:r>
                            </m:e>
                          </m:nary>
                        </m:e>
                      </m:nary>
                    </m:oMath>
                  </m:oMathPara>
                </a14:m>
                <a:endParaRPr lang="en-GB" dirty="0"/>
              </a:p>
            </p:txBody>
          </p:sp>
        </mc:Choice>
        <mc:Fallback>
          <p:sp>
            <p:nvSpPr>
              <p:cNvPr id="44" name="TextBox 43"/>
              <p:cNvSpPr txBox="1">
                <a:spLocks noRot="1" noChangeAspect="1" noMove="1" noResize="1" noEditPoints="1" noAdjustHandles="1" noChangeArrowheads="1" noChangeShapeType="1" noTextEdit="1"/>
              </p:cNvSpPr>
              <p:nvPr/>
            </p:nvSpPr>
            <p:spPr>
              <a:xfrm>
                <a:off x="8598776" y="4963121"/>
                <a:ext cx="2515882" cy="622606"/>
              </a:xfrm>
              <a:prstGeom prst="rect">
                <a:avLst/>
              </a:prstGeom>
              <a:blipFill rotWithShape="0">
                <a:blip r:embed="rId2"/>
                <a:stretch>
                  <a:fillRect b="-980"/>
                </a:stretch>
              </a:blipFill>
            </p:spPr>
            <p:txBody>
              <a:bodyPr/>
              <a:lstStyle/>
              <a:p>
                <a:r>
                  <a:rPr lang="en-GB">
                    <a:noFill/>
                  </a:rPr>
                  <a:t> </a:t>
                </a:r>
              </a:p>
            </p:txBody>
          </p:sp>
        </mc:Fallback>
      </mc:AlternateContent>
      <p:sp>
        <p:nvSpPr>
          <p:cNvPr id="45" name="TextBox 44"/>
          <p:cNvSpPr txBox="1"/>
          <p:nvPr/>
        </p:nvSpPr>
        <p:spPr>
          <a:xfrm>
            <a:off x="768509" y="4191000"/>
            <a:ext cx="2508091" cy="1200329"/>
          </a:xfrm>
          <a:prstGeom prst="rect">
            <a:avLst/>
          </a:prstGeom>
          <a:noFill/>
        </p:spPr>
        <p:txBody>
          <a:bodyPr wrap="square" rtlCol="0">
            <a:spAutoFit/>
          </a:bodyPr>
          <a:lstStyle/>
          <a:p>
            <a:r>
              <a:rPr lang="en-US" sz="2400" i="1" dirty="0" smtClean="0">
                <a:solidFill>
                  <a:srgbClr val="FF0000"/>
                </a:solidFill>
              </a:rPr>
              <a:t>Remember</a:t>
            </a:r>
          </a:p>
          <a:p>
            <a:r>
              <a:rPr lang="en-US" sz="2400" dirty="0" smtClean="0">
                <a:solidFill>
                  <a:srgbClr val="FF0000"/>
                </a:solidFill>
              </a:rPr>
              <a:t> work is path function!</a:t>
            </a:r>
            <a:endParaRPr lang="en-GB" sz="2400" dirty="0">
              <a:solidFill>
                <a:srgbClr val="FF0000"/>
              </a:solidFill>
            </a:endParaRPr>
          </a:p>
        </p:txBody>
      </p:sp>
    </p:spTree>
    <p:extLst>
      <p:ext uri="{BB962C8B-B14F-4D97-AF65-F5344CB8AC3E}">
        <p14:creationId xmlns:p14="http://schemas.microsoft.com/office/powerpoint/2010/main" xmlns="" val="40954517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2450" y="838200"/>
            <a:ext cx="10782300" cy="5324535"/>
          </a:xfrm>
          <a:prstGeom prst="rect">
            <a:avLst/>
          </a:prstGeom>
          <a:noFill/>
        </p:spPr>
        <p:txBody>
          <a:bodyPr wrap="square" rtlCol="0">
            <a:spAutoFit/>
          </a:bodyPr>
          <a:lstStyle/>
          <a:p>
            <a:r>
              <a:rPr lang="en-US" sz="2800" dirty="0" smtClean="0">
                <a:solidFill>
                  <a:srgbClr val="FF0000"/>
                </a:solidFill>
              </a:rPr>
              <a:t>Examples</a:t>
            </a:r>
          </a:p>
          <a:p>
            <a:endParaRPr lang="en-US" sz="2400" dirty="0"/>
          </a:p>
          <a:p>
            <a:r>
              <a:rPr lang="en-US" sz="2400" dirty="0" smtClean="0"/>
              <a:t>1- </a:t>
            </a:r>
            <a:r>
              <a:rPr lang="en-GB" sz="2400" dirty="0">
                <a:cs typeface="Times New Roman" pitchFamily="18" charset="0"/>
              </a:rPr>
              <a:t>3 mole of </a:t>
            </a:r>
            <a:r>
              <a:rPr lang="en-GB" sz="2400" dirty="0" err="1">
                <a:cs typeface="Times New Roman" pitchFamily="18" charset="0"/>
              </a:rPr>
              <a:t>Ar</a:t>
            </a:r>
            <a:r>
              <a:rPr lang="en-GB" sz="2400" dirty="0">
                <a:cs typeface="Times New Roman" pitchFamily="18" charset="0"/>
              </a:rPr>
              <a:t> was heated by 5° in closed reactor with volume 1 m</a:t>
            </a:r>
            <a:r>
              <a:rPr lang="en-GB" sz="2400" baseline="30000" dirty="0">
                <a:cs typeface="Times New Roman" pitchFamily="18" charset="0"/>
              </a:rPr>
              <a:t>3</a:t>
            </a:r>
            <a:r>
              <a:rPr lang="en-GB" sz="2400" dirty="0">
                <a:cs typeface="Times New Roman" pitchFamily="18" charset="0"/>
              </a:rPr>
              <a:t>.What is the work in this process?</a:t>
            </a:r>
          </a:p>
          <a:p>
            <a:endParaRPr lang="en-US" sz="2400" dirty="0" smtClean="0"/>
          </a:p>
          <a:p>
            <a:endParaRPr lang="en-US" sz="2400" dirty="0"/>
          </a:p>
          <a:p>
            <a:r>
              <a:rPr lang="en-US" sz="2400" dirty="0" smtClean="0"/>
              <a:t>2- </a:t>
            </a:r>
            <a:r>
              <a:rPr lang="en-GB" sz="2400" dirty="0">
                <a:cs typeface="Times New Roman" pitchFamily="18" charset="0"/>
              </a:rPr>
              <a:t>Calculate the work (J) associated with the expansion of a gas from 46 L to 64 L at a constant external pressure of 15903 </a:t>
            </a:r>
            <a:r>
              <a:rPr lang="en-GB" sz="2400" dirty="0" err="1">
                <a:cs typeface="Times New Roman" pitchFamily="18" charset="0"/>
              </a:rPr>
              <a:t>kPa</a:t>
            </a:r>
            <a:r>
              <a:rPr lang="en-GB" sz="2400" dirty="0">
                <a:cs typeface="Times New Roman" pitchFamily="18" charset="0"/>
              </a:rPr>
              <a:t>?</a:t>
            </a:r>
          </a:p>
          <a:p>
            <a:endParaRPr lang="en-US" sz="2400" dirty="0" smtClean="0"/>
          </a:p>
          <a:p>
            <a:endParaRPr lang="en-US" sz="2400" dirty="0"/>
          </a:p>
          <a:p>
            <a:r>
              <a:rPr lang="en-US" sz="2400" dirty="0" smtClean="0"/>
              <a:t>3- </a:t>
            </a:r>
            <a:r>
              <a:rPr lang="en-GB" sz="2400" dirty="0">
                <a:cs typeface="Times New Roman" pitchFamily="18" charset="0"/>
              </a:rPr>
              <a:t>A sample of an ideal gas at 15.0 </a:t>
            </a:r>
            <a:r>
              <a:rPr lang="en-GB" sz="2400" dirty="0" err="1">
                <a:cs typeface="Times New Roman" pitchFamily="18" charset="0"/>
              </a:rPr>
              <a:t>atm</a:t>
            </a:r>
            <a:r>
              <a:rPr lang="en-GB" sz="2400" dirty="0">
                <a:cs typeface="Times New Roman" pitchFamily="18" charset="0"/>
              </a:rPr>
              <a:t> and 10.0 L is allowed to expand against a constant external pressure of 2.00 </a:t>
            </a:r>
            <a:r>
              <a:rPr lang="en-GB" sz="2400" dirty="0" err="1">
                <a:cs typeface="Times New Roman" pitchFamily="18" charset="0"/>
              </a:rPr>
              <a:t>atm</a:t>
            </a:r>
            <a:r>
              <a:rPr lang="en-GB" sz="2400" dirty="0">
                <a:cs typeface="Times New Roman" pitchFamily="18" charset="0"/>
              </a:rPr>
              <a:t> at a constant temperature. Calculate the work in units of kJ for the gas expansion</a:t>
            </a:r>
          </a:p>
          <a:p>
            <a:endParaRPr lang="en-GB" sz="2400" dirty="0"/>
          </a:p>
        </p:txBody>
      </p:sp>
    </p:spTree>
    <p:extLst>
      <p:ext uri="{BB962C8B-B14F-4D97-AF65-F5344CB8AC3E}">
        <p14:creationId xmlns:p14="http://schemas.microsoft.com/office/powerpoint/2010/main" xmlns="" val="40709982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1785" y="403948"/>
            <a:ext cx="10439953" cy="4647426"/>
          </a:xfrm>
          <a:prstGeom prst="rect">
            <a:avLst/>
          </a:prstGeom>
          <a:noFill/>
        </p:spPr>
        <p:txBody>
          <a:bodyPr wrap="square" rtlCol="0">
            <a:spAutoFit/>
          </a:bodyPr>
          <a:lstStyle/>
          <a:p>
            <a:r>
              <a:rPr lang="en-US" sz="2800" dirty="0" smtClean="0">
                <a:solidFill>
                  <a:srgbClr val="FF0000"/>
                </a:solidFill>
              </a:rPr>
              <a:t>Some Important Terms:</a:t>
            </a:r>
          </a:p>
          <a:p>
            <a:endParaRPr lang="en-US" sz="2800" dirty="0">
              <a:solidFill>
                <a:srgbClr val="FF0000"/>
              </a:solidFill>
            </a:endParaRPr>
          </a:p>
          <a:p>
            <a:r>
              <a:rPr lang="en-US" sz="2400" dirty="0" smtClean="0">
                <a:solidFill>
                  <a:srgbClr val="00B050"/>
                </a:solidFill>
              </a:rPr>
              <a:t>System: </a:t>
            </a:r>
            <a:r>
              <a:rPr lang="en-US" sz="2400" dirty="0" smtClean="0"/>
              <a:t>is that part of the Universe which is under thermodynamic consideration.</a:t>
            </a:r>
          </a:p>
          <a:p>
            <a:endParaRPr lang="en-US" sz="2400" dirty="0" smtClean="0"/>
          </a:p>
          <a:p>
            <a:r>
              <a:rPr lang="en-US" sz="2400" dirty="0" smtClean="0">
                <a:solidFill>
                  <a:srgbClr val="00B050"/>
                </a:solidFill>
              </a:rPr>
              <a:t>Surroundings: </a:t>
            </a:r>
            <a:r>
              <a:rPr lang="en-US" sz="2400" dirty="0" smtClean="0"/>
              <a:t>are all the other part of the Universe outside the system from where the observation are made.</a:t>
            </a:r>
          </a:p>
          <a:p>
            <a:endParaRPr lang="en-US" sz="2400" dirty="0"/>
          </a:p>
          <a:p>
            <a:r>
              <a:rPr lang="en-US" sz="2400" dirty="0" smtClean="0">
                <a:solidFill>
                  <a:srgbClr val="00B050"/>
                </a:solidFill>
              </a:rPr>
              <a:t>Universe: </a:t>
            </a:r>
            <a:r>
              <a:rPr lang="en-US" sz="2400" dirty="0" smtClean="0"/>
              <a:t>consist of the system and its surroundings, or is everything.</a:t>
            </a:r>
          </a:p>
          <a:p>
            <a:endParaRPr lang="en-US" sz="2400" dirty="0"/>
          </a:p>
          <a:p>
            <a:r>
              <a:rPr lang="en-GB" sz="2400" dirty="0">
                <a:solidFill>
                  <a:srgbClr val="00B050"/>
                </a:solidFill>
              </a:rPr>
              <a:t>Boundary: </a:t>
            </a:r>
            <a:r>
              <a:rPr lang="en-GB" sz="2400" dirty="0"/>
              <a:t>the surface between system and </a:t>
            </a:r>
            <a:r>
              <a:rPr lang="en-GB" sz="2400" dirty="0" smtClean="0"/>
              <a:t>surrounding.</a:t>
            </a:r>
            <a:endParaRPr lang="en-GB" sz="2400" dirty="0"/>
          </a:p>
          <a:p>
            <a:endParaRPr lang="en-US" sz="2400" dirty="0" smtClean="0"/>
          </a:p>
          <a:p>
            <a:endParaRPr lang="en-GB" sz="2400" dirty="0"/>
          </a:p>
        </p:txBody>
      </p:sp>
      <p:pic>
        <p:nvPicPr>
          <p:cNvPr id="1026" name="Picture 2" descr="http://nptel.ac.in/courses/112103016/module1/images/system.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393303" y="4040528"/>
            <a:ext cx="2993565" cy="218090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9431653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3438" y="747982"/>
            <a:ext cx="10648950" cy="3508653"/>
          </a:xfrm>
          <a:prstGeom prst="rect">
            <a:avLst/>
          </a:prstGeom>
          <a:noFill/>
        </p:spPr>
        <p:txBody>
          <a:bodyPr wrap="square" rtlCol="0">
            <a:spAutoFit/>
          </a:bodyPr>
          <a:lstStyle/>
          <a:p>
            <a:r>
              <a:rPr lang="en-US" sz="2400" dirty="0" smtClean="0"/>
              <a:t>4- </a:t>
            </a:r>
            <a:r>
              <a:rPr lang="en-US" sz="2400" dirty="0"/>
              <a:t>A chemical reaction takes place in a container of cross-sectional area 50.0 cm</a:t>
            </a:r>
            <a:r>
              <a:rPr lang="en-US" sz="2400" baseline="30000" dirty="0"/>
              <a:t>2</a:t>
            </a:r>
            <a:r>
              <a:rPr lang="en-US" sz="2400" dirty="0"/>
              <a:t>. As a result of the reaction, a piston is pushed out through 15 cm against an external pressure of 121 </a:t>
            </a:r>
            <a:r>
              <a:rPr lang="en-US" sz="2400" dirty="0" err="1"/>
              <a:t>kPa</a:t>
            </a:r>
            <a:r>
              <a:rPr lang="en-US" sz="2400" dirty="0"/>
              <a:t>. Calculate the work done (in J) by the system</a:t>
            </a:r>
            <a:r>
              <a:rPr lang="en-US" sz="2400" dirty="0" smtClean="0"/>
              <a:t>.</a:t>
            </a:r>
          </a:p>
          <a:p>
            <a:endParaRPr lang="en-US" sz="2400" dirty="0"/>
          </a:p>
          <a:p>
            <a:endParaRPr lang="en-US" dirty="0" smtClean="0"/>
          </a:p>
          <a:p>
            <a:endParaRPr lang="en-US" dirty="0"/>
          </a:p>
          <a:p>
            <a:pPr algn="just"/>
            <a:r>
              <a:rPr lang="en-US" sz="2400" dirty="0" smtClean="0"/>
              <a:t>5- </a:t>
            </a:r>
            <a:r>
              <a:rPr lang="en-US" sz="2400" dirty="0"/>
              <a:t>A piece of zinc of mass </a:t>
            </a:r>
            <a:r>
              <a:rPr lang="en-US" sz="2400" dirty="0">
                <a:solidFill>
                  <a:srgbClr val="FF0000"/>
                </a:solidFill>
              </a:rPr>
              <a:t>5.0 g</a:t>
            </a:r>
            <a:r>
              <a:rPr lang="en-US" sz="2400" dirty="0"/>
              <a:t> is placed in a beaker of dilute </a:t>
            </a:r>
            <a:r>
              <a:rPr lang="en-US" sz="2400" dirty="0" smtClean="0"/>
              <a:t>hydrochloric acid</a:t>
            </a:r>
            <a:r>
              <a:rPr lang="en-US" sz="2400" dirty="0"/>
              <a:t>. Calculate the work done by </a:t>
            </a:r>
            <a:r>
              <a:rPr lang="en-US" sz="2400" dirty="0" smtClean="0"/>
              <a:t>the system </a:t>
            </a:r>
            <a:r>
              <a:rPr lang="en-US" sz="2400" dirty="0"/>
              <a:t>as a result of the </a:t>
            </a:r>
            <a:r>
              <a:rPr lang="en-US" sz="2400" dirty="0" smtClean="0"/>
              <a:t>reaction. The </a:t>
            </a:r>
            <a:r>
              <a:rPr lang="en-US" sz="2400" dirty="0"/>
              <a:t>atmospheric pressure is </a:t>
            </a:r>
            <a:r>
              <a:rPr lang="en-US" sz="2400" dirty="0">
                <a:solidFill>
                  <a:srgbClr val="FF0000"/>
                </a:solidFill>
              </a:rPr>
              <a:t>1.1 </a:t>
            </a:r>
            <a:r>
              <a:rPr lang="en-US" sz="2400" dirty="0" err="1">
                <a:solidFill>
                  <a:srgbClr val="FF0000"/>
                </a:solidFill>
              </a:rPr>
              <a:t>atm</a:t>
            </a:r>
            <a:r>
              <a:rPr lang="en-US" sz="2400" dirty="0">
                <a:solidFill>
                  <a:srgbClr val="FF0000"/>
                </a:solidFill>
              </a:rPr>
              <a:t> </a:t>
            </a:r>
            <a:r>
              <a:rPr lang="en-US" sz="2400" dirty="0"/>
              <a:t>and the temperature </a:t>
            </a:r>
            <a:r>
              <a:rPr lang="en-US" sz="2400" dirty="0">
                <a:solidFill>
                  <a:srgbClr val="FF0000"/>
                </a:solidFill>
              </a:rPr>
              <a:t>23°C</a:t>
            </a:r>
            <a:r>
              <a:rPr lang="en-US" sz="2400" dirty="0"/>
              <a:t>.</a:t>
            </a:r>
          </a:p>
          <a:p>
            <a:endParaRPr lang="en-GB" dirty="0"/>
          </a:p>
        </p:txBody>
      </p:sp>
    </p:spTree>
    <p:extLst>
      <p:ext uri="{BB962C8B-B14F-4D97-AF65-F5344CB8AC3E}">
        <p14:creationId xmlns:p14="http://schemas.microsoft.com/office/powerpoint/2010/main" xmlns="" val="223244309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7701" y="628650"/>
            <a:ext cx="11029950" cy="3477875"/>
          </a:xfrm>
          <a:prstGeom prst="rect">
            <a:avLst/>
          </a:prstGeom>
          <a:noFill/>
        </p:spPr>
        <p:txBody>
          <a:bodyPr wrap="square" rtlCol="0">
            <a:spAutoFit/>
          </a:bodyPr>
          <a:lstStyle/>
          <a:p>
            <a:r>
              <a:rPr lang="en-US" sz="2800" dirty="0" smtClean="0">
                <a:solidFill>
                  <a:srgbClr val="FF0000"/>
                </a:solidFill>
              </a:rPr>
              <a:t>2- Expression for Isothermal Reversible Work</a:t>
            </a:r>
          </a:p>
          <a:p>
            <a:endParaRPr lang="en-US" sz="2400" dirty="0"/>
          </a:p>
          <a:p>
            <a:r>
              <a:rPr lang="en-US" sz="2400" dirty="0" smtClean="0"/>
              <a:t>Consider n mole of an ideal gas in a cylinder which is fitted with </a:t>
            </a:r>
            <a:r>
              <a:rPr lang="en-US" sz="2400" dirty="0" smtClean="0">
                <a:solidFill>
                  <a:srgbClr val="00B050"/>
                </a:solidFill>
              </a:rPr>
              <a:t>weightless</a:t>
            </a:r>
            <a:r>
              <a:rPr lang="en-US" sz="2400" dirty="0" smtClean="0"/>
              <a:t> and </a:t>
            </a:r>
            <a:r>
              <a:rPr lang="en-US" sz="2400" dirty="0" smtClean="0">
                <a:solidFill>
                  <a:srgbClr val="00B050"/>
                </a:solidFill>
              </a:rPr>
              <a:t>frictionless</a:t>
            </a:r>
            <a:r>
              <a:rPr lang="en-US" sz="2400" dirty="0" smtClean="0"/>
              <a:t> piston at </a:t>
            </a:r>
            <a:r>
              <a:rPr lang="en-US" sz="2400" dirty="0" smtClean="0">
                <a:solidFill>
                  <a:srgbClr val="00B050"/>
                </a:solidFill>
              </a:rPr>
              <a:t>constant temperature</a:t>
            </a:r>
            <a:r>
              <a:rPr lang="en-US" sz="2400" dirty="0" smtClean="0"/>
              <a:t>. In the case of expansion against external pressure, the pressure of the gas inside the system is slightly higher than the external pressure.</a:t>
            </a:r>
          </a:p>
          <a:p>
            <a:endParaRPr lang="en-US" sz="2400" dirty="0"/>
          </a:p>
          <a:p>
            <a:r>
              <a:rPr lang="en-US" sz="2400" dirty="0" smtClean="0"/>
              <a:t>Initial volume </a:t>
            </a:r>
            <a:r>
              <a:rPr lang="en-US" sz="2400" dirty="0" smtClean="0">
                <a:solidFill>
                  <a:srgbClr val="FF0000"/>
                </a:solidFill>
              </a:rPr>
              <a:t>V</a:t>
            </a:r>
            <a:r>
              <a:rPr lang="en-US" sz="2400" baseline="-25000" dirty="0" smtClean="0">
                <a:solidFill>
                  <a:srgbClr val="FF0000"/>
                </a:solidFill>
              </a:rPr>
              <a:t>1</a:t>
            </a:r>
            <a:r>
              <a:rPr lang="en-GB" sz="2400" dirty="0" smtClean="0"/>
              <a:t>		Final volume </a:t>
            </a:r>
            <a:r>
              <a:rPr lang="en-GB" sz="2400" dirty="0" smtClean="0">
                <a:solidFill>
                  <a:srgbClr val="FF0000"/>
                </a:solidFill>
              </a:rPr>
              <a:t>V</a:t>
            </a:r>
            <a:r>
              <a:rPr lang="en-GB" sz="2400" baseline="-25000" dirty="0" smtClean="0">
                <a:solidFill>
                  <a:srgbClr val="FF0000"/>
                </a:solidFill>
              </a:rPr>
              <a:t>2</a:t>
            </a:r>
            <a:endParaRPr lang="en-GB" sz="2400" dirty="0" smtClean="0">
              <a:solidFill>
                <a:srgbClr val="FF0000"/>
              </a:solidFill>
            </a:endParaRPr>
          </a:p>
          <a:p>
            <a:r>
              <a:rPr lang="en-US" sz="2400" dirty="0" smtClean="0"/>
              <a:t>Initial pressure </a:t>
            </a:r>
            <a:r>
              <a:rPr lang="en-US" sz="2400" dirty="0" smtClean="0">
                <a:solidFill>
                  <a:srgbClr val="FF0000"/>
                </a:solidFill>
              </a:rPr>
              <a:t>P</a:t>
            </a:r>
            <a:r>
              <a:rPr lang="en-US" sz="2400" dirty="0" smtClean="0"/>
              <a:t>		Final pressure</a:t>
            </a:r>
            <a:r>
              <a:rPr lang="en-US" sz="2400" dirty="0" smtClean="0">
                <a:solidFill>
                  <a:srgbClr val="FF0000"/>
                </a:solidFill>
              </a:rPr>
              <a:t> P-</a:t>
            </a:r>
            <a:r>
              <a:rPr lang="en-US" sz="2400" dirty="0" err="1" smtClean="0">
                <a:solidFill>
                  <a:srgbClr val="FF0000"/>
                </a:solidFill>
              </a:rPr>
              <a:t>dP</a:t>
            </a:r>
            <a:endParaRPr lang="en-US" sz="2400" dirty="0" smtClean="0">
              <a:solidFill>
                <a:srgbClr val="FF0000"/>
              </a:solidFill>
            </a:endParaRPr>
          </a:p>
        </p:txBody>
      </p:sp>
      <mc:AlternateContent xmlns:mc="http://schemas.openxmlformats.org/markup-compatibility/2006">
        <mc:Choice xmlns:a14="http://schemas.microsoft.com/office/drawing/2010/main" xmlns="" Requires="a14">
          <p:sp>
            <p:nvSpPr>
              <p:cNvPr id="3" name="Rectangle 2"/>
              <p:cNvSpPr/>
              <p:nvPr/>
            </p:nvSpPr>
            <p:spPr>
              <a:xfrm>
                <a:off x="882197" y="4417368"/>
                <a:ext cx="2474588" cy="461665"/>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r>
                        <a:rPr lang="en-US" sz="2400" i="1" dirty="0">
                          <a:solidFill>
                            <a:prstClr val="black"/>
                          </a:solidFill>
                          <a:latin typeface="Cambria Math" panose="02040503050406030204" pitchFamily="18" charset="0"/>
                        </a:rPr>
                        <m:t>𝑤</m:t>
                      </m:r>
                      <m:r>
                        <a:rPr lang="en-US" sz="2400" i="1" dirty="0">
                          <a:solidFill>
                            <a:prstClr val="black"/>
                          </a:solidFill>
                          <a:latin typeface="Cambria Math" panose="02040503050406030204" pitchFamily="18" charset="0"/>
                        </a:rPr>
                        <m:t>= −</m:t>
                      </m:r>
                      <m:r>
                        <a:rPr lang="en-US" sz="2400" i="1" dirty="0" err="1">
                          <a:solidFill>
                            <a:prstClr val="black"/>
                          </a:solidFill>
                          <a:latin typeface="Cambria Math" panose="02040503050406030204" pitchFamily="18" charset="0"/>
                        </a:rPr>
                        <m:t>𝑃</m:t>
                      </m:r>
                      <m:r>
                        <a:rPr lang="en-US" sz="2400" i="1" baseline="-25000" dirty="0" err="1">
                          <a:solidFill>
                            <a:prstClr val="black"/>
                          </a:solidFill>
                          <a:latin typeface="Cambria Math" panose="02040503050406030204" pitchFamily="18" charset="0"/>
                        </a:rPr>
                        <m:t>𝑒𝑥</m:t>
                      </m:r>
                      <m:r>
                        <a:rPr lang="en-US" sz="2400" i="1" dirty="0">
                          <a:solidFill>
                            <a:prstClr val="black"/>
                          </a:solidFill>
                          <a:latin typeface="Cambria Math" panose="02040503050406030204" pitchFamily="18" charset="0"/>
                        </a:rPr>
                        <m:t> × ∆</m:t>
                      </m:r>
                      <m:r>
                        <a:rPr lang="en-US" sz="2400" i="1" dirty="0">
                          <a:solidFill>
                            <a:prstClr val="black"/>
                          </a:solidFill>
                          <a:latin typeface="Cambria Math" panose="02040503050406030204" pitchFamily="18" charset="0"/>
                        </a:rPr>
                        <m:t>𝑉</m:t>
                      </m:r>
                    </m:oMath>
                  </m:oMathPara>
                </a14:m>
                <a:endParaRPr lang="en-US" sz="2400" dirty="0">
                  <a:solidFill>
                    <a:prstClr val="black"/>
                  </a:solidFill>
                </a:endParaRPr>
              </a:p>
            </p:txBody>
          </p:sp>
        </mc:Choice>
        <mc:Fallback>
          <p:sp>
            <p:nvSpPr>
              <p:cNvPr id="3" name="Rectangle 2"/>
              <p:cNvSpPr>
                <a:spLocks noRot="1" noChangeAspect="1" noMove="1" noResize="1" noEditPoints="1" noAdjustHandles="1" noChangeArrowheads="1" noChangeShapeType="1" noTextEdit="1"/>
              </p:cNvSpPr>
              <p:nvPr/>
            </p:nvSpPr>
            <p:spPr>
              <a:xfrm>
                <a:off x="882197" y="4417368"/>
                <a:ext cx="2474588" cy="461665"/>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xmlns="" Requires="a14">
          <p:sp>
            <p:nvSpPr>
              <p:cNvPr id="4" name="Rectangle 3"/>
              <p:cNvSpPr/>
              <p:nvPr/>
            </p:nvSpPr>
            <p:spPr>
              <a:xfrm>
                <a:off x="882197" y="5189876"/>
                <a:ext cx="2075568" cy="461665"/>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r>
                        <a:rPr lang="en-GB" sz="2400" i="1" smtClean="0">
                          <a:solidFill>
                            <a:schemeClr val="tx1"/>
                          </a:solidFill>
                          <a:latin typeface="Cambria Math" panose="02040503050406030204" pitchFamily="18" charset="0"/>
                        </a:rPr>
                        <m:t>đ</m:t>
                      </m:r>
                      <m:r>
                        <a:rPr lang="en-US" sz="2400" i="1">
                          <a:solidFill>
                            <a:schemeClr val="tx1"/>
                          </a:solidFill>
                          <a:latin typeface="Cambria Math" panose="02040503050406030204" pitchFamily="18" charset="0"/>
                        </a:rPr>
                        <m:t>𝑤</m:t>
                      </m:r>
                      <m:r>
                        <a:rPr lang="en-US" sz="2400" i="1">
                          <a:solidFill>
                            <a:schemeClr val="tx1"/>
                          </a:solidFill>
                          <a:latin typeface="Cambria Math" panose="02040503050406030204" pitchFamily="18" charset="0"/>
                        </a:rPr>
                        <m:t>=−</m:t>
                      </m:r>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𝑃</m:t>
                          </m:r>
                        </m:e>
                        <m:sub>
                          <m:r>
                            <a:rPr lang="en-US" sz="2400" i="1">
                              <a:solidFill>
                                <a:schemeClr val="tx1"/>
                              </a:solidFill>
                              <a:latin typeface="Cambria Math" panose="02040503050406030204" pitchFamily="18" charset="0"/>
                            </a:rPr>
                            <m:t>𝑒𝑥</m:t>
                          </m:r>
                        </m:sub>
                      </m:sSub>
                      <m:r>
                        <a:rPr lang="en-US" sz="2400" i="1">
                          <a:solidFill>
                            <a:schemeClr val="tx1"/>
                          </a:solidFill>
                          <a:latin typeface="Cambria Math" panose="02040503050406030204" pitchFamily="18" charset="0"/>
                        </a:rPr>
                        <m:t>𝑑𝑉</m:t>
                      </m:r>
                    </m:oMath>
                  </m:oMathPara>
                </a14:m>
                <a:endParaRPr lang="en-US" sz="2400" dirty="0">
                  <a:solidFill>
                    <a:schemeClr val="tx1"/>
                  </a:solidFill>
                </a:endParaRPr>
              </a:p>
            </p:txBody>
          </p:sp>
        </mc:Choice>
        <mc:Fallback>
          <p:sp>
            <p:nvSpPr>
              <p:cNvPr id="4" name="Rectangle 3"/>
              <p:cNvSpPr>
                <a:spLocks noRot="1" noChangeAspect="1" noMove="1" noResize="1" noEditPoints="1" noAdjustHandles="1" noChangeArrowheads="1" noChangeShapeType="1" noTextEdit="1"/>
              </p:cNvSpPr>
              <p:nvPr/>
            </p:nvSpPr>
            <p:spPr>
              <a:xfrm>
                <a:off x="882197" y="5189876"/>
                <a:ext cx="2075568" cy="461665"/>
              </a:xfrm>
              <a:prstGeom prst="rect">
                <a:avLst/>
              </a:prstGeom>
              <a:blipFill rotWithShape="0">
                <a:blip r:embed="rId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xmlns="" val="6286195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2450" y="552450"/>
            <a:ext cx="2087816" cy="1015663"/>
          </a:xfrm>
          <a:prstGeom prst="rect">
            <a:avLst/>
          </a:prstGeom>
          <a:noFill/>
        </p:spPr>
        <p:txBody>
          <a:bodyPr wrap="none" rtlCol="0">
            <a:spAutoFit/>
          </a:bodyPr>
          <a:lstStyle/>
          <a:p>
            <a:r>
              <a:rPr lang="en-US" sz="2400" dirty="0" smtClean="0"/>
              <a:t>But </a:t>
            </a:r>
            <a:r>
              <a:rPr lang="en-US" sz="2400" dirty="0" err="1" smtClean="0">
                <a:solidFill>
                  <a:srgbClr val="00B050"/>
                </a:solidFill>
              </a:rPr>
              <a:t>P</a:t>
            </a:r>
            <a:r>
              <a:rPr lang="en-US" sz="2400" baseline="-25000" dirty="0" err="1" smtClean="0">
                <a:solidFill>
                  <a:srgbClr val="00B050"/>
                </a:solidFill>
              </a:rPr>
              <a:t>ex</a:t>
            </a:r>
            <a:r>
              <a:rPr lang="en-US" sz="2400" dirty="0" smtClean="0">
                <a:solidFill>
                  <a:srgbClr val="00B050"/>
                </a:solidFill>
              </a:rPr>
              <a:t> = P – </a:t>
            </a:r>
            <a:r>
              <a:rPr lang="en-US" sz="2400" dirty="0" err="1" smtClean="0">
                <a:solidFill>
                  <a:srgbClr val="00B050"/>
                </a:solidFill>
              </a:rPr>
              <a:t>dP</a:t>
            </a:r>
            <a:endParaRPr lang="en-US" sz="2400" dirty="0" smtClean="0">
              <a:solidFill>
                <a:srgbClr val="00B050"/>
              </a:solidFill>
            </a:endParaRPr>
          </a:p>
          <a:p>
            <a:endParaRPr lang="en-US" dirty="0"/>
          </a:p>
          <a:p>
            <a:endParaRPr lang="en-GB" dirty="0"/>
          </a:p>
        </p:txBody>
      </p:sp>
      <mc:AlternateContent xmlns:mc="http://schemas.openxmlformats.org/markup-compatibility/2006">
        <mc:Choice xmlns:a14="http://schemas.microsoft.com/office/drawing/2010/main" xmlns="" Requires="a14">
          <p:sp>
            <p:nvSpPr>
              <p:cNvPr id="3" name="Rectangle 2"/>
              <p:cNvSpPr/>
              <p:nvPr/>
            </p:nvSpPr>
            <p:spPr>
              <a:xfrm>
                <a:off x="552450" y="1244947"/>
                <a:ext cx="6286500" cy="4659737"/>
              </a:xfrm>
              <a:prstGeom prst="rect">
                <a:avLst/>
              </a:prstGeom>
            </p:spPr>
            <p:txBody>
              <a:bodyPr wrap="square">
                <a:spAutoFit/>
              </a:bodyPr>
              <a:lstStyle/>
              <a:p>
                <a:pPr lvl="0"/>
                <a14:m>
                  <m:oMathPara xmlns:m="http://schemas.openxmlformats.org/officeDocument/2006/math">
                    <m:oMathParaPr>
                      <m:jc m:val="centerGroup"/>
                    </m:oMathParaPr>
                    <m:oMath xmlns:m="http://schemas.openxmlformats.org/officeDocument/2006/math">
                      <m:r>
                        <a:rPr lang="en-GB" sz="2400" i="1" smtClean="0">
                          <a:solidFill>
                            <a:prstClr val="black"/>
                          </a:solidFill>
                          <a:latin typeface="Cambria Math" panose="02040503050406030204" pitchFamily="18" charset="0"/>
                        </a:rPr>
                        <m:t>đ</m:t>
                      </m:r>
                      <m:r>
                        <a:rPr lang="en-US" sz="2400" i="1">
                          <a:solidFill>
                            <a:prstClr val="black"/>
                          </a:solidFill>
                          <a:latin typeface="Cambria Math" panose="02040503050406030204" pitchFamily="18" charset="0"/>
                        </a:rPr>
                        <m:t>𝑤</m:t>
                      </m:r>
                      <m:r>
                        <a:rPr lang="en-US" sz="2400" i="1">
                          <a:solidFill>
                            <a:prstClr val="black"/>
                          </a:solidFill>
                          <a:latin typeface="Cambria Math" panose="02040503050406030204" pitchFamily="18" charset="0"/>
                        </a:rPr>
                        <m:t>=−</m:t>
                      </m:r>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𝑃</m:t>
                          </m:r>
                        </m:e>
                        <m:sub>
                          <m:r>
                            <a:rPr lang="en-US" sz="2400" i="1">
                              <a:solidFill>
                                <a:prstClr val="black"/>
                              </a:solidFill>
                              <a:latin typeface="Cambria Math" panose="02040503050406030204" pitchFamily="18" charset="0"/>
                            </a:rPr>
                            <m:t>𝑒𝑥</m:t>
                          </m:r>
                        </m:sub>
                      </m:sSub>
                      <m:r>
                        <a:rPr lang="en-US" sz="2400" i="1">
                          <a:solidFill>
                            <a:prstClr val="black"/>
                          </a:solidFill>
                          <a:latin typeface="Cambria Math" panose="02040503050406030204" pitchFamily="18" charset="0"/>
                        </a:rPr>
                        <m:t>𝑑𝑉</m:t>
                      </m:r>
                    </m:oMath>
                  </m:oMathPara>
                </a14:m>
                <a:endParaRPr lang="en-US" sz="2400" dirty="0" smtClean="0">
                  <a:solidFill>
                    <a:prstClr val="black"/>
                  </a:solidFill>
                </a:endParaRPr>
              </a:p>
              <a:p>
                <a:pPr lvl="0"/>
                <a:endParaRPr lang="en-US" sz="2400" dirty="0" smtClean="0">
                  <a:solidFill>
                    <a:prstClr val="black"/>
                  </a:solidFill>
                </a:endParaRPr>
              </a:p>
              <a:p>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đ</m:t>
                      </m:r>
                      <m:r>
                        <a:rPr lang="en-US" sz="2400" i="1">
                          <a:latin typeface="Cambria Math" panose="02040503050406030204" pitchFamily="18" charset="0"/>
                        </a:rPr>
                        <m:t>𝑤</m:t>
                      </m:r>
                      <m:r>
                        <a:rPr lang="en-US" sz="2400" i="1">
                          <a:latin typeface="Cambria Math" panose="02040503050406030204" pitchFamily="18" charset="0"/>
                        </a:rPr>
                        <m:t>=−(</m:t>
                      </m:r>
                      <m:r>
                        <a:rPr lang="en-US" sz="2400" b="0" i="1" smtClean="0">
                          <a:latin typeface="Cambria Math" panose="02040503050406030204" pitchFamily="18" charset="0"/>
                        </a:rPr>
                        <m:t>𝑃</m:t>
                      </m:r>
                      <m:r>
                        <a:rPr lang="en-US" sz="2400" b="0" i="1" smtClean="0">
                          <a:latin typeface="Cambria Math" panose="02040503050406030204" pitchFamily="18" charset="0"/>
                        </a:rPr>
                        <m:t>−</m:t>
                      </m:r>
                      <m:r>
                        <a:rPr lang="en-US" sz="2400" b="0" i="1" smtClean="0">
                          <a:latin typeface="Cambria Math" panose="02040503050406030204" pitchFamily="18" charset="0"/>
                        </a:rPr>
                        <m:t>𝑑𝑃</m:t>
                      </m:r>
                      <m:r>
                        <a:rPr lang="en-US" sz="2400" b="0" i="1" smtClean="0">
                          <a:latin typeface="Cambria Math" panose="02040503050406030204" pitchFamily="18" charset="0"/>
                        </a:rPr>
                        <m:t>)</m:t>
                      </m:r>
                      <m:r>
                        <a:rPr lang="en-US" sz="2400" i="1">
                          <a:latin typeface="Cambria Math" panose="02040503050406030204" pitchFamily="18" charset="0"/>
                        </a:rPr>
                        <m:t>𝑑𝑉</m:t>
                      </m:r>
                    </m:oMath>
                  </m:oMathPara>
                </a14:m>
                <a:endParaRPr lang="en-US" sz="2400" dirty="0" smtClean="0"/>
              </a:p>
              <a:p>
                <a:endParaRPr lang="en-US" sz="2400" dirty="0"/>
              </a:p>
              <a:p>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đ</m:t>
                      </m:r>
                      <m:r>
                        <a:rPr lang="en-US" sz="2400" i="1">
                          <a:latin typeface="Cambria Math" panose="02040503050406030204" pitchFamily="18" charset="0"/>
                        </a:rPr>
                        <m:t>𝑤</m:t>
                      </m:r>
                      <m:r>
                        <a:rPr lang="en-US" sz="2400" i="1">
                          <a:latin typeface="Cambria Math" panose="02040503050406030204" pitchFamily="18" charset="0"/>
                        </a:rPr>
                        <m:t>=−</m:t>
                      </m:r>
                      <m:r>
                        <a:rPr lang="en-US" sz="2400" b="0" i="1" smtClean="0">
                          <a:latin typeface="Cambria Math" panose="02040503050406030204" pitchFamily="18" charset="0"/>
                        </a:rPr>
                        <m:t>𝑃𝑑𝑉</m:t>
                      </m:r>
                      <m:r>
                        <a:rPr lang="en-US" sz="2400" b="0" i="1" smtClean="0">
                          <a:latin typeface="Cambria Math" panose="02040503050406030204" pitchFamily="18" charset="0"/>
                        </a:rPr>
                        <m:t>+</m:t>
                      </m:r>
                      <m:r>
                        <a:rPr lang="en-US" sz="2400" b="0" i="1" smtClean="0">
                          <a:latin typeface="Cambria Math" panose="02040503050406030204" pitchFamily="18" charset="0"/>
                        </a:rPr>
                        <m:t>𝑑𝑃𝑑𝑉</m:t>
                      </m:r>
                    </m:oMath>
                  </m:oMathPara>
                </a14:m>
                <a:endParaRPr lang="en-US" sz="2400" dirty="0" smtClean="0"/>
              </a:p>
              <a:p>
                <a:endParaRPr lang="en-US" sz="2400" dirty="0"/>
              </a:p>
              <a:p>
                <a14:m>
                  <m:oMathPara xmlns:m="http://schemas.openxmlformats.org/officeDocument/2006/math">
                    <m:oMathParaPr>
                      <m:jc m:val="centerGroup"/>
                    </m:oMathParaPr>
                    <m:oMath xmlns:m="http://schemas.openxmlformats.org/officeDocument/2006/math">
                      <m:r>
                        <a:rPr lang="en-US" sz="2400" i="1" smtClean="0">
                          <a:solidFill>
                            <a:srgbClr val="00B050"/>
                          </a:solidFill>
                          <a:latin typeface="Cambria Math" panose="02040503050406030204" pitchFamily="18" charset="0"/>
                        </a:rPr>
                        <m:t>𝑑𝑃</m:t>
                      </m:r>
                      <m:r>
                        <a:rPr lang="en-US" sz="2400" i="1">
                          <a:solidFill>
                            <a:srgbClr val="00B050"/>
                          </a:solidFill>
                          <a:latin typeface="Cambria Math" panose="02040503050406030204" pitchFamily="18" charset="0"/>
                        </a:rPr>
                        <m:t>𝑑𝑉</m:t>
                      </m:r>
                      <m:r>
                        <a:rPr lang="en-US" sz="2400" i="1" smtClean="0">
                          <a:solidFill>
                            <a:srgbClr val="00B050"/>
                          </a:solidFill>
                          <a:latin typeface="Cambria Math" panose="02040503050406030204" pitchFamily="18" charset="0"/>
                          <a:ea typeface="Cambria Math" panose="02040503050406030204" pitchFamily="18" charset="0"/>
                        </a:rPr>
                        <m:t>≈</m:t>
                      </m:r>
                      <m:r>
                        <a:rPr lang="en-US" sz="2400" b="0" i="1" smtClean="0">
                          <a:solidFill>
                            <a:srgbClr val="00B050"/>
                          </a:solidFill>
                          <a:latin typeface="Cambria Math" panose="02040503050406030204" pitchFamily="18" charset="0"/>
                          <a:ea typeface="Cambria Math" panose="02040503050406030204" pitchFamily="18" charset="0"/>
                        </a:rPr>
                        <m:t>0</m:t>
                      </m:r>
                    </m:oMath>
                  </m:oMathPara>
                </a14:m>
                <a:endParaRPr lang="en-US" sz="2400" dirty="0" smtClean="0">
                  <a:solidFill>
                    <a:srgbClr val="00B050"/>
                  </a:solidFill>
                </a:endParaRPr>
              </a:p>
              <a:p>
                <a:endParaRPr lang="en-US" sz="2400" dirty="0"/>
              </a:p>
              <a:p>
                <a:pPr lvl="0"/>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đ</m:t>
                      </m:r>
                      <m:r>
                        <a:rPr lang="en-US" sz="2400" i="1">
                          <a:latin typeface="Cambria Math" panose="02040503050406030204" pitchFamily="18" charset="0"/>
                        </a:rPr>
                        <m:t>𝑤</m:t>
                      </m:r>
                      <m:r>
                        <a:rPr lang="en-US" sz="2400" i="1">
                          <a:latin typeface="Cambria Math" panose="02040503050406030204" pitchFamily="18" charset="0"/>
                        </a:rPr>
                        <m:t>=−</m:t>
                      </m:r>
                      <m:r>
                        <a:rPr lang="en-US" sz="2400" i="1">
                          <a:latin typeface="Cambria Math" panose="02040503050406030204" pitchFamily="18" charset="0"/>
                        </a:rPr>
                        <m:t>𝑃𝑑𝑉</m:t>
                      </m:r>
                    </m:oMath>
                  </m:oMathPara>
                </a14:m>
                <a:endParaRPr lang="en-US" sz="2400" dirty="0" smtClean="0">
                  <a:solidFill>
                    <a:prstClr val="black"/>
                  </a:solidFill>
                </a:endParaRPr>
              </a:p>
              <a:p>
                <a:pPr lvl="0"/>
                <a:endParaRPr lang="en-US" sz="2400" dirty="0" smtClean="0">
                  <a:solidFill>
                    <a:prstClr val="black"/>
                  </a:solidFill>
                </a:endParaRPr>
              </a:p>
              <a:p>
                <a:pPr lvl="0"/>
                <a14:m>
                  <m:oMathPara xmlns:m="http://schemas.openxmlformats.org/officeDocument/2006/math">
                    <m:oMathParaPr>
                      <m:jc m:val="centerGroup"/>
                    </m:oMathParaPr>
                    <m:oMath xmlns:m="http://schemas.openxmlformats.org/officeDocument/2006/math">
                      <m:nary>
                        <m:naryPr>
                          <m:ctrlPr>
                            <a:rPr lang="en-US" sz="2400" i="1" smtClean="0">
                              <a:solidFill>
                                <a:prstClr val="black"/>
                              </a:solidFill>
                              <a:latin typeface="Cambria Math" panose="02040503050406030204" pitchFamily="18" charset="0"/>
                            </a:rPr>
                          </m:ctrlPr>
                        </m:naryPr>
                        <m:sub>
                          <m:r>
                            <m:rPr>
                              <m:brk m:alnAt="23"/>
                            </m:rPr>
                            <a:rPr lang="en-US" sz="2400" b="0" i="1" smtClean="0">
                              <a:solidFill>
                                <a:prstClr val="black"/>
                              </a:solidFill>
                              <a:latin typeface="Cambria Math" panose="02040503050406030204" pitchFamily="18" charset="0"/>
                            </a:rPr>
                            <m:t>1</m:t>
                          </m:r>
                        </m:sub>
                        <m:sup>
                          <m:r>
                            <a:rPr lang="en-US" sz="2400" b="0" i="1" smtClean="0">
                              <a:solidFill>
                                <a:prstClr val="black"/>
                              </a:solidFill>
                              <a:latin typeface="Cambria Math" panose="02040503050406030204" pitchFamily="18" charset="0"/>
                            </a:rPr>
                            <m:t>2</m:t>
                          </m:r>
                        </m:sup>
                        <m:e>
                          <m:r>
                            <a:rPr lang="en-GB" sz="2400" i="1">
                              <a:latin typeface="Cambria Math" panose="02040503050406030204" pitchFamily="18" charset="0"/>
                            </a:rPr>
                            <m:t>đ</m:t>
                          </m:r>
                          <m:r>
                            <a:rPr lang="en-US" sz="2400" i="1">
                              <a:latin typeface="Cambria Math" panose="02040503050406030204" pitchFamily="18" charset="0"/>
                            </a:rPr>
                            <m:t>𝑤</m:t>
                          </m:r>
                          <m:r>
                            <a:rPr lang="en-US" sz="2400" b="0" i="1" smtClean="0">
                              <a:latin typeface="Cambria Math" panose="02040503050406030204" pitchFamily="18" charset="0"/>
                            </a:rPr>
                            <m:t>=−</m:t>
                          </m:r>
                          <m:nary>
                            <m:naryPr>
                              <m:ctrlPr>
                                <a:rPr lang="en-US" sz="2400" b="0" i="1" smtClean="0">
                                  <a:latin typeface="Cambria Math" panose="02040503050406030204" pitchFamily="18" charset="0"/>
                                </a:rPr>
                              </m:ctrlPr>
                            </m:naryPr>
                            <m:sub>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𝑉</m:t>
                                  </m:r>
                                </m:e>
                                <m:sub>
                                  <m:r>
                                    <a:rPr lang="en-US" sz="2400" b="0" i="1" smtClean="0">
                                      <a:latin typeface="Cambria Math" panose="02040503050406030204" pitchFamily="18" charset="0"/>
                                    </a:rPr>
                                    <m:t>1</m:t>
                                  </m:r>
                                </m:sub>
                              </m:sSub>
                            </m:sub>
                            <m:sup>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𝑉</m:t>
                                  </m:r>
                                </m:e>
                                <m:sub>
                                  <m:r>
                                    <a:rPr lang="en-US" sz="2400" b="0" i="1" smtClean="0">
                                      <a:latin typeface="Cambria Math" panose="02040503050406030204" pitchFamily="18" charset="0"/>
                                    </a:rPr>
                                    <m:t>2</m:t>
                                  </m:r>
                                </m:sub>
                              </m:sSub>
                            </m:sup>
                            <m:e>
                              <m:r>
                                <a:rPr lang="en-US" sz="2400" b="0" i="1" smtClean="0">
                                  <a:latin typeface="Cambria Math" panose="02040503050406030204" pitchFamily="18" charset="0"/>
                                </a:rPr>
                                <m:t>𝑃𝑑𝑉</m:t>
                              </m:r>
                            </m:e>
                          </m:nary>
                        </m:e>
                      </m:nary>
                    </m:oMath>
                  </m:oMathPara>
                </a14:m>
                <a:endParaRPr lang="en-US" sz="2400" dirty="0">
                  <a:solidFill>
                    <a:prstClr val="black"/>
                  </a:solidFill>
                </a:endParaRPr>
              </a:p>
            </p:txBody>
          </p:sp>
        </mc:Choice>
        <mc:Fallback>
          <p:sp>
            <p:nvSpPr>
              <p:cNvPr id="3" name="Rectangle 2"/>
              <p:cNvSpPr>
                <a:spLocks noRot="1" noChangeAspect="1" noMove="1" noResize="1" noEditPoints="1" noAdjustHandles="1" noChangeArrowheads="1" noChangeShapeType="1" noTextEdit="1"/>
              </p:cNvSpPr>
              <p:nvPr/>
            </p:nvSpPr>
            <p:spPr>
              <a:xfrm>
                <a:off x="552450" y="1244947"/>
                <a:ext cx="6286500" cy="4659737"/>
              </a:xfrm>
              <a:prstGeom prst="rect">
                <a:avLst/>
              </a:prstGeom>
              <a:blipFill rotWithShape="0">
                <a:blip r:embed="rId2"/>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xmlns="" val="23462600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6751" y="723900"/>
            <a:ext cx="11087100" cy="1107996"/>
          </a:xfrm>
          <a:prstGeom prst="rect">
            <a:avLst/>
          </a:prstGeom>
          <a:noFill/>
        </p:spPr>
        <p:txBody>
          <a:bodyPr wrap="square" rtlCol="0">
            <a:spAutoFit/>
          </a:bodyPr>
          <a:lstStyle/>
          <a:p>
            <a:r>
              <a:rPr lang="en-US" sz="2400" dirty="0" smtClean="0"/>
              <a:t>The total work in the entire expansion from volume V</a:t>
            </a:r>
            <a:r>
              <a:rPr lang="en-US" sz="2400" baseline="-25000" dirty="0" smtClean="0"/>
              <a:t>1</a:t>
            </a:r>
            <a:r>
              <a:rPr lang="en-US" sz="2400" dirty="0" smtClean="0"/>
              <a:t> to V</a:t>
            </a:r>
            <a:r>
              <a:rPr lang="en-US" sz="2400" baseline="-25000" dirty="0" smtClean="0"/>
              <a:t>2</a:t>
            </a:r>
            <a:r>
              <a:rPr lang="en-US" sz="2400" dirty="0" smtClean="0"/>
              <a:t> will be the sum of all steps. The total amount work can be obtained by integrating equation:</a:t>
            </a:r>
          </a:p>
          <a:p>
            <a:endParaRPr lang="en-GB" dirty="0"/>
          </a:p>
        </p:txBody>
      </p:sp>
      <mc:AlternateContent xmlns:mc="http://schemas.openxmlformats.org/markup-compatibility/2006">
        <mc:Choice xmlns:a14="http://schemas.microsoft.com/office/drawing/2010/main" xmlns="" Requires="a14">
          <p:sp>
            <p:nvSpPr>
              <p:cNvPr id="3" name="Rectangle 2"/>
              <p:cNvSpPr/>
              <p:nvPr/>
            </p:nvSpPr>
            <p:spPr>
              <a:xfrm>
                <a:off x="2990850" y="1831896"/>
                <a:ext cx="6096000" cy="3317831"/>
              </a:xfrm>
              <a:prstGeom prst="rect">
                <a:avLst/>
              </a:prstGeom>
            </p:spPr>
            <p:txBody>
              <a:bodyPr>
                <a:spAutoFit/>
              </a:bodyPr>
              <a:lstStyle/>
              <a:p>
                <a:pPr lvl="0"/>
                <a14:m>
                  <m:oMathPara xmlns:m="http://schemas.openxmlformats.org/officeDocument/2006/math">
                    <m:oMathParaPr>
                      <m:jc m:val="centerGroup"/>
                    </m:oMathParaPr>
                    <m:oMath xmlns:m="http://schemas.openxmlformats.org/officeDocument/2006/math">
                      <m:r>
                        <a:rPr lang="en-GB" sz="2400" i="1" smtClean="0">
                          <a:solidFill>
                            <a:prstClr val="black"/>
                          </a:solidFill>
                          <a:latin typeface="Cambria Math" panose="02040503050406030204" pitchFamily="18" charset="0"/>
                        </a:rPr>
                        <m:t>đ</m:t>
                      </m:r>
                      <m:r>
                        <a:rPr lang="en-US" sz="2400" i="1">
                          <a:solidFill>
                            <a:prstClr val="black"/>
                          </a:solidFill>
                          <a:latin typeface="Cambria Math" panose="02040503050406030204" pitchFamily="18" charset="0"/>
                        </a:rPr>
                        <m:t>𝑤</m:t>
                      </m:r>
                      <m:r>
                        <a:rPr lang="en-US" sz="2400" i="1">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𝑃𝑑𝑉</m:t>
                      </m:r>
                    </m:oMath>
                  </m:oMathPara>
                </a14:m>
                <a:endParaRPr lang="en-US" sz="2400" dirty="0" smtClean="0">
                  <a:solidFill>
                    <a:prstClr val="black"/>
                  </a:solidFill>
                </a:endParaRPr>
              </a:p>
              <a:p>
                <a:pPr lvl="0"/>
                <a:endParaRPr lang="en-US" sz="2400" dirty="0">
                  <a:solidFill>
                    <a:prstClr val="black"/>
                  </a:solidFill>
                </a:endParaRPr>
              </a:p>
              <a:p>
                <a:pPr lvl="0"/>
                <a:endParaRPr lang="en-US" sz="2400" dirty="0">
                  <a:solidFill>
                    <a:prstClr val="black"/>
                  </a:solidFill>
                </a:endParaRPr>
              </a:p>
              <a:p>
                <a:pPr lvl="0"/>
                <a14:m>
                  <m:oMathPara xmlns:m="http://schemas.openxmlformats.org/officeDocument/2006/math">
                    <m:oMathParaPr>
                      <m:jc m:val="centerGroup"/>
                    </m:oMathParaPr>
                    <m:oMath xmlns:m="http://schemas.openxmlformats.org/officeDocument/2006/math">
                      <m:nary>
                        <m:naryPr>
                          <m:ctrlPr>
                            <a:rPr lang="en-US" sz="2400" i="1">
                              <a:solidFill>
                                <a:prstClr val="black"/>
                              </a:solidFill>
                              <a:latin typeface="Cambria Math" panose="02040503050406030204" pitchFamily="18" charset="0"/>
                            </a:rPr>
                          </m:ctrlPr>
                        </m:naryPr>
                        <m:sub>
                          <m:r>
                            <m:rPr>
                              <m:brk m:alnAt="23"/>
                            </m:rPr>
                            <a:rPr lang="en-US" sz="2400" i="1">
                              <a:solidFill>
                                <a:prstClr val="black"/>
                              </a:solidFill>
                              <a:latin typeface="Cambria Math" panose="02040503050406030204" pitchFamily="18" charset="0"/>
                            </a:rPr>
                            <m:t>1</m:t>
                          </m:r>
                        </m:sub>
                        <m:sup>
                          <m:r>
                            <a:rPr lang="en-US" sz="2400" i="1">
                              <a:solidFill>
                                <a:prstClr val="black"/>
                              </a:solidFill>
                              <a:latin typeface="Cambria Math" panose="02040503050406030204" pitchFamily="18" charset="0"/>
                            </a:rPr>
                            <m:t>2</m:t>
                          </m:r>
                        </m:sup>
                        <m:e>
                          <m:r>
                            <a:rPr lang="en-GB" sz="2400" i="1">
                              <a:solidFill>
                                <a:prstClr val="black"/>
                              </a:solidFill>
                              <a:latin typeface="Cambria Math" panose="02040503050406030204" pitchFamily="18" charset="0"/>
                            </a:rPr>
                            <m:t>đ</m:t>
                          </m:r>
                          <m:r>
                            <a:rPr lang="en-US" sz="2400" i="1">
                              <a:solidFill>
                                <a:prstClr val="black"/>
                              </a:solidFill>
                              <a:latin typeface="Cambria Math" panose="02040503050406030204" pitchFamily="18" charset="0"/>
                            </a:rPr>
                            <m:t>𝑤</m:t>
                          </m:r>
                          <m:r>
                            <a:rPr lang="en-US" sz="2400" i="1">
                              <a:solidFill>
                                <a:prstClr val="black"/>
                              </a:solidFill>
                              <a:latin typeface="Cambria Math" panose="02040503050406030204" pitchFamily="18" charset="0"/>
                            </a:rPr>
                            <m:t>=−</m:t>
                          </m:r>
                          <m:nary>
                            <m:naryPr>
                              <m:ctrlPr>
                                <a:rPr lang="en-US" sz="2400" i="1">
                                  <a:solidFill>
                                    <a:prstClr val="black"/>
                                  </a:solidFill>
                                  <a:latin typeface="Cambria Math" panose="02040503050406030204" pitchFamily="18" charset="0"/>
                                </a:rPr>
                              </m:ctrlPr>
                            </m:naryPr>
                            <m:sub>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1</m:t>
                                  </m:r>
                                </m:sub>
                              </m:sSub>
                            </m:sub>
                            <m:sup>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2</m:t>
                                  </m:r>
                                </m:sub>
                              </m:sSub>
                            </m:sup>
                            <m:e>
                              <m:r>
                                <a:rPr lang="en-US" sz="2400" i="1">
                                  <a:solidFill>
                                    <a:prstClr val="black"/>
                                  </a:solidFill>
                                  <a:latin typeface="Cambria Math" panose="02040503050406030204" pitchFamily="18" charset="0"/>
                                </a:rPr>
                                <m:t>𝑃𝑑𝑉</m:t>
                              </m:r>
                            </m:e>
                          </m:nary>
                        </m:e>
                      </m:nary>
                    </m:oMath>
                  </m:oMathPara>
                </a14:m>
                <a:endParaRPr lang="en-US" sz="2400" dirty="0" smtClean="0">
                  <a:solidFill>
                    <a:prstClr val="black"/>
                  </a:solidFill>
                </a:endParaRPr>
              </a:p>
              <a:p>
                <a:pPr lvl="0"/>
                <a:endParaRPr lang="en-US" sz="2400" dirty="0" smtClean="0">
                  <a:solidFill>
                    <a:prstClr val="black"/>
                  </a:solidFill>
                </a:endParaRPr>
              </a:p>
              <a:p>
                <a:pPr lvl="0"/>
                <a14:m>
                  <m:oMathPara xmlns:m="http://schemas.openxmlformats.org/officeDocument/2006/math">
                    <m:oMathParaPr>
                      <m:jc m:val="centerGroup"/>
                    </m:oMathParaPr>
                    <m:oMath xmlns:m="http://schemas.openxmlformats.org/officeDocument/2006/math">
                      <m:sSub>
                        <m:sSubPr>
                          <m:ctrlPr>
                            <a:rPr lang="en-US" sz="2400" b="0" i="1" smtClean="0">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𝑤</m:t>
                          </m:r>
                        </m:e>
                        <m:sub>
                          <m:r>
                            <a:rPr lang="en-US" sz="2400" b="0" i="1" smtClean="0">
                              <a:solidFill>
                                <a:srgbClr val="FF0000"/>
                              </a:solidFill>
                              <a:latin typeface="Cambria Math" panose="02040503050406030204" pitchFamily="18" charset="0"/>
                            </a:rPr>
                            <m:t>𝑚𝑎𝑥</m:t>
                          </m:r>
                        </m:sub>
                      </m:sSub>
                      <m:r>
                        <a:rPr lang="en-US" sz="2400" b="0" i="1" smtClean="0">
                          <a:solidFill>
                            <a:srgbClr val="FF0000"/>
                          </a:solidFill>
                          <a:latin typeface="Cambria Math" panose="02040503050406030204" pitchFamily="18" charset="0"/>
                        </a:rPr>
                        <m:t>=</m:t>
                      </m:r>
                      <m:r>
                        <a:rPr lang="en-US" sz="2400" i="1">
                          <a:solidFill>
                            <a:srgbClr val="FF0000"/>
                          </a:solidFill>
                          <a:latin typeface="Cambria Math" panose="02040503050406030204" pitchFamily="18" charset="0"/>
                        </a:rPr>
                        <m:t>−</m:t>
                      </m:r>
                      <m:nary>
                        <m:naryPr>
                          <m:ctrlPr>
                            <a:rPr lang="en-US" sz="2400" i="1">
                              <a:solidFill>
                                <a:srgbClr val="FF0000"/>
                              </a:solidFill>
                              <a:latin typeface="Cambria Math" panose="02040503050406030204" pitchFamily="18" charset="0"/>
                            </a:rPr>
                          </m:ctrlPr>
                        </m:naryPr>
                        <m:sub>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𝑉</m:t>
                              </m:r>
                            </m:e>
                            <m:sub>
                              <m:r>
                                <a:rPr lang="en-US" sz="2400" i="1">
                                  <a:solidFill>
                                    <a:srgbClr val="FF0000"/>
                                  </a:solidFill>
                                  <a:latin typeface="Cambria Math" panose="02040503050406030204" pitchFamily="18" charset="0"/>
                                </a:rPr>
                                <m:t>1</m:t>
                              </m:r>
                            </m:sub>
                          </m:sSub>
                        </m:sub>
                        <m:sup>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𝑉</m:t>
                              </m:r>
                            </m:e>
                            <m:sub>
                              <m:r>
                                <a:rPr lang="en-US" sz="2400" i="1">
                                  <a:solidFill>
                                    <a:srgbClr val="FF0000"/>
                                  </a:solidFill>
                                  <a:latin typeface="Cambria Math" panose="02040503050406030204" pitchFamily="18" charset="0"/>
                                </a:rPr>
                                <m:t>2</m:t>
                              </m:r>
                            </m:sub>
                          </m:sSub>
                        </m:sup>
                        <m:e>
                          <m:r>
                            <a:rPr lang="en-US" sz="2400" i="1">
                              <a:solidFill>
                                <a:srgbClr val="FF0000"/>
                              </a:solidFill>
                              <a:latin typeface="Cambria Math" panose="02040503050406030204" pitchFamily="18" charset="0"/>
                            </a:rPr>
                            <m:t>𝑃𝑑𝑉</m:t>
                          </m:r>
                        </m:e>
                      </m:nary>
                    </m:oMath>
                  </m:oMathPara>
                </a14:m>
                <a:endParaRPr lang="en-GB" dirty="0"/>
              </a:p>
            </p:txBody>
          </p:sp>
        </mc:Choice>
        <mc:Fallback>
          <p:sp>
            <p:nvSpPr>
              <p:cNvPr id="3" name="Rectangle 2"/>
              <p:cNvSpPr>
                <a:spLocks noRot="1" noChangeAspect="1" noMove="1" noResize="1" noEditPoints="1" noAdjustHandles="1" noChangeArrowheads="1" noChangeShapeType="1" noTextEdit="1"/>
              </p:cNvSpPr>
              <p:nvPr/>
            </p:nvSpPr>
            <p:spPr>
              <a:xfrm>
                <a:off x="2990850" y="1831896"/>
                <a:ext cx="6096000" cy="3317831"/>
              </a:xfrm>
              <a:prstGeom prst="rect">
                <a:avLst/>
              </a:prstGeom>
              <a:blipFill rotWithShape="0">
                <a:blip r:embed="rId2"/>
                <a:stretch>
                  <a:fillRect/>
                </a:stretch>
              </a:blipFill>
            </p:spPr>
            <p:txBody>
              <a:bodyPr/>
              <a:lstStyle/>
              <a:p>
                <a:r>
                  <a:rPr lang="en-GB">
                    <a:noFill/>
                  </a:rPr>
                  <a:t> </a:t>
                </a:r>
              </a:p>
            </p:txBody>
          </p:sp>
        </mc:Fallback>
      </mc:AlternateContent>
      <p:sp>
        <p:nvSpPr>
          <p:cNvPr id="4" name="TextBox 3"/>
          <p:cNvSpPr txBox="1"/>
          <p:nvPr/>
        </p:nvSpPr>
        <p:spPr>
          <a:xfrm>
            <a:off x="666751" y="5448300"/>
            <a:ext cx="8125109" cy="461665"/>
          </a:xfrm>
          <a:prstGeom prst="rect">
            <a:avLst/>
          </a:prstGeom>
          <a:noFill/>
        </p:spPr>
        <p:txBody>
          <a:bodyPr wrap="none" rtlCol="0">
            <a:spAutoFit/>
          </a:bodyPr>
          <a:lstStyle/>
          <a:p>
            <a:r>
              <a:rPr lang="en-US" sz="2400" dirty="0" smtClean="0"/>
              <a:t>This work is </a:t>
            </a:r>
            <a:r>
              <a:rPr lang="en-US" sz="2400" dirty="0" smtClean="0">
                <a:solidFill>
                  <a:srgbClr val="FF0000"/>
                </a:solidFill>
              </a:rPr>
              <a:t>maximum work </a:t>
            </a:r>
            <a:r>
              <a:rPr lang="en-US" sz="2400" dirty="0" smtClean="0"/>
              <a:t>because the expansion is reversible</a:t>
            </a:r>
            <a:endParaRPr lang="en-GB" sz="2400" dirty="0"/>
          </a:p>
        </p:txBody>
      </p:sp>
    </p:spTree>
    <p:extLst>
      <p:ext uri="{BB962C8B-B14F-4D97-AF65-F5344CB8AC3E}">
        <p14:creationId xmlns:p14="http://schemas.microsoft.com/office/powerpoint/2010/main" xmlns="" val="15835174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628650"/>
            <a:ext cx="6722097" cy="1569660"/>
          </a:xfrm>
          <a:prstGeom prst="rect">
            <a:avLst/>
          </a:prstGeom>
          <a:noFill/>
        </p:spPr>
        <p:txBody>
          <a:bodyPr wrap="none" rtlCol="0">
            <a:spAutoFit/>
          </a:bodyPr>
          <a:lstStyle/>
          <a:p>
            <a:r>
              <a:rPr lang="en-US" sz="2400" dirty="0" smtClean="0"/>
              <a:t>The ideal gas equation for n mole of a gas is </a:t>
            </a:r>
            <a:r>
              <a:rPr lang="en-US" sz="2400" dirty="0" smtClean="0">
                <a:solidFill>
                  <a:srgbClr val="FF0000"/>
                </a:solidFill>
              </a:rPr>
              <a:t>PV= </a:t>
            </a:r>
            <a:r>
              <a:rPr lang="en-US" sz="2400" dirty="0" err="1" smtClean="0">
                <a:solidFill>
                  <a:srgbClr val="FF0000"/>
                </a:solidFill>
              </a:rPr>
              <a:t>nRT</a:t>
            </a:r>
            <a:endParaRPr lang="en-US" sz="2400" dirty="0" smtClean="0">
              <a:solidFill>
                <a:srgbClr val="FF0000"/>
              </a:solidFill>
            </a:endParaRPr>
          </a:p>
          <a:p>
            <a:endParaRPr lang="en-US" sz="2400" dirty="0"/>
          </a:p>
          <a:p>
            <a:r>
              <a:rPr lang="en-US" sz="2400" dirty="0" smtClean="0"/>
              <a:t>Therefore</a:t>
            </a:r>
          </a:p>
          <a:p>
            <a:endParaRPr lang="en-GB" sz="2400" dirty="0"/>
          </a:p>
        </p:txBody>
      </p:sp>
      <mc:AlternateContent xmlns:mc="http://schemas.openxmlformats.org/markup-compatibility/2006">
        <mc:Choice xmlns:a14="http://schemas.microsoft.com/office/drawing/2010/main" xmlns="" Requires="a14">
          <p:sp>
            <p:nvSpPr>
              <p:cNvPr id="3" name="TextBox 2"/>
              <p:cNvSpPr txBox="1"/>
              <p:nvPr/>
            </p:nvSpPr>
            <p:spPr>
              <a:xfrm>
                <a:off x="5467350" y="1413480"/>
                <a:ext cx="1228734" cy="691471"/>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𝑃</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𝑛𝑅𝑇</m:t>
                          </m:r>
                        </m:num>
                        <m:den>
                          <m:r>
                            <a:rPr lang="en-US" sz="2400" b="0" i="1" smtClean="0">
                              <a:latin typeface="Cambria Math" panose="02040503050406030204" pitchFamily="18" charset="0"/>
                            </a:rPr>
                            <m:t>𝑉</m:t>
                          </m:r>
                        </m:den>
                      </m:f>
                    </m:oMath>
                  </m:oMathPara>
                </a14:m>
                <a:endParaRPr lang="en-GB" sz="2400" dirty="0"/>
              </a:p>
            </p:txBody>
          </p:sp>
        </mc:Choice>
        <mc:Fallback>
          <p:sp>
            <p:nvSpPr>
              <p:cNvPr id="3" name="TextBox 2"/>
              <p:cNvSpPr txBox="1">
                <a:spLocks noRot="1" noChangeAspect="1" noMove="1" noResize="1" noEditPoints="1" noAdjustHandles="1" noChangeArrowheads="1" noChangeShapeType="1" noTextEdit="1"/>
              </p:cNvSpPr>
              <p:nvPr/>
            </p:nvSpPr>
            <p:spPr>
              <a:xfrm>
                <a:off x="5467350" y="1413480"/>
                <a:ext cx="1228734" cy="691471"/>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xmlns="" Requires="a14">
          <p:sp>
            <p:nvSpPr>
              <p:cNvPr id="4" name="Rectangle 3"/>
              <p:cNvSpPr/>
              <p:nvPr/>
            </p:nvSpPr>
            <p:spPr>
              <a:xfrm>
                <a:off x="4101175" y="2234385"/>
                <a:ext cx="3961084" cy="1257908"/>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US" sz="3200" i="1" smtClean="0">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𝑤</m:t>
                          </m:r>
                        </m:e>
                        <m:sub>
                          <m:r>
                            <a:rPr lang="en-US" sz="3200" i="1">
                              <a:solidFill>
                                <a:schemeClr val="tx1"/>
                              </a:solidFill>
                              <a:latin typeface="Cambria Math" panose="02040503050406030204" pitchFamily="18" charset="0"/>
                            </a:rPr>
                            <m:t>𝑚𝑎𝑥</m:t>
                          </m:r>
                        </m:sub>
                      </m:sSub>
                      <m:r>
                        <a:rPr lang="en-US" sz="3200" i="1">
                          <a:solidFill>
                            <a:schemeClr val="tx1"/>
                          </a:solidFill>
                          <a:latin typeface="Cambria Math" panose="02040503050406030204" pitchFamily="18" charset="0"/>
                        </a:rPr>
                        <m:t>=</m:t>
                      </m:r>
                      <m:r>
                        <a:rPr lang="en-US" sz="3200" i="1">
                          <a:solidFill>
                            <a:schemeClr val="tx1"/>
                          </a:solidFill>
                          <a:latin typeface="Cambria Math" panose="02040503050406030204" pitchFamily="18" charset="0"/>
                        </a:rPr>
                        <m:t>−</m:t>
                      </m:r>
                      <m:nary>
                        <m:naryPr>
                          <m:ctrlPr>
                            <a:rPr lang="en-US" sz="3200" i="1">
                              <a:solidFill>
                                <a:schemeClr val="tx1"/>
                              </a:solidFill>
                              <a:latin typeface="Cambria Math" panose="02040503050406030204" pitchFamily="18" charset="0"/>
                            </a:rPr>
                          </m:ctrlPr>
                        </m:naryPr>
                        <m:sub>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𝑉</m:t>
                              </m:r>
                            </m:e>
                            <m:sub>
                              <m:r>
                                <a:rPr lang="en-US" sz="3200" i="1">
                                  <a:solidFill>
                                    <a:schemeClr val="tx1"/>
                                  </a:solidFill>
                                  <a:latin typeface="Cambria Math" panose="02040503050406030204" pitchFamily="18" charset="0"/>
                                </a:rPr>
                                <m:t>1</m:t>
                              </m:r>
                            </m:sub>
                          </m:sSub>
                        </m:sub>
                        <m:sup>
                          <m:sSub>
                            <m:sSubPr>
                              <m:ctrlPr>
                                <a:rPr lang="en-US" sz="3200" i="1">
                                  <a:solidFill>
                                    <a:schemeClr val="tx1"/>
                                  </a:solidFill>
                                  <a:latin typeface="Cambria Math" panose="02040503050406030204" pitchFamily="18" charset="0"/>
                                </a:rPr>
                              </m:ctrlPr>
                            </m:sSubPr>
                            <m:e>
                              <m:r>
                                <a:rPr lang="en-US" sz="3200" i="1">
                                  <a:solidFill>
                                    <a:schemeClr val="tx1"/>
                                  </a:solidFill>
                                  <a:latin typeface="Cambria Math" panose="02040503050406030204" pitchFamily="18" charset="0"/>
                                </a:rPr>
                                <m:t>𝑉</m:t>
                              </m:r>
                            </m:e>
                            <m:sub>
                              <m:r>
                                <a:rPr lang="en-US" sz="3200" i="1">
                                  <a:solidFill>
                                    <a:schemeClr val="tx1"/>
                                  </a:solidFill>
                                  <a:latin typeface="Cambria Math" panose="02040503050406030204" pitchFamily="18" charset="0"/>
                                </a:rPr>
                                <m:t>2</m:t>
                              </m:r>
                            </m:sub>
                          </m:sSub>
                        </m:sup>
                        <m:e>
                          <m:f>
                            <m:fPr>
                              <m:ctrlPr>
                                <a:rPr lang="en-US" sz="2400" i="1" smtClean="0">
                                  <a:solidFill>
                                    <a:srgbClr val="00B050"/>
                                  </a:solidFill>
                                  <a:latin typeface="Cambria Math" panose="02040503050406030204" pitchFamily="18" charset="0"/>
                                </a:rPr>
                              </m:ctrlPr>
                            </m:fPr>
                            <m:num>
                              <m:r>
                                <a:rPr lang="en-US" sz="2400" i="1">
                                  <a:solidFill>
                                    <a:srgbClr val="00B050"/>
                                  </a:solidFill>
                                  <a:latin typeface="Cambria Math" panose="02040503050406030204" pitchFamily="18" charset="0"/>
                                </a:rPr>
                                <m:t>𝑛𝑅𝑇</m:t>
                              </m:r>
                            </m:num>
                            <m:den>
                              <m:r>
                                <a:rPr lang="en-US" sz="2400" i="1">
                                  <a:solidFill>
                                    <a:srgbClr val="00B050"/>
                                  </a:solidFill>
                                  <a:latin typeface="Cambria Math" panose="02040503050406030204" pitchFamily="18" charset="0"/>
                                </a:rPr>
                                <m:t>𝑉</m:t>
                              </m:r>
                            </m:den>
                          </m:f>
                          <m:r>
                            <a:rPr lang="en-US" sz="3200" i="1">
                              <a:solidFill>
                                <a:schemeClr val="tx1"/>
                              </a:solidFill>
                              <a:latin typeface="Cambria Math" panose="02040503050406030204" pitchFamily="18" charset="0"/>
                            </a:rPr>
                            <m:t>𝑑𝑉</m:t>
                          </m:r>
                        </m:e>
                      </m:nary>
                    </m:oMath>
                  </m:oMathPara>
                </a14:m>
                <a:endParaRPr lang="en-GB" dirty="0"/>
              </a:p>
            </p:txBody>
          </p:sp>
        </mc:Choice>
        <mc:Fallback>
          <p:sp>
            <p:nvSpPr>
              <p:cNvPr id="4" name="Rectangle 3"/>
              <p:cNvSpPr>
                <a:spLocks noRot="1" noChangeAspect="1" noMove="1" noResize="1" noEditPoints="1" noAdjustHandles="1" noChangeArrowheads="1" noChangeShapeType="1" noTextEdit="1"/>
              </p:cNvSpPr>
              <p:nvPr/>
            </p:nvSpPr>
            <p:spPr>
              <a:xfrm>
                <a:off x="4101175" y="2234385"/>
                <a:ext cx="3961084" cy="1257908"/>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xmlns="" Requires="a14">
          <p:sp>
            <p:nvSpPr>
              <p:cNvPr id="6" name="Rectangle 5"/>
              <p:cNvSpPr/>
              <p:nvPr/>
            </p:nvSpPr>
            <p:spPr>
              <a:xfrm>
                <a:off x="4396948" y="3853103"/>
                <a:ext cx="3450368" cy="966418"/>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US" sz="2400" i="1" smtClean="0">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𝑤</m:t>
                          </m:r>
                        </m:e>
                        <m:sub>
                          <m:r>
                            <a:rPr lang="en-US" sz="2400" i="1">
                              <a:solidFill>
                                <a:schemeClr val="tx1"/>
                              </a:solidFill>
                              <a:latin typeface="Cambria Math" panose="02040503050406030204" pitchFamily="18" charset="0"/>
                            </a:rPr>
                            <m:t>𝑚𝑎𝑥</m:t>
                          </m:r>
                        </m:sub>
                      </m:sSub>
                      <m:r>
                        <a:rPr lang="en-US" sz="2400" i="1">
                          <a:solidFill>
                            <a:schemeClr val="tx1"/>
                          </a:solidFill>
                          <a:latin typeface="Cambria Math" panose="02040503050406030204" pitchFamily="18" charset="0"/>
                        </a:rPr>
                        <m:t>=</m:t>
                      </m:r>
                      <m:r>
                        <a:rPr lang="en-US" sz="2400" i="1" smtClean="0">
                          <a:solidFill>
                            <a:srgbClr val="00B050"/>
                          </a:solidFill>
                          <a:latin typeface="Cambria Math" panose="02040503050406030204" pitchFamily="18" charset="0"/>
                        </a:rPr>
                        <m:t>−</m:t>
                      </m:r>
                      <m:r>
                        <a:rPr lang="en-US" sz="2400" b="0" i="1" smtClean="0">
                          <a:solidFill>
                            <a:srgbClr val="00B050"/>
                          </a:solidFill>
                          <a:latin typeface="Cambria Math" panose="02040503050406030204" pitchFamily="18" charset="0"/>
                        </a:rPr>
                        <m:t>𝑛𝑅𝑇</m:t>
                      </m:r>
                      <m:nary>
                        <m:naryPr>
                          <m:ctrlPr>
                            <a:rPr lang="en-US" sz="2400" i="1">
                              <a:solidFill>
                                <a:schemeClr val="tx1"/>
                              </a:solidFill>
                              <a:latin typeface="Cambria Math" panose="02040503050406030204" pitchFamily="18" charset="0"/>
                            </a:rPr>
                          </m:ctrlPr>
                        </m:naryPr>
                        <m:sub>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𝑉</m:t>
                              </m:r>
                            </m:e>
                            <m:sub>
                              <m:r>
                                <a:rPr lang="en-US" sz="2400" i="1">
                                  <a:solidFill>
                                    <a:schemeClr val="tx1"/>
                                  </a:solidFill>
                                  <a:latin typeface="Cambria Math" panose="02040503050406030204" pitchFamily="18" charset="0"/>
                                </a:rPr>
                                <m:t>1</m:t>
                              </m:r>
                            </m:sub>
                          </m:sSub>
                        </m:sub>
                        <m:sup>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𝑉</m:t>
                              </m:r>
                            </m:e>
                            <m:sub>
                              <m:r>
                                <a:rPr lang="en-US" sz="2400" i="1">
                                  <a:solidFill>
                                    <a:schemeClr val="tx1"/>
                                  </a:solidFill>
                                  <a:latin typeface="Cambria Math" panose="02040503050406030204" pitchFamily="18" charset="0"/>
                                </a:rPr>
                                <m:t>2</m:t>
                              </m:r>
                            </m:sub>
                          </m:sSub>
                        </m:sup>
                        <m:e>
                          <m:f>
                            <m:fPr>
                              <m:ctrlPr>
                                <a:rPr lang="en-US" sz="240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1</m:t>
                              </m:r>
                            </m:num>
                            <m:den>
                              <m:r>
                                <a:rPr lang="en-US" sz="2400" b="0" i="1" smtClean="0">
                                  <a:solidFill>
                                    <a:schemeClr val="tx1"/>
                                  </a:solidFill>
                                  <a:latin typeface="Cambria Math" panose="02040503050406030204" pitchFamily="18" charset="0"/>
                                </a:rPr>
                                <m:t>𝑉</m:t>
                              </m:r>
                            </m:den>
                          </m:f>
                          <m:r>
                            <a:rPr lang="en-US" sz="2400" i="1">
                              <a:solidFill>
                                <a:schemeClr val="tx1"/>
                              </a:solidFill>
                              <a:latin typeface="Cambria Math" panose="02040503050406030204" pitchFamily="18" charset="0"/>
                            </a:rPr>
                            <m:t>𝑑𝑉</m:t>
                          </m:r>
                        </m:e>
                      </m:nary>
                    </m:oMath>
                  </m:oMathPara>
                </a14:m>
                <a:endParaRPr lang="en-GB" dirty="0"/>
              </a:p>
            </p:txBody>
          </p:sp>
        </mc:Choice>
        <mc:Fallback>
          <p:sp>
            <p:nvSpPr>
              <p:cNvPr id="6" name="Rectangle 5"/>
              <p:cNvSpPr>
                <a:spLocks noRot="1" noChangeAspect="1" noMove="1" noResize="1" noEditPoints="1" noAdjustHandles="1" noChangeArrowheads="1" noChangeShapeType="1" noTextEdit="1"/>
              </p:cNvSpPr>
              <p:nvPr/>
            </p:nvSpPr>
            <p:spPr>
              <a:xfrm>
                <a:off x="4396948" y="3853103"/>
                <a:ext cx="3450368" cy="966418"/>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xmlns="" Requires="a14">
          <p:sp>
            <p:nvSpPr>
              <p:cNvPr id="7" name="Rectangle 6"/>
              <p:cNvSpPr/>
              <p:nvPr/>
            </p:nvSpPr>
            <p:spPr>
              <a:xfrm>
                <a:off x="4476970" y="5427981"/>
                <a:ext cx="3163558" cy="577850"/>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US" sz="2400" i="1" smtClean="0">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𝑤</m:t>
                          </m:r>
                        </m:e>
                        <m:sub>
                          <m:r>
                            <a:rPr lang="en-US" sz="2400" i="1">
                              <a:solidFill>
                                <a:schemeClr val="tx1"/>
                              </a:solidFill>
                              <a:latin typeface="Cambria Math" panose="02040503050406030204" pitchFamily="18" charset="0"/>
                            </a:rPr>
                            <m:t>𝑚𝑎𝑥</m:t>
                          </m:r>
                        </m:sub>
                      </m:sSub>
                      <m:r>
                        <a:rPr lang="en-US"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𝑛𝑅𝑇</m:t>
                      </m:r>
                      <m:func>
                        <m:funcPr>
                          <m:ctrlPr>
                            <a:rPr lang="en-US" sz="2400" i="1" smtClean="0">
                              <a:solidFill>
                                <a:schemeClr val="tx1"/>
                              </a:solidFill>
                              <a:latin typeface="Cambria Math" panose="02040503050406030204" pitchFamily="18" charset="0"/>
                            </a:rPr>
                          </m:ctrlPr>
                        </m:funcPr>
                        <m:fName>
                          <m:r>
                            <m:rPr>
                              <m:sty m:val="p"/>
                            </m:rPr>
                            <a:rPr lang="en-US" sz="2400" i="0" smtClean="0">
                              <a:solidFill>
                                <a:schemeClr val="tx1"/>
                              </a:solidFill>
                              <a:latin typeface="Cambria Math" panose="02040503050406030204" pitchFamily="18" charset="0"/>
                            </a:rPr>
                            <m:t>ln</m:t>
                          </m:r>
                        </m:fName>
                        <m:e>
                          <m: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𝑉</m:t>
                          </m:r>
                          <m:sSubSup>
                            <m:sSubSupPr>
                              <m:ctrlPr>
                                <a:rPr lang="en-US" sz="2400" b="0" i="1" smtClean="0">
                                  <a:solidFill>
                                    <a:schemeClr val="tx1"/>
                                  </a:solidFill>
                                  <a:latin typeface="Cambria Math" panose="02040503050406030204" pitchFamily="18" charset="0"/>
                                </a:rPr>
                              </m:ctrlPr>
                            </m:sSubSupPr>
                            <m:e>
                              <m:r>
                                <a:rPr lang="en-US" sz="2400" b="0" i="1" smtClean="0">
                                  <a:solidFill>
                                    <a:schemeClr val="tx1"/>
                                  </a:solidFill>
                                  <a:latin typeface="Cambria Math" panose="02040503050406030204" pitchFamily="18" charset="0"/>
                                </a:rPr>
                                <m:t>)</m:t>
                              </m:r>
                            </m:e>
                            <m:sub>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𝑉</m:t>
                                  </m:r>
                                </m:e>
                                <m:sub>
                                  <m:r>
                                    <a:rPr lang="en-US" sz="2400" b="0" i="1" smtClean="0">
                                      <a:solidFill>
                                        <a:schemeClr val="tx1"/>
                                      </a:solidFill>
                                      <a:latin typeface="Cambria Math" panose="02040503050406030204" pitchFamily="18" charset="0"/>
                                    </a:rPr>
                                    <m:t>1</m:t>
                                  </m:r>
                                </m:sub>
                              </m:sSub>
                            </m:sub>
                            <m:sup>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𝑉</m:t>
                                  </m:r>
                                </m:e>
                                <m:sub>
                                  <m:r>
                                    <a:rPr lang="en-US" sz="2400" b="0" i="1" smtClean="0">
                                      <a:solidFill>
                                        <a:schemeClr val="tx1"/>
                                      </a:solidFill>
                                      <a:latin typeface="Cambria Math" panose="02040503050406030204" pitchFamily="18" charset="0"/>
                                    </a:rPr>
                                    <m:t>2</m:t>
                                  </m:r>
                                </m:sub>
                              </m:sSub>
                            </m:sup>
                          </m:sSubSup>
                        </m:e>
                      </m:func>
                    </m:oMath>
                  </m:oMathPara>
                </a14:m>
                <a:endParaRPr lang="en-GB" dirty="0"/>
              </a:p>
            </p:txBody>
          </p:sp>
        </mc:Choice>
        <mc:Fallback>
          <p:sp>
            <p:nvSpPr>
              <p:cNvPr id="7" name="Rectangle 6"/>
              <p:cNvSpPr>
                <a:spLocks noRot="1" noChangeAspect="1" noMove="1" noResize="1" noEditPoints="1" noAdjustHandles="1" noChangeArrowheads="1" noChangeShapeType="1" noTextEdit="1"/>
              </p:cNvSpPr>
              <p:nvPr/>
            </p:nvSpPr>
            <p:spPr>
              <a:xfrm>
                <a:off x="4476970" y="5427981"/>
                <a:ext cx="3163558" cy="577850"/>
              </a:xfrm>
              <a:prstGeom prst="rect">
                <a:avLst/>
              </a:prstGeom>
              <a:blipFill rotWithShape="0">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xmlns="" val="350231175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2" name="Rectangle 1"/>
              <p:cNvSpPr/>
              <p:nvPr/>
            </p:nvSpPr>
            <p:spPr>
              <a:xfrm>
                <a:off x="3847471" y="701675"/>
                <a:ext cx="3163558" cy="577850"/>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𝑤</m:t>
                          </m:r>
                        </m:e>
                        <m:sub>
                          <m:r>
                            <a:rPr lang="en-US" sz="2400" i="1">
                              <a:solidFill>
                                <a:prstClr val="black"/>
                              </a:solidFill>
                              <a:latin typeface="Cambria Math" panose="02040503050406030204" pitchFamily="18" charset="0"/>
                            </a:rPr>
                            <m:t>𝑚𝑎𝑥</m:t>
                          </m:r>
                        </m:sub>
                      </m:sSub>
                      <m:r>
                        <a:rPr lang="en-US" sz="2400" i="1">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𝑛𝑅𝑇</m:t>
                      </m:r>
                      <m:func>
                        <m:funcPr>
                          <m:ctrlPr>
                            <a:rPr lang="en-US" sz="2400" i="1">
                              <a:solidFill>
                                <a:prstClr val="black"/>
                              </a:solidFill>
                              <a:latin typeface="Cambria Math" panose="02040503050406030204" pitchFamily="18" charset="0"/>
                            </a:rPr>
                          </m:ctrlPr>
                        </m:funcPr>
                        <m:fName>
                          <m:r>
                            <m:rPr>
                              <m:sty m:val="p"/>
                            </m:rPr>
                            <a:rPr lang="en-US" sz="2400">
                              <a:solidFill>
                                <a:prstClr val="black"/>
                              </a:solidFill>
                              <a:latin typeface="Cambria Math" panose="02040503050406030204" pitchFamily="18" charset="0"/>
                            </a:rPr>
                            <m:t>ln</m:t>
                          </m:r>
                        </m:fName>
                        <m:e>
                          <m:r>
                            <a:rPr lang="en-US" sz="2400" i="1">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𝑉</m:t>
                          </m:r>
                          <m:sSubSup>
                            <m:sSubSupPr>
                              <m:ctrlPr>
                                <a:rPr lang="en-US" sz="2400" i="1">
                                  <a:solidFill>
                                    <a:prstClr val="black"/>
                                  </a:solidFill>
                                  <a:latin typeface="Cambria Math" panose="02040503050406030204" pitchFamily="18" charset="0"/>
                                </a:rPr>
                              </m:ctrlPr>
                            </m:sSubSupPr>
                            <m:e>
                              <m:r>
                                <a:rPr lang="en-US" sz="2400" i="1">
                                  <a:solidFill>
                                    <a:prstClr val="black"/>
                                  </a:solidFill>
                                  <a:latin typeface="Cambria Math" panose="02040503050406030204" pitchFamily="18" charset="0"/>
                                </a:rPr>
                                <m:t>)</m:t>
                              </m:r>
                            </m:e>
                            <m:sub>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1</m:t>
                                  </m:r>
                                </m:sub>
                              </m:sSub>
                            </m:sub>
                            <m:sup>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2</m:t>
                                  </m:r>
                                </m:sub>
                              </m:sSub>
                            </m:sup>
                          </m:sSubSup>
                        </m:e>
                      </m:func>
                    </m:oMath>
                  </m:oMathPara>
                </a14:m>
                <a:endParaRPr lang="en-GB" dirty="0"/>
              </a:p>
            </p:txBody>
          </p:sp>
        </mc:Choice>
        <mc:Fallback>
          <p:sp>
            <p:nvSpPr>
              <p:cNvPr id="2" name="Rectangle 1"/>
              <p:cNvSpPr>
                <a:spLocks noRot="1" noChangeAspect="1" noMove="1" noResize="1" noEditPoints="1" noAdjustHandles="1" noChangeArrowheads="1" noChangeShapeType="1" noTextEdit="1"/>
              </p:cNvSpPr>
              <p:nvPr/>
            </p:nvSpPr>
            <p:spPr>
              <a:xfrm>
                <a:off x="3847471" y="701675"/>
                <a:ext cx="3163558" cy="577850"/>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xmlns="" Requires="a14">
          <p:sp>
            <p:nvSpPr>
              <p:cNvPr id="3" name="Rectangle 2"/>
              <p:cNvSpPr/>
              <p:nvPr/>
            </p:nvSpPr>
            <p:spPr>
              <a:xfrm>
                <a:off x="3847471" y="1654175"/>
                <a:ext cx="4022640" cy="461665"/>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US" sz="2400" i="1" smtClean="0">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𝑤</m:t>
                          </m:r>
                        </m:e>
                        <m:sub>
                          <m:r>
                            <a:rPr lang="en-US" sz="2400" i="1">
                              <a:solidFill>
                                <a:prstClr val="black"/>
                              </a:solidFill>
                              <a:latin typeface="Cambria Math" panose="02040503050406030204" pitchFamily="18" charset="0"/>
                            </a:rPr>
                            <m:t>𝑚𝑎𝑥</m:t>
                          </m:r>
                        </m:sub>
                      </m:sSub>
                      <m:r>
                        <a:rPr lang="en-US" sz="2400" i="1">
                          <a:solidFill>
                            <a:prstClr val="black"/>
                          </a:solidFill>
                          <a:latin typeface="Cambria Math" panose="02040503050406030204" pitchFamily="18" charset="0"/>
                        </a:rPr>
                        <m:t>=−</m:t>
                      </m:r>
                      <m:r>
                        <a:rPr lang="en-US" sz="2400" i="1">
                          <a:solidFill>
                            <a:prstClr val="black"/>
                          </a:solidFill>
                          <a:latin typeface="Cambria Math" panose="02040503050406030204" pitchFamily="18" charset="0"/>
                        </a:rPr>
                        <m:t>𝑛𝑅𝑇</m:t>
                      </m:r>
                      <m:func>
                        <m:funcPr>
                          <m:ctrlPr>
                            <a:rPr lang="en-US" sz="2400" i="1">
                              <a:solidFill>
                                <a:prstClr val="black"/>
                              </a:solidFill>
                              <a:latin typeface="Cambria Math" panose="02040503050406030204" pitchFamily="18" charset="0"/>
                            </a:rPr>
                          </m:ctrlPr>
                        </m:funcPr>
                        <m:fName>
                          <m:r>
                            <a:rPr lang="en-US" sz="2400" b="0" i="0" smtClean="0">
                              <a:solidFill>
                                <a:prstClr val="black"/>
                              </a:solidFill>
                              <a:latin typeface="Cambria Math" panose="02040503050406030204" pitchFamily="18" charset="0"/>
                            </a:rPr>
                            <m:t>(</m:t>
                          </m:r>
                          <m:r>
                            <m:rPr>
                              <m:sty m:val="p"/>
                            </m:rPr>
                            <a:rPr lang="en-US" sz="2400">
                              <a:solidFill>
                                <a:prstClr val="black"/>
                              </a:solidFill>
                              <a:latin typeface="Cambria Math" panose="02040503050406030204" pitchFamily="18" charset="0"/>
                            </a:rPr>
                            <m:t>ln</m:t>
                          </m:r>
                        </m:fName>
                        <m:e>
                          <m:sSub>
                            <m:sSubPr>
                              <m:ctrlPr>
                                <a:rPr lang="en-US" sz="2400" i="1" smtClean="0">
                                  <a:solidFill>
                                    <a:prstClr val="black"/>
                                  </a:solidFill>
                                  <a:latin typeface="Cambria Math" panose="02040503050406030204" pitchFamily="18" charset="0"/>
                                </a:rPr>
                              </m:ctrlPr>
                            </m:sSubPr>
                            <m:e>
                              <m:r>
                                <a:rPr lang="en-US" sz="2400" b="0" i="1" smtClean="0">
                                  <a:solidFill>
                                    <a:prstClr val="black"/>
                                  </a:solidFill>
                                  <a:latin typeface="Cambria Math" panose="02040503050406030204" pitchFamily="18" charset="0"/>
                                </a:rPr>
                                <m:t>𝑉</m:t>
                              </m:r>
                            </m:e>
                            <m:sub>
                              <m:r>
                                <a:rPr lang="en-US" sz="2400" b="0" i="1" smtClean="0">
                                  <a:solidFill>
                                    <a:prstClr val="black"/>
                                  </a:solidFill>
                                  <a:latin typeface="Cambria Math" panose="02040503050406030204" pitchFamily="18" charset="0"/>
                                </a:rPr>
                                <m:t>2</m:t>
                              </m:r>
                            </m:sub>
                          </m:sSub>
                          <m:r>
                            <a:rPr lang="en-US" sz="2400" b="0" i="1" smtClean="0">
                              <a:solidFill>
                                <a:prstClr val="black"/>
                              </a:solidFill>
                              <a:latin typeface="Cambria Math" panose="02040503050406030204" pitchFamily="18" charset="0"/>
                            </a:rPr>
                            <m:t>−</m:t>
                          </m:r>
                          <m:func>
                            <m:funcPr>
                              <m:ctrlPr>
                                <a:rPr lang="en-US" sz="2400" b="0" i="1" smtClean="0">
                                  <a:solidFill>
                                    <a:prstClr val="black"/>
                                  </a:solidFill>
                                  <a:latin typeface="Cambria Math" panose="02040503050406030204" pitchFamily="18" charset="0"/>
                                </a:rPr>
                              </m:ctrlPr>
                            </m:funcPr>
                            <m:fName>
                              <m:r>
                                <m:rPr>
                                  <m:sty m:val="p"/>
                                </m:rPr>
                                <a:rPr lang="en-US" sz="2400" b="0" i="0" smtClean="0">
                                  <a:solidFill>
                                    <a:prstClr val="black"/>
                                  </a:solidFill>
                                  <a:latin typeface="Cambria Math" panose="02040503050406030204" pitchFamily="18" charset="0"/>
                                </a:rPr>
                                <m:t>ln</m:t>
                              </m:r>
                            </m:fName>
                            <m:e>
                              <m:sSub>
                                <m:sSubPr>
                                  <m:ctrlPr>
                                    <a:rPr lang="en-US" sz="2400" b="0" i="1" smtClean="0">
                                      <a:solidFill>
                                        <a:prstClr val="black"/>
                                      </a:solidFill>
                                      <a:latin typeface="Cambria Math" panose="02040503050406030204" pitchFamily="18" charset="0"/>
                                    </a:rPr>
                                  </m:ctrlPr>
                                </m:sSubPr>
                                <m:e>
                                  <m:r>
                                    <a:rPr lang="en-US" sz="2400" b="0" i="1" smtClean="0">
                                      <a:solidFill>
                                        <a:prstClr val="black"/>
                                      </a:solidFill>
                                      <a:latin typeface="Cambria Math" panose="02040503050406030204" pitchFamily="18" charset="0"/>
                                    </a:rPr>
                                    <m:t>𝑉</m:t>
                                  </m:r>
                                </m:e>
                                <m:sub>
                                  <m:r>
                                    <a:rPr lang="en-US" sz="2400" b="0" i="1" smtClean="0">
                                      <a:solidFill>
                                        <a:prstClr val="black"/>
                                      </a:solidFill>
                                      <a:latin typeface="Cambria Math" panose="02040503050406030204" pitchFamily="18" charset="0"/>
                                    </a:rPr>
                                    <m:t>1</m:t>
                                  </m:r>
                                </m:sub>
                              </m:sSub>
                              <m:r>
                                <a:rPr lang="en-US" sz="2400" b="0" i="1" smtClean="0">
                                  <a:solidFill>
                                    <a:prstClr val="black"/>
                                  </a:solidFill>
                                  <a:latin typeface="Cambria Math" panose="02040503050406030204" pitchFamily="18" charset="0"/>
                                </a:rPr>
                                <m:t>)</m:t>
                              </m:r>
                            </m:e>
                          </m:func>
                        </m:e>
                      </m:func>
                    </m:oMath>
                  </m:oMathPara>
                </a14:m>
                <a:endParaRPr lang="en-GB" dirty="0"/>
              </a:p>
            </p:txBody>
          </p:sp>
        </mc:Choice>
        <mc:Fallback>
          <p:sp>
            <p:nvSpPr>
              <p:cNvPr id="3" name="Rectangle 2"/>
              <p:cNvSpPr>
                <a:spLocks noRot="1" noChangeAspect="1" noMove="1" noResize="1" noEditPoints="1" noAdjustHandles="1" noChangeArrowheads="1" noChangeShapeType="1" noTextEdit="1"/>
              </p:cNvSpPr>
              <p:nvPr/>
            </p:nvSpPr>
            <p:spPr>
              <a:xfrm>
                <a:off x="3847471" y="1654175"/>
                <a:ext cx="4022640" cy="461665"/>
              </a:xfrm>
              <a:prstGeom prst="rect">
                <a:avLst/>
              </a:prstGeom>
              <a:blipFill rotWithShape="0">
                <a:blip r:embed="rId3"/>
                <a:stretch>
                  <a:fillRect b="-17105"/>
                </a:stretch>
              </a:blipFill>
            </p:spPr>
            <p:txBody>
              <a:bodyPr/>
              <a:lstStyle/>
              <a:p>
                <a:r>
                  <a:rPr lang="en-GB">
                    <a:noFill/>
                  </a:rPr>
                  <a:t> </a:t>
                </a:r>
              </a:p>
            </p:txBody>
          </p:sp>
        </mc:Fallback>
      </mc:AlternateContent>
      <mc:AlternateContent xmlns:mc="http://schemas.openxmlformats.org/markup-compatibility/2006">
        <mc:Choice xmlns:a14="http://schemas.microsoft.com/office/drawing/2010/main" xmlns="" Requires="a14">
          <p:sp>
            <p:nvSpPr>
              <p:cNvPr id="4" name="Rectangle 3"/>
              <p:cNvSpPr/>
              <p:nvPr/>
            </p:nvSpPr>
            <p:spPr>
              <a:xfrm>
                <a:off x="3377599" y="2338090"/>
                <a:ext cx="4962384" cy="844205"/>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US" sz="2400" i="1" smtClean="0">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𝑤</m:t>
                          </m:r>
                        </m:e>
                        <m:sub>
                          <m:r>
                            <a:rPr lang="en-US" sz="2400" i="1">
                              <a:solidFill>
                                <a:srgbClr val="FF0000"/>
                              </a:solidFill>
                              <a:latin typeface="Cambria Math" panose="02040503050406030204" pitchFamily="18" charset="0"/>
                            </a:rPr>
                            <m:t>𝑚𝑎𝑥</m:t>
                          </m:r>
                        </m:sub>
                      </m:sSub>
                      <m:r>
                        <a:rPr lang="en-US" sz="2400" i="1">
                          <a:solidFill>
                            <a:srgbClr val="FF0000"/>
                          </a:solidFill>
                          <a:latin typeface="Cambria Math" panose="02040503050406030204" pitchFamily="18" charset="0"/>
                        </a:rPr>
                        <m:t>=−</m:t>
                      </m:r>
                      <m:r>
                        <a:rPr lang="en-US" sz="2400" i="1">
                          <a:solidFill>
                            <a:srgbClr val="FF0000"/>
                          </a:solidFill>
                          <a:latin typeface="Cambria Math" panose="02040503050406030204" pitchFamily="18" charset="0"/>
                        </a:rPr>
                        <m:t>𝑛𝑅𝑇</m:t>
                      </m:r>
                      <m:func>
                        <m:funcPr>
                          <m:ctrlPr>
                            <a:rPr lang="en-US" sz="2400" i="1" smtClean="0">
                              <a:solidFill>
                                <a:srgbClr val="FF0000"/>
                              </a:solidFill>
                              <a:latin typeface="Cambria Math" panose="02040503050406030204" pitchFamily="18" charset="0"/>
                            </a:rPr>
                          </m:ctrlPr>
                        </m:funcPr>
                        <m:fName>
                          <m:r>
                            <m:rPr>
                              <m:sty m:val="p"/>
                            </m:rPr>
                            <a:rPr lang="en-US" sz="2400" i="0" smtClean="0">
                              <a:solidFill>
                                <a:srgbClr val="FF0000"/>
                              </a:solidFill>
                              <a:latin typeface="Cambria Math" panose="02040503050406030204" pitchFamily="18" charset="0"/>
                            </a:rPr>
                            <m:t>ln</m:t>
                          </m:r>
                        </m:fName>
                        <m:e>
                          <m:f>
                            <m:fPr>
                              <m:ctrlPr>
                                <a:rPr lang="en-US" sz="2400" i="1" smtClean="0">
                                  <a:solidFill>
                                    <a:srgbClr val="FF0000"/>
                                  </a:solidFill>
                                  <a:latin typeface="Cambria Math" panose="02040503050406030204" pitchFamily="18" charset="0"/>
                                </a:rPr>
                              </m:ctrlPr>
                            </m:fPr>
                            <m:num>
                              <m:sSub>
                                <m:sSubPr>
                                  <m:ctrlPr>
                                    <a:rPr lang="en-US" sz="2400" i="1" smtClean="0">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𝑉</m:t>
                                  </m:r>
                                </m:e>
                                <m:sub>
                                  <m:r>
                                    <a:rPr lang="en-US" sz="2400" b="0" i="1" smtClean="0">
                                      <a:solidFill>
                                        <a:srgbClr val="FF0000"/>
                                      </a:solidFill>
                                      <a:latin typeface="Cambria Math" panose="02040503050406030204" pitchFamily="18" charset="0"/>
                                    </a:rPr>
                                    <m:t>2</m:t>
                                  </m:r>
                                </m:sub>
                              </m:sSub>
                            </m:num>
                            <m:den>
                              <m:sSub>
                                <m:sSubPr>
                                  <m:ctrlPr>
                                    <a:rPr lang="en-US" sz="2400" i="1" smtClean="0">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𝑉</m:t>
                                  </m:r>
                                </m:e>
                                <m:sub>
                                  <m:r>
                                    <a:rPr lang="en-US" sz="2400" b="0" i="1" smtClean="0">
                                      <a:solidFill>
                                        <a:srgbClr val="FF0000"/>
                                      </a:solidFill>
                                      <a:latin typeface="Cambria Math" panose="02040503050406030204" pitchFamily="18" charset="0"/>
                                    </a:rPr>
                                    <m:t>1</m:t>
                                  </m:r>
                                </m:sub>
                              </m:sSub>
                            </m:den>
                          </m:f>
                        </m:e>
                      </m:func>
                      <m:r>
                        <a:rPr lang="en-US" sz="2400" b="0" i="1" smtClean="0">
                          <a:solidFill>
                            <a:prstClr val="black"/>
                          </a:solidFill>
                          <a:latin typeface="Cambria Math" panose="02040503050406030204" pitchFamily="18" charset="0"/>
                        </a:rPr>
                        <m:t>=−</m:t>
                      </m:r>
                      <m:r>
                        <a:rPr lang="en-US" sz="2400" b="0" i="1" smtClean="0">
                          <a:solidFill>
                            <a:prstClr val="black"/>
                          </a:solidFill>
                          <a:latin typeface="Cambria Math" panose="02040503050406030204" pitchFamily="18" charset="0"/>
                        </a:rPr>
                        <m:t>2</m:t>
                      </m:r>
                      <m:r>
                        <a:rPr lang="en-US" sz="2400" b="0" i="1" smtClean="0">
                          <a:solidFill>
                            <a:prstClr val="black"/>
                          </a:solidFill>
                          <a:latin typeface="Cambria Math" panose="02040503050406030204" pitchFamily="18" charset="0"/>
                        </a:rPr>
                        <m:t>.</m:t>
                      </m:r>
                      <m:r>
                        <a:rPr lang="en-US" sz="2400" b="0" i="1" smtClean="0">
                          <a:solidFill>
                            <a:prstClr val="black"/>
                          </a:solidFill>
                          <a:latin typeface="Cambria Math" panose="02040503050406030204" pitchFamily="18" charset="0"/>
                        </a:rPr>
                        <m:t>303</m:t>
                      </m:r>
                      <m:func>
                        <m:funcPr>
                          <m:ctrlPr>
                            <a:rPr lang="en-US" sz="2400" b="0" i="1" smtClean="0">
                              <a:solidFill>
                                <a:prstClr val="black"/>
                              </a:solidFill>
                              <a:latin typeface="Cambria Math" panose="02040503050406030204" pitchFamily="18" charset="0"/>
                            </a:rPr>
                          </m:ctrlPr>
                        </m:funcPr>
                        <m:fName>
                          <m:r>
                            <m:rPr>
                              <m:sty m:val="p"/>
                            </m:rPr>
                            <a:rPr lang="en-US" sz="2400" b="0" i="0" smtClean="0">
                              <a:solidFill>
                                <a:prstClr val="black"/>
                              </a:solidFill>
                              <a:latin typeface="Cambria Math" panose="02040503050406030204" pitchFamily="18" charset="0"/>
                            </a:rPr>
                            <m:t>log</m:t>
                          </m:r>
                        </m:fName>
                        <m:e>
                          <m:f>
                            <m:fPr>
                              <m:ctrlPr>
                                <a:rPr lang="en-US" sz="2400" i="1">
                                  <a:solidFill>
                                    <a:prstClr val="black"/>
                                  </a:solidFill>
                                  <a:latin typeface="Cambria Math" panose="02040503050406030204" pitchFamily="18" charset="0"/>
                                </a:rPr>
                              </m:ctrlPr>
                            </m:fPr>
                            <m:num>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2</m:t>
                                  </m:r>
                                </m:sub>
                              </m:sSub>
                            </m:num>
                            <m:den>
                              <m:sSub>
                                <m:sSubPr>
                                  <m:ctrlPr>
                                    <a:rPr lang="en-US" sz="2400" i="1">
                                      <a:solidFill>
                                        <a:prstClr val="black"/>
                                      </a:solidFill>
                                      <a:latin typeface="Cambria Math" panose="02040503050406030204" pitchFamily="18" charset="0"/>
                                    </a:rPr>
                                  </m:ctrlPr>
                                </m:sSubPr>
                                <m:e>
                                  <m:r>
                                    <a:rPr lang="en-US" sz="2400" i="1">
                                      <a:solidFill>
                                        <a:prstClr val="black"/>
                                      </a:solidFill>
                                      <a:latin typeface="Cambria Math" panose="02040503050406030204" pitchFamily="18" charset="0"/>
                                    </a:rPr>
                                    <m:t>𝑉</m:t>
                                  </m:r>
                                </m:e>
                                <m:sub>
                                  <m:r>
                                    <a:rPr lang="en-US" sz="2400" i="1">
                                      <a:solidFill>
                                        <a:prstClr val="black"/>
                                      </a:solidFill>
                                      <a:latin typeface="Cambria Math" panose="02040503050406030204" pitchFamily="18" charset="0"/>
                                    </a:rPr>
                                    <m:t>1</m:t>
                                  </m:r>
                                </m:sub>
                              </m:sSub>
                            </m:den>
                          </m:f>
                        </m:e>
                      </m:func>
                    </m:oMath>
                  </m:oMathPara>
                </a14:m>
                <a:endParaRPr lang="en-GB" dirty="0"/>
              </a:p>
            </p:txBody>
          </p:sp>
        </mc:Choice>
        <mc:Fallback>
          <p:sp>
            <p:nvSpPr>
              <p:cNvPr id="4" name="Rectangle 3"/>
              <p:cNvSpPr>
                <a:spLocks noRot="1" noChangeAspect="1" noMove="1" noResize="1" noEditPoints="1" noAdjustHandles="1" noChangeArrowheads="1" noChangeShapeType="1" noTextEdit="1"/>
              </p:cNvSpPr>
              <p:nvPr/>
            </p:nvSpPr>
            <p:spPr>
              <a:xfrm>
                <a:off x="3377599" y="2338090"/>
                <a:ext cx="4962384" cy="844205"/>
              </a:xfrm>
              <a:prstGeom prst="rect">
                <a:avLst/>
              </a:prstGeom>
              <a:blipFill rotWithShape="0">
                <a:blip r:embed="rId4"/>
                <a:stretch>
                  <a:fillRect/>
                </a:stretch>
              </a:blipFill>
            </p:spPr>
            <p:txBody>
              <a:bodyPr/>
              <a:lstStyle/>
              <a:p>
                <a:r>
                  <a:rPr lang="en-GB">
                    <a:noFill/>
                  </a:rPr>
                  <a:t> </a:t>
                </a:r>
              </a:p>
            </p:txBody>
          </p:sp>
        </mc:Fallback>
      </mc:AlternateContent>
      <p:sp>
        <p:nvSpPr>
          <p:cNvPr id="5" name="TextBox 4"/>
          <p:cNvSpPr txBox="1"/>
          <p:nvPr/>
        </p:nvSpPr>
        <p:spPr>
          <a:xfrm>
            <a:off x="400050" y="3404545"/>
            <a:ext cx="4700005" cy="461665"/>
          </a:xfrm>
          <a:prstGeom prst="rect">
            <a:avLst/>
          </a:prstGeom>
          <a:noFill/>
        </p:spPr>
        <p:txBody>
          <a:bodyPr wrap="none" rtlCol="0">
            <a:spAutoFit/>
          </a:bodyPr>
          <a:lstStyle/>
          <a:p>
            <a:r>
              <a:rPr lang="en-US" sz="2400" dirty="0" smtClean="0"/>
              <a:t>According to Boyle’s Law </a:t>
            </a:r>
            <a:r>
              <a:rPr lang="en-US" sz="2400" dirty="0" smtClean="0">
                <a:solidFill>
                  <a:srgbClr val="FF0000"/>
                </a:solidFill>
              </a:rPr>
              <a:t>P</a:t>
            </a:r>
            <a:r>
              <a:rPr lang="en-US" sz="2400" baseline="-25000" dirty="0" smtClean="0">
                <a:solidFill>
                  <a:srgbClr val="FF0000"/>
                </a:solidFill>
              </a:rPr>
              <a:t>1</a:t>
            </a:r>
            <a:r>
              <a:rPr lang="en-US" sz="2400" dirty="0" smtClean="0">
                <a:solidFill>
                  <a:srgbClr val="FF0000"/>
                </a:solidFill>
              </a:rPr>
              <a:t>V</a:t>
            </a:r>
            <a:r>
              <a:rPr lang="en-US" sz="2400" baseline="-25000" dirty="0" smtClean="0">
                <a:solidFill>
                  <a:srgbClr val="FF0000"/>
                </a:solidFill>
              </a:rPr>
              <a:t>1</a:t>
            </a:r>
            <a:r>
              <a:rPr lang="en-US" sz="2400" dirty="0" smtClean="0">
                <a:solidFill>
                  <a:srgbClr val="FF0000"/>
                </a:solidFill>
              </a:rPr>
              <a:t> = P</a:t>
            </a:r>
            <a:r>
              <a:rPr lang="en-US" sz="2400" baseline="-25000" dirty="0" smtClean="0">
                <a:solidFill>
                  <a:srgbClr val="FF0000"/>
                </a:solidFill>
              </a:rPr>
              <a:t>2</a:t>
            </a:r>
            <a:r>
              <a:rPr lang="en-US" sz="2400" dirty="0" smtClean="0">
                <a:solidFill>
                  <a:srgbClr val="FF0000"/>
                </a:solidFill>
              </a:rPr>
              <a:t>V</a:t>
            </a:r>
            <a:r>
              <a:rPr lang="en-US" sz="2400" baseline="-25000" dirty="0" smtClean="0">
                <a:solidFill>
                  <a:srgbClr val="FF0000"/>
                </a:solidFill>
              </a:rPr>
              <a:t>2</a:t>
            </a:r>
            <a:endParaRPr lang="en-GB" sz="2400" dirty="0">
              <a:solidFill>
                <a:srgbClr val="FF0000"/>
              </a:solidFill>
            </a:endParaRPr>
          </a:p>
        </p:txBody>
      </p:sp>
      <mc:AlternateContent xmlns:mc="http://schemas.openxmlformats.org/markup-compatibility/2006">
        <mc:Choice xmlns:a14="http://schemas.microsoft.com/office/drawing/2010/main" xmlns="" Requires="a14">
          <p:sp>
            <p:nvSpPr>
              <p:cNvPr id="6" name="TextBox 5"/>
              <p:cNvSpPr txBox="1"/>
              <p:nvPr/>
            </p:nvSpPr>
            <p:spPr>
              <a:xfrm>
                <a:off x="5100055" y="4176420"/>
                <a:ext cx="1063496" cy="75187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f>
                        <m:fPr>
                          <m:ctrlPr>
                            <a:rPr lang="en-GB" sz="2400" i="1" smtClean="0">
                              <a:latin typeface="Cambria Math" panose="02040503050406030204" pitchFamily="18" charset="0"/>
                            </a:rPr>
                          </m:ctrlPr>
                        </m:fPr>
                        <m:num>
                          <m:sSub>
                            <m:sSubPr>
                              <m:ctrlPr>
                                <a:rPr lang="en-GB" sz="2400" i="1" smtClean="0">
                                  <a:latin typeface="Cambria Math" panose="02040503050406030204" pitchFamily="18" charset="0"/>
                                </a:rPr>
                              </m:ctrlPr>
                            </m:sSubPr>
                            <m:e>
                              <m:r>
                                <a:rPr lang="en-US" sz="2400" b="0" i="1" smtClean="0">
                                  <a:latin typeface="Cambria Math" panose="02040503050406030204" pitchFamily="18" charset="0"/>
                                </a:rPr>
                                <m:t>𝑉</m:t>
                              </m:r>
                            </m:e>
                            <m:sub>
                              <m:r>
                                <a:rPr lang="en-US" sz="2400" b="0" i="1" smtClean="0">
                                  <a:latin typeface="Cambria Math" panose="02040503050406030204" pitchFamily="18" charset="0"/>
                                </a:rPr>
                                <m:t>2</m:t>
                              </m:r>
                            </m:sub>
                          </m:sSub>
                        </m:num>
                        <m:den>
                          <m:sSub>
                            <m:sSubPr>
                              <m:ctrlPr>
                                <a:rPr lang="en-GB" sz="2400" i="1" smtClean="0">
                                  <a:latin typeface="Cambria Math" panose="02040503050406030204" pitchFamily="18" charset="0"/>
                                </a:rPr>
                              </m:ctrlPr>
                            </m:sSubPr>
                            <m:e>
                              <m:r>
                                <a:rPr lang="en-US" sz="2400" b="0" i="1" smtClean="0">
                                  <a:latin typeface="Cambria Math" panose="02040503050406030204" pitchFamily="18" charset="0"/>
                                </a:rPr>
                                <m:t>𝑉</m:t>
                              </m:r>
                            </m:e>
                            <m:sub>
                              <m:r>
                                <a:rPr lang="en-US" sz="2400" b="0" i="1" smtClean="0">
                                  <a:latin typeface="Cambria Math" panose="02040503050406030204" pitchFamily="18" charset="0"/>
                                </a:rPr>
                                <m:t>1</m:t>
                              </m:r>
                            </m:sub>
                          </m:sSub>
                        </m:den>
                      </m:f>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𝑃</m:t>
                              </m:r>
                            </m:e>
                            <m:sub>
                              <m:r>
                                <a:rPr lang="en-US" sz="2400" b="0" i="1" smtClean="0">
                                  <a:latin typeface="Cambria Math" panose="02040503050406030204" pitchFamily="18" charset="0"/>
                                </a:rPr>
                                <m:t>1</m:t>
                              </m:r>
                            </m:sub>
                          </m:sSub>
                        </m:num>
                        <m:den>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𝑃</m:t>
                              </m:r>
                            </m:e>
                            <m:sub>
                              <m:r>
                                <a:rPr lang="en-US" sz="2400" b="0" i="1" smtClean="0">
                                  <a:latin typeface="Cambria Math" panose="02040503050406030204" pitchFamily="18" charset="0"/>
                                </a:rPr>
                                <m:t>2</m:t>
                              </m:r>
                            </m:sub>
                          </m:sSub>
                        </m:den>
                      </m:f>
                    </m:oMath>
                  </m:oMathPara>
                </a14:m>
                <a:endParaRPr lang="en-GB" sz="2400" dirty="0"/>
              </a:p>
            </p:txBody>
          </p:sp>
        </mc:Choice>
        <mc:Fallback>
          <p:sp>
            <p:nvSpPr>
              <p:cNvPr id="6" name="TextBox 5"/>
              <p:cNvSpPr txBox="1">
                <a:spLocks noRot="1" noChangeAspect="1" noMove="1" noResize="1" noEditPoints="1" noAdjustHandles="1" noChangeArrowheads="1" noChangeShapeType="1" noTextEdit="1"/>
              </p:cNvSpPr>
              <p:nvPr/>
            </p:nvSpPr>
            <p:spPr>
              <a:xfrm>
                <a:off x="5100055" y="4176420"/>
                <a:ext cx="1063496" cy="751872"/>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xmlns="" Requires="a14">
          <p:sp>
            <p:nvSpPr>
              <p:cNvPr id="7" name="Rectangle 6"/>
              <p:cNvSpPr/>
              <p:nvPr/>
            </p:nvSpPr>
            <p:spPr>
              <a:xfrm>
                <a:off x="4025789" y="5500314"/>
                <a:ext cx="2923108" cy="844205"/>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US" sz="2400" i="1" smtClean="0">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𝑤</m:t>
                          </m:r>
                        </m:e>
                        <m:sub>
                          <m:r>
                            <a:rPr lang="en-US" sz="2400" i="1">
                              <a:solidFill>
                                <a:srgbClr val="FF0000"/>
                              </a:solidFill>
                              <a:latin typeface="Cambria Math" panose="02040503050406030204" pitchFamily="18" charset="0"/>
                            </a:rPr>
                            <m:t>𝑚𝑎𝑥</m:t>
                          </m:r>
                        </m:sub>
                      </m:sSub>
                      <m:r>
                        <a:rPr lang="en-US" sz="2400" i="1">
                          <a:solidFill>
                            <a:srgbClr val="FF0000"/>
                          </a:solidFill>
                          <a:latin typeface="Cambria Math" panose="02040503050406030204" pitchFamily="18" charset="0"/>
                        </a:rPr>
                        <m:t>=−</m:t>
                      </m:r>
                      <m:r>
                        <a:rPr lang="en-US" sz="2400" i="1">
                          <a:solidFill>
                            <a:srgbClr val="FF0000"/>
                          </a:solidFill>
                          <a:latin typeface="Cambria Math" panose="02040503050406030204" pitchFamily="18" charset="0"/>
                        </a:rPr>
                        <m:t>𝑛𝑅𝑇</m:t>
                      </m:r>
                      <m:func>
                        <m:funcPr>
                          <m:ctrlPr>
                            <a:rPr lang="en-US" sz="2400" i="1">
                              <a:solidFill>
                                <a:srgbClr val="FF0000"/>
                              </a:solidFill>
                              <a:latin typeface="Cambria Math" panose="02040503050406030204" pitchFamily="18" charset="0"/>
                            </a:rPr>
                          </m:ctrlPr>
                        </m:funcPr>
                        <m:fName>
                          <m:r>
                            <m:rPr>
                              <m:sty m:val="p"/>
                            </m:rPr>
                            <a:rPr lang="en-US" sz="2400">
                              <a:solidFill>
                                <a:srgbClr val="FF0000"/>
                              </a:solidFill>
                              <a:latin typeface="Cambria Math" panose="02040503050406030204" pitchFamily="18" charset="0"/>
                            </a:rPr>
                            <m:t>ln</m:t>
                          </m:r>
                        </m:fName>
                        <m:e>
                          <m:f>
                            <m:fPr>
                              <m:ctrlPr>
                                <a:rPr lang="en-US" sz="2400" i="1">
                                  <a:solidFill>
                                    <a:srgbClr val="FF0000"/>
                                  </a:solidFill>
                                  <a:latin typeface="Cambria Math" panose="02040503050406030204" pitchFamily="18" charset="0"/>
                                </a:rPr>
                              </m:ctrlPr>
                            </m:fPr>
                            <m:num>
                              <m:sSub>
                                <m:sSubPr>
                                  <m:ctrlPr>
                                    <a:rPr lang="en-US" sz="2400" i="1">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𝑃</m:t>
                                  </m:r>
                                </m:e>
                                <m:sub>
                                  <m:r>
                                    <a:rPr lang="en-US" sz="2400" b="0" i="1" smtClean="0">
                                      <a:solidFill>
                                        <a:srgbClr val="FF0000"/>
                                      </a:solidFill>
                                      <a:latin typeface="Cambria Math" panose="02040503050406030204" pitchFamily="18" charset="0"/>
                                    </a:rPr>
                                    <m:t>1</m:t>
                                  </m:r>
                                </m:sub>
                              </m:sSub>
                            </m:num>
                            <m:den>
                              <m:sSub>
                                <m:sSubPr>
                                  <m:ctrlPr>
                                    <a:rPr lang="en-US" sz="2400" i="1">
                                      <a:solidFill>
                                        <a:srgbClr val="FF0000"/>
                                      </a:solidFill>
                                      <a:latin typeface="Cambria Math" panose="02040503050406030204" pitchFamily="18" charset="0"/>
                                    </a:rPr>
                                  </m:ctrlPr>
                                </m:sSubPr>
                                <m:e>
                                  <m:r>
                                    <a:rPr lang="en-US" sz="2400" b="0" i="1" smtClean="0">
                                      <a:solidFill>
                                        <a:srgbClr val="FF0000"/>
                                      </a:solidFill>
                                      <a:latin typeface="Cambria Math" panose="02040503050406030204" pitchFamily="18" charset="0"/>
                                    </a:rPr>
                                    <m:t>𝑃</m:t>
                                  </m:r>
                                </m:e>
                                <m:sub>
                                  <m:r>
                                    <a:rPr lang="en-US" sz="2400" b="0" i="1" smtClean="0">
                                      <a:solidFill>
                                        <a:srgbClr val="FF0000"/>
                                      </a:solidFill>
                                      <a:latin typeface="Cambria Math" panose="02040503050406030204" pitchFamily="18" charset="0"/>
                                    </a:rPr>
                                    <m:t>2</m:t>
                                  </m:r>
                                </m:sub>
                              </m:sSub>
                            </m:den>
                          </m:f>
                        </m:e>
                      </m:func>
                    </m:oMath>
                  </m:oMathPara>
                </a14:m>
                <a:endParaRPr lang="en-GB" dirty="0"/>
              </a:p>
            </p:txBody>
          </p:sp>
        </mc:Choice>
        <mc:Fallback>
          <p:sp>
            <p:nvSpPr>
              <p:cNvPr id="7" name="Rectangle 6"/>
              <p:cNvSpPr>
                <a:spLocks noRot="1" noChangeAspect="1" noMove="1" noResize="1" noEditPoints="1" noAdjustHandles="1" noChangeArrowheads="1" noChangeShapeType="1" noTextEdit="1"/>
              </p:cNvSpPr>
              <p:nvPr/>
            </p:nvSpPr>
            <p:spPr>
              <a:xfrm>
                <a:off x="4025789" y="5500314"/>
                <a:ext cx="2923108" cy="844205"/>
              </a:xfrm>
              <a:prstGeom prst="rect">
                <a:avLst/>
              </a:prstGeom>
              <a:blipFill rotWithShape="0">
                <a:blip r:embed="rId6"/>
                <a:stretch>
                  <a:fillRect/>
                </a:stretch>
              </a:blipFill>
            </p:spPr>
            <p:txBody>
              <a:bodyPr/>
              <a:lstStyle/>
              <a:p>
                <a:r>
                  <a:rPr lang="en-GB">
                    <a:noFill/>
                  </a:rPr>
                  <a:t> </a:t>
                </a:r>
              </a:p>
            </p:txBody>
          </p:sp>
        </mc:Fallback>
      </mc:AlternateContent>
      <p:sp>
        <p:nvSpPr>
          <p:cNvPr id="8" name="TextBox 7"/>
          <p:cNvSpPr txBox="1"/>
          <p:nvPr/>
        </p:nvSpPr>
        <p:spPr>
          <a:xfrm>
            <a:off x="400050" y="5691583"/>
            <a:ext cx="1412951" cy="461665"/>
          </a:xfrm>
          <a:prstGeom prst="rect">
            <a:avLst/>
          </a:prstGeom>
          <a:noFill/>
        </p:spPr>
        <p:txBody>
          <a:bodyPr wrap="none" rtlCol="0">
            <a:spAutoFit/>
          </a:bodyPr>
          <a:lstStyle/>
          <a:p>
            <a:r>
              <a:rPr lang="en-US" sz="2400" dirty="0" smtClean="0"/>
              <a:t>Therefore</a:t>
            </a:r>
            <a:endParaRPr lang="en-GB" sz="2400" dirty="0"/>
          </a:p>
        </p:txBody>
      </p:sp>
    </p:spTree>
    <p:extLst>
      <p:ext uri="{BB962C8B-B14F-4D97-AF65-F5344CB8AC3E}">
        <p14:creationId xmlns:p14="http://schemas.microsoft.com/office/powerpoint/2010/main" xmlns="" val="27262398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2500" y="704850"/>
            <a:ext cx="7533216" cy="1200329"/>
          </a:xfrm>
          <a:prstGeom prst="rect">
            <a:avLst/>
          </a:prstGeom>
          <a:noFill/>
        </p:spPr>
        <p:txBody>
          <a:bodyPr wrap="none" rtlCol="0">
            <a:spAutoFit/>
          </a:bodyPr>
          <a:lstStyle/>
          <a:p>
            <a:r>
              <a:rPr lang="en-US" sz="2400" dirty="0" smtClean="0">
                <a:solidFill>
                  <a:srgbClr val="00B050"/>
                </a:solidFill>
              </a:rPr>
              <a:t>Graphical Explanation of Maximum Work</a:t>
            </a:r>
          </a:p>
          <a:p>
            <a:endParaRPr lang="en-US" sz="2400" dirty="0">
              <a:solidFill>
                <a:srgbClr val="00B050"/>
              </a:solidFill>
            </a:endParaRPr>
          </a:p>
          <a:p>
            <a:r>
              <a:rPr lang="en-US" sz="2400" dirty="0" smtClean="0"/>
              <a:t>For Isothermal </a:t>
            </a:r>
            <a:r>
              <a:rPr lang="en-US" sz="2400" b="1" dirty="0" smtClean="0"/>
              <a:t>Irreversible</a:t>
            </a:r>
            <a:r>
              <a:rPr lang="en-US" sz="2400" dirty="0" smtClean="0"/>
              <a:t> process the work </a:t>
            </a:r>
            <a:r>
              <a:rPr lang="en-US" sz="2400" dirty="0" err="1" smtClean="0">
                <a:solidFill>
                  <a:srgbClr val="FF0000"/>
                </a:solidFill>
              </a:rPr>
              <a:t>P</a:t>
            </a:r>
            <a:r>
              <a:rPr lang="en-US" sz="2400" baseline="-25000" dirty="0" err="1" smtClean="0">
                <a:solidFill>
                  <a:srgbClr val="FF0000"/>
                </a:solidFill>
              </a:rPr>
              <a:t>ex</a:t>
            </a:r>
            <a:r>
              <a:rPr lang="en-US" sz="2400" dirty="0" smtClean="0">
                <a:solidFill>
                  <a:srgbClr val="FF0000"/>
                </a:solidFill>
              </a:rPr>
              <a:t> = </a:t>
            </a:r>
            <a:r>
              <a:rPr lang="en-US" sz="2400" dirty="0" err="1" smtClean="0">
                <a:solidFill>
                  <a:srgbClr val="FF0000"/>
                </a:solidFill>
              </a:rPr>
              <a:t>P</a:t>
            </a:r>
            <a:r>
              <a:rPr lang="en-US" sz="2400" baseline="-25000" dirty="0" err="1" smtClean="0">
                <a:solidFill>
                  <a:srgbClr val="FF0000"/>
                </a:solidFill>
              </a:rPr>
              <a:t>final</a:t>
            </a:r>
            <a:r>
              <a:rPr lang="en-US" sz="2400" dirty="0" smtClean="0">
                <a:solidFill>
                  <a:srgbClr val="FF0000"/>
                </a:solidFill>
              </a:rPr>
              <a:t> = P</a:t>
            </a:r>
            <a:r>
              <a:rPr lang="en-US" sz="2400" baseline="-25000" dirty="0" smtClean="0">
                <a:solidFill>
                  <a:srgbClr val="FF0000"/>
                </a:solidFill>
              </a:rPr>
              <a:t>2</a:t>
            </a:r>
            <a:r>
              <a:rPr lang="en-US" sz="2400" dirty="0" smtClean="0">
                <a:solidFill>
                  <a:srgbClr val="FF0000"/>
                </a:solidFill>
              </a:rPr>
              <a:t> </a:t>
            </a:r>
            <a:endParaRPr lang="en-GB" sz="2400" dirty="0">
              <a:solidFill>
                <a:srgbClr val="FF0000"/>
              </a:solidFill>
            </a:endParaRPr>
          </a:p>
        </p:txBody>
      </p:sp>
      <mc:AlternateContent xmlns:mc="http://schemas.openxmlformats.org/markup-compatibility/2006">
        <mc:Choice xmlns:a14="http://schemas.microsoft.com/office/drawing/2010/main" xmlns="" Requires="a14">
          <p:sp>
            <p:nvSpPr>
              <p:cNvPr id="3" name="Rectangle 2"/>
              <p:cNvSpPr/>
              <p:nvPr/>
            </p:nvSpPr>
            <p:spPr>
              <a:xfrm>
                <a:off x="952500" y="1939261"/>
                <a:ext cx="4290277" cy="1058431"/>
              </a:xfrm>
              <a:prstGeom prst="rect">
                <a:avLst/>
              </a:prstGeom>
            </p:spPr>
            <p:txBody>
              <a:bodyPr wrap="none">
                <a:spAutoFit/>
              </a:bodyPr>
              <a:lstStyle/>
              <a:p>
                <a:pPr lvl="0"/>
                <a14:m>
                  <m:oMathPara xmlns:m="http://schemas.openxmlformats.org/officeDocument/2006/math">
                    <m:oMathParaPr>
                      <m:jc m:val="centerGroup"/>
                    </m:oMathParaPr>
                    <m:oMath xmlns:m="http://schemas.openxmlformats.org/officeDocument/2006/math">
                      <m:r>
                        <a:rPr lang="en-US" sz="2800" i="1" smtClean="0">
                          <a:solidFill>
                            <a:srgbClr val="FF0000"/>
                          </a:solidFill>
                          <a:latin typeface="Cambria Math" panose="02040503050406030204" pitchFamily="18" charset="0"/>
                        </a:rPr>
                        <m:t>𝑤</m:t>
                      </m:r>
                      <m:r>
                        <a:rPr lang="en-US" sz="2800" i="1" smtClean="0">
                          <a:solidFill>
                            <a:srgbClr val="FF0000"/>
                          </a:solidFill>
                          <a:latin typeface="Cambria Math" panose="02040503050406030204" pitchFamily="18" charset="0"/>
                        </a:rPr>
                        <m:t>=−</m:t>
                      </m:r>
                      <m:nary>
                        <m:naryPr>
                          <m:ctrlPr>
                            <a:rPr lang="en-US" sz="2800" i="1">
                              <a:solidFill>
                                <a:srgbClr val="FF0000"/>
                              </a:solidFill>
                              <a:latin typeface="Cambria Math" panose="02040503050406030204" pitchFamily="18" charset="0"/>
                            </a:rPr>
                          </m:ctrlPr>
                        </m:naryPr>
                        <m:sub>
                          <m:r>
                            <m:rPr>
                              <m:brk m:alnAt="23"/>
                            </m:rPr>
                            <a:rPr lang="en-US" sz="2800" i="1">
                              <a:solidFill>
                                <a:srgbClr val="FF0000"/>
                              </a:solidFill>
                              <a:latin typeface="Cambria Math" panose="02040503050406030204" pitchFamily="18" charset="0"/>
                            </a:rPr>
                            <m:t>1</m:t>
                          </m:r>
                        </m:sub>
                        <m:sup>
                          <m:r>
                            <a:rPr lang="en-US" sz="2800" i="1">
                              <a:solidFill>
                                <a:srgbClr val="FF0000"/>
                              </a:solidFill>
                              <a:latin typeface="Cambria Math" panose="02040503050406030204" pitchFamily="18" charset="0"/>
                            </a:rPr>
                            <m:t>2</m:t>
                          </m:r>
                        </m:sup>
                        <m:e>
                          <m:sSub>
                            <m:sSubPr>
                              <m:ctrlPr>
                                <a:rPr lang="en-US"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𝑃</m:t>
                              </m:r>
                            </m:e>
                            <m:sub>
                              <m:r>
                                <a:rPr lang="en-US" sz="2800" i="1">
                                  <a:solidFill>
                                    <a:srgbClr val="FF0000"/>
                                  </a:solidFill>
                                  <a:latin typeface="Cambria Math" panose="02040503050406030204" pitchFamily="18" charset="0"/>
                                </a:rPr>
                                <m:t>𝑒𝑥</m:t>
                              </m:r>
                            </m:sub>
                          </m:sSub>
                        </m:e>
                      </m:nary>
                      <m:r>
                        <a:rPr lang="en-US" sz="2800" i="1">
                          <a:solidFill>
                            <a:srgbClr val="FF0000"/>
                          </a:solidFill>
                          <a:latin typeface="Cambria Math" panose="02040503050406030204" pitchFamily="18" charset="0"/>
                        </a:rPr>
                        <m:t>𝑑𝑉</m:t>
                      </m:r>
                      <m:r>
                        <a:rPr lang="en-US" sz="2800" b="0" i="0" smtClean="0">
                          <a:solidFill>
                            <a:srgbClr val="FF0000"/>
                          </a:solidFill>
                          <a:latin typeface="Cambria Math" panose="02040503050406030204" pitchFamily="18" charset="0"/>
                        </a:rPr>
                        <m:t>=</m:t>
                      </m:r>
                      <m:r>
                        <a:rPr lang="en-US" sz="2800" b="0" i="1" smtClean="0">
                          <a:solidFill>
                            <a:srgbClr val="FF0000"/>
                          </a:solidFill>
                          <a:latin typeface="Cambria Math" panose="02040503050406030204" pitchFamily="18" charset="0"/>
                        </a:rPr>
                        <m:t>−</m:t>
                      </m:r>
                      <m:sSub>
                        <m:sSubPr>
                          <m:ctrlPr>
                            <a:rPr lang="en-US" sz="2800" b="0" i="1" smtClean="0">
                              <a:solidFill>
                                <a:srgbClr val="FF0000"/>
                              </a:solidFill>
                              <a:latin typeface="Cambria Math" panose="02040503050406030204" pitchFamily="18" charset="0"/>
                            </a:rPr>
                          </m:ctrlPr>
                        </m:sSubPr>
                        <m:e>
                          <m:r>
                            <a:rPr lang="en-US" sz="2800" b="0" i="1" smtClean="0">
                              <a:solidFill>
                                <a:srgbClr val="FF0000"/>
                              </a:solidFill>
                              <a:latin typeface="Cambria Math" panose="02040503050406030204" pitchFamily="18" charset="0"/>
                            </a:rPr>
                            <m:t>𝑃</m:t>
                          </m:r>
                        </m:e>
                        <m:sub>
                          <m:r>
                            <a:rPr lang="en-US" sz="2800" b="0" i="1" smtClean="0">
                              <a:solidFill>
                                <a:srgbClr val="FF0000"/>
                              </a:solidFill>
                              <a:latin typeface="Cambria Math" panose="02040503050406030204" pitchFamily="18" charset="0"/>
                            </a:rPr>
                            <m:t>2</m:t>
                          </m:r>
                        </m:sub>
                      </m:sSub>
                      <m:r>
                        <a:rPr lang="en-US" sz="2800" b="0" i="1" smtClean="0">
                          <a:solidFill>
                            <a:srgbClr val="FF0000"/>
                          </a:solidFill>
                          <a:latin typeface="Cambria Math" panose="02040503050406030204" pitchFamily="18" charset="0"/>
                        </a:rPr>
                        <m:t>∆</m:t>
                      </m:r>
                      <m:r>
                        <a:rPr lang="en-US" sz="2800" b="0" i="1" smtClean="0">
                          <a:solidFill>
                            <a:srgbClr val="FF0000"/>
                          </a:solidFill>
                          <a:latin typeface="Cambria Math" panose="02040503050406030204" pitchFamily="18" charset="0"/>
                        </a:rPr>
                        <m:t>𝑉</m:t>
                      </m:r>
                    </m:oMath>
                  </m:oMathPara>
                </a14:m>
                <a:endParaRPr lang="en-US" sz="2800" dirty="0">
                  <a:solidFill>
                    <a:srgbClr val="FF0000"/>
                  </a:solidFill>
                </a:endParaRPr>
              </a:p>
            </p:txBody>
          </p:sp>
        </mc:Choice>
        <mc:Fallback>
          <p:sp>
            <p:nvSpPr>
              <p:cNvPr id="3" name="Rectangle 2"/>
              <p:cNvSpPr>
                <a:spLocks noRot="1" noChangeAspect="1" noMove="1" noResize="1" noEditPoints="1" noAdjustHandles="1" noChangeArrowheads="1" noChangeShapeType="1" noTextEdit="1"/>
              </p:cNvSpPr>
              <p:nvPr/>
            </p:nvSpPr>
            <p:spPr>
              <a:xfrm>
                <a:off x="952500" y="1939261"/>
                <a:ext cx="4290277" cy="1058431"/>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xmlns="" Requires="a14">
          <p:sp>
            <p:nvSpPr>
              <p:cNvPr id="4" name="Rectangle 3"/>
              <p:cNvSpPr/>
              <p:nvPr/>
            </p:nvSpPr>
            <p:spPr>
              <a:xfrm>
                <a:off x="7455549" y="4741206"/>
                <a:ext cx="2060333" cy="90971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𝑤</m:t>
                      </m:r>
                      <m:r>
                        <a:rPr lang="en-US" b="0" i="1" smtClean="0">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𝑃</m:t>
                          </m:r>
                        </m:e>
                        <m:sub>
                          <m:r>
                            <a:rPr lang="en-US" i="1">
                              <a:solidFill>
                                <a:schemeClr val="tx1"/>
                              </a:solidFill>
                              <a:latin typeface="Cambria Math" panose="02040503050406030204" pitchFamily="18" charset="0"/>
                            </a:rPr>
                            <m:t>2</m:t>
                          </m:r>
                        </m:sub>
                      </m:sSub>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𝑉</m:t>
                      </m:r>
                    </m:oMath>
                  </m:oMathPara>
                </a14:m>
                <a:endParaRPr lang="en-US" dirty="0">
                  <a:solidFill>
                    <a:schemeClr val="tx1"/>
                  </a:solidFill>
                </a:endParaRPr>
              </a:p>
            </p:txBody>
          </p:sp>
        </mc:Choice>
        <mc:Fallback>
          <p:sp>
            <p:nvSpPr>
              <p:cNvPr id="4" name="Rectangle 3"/>
              <p:cNvSpPr>
                <a:spLocks noRot="1" noChangeAspect="1" noMove="1" noResize="1" noEditPoints="1" noAdjustHandles="1" noChangeArrowheads="1" noChangeShapeType="1" noTextEdit="1"/>
              </p:cNvSpPr>
              <p:nvPr/>
            </p:nvSpPr>
            <p:spPr>
              <a:xfrm>
                <a:off x="7455549" y="4741206"/>
                <a:ext cx="2060333" cy="909710"/>
              </a:xfrm>
              <a:prstGeom prst="rect">
                <a:avLst/>
              </a:prstGeom>
              <a:blipFill rotWithShape="0">
                <a:blip r:embed="rId4"/>
                <a:stretch>
                  <a:fillRect/>
                </a:stretch>
              </a:blipFill>
            </p:spPr>
            <p:txBody>
              <a:bodyPr/>
              <a:lstStyle/>
              <a:p>
                <a:r>
                  <a:rPr lang="en-GB">
                    <a:noFill/>
                  </a:rPr>
                  <a:t> </a:t>
                </a:r>
              </a:p>
            </p:txBody>
          </p:sp>
        </mc:Fallback>
      </mc:AlternateContent>
      <p:cxnSp>
        <p:nvCxnSpPr>
          <p:cNvPr id="5" name="Straight Arrow Connector 4"/>
          <p:cNvCxnSpPr/>
          <p:nvPr/>
        </p:nvCxnSpPr>
        <p:spPr>
          <a:xfrm flipH="1" flipV="1">
            <a:off x="6894194" y="3067193"/>
            <a:ext cx="30783" cy="258372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6" name="Straight Arrow Connector 5"/>
          <p:cNvCxnSpPr/>
          <p:nvPr/>
        </p:nvCxnSpPr>
        <p:spPr>
          <a:xfrm>
            <a:off x="6924977" y="5650917"/>
            <a:ext cx="3121479"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7" name="Freeform 6"/>
          <p:cNvSpPr/>
          <p:nvPr/>
        </p:nvSpPr>
        <p:spPr>
          <a:xfrm>
            <a:off x="7455550" y="3535823"/>
            <a:ext cx="2060332" cy="1205383"/>
          </a:xfrm>
          <a:custGeom>
            <a:avLst/>
            <a:gdLst>
              <a:gd name="connsiteX0" fmla="*/ 0 w 2266950"/>
              <a:gd name="connsiteY0" fmla="*/ 0 h 1151346"/>
              <a:gd name="connsiteX1" fmla="*/ 114300 w 2266950"/>
              <a:gd name="connsiteY1" fmla="*/ 247650 h 1151346"/>
              <a:gd name="connsiteX2" fmla="*/ 247650 w 2266950"/>
              <a:gd name="connsiteY2" fmla="*/ 457200 h 1151346"/>
              <a:gd name="connsiteX3" fmla="*/ 495300 w 2266950"/>
              <a:gd name="connsiteY3" fmla="*/ 533400 h 1151346"/>
              <a:gd name="connsiteX4" fmla="*/ 647700 w 2266950"/>
              <a:gd name="connsiteY4" fmla="*/ 704850 h 1151346"/>
              <a:gd name="connsiteX5" fmla="*/ 838200 w 2266950"/>
              <a:gd name="connsiteY5" fmla="*/ 781050 h 1151346"/>
              <a:gd name="connsiteX6" fmla="*/ 1085850 w 2266950"/>
              <a:gd name="connsiteY6" fmla="*/ 895350 h 1151346"/>
              <a:gd name="connsiteX7" fmla="*/ 1352550 w 2266950"/>
              <a:gd name="connsiteY7" fmla="*/ 971550 h 1151346"/>
              <a:gd name="connsiteX8" fmla="*/ 1638300 w 2266950"/>
              <a:gd name="connsiteY8" fmla="*/ 971550 h 1151346"/>
              <a:gd name="connsiteX9" fmla="*/ 1981200 w 2266950"/>
              <a:gd name="connsiteY9" fmla="*/ 1143000 h 1151346"/>
              <a:gd name="connsiteX10" fmla="*/ 2095500 w 2266950"/>
              <a:gd name="connsiteY10" fmla="*/ 1104900 h 1151346"/>
              <a:gd name="connsiteX11" fmla="*/ 2266950 w 2266950"/>
              <a:gd name="connsiteY11" fmla="*/ 933450 h 1151346"/>
              <a:gd name="connsiteX0" fmla="*/ 0 w 2266950"/>
              <a:gd name="connsiteY0" fmla="*/ 0 h 1151346"/>
              <a:gd name="connsiteX1" fmla="*/ 114300 w 2266950"/>
              <a:gd name="connsiteY1" fmla="*/ 247650 h 1151346"/>
              <a:gd name="connsiteX2" fmla="*/ 247650 w 2266950"/>
              <a:gd name="connsiteY2" fmla="*/ 457200 h 1151346"/>
              <a:gd name="connsiteX3" fmla="*/ 419100 w 2266950"/>
              <a:gd name="connsiteY3" fmla="*/ 647700 h 1151346"/>
              <a:gd name="connsiteX4" fmla="*/ 647700 w 2266950"/>
              <a:gd name="connsiteY4" fmla="*/ 704850 h 1151346"/>
              <a:gd name="connsiteX5" fmla="*/ 838200 w 2266950"/>
              <a:gd name="connsiteY5" fmla="*/ 781050 h 1151346"/>
              <a:gd name="connsiteX6" fmla="*/ 1085850 w 2266950"/>
              <a:gd name="connsiteY6" fmla="*/ 895350 h 1151346"/>
              <a:gd name="connsiteX7" fmla="*/ 1352550 w 2266950"/>
              <a:gd name="connsiteY7" fmla="*/ 971550 h 1151346"/>
              <a:gd name="connsiteX8" fmla="*/ 1638300 w 2266950"/>
              <a:gd name="connsiteY8" fmla="*/ 971550 h 1151346"/>
              <a:gd name="connsiteX9" fmla="*/ 1981200 w 2266950"/>
              <a:gd name="connsiteY9" fmla="*/ 1143000 h 1151346"/>
              <a:gd name="connsiteX10" fmla="*/ 2095500 w 2266950"/>
              <a:gd name="connsiteY10" fmla="*/ 1104900 h 1151346"/>
              <a:gd name="connsiteX11" fmla="*/ 2266950 w 2266950"/>
              <a:gd name="connsiteY11" fmla="*/ 933450 h 1151346"/>
              <a:gd name="connsiteX0" fmla="*/ 0 w 2266950"/>
              <a:gd name="connsiteY0" fmla="*/ 0 h 1151346"/>
              <a:gd name="connsiteX1" fmla="*/ 114300 w 2266950"/>
              <a:gd name="connsiteY1" fmla="*/ 247650 h 1151346"/>
              <a:gd name="connsiteX2" fmla="*/ 247650 w 2266950"/>
              <a:gd name="connsiteY2" fmla="*/ 457200 h 1151346"/>
              <a:gd name="connsiteX3" fmla="*/ 419100 w 2266950"/>
              <a:gd name="connsiteY3" fmla="*/ 647700 h 1151346"/>
              <a:gd name="connsiteX4" fmla="*/ 647700 w 2266950"/>
              <a:gd name="connsiteY4" fmla="*/ 704850 h 1151346"/>
              <a:gd name="connsiteX5" fmla="*/ 838200 w 2266950"/>
              <a:gd name="connsiteY5" fmla="*/ 781050 h 1151346"/>
              <a:gd name="connsiteX6" fmla="*/ 1085850 w 2266950"/>
              <a:gd name="connsiteY6" fmla="*/ 895350 h 1151346"/>
              <a:gd name="connsiteX7" fmla="*/ 1352550 w 2266950"/>
              <a:gd name="connsiteY7" fmla="*/ 971550 h 1151346"/>
              <a:gd name="connsiteX8" fmla="*/ 1638300 w 2266950"/>
              <a:gd name="connsiteY8" fmla="*/ 971550 h 1151346"/>
              <a:gd name="connsiteX9" fmla="*/ 1981200 w 2266950"/>
              <a:gd name="connsiteY9" fmla="*/ 1143000 h 1151346"/>
              <a:gd name="connsiteX10" fmla="*/ 2095500 w 2266950"/>
              <a:gd name="connsiteY10" fmla="*/ 1104900 h 1151346"/>
              <a:gd name="connsiteX11" fmla="*/ 2266950 w 2266950"/>
              <a:gd name="connsiteY11" fmla="*/ 933450 h 1151346"/>
              <a:gd name="connsiteX0" fmla="*/ 0 w 2266950"/>
              <a:gd name="connsiteY0" fmla="*/ 0 h 1151346"/>
              <a:gd name="connsiteX1" fmla="*/ 114300 w 2266950"/>
              <a:gd name="connsiteY1" fmla="*/ 247650 h 1151346"/>
              <a:gd name="connsiteX2" fmla="*/ 247650 w 2266950"/>
              <a:gd name="connsiteY2" fmla="*/ 457200 h 1151346"/>
              <a:gd name="connsiteX3" fmla="*/ 419100 w 2266950"/>
              <a:gd name="connsiteY3" fmla="*/ 647700 h 1151346"/>
              <a:gd name="connsiteX4" fmla="*/ 697942 w 2266950"/>
              <a:gd name="connsiteY4" fmla="*/ 770164 h 1151346"/>
              <a:gd name="connsiteX5" fmla="*/ 838200 w 2266950"/>
              <a:gd name="connsiteY5" fmla="*/ 781050 h 1151346"/>
              <a:gd name="connsiteX6" fmla="*/ 1085850 w 2266950"/>
              <a:gd name="connsiteY6" fmla="*/ 895350 h 1151346"/>
              <a:gd name="connsiteX7" fmla="*/ 1352550 w 2266950"/>
              <a:gd name="connsiteY7" fmla="*/ 971550 h 1151346"/>
              <a:gd name="connsiteX8" fmla="*/ 1638300 w 2266950"/>
              <a:gd name="connsiteY8" fmla="*/ 971550 h 1151346"/>
              <a:gd name="connsiteX9" fmla="*/ 1981200 w 2266950"/>
              <a:gd name="connsiteY9" fmla="*/ 1143000 h 1151346"/>
              <a:gd name="connsiteX10" fmla="*/ 2095500 w 2266950"/>
              <a:gd name="connsiteY10" fmla="*/ 1104900 h 1151346"/>
              <a:gd name="connsiteX11" fmla="*/ 2266950 w 2266950"/>
              <a:gd name="connsiteY11" fmla="*/ 933450 h 1151346"/>
              <a:gd name="connsiteX0" fmla="*/ 0 w 2266950"/>
              <a:gd name="connsiteY0" fmla="*/ 0 h 1151346"/>
              <a:gd name="connsiteX1" fmla="*/ 114300 w 2266950"/>
              <a:gd name="connsiteY1" fmla="*/ 247650 h 1151346"/>
              <a:gd name="connsiteX2" fmla="*/ 247650 w 2266950"/>
              <a:gd name="connsiteY2" fmla="*/ 457200 h 1151346"/>
              <a:gd name="connsiteX3" fmla="*/ 419100 w 2266950"/>
              <a:gd name="connsiteY3" fmla="*/ 647700 h 1151346"/>
              <a:gd name="connsiteX4" fmla="*/ 697942 w 2266950"/>
              <a:gd name="connsiteY4" fmla="*/ 770164 h 1151346"/>
              <a:gd name="connsiteX5" fmla="*/ 878393 w 2266950"/>
              <a:gd name="connsiteY5" fmla="*/ 821243 h 1151346"/>
              <a:gd name="connsiteX6" fmla="*/ 1085850 w 2266950"/>
              <a:gd name="connsiteY6" fmla="*/ 895350 h 1151346"/>
              <a:gd name="connsiteX7" fmla="*/ 1352550 w 2266950"/>
              <a:gd name="connsiteY7" fmla="*/ 971550 h 1151346"/>
              <a:gd name="connsiteX8" fmla="*/ 1638300 w 2266950"/>
              <a:gd name="connsiteY8" fmla="*/ 971550 h 1151346"/>
              <a:gd name="connsiteX9" fmla="*/ 1981200 w 2266950"/>
              <a:gd name="connsiteY9" fmla="*/ 1143000 h 1151346"/>
              <a:gd name="connsiteX10" fmla="*/ 2095500 w 2266950"/>
              <a:gd name="connsiteY10" fmla="*/ 1104900 h 1151346"/>
              <a:gd name="connsiteX11" fmla="*/ 2266950 w 2266950"/>
              <a:gd name="connsiteY11" fmla="*/ 933450 h 1151346"/>
              <a:gd name="connsiteX0" fmla="*/ 0 w 2266950"/>
              <a:gd name="connsiteY0" fmla="*/ 0 h 1145785"/>
              <a:gd name="connsiteX1" fmla="*/ 114300 w 2266950"/>
              <a:gd name="connsiteY1" fmla="*/ 247650 h 1145785"/>
              <a:gd name="connsiteX2" fmla="*/ 247650 w 2266950"/>
              <a:gd name="connsiteY2" fmla="*/ 457200 h 1145785"/>
              <a:gd name="connsiteX3" fmla="*/ 419100 w 2266950"/>
              <a:gd name="connsiteY3" fmla="*/ 647700 h 1145785"/>
              <a:gd name="connsiteX4" fmla="*/ 697942 w 2266950"/>
              <a:gd name="connsiteY4" fmla="*/ 770164 h 1145785"/>
              <a:gd name="connsiteX5" fmla="*/ 878393 w 2266950"/>
              <a:gd name="connsiteY5" fmla="*/ 821243 h 1145785"/>
              <a:gd name="connsiteX6" fmla="*/ 1085850 w 2266950"/>
              <a:gd name="connsiteY6" fmla="*/ 895350 h 1145785"/>
              <a:gd name="connsiteX7" fmla="*/ 1352550 w 2266950"/>
              <a:gd name="connsiteY7" fmla="*/ 971550 h 1145785"/>
              <a:gd name="connsiteX8" fmla="*/ 1668445 w 2266950"/>
              <a:gd name="connsiteY8" fmla="*/ 1051937 h 1145785"/>
              <a:gd name="connsiteX9" fmla="*/ 1981200 w 2266950"/>
              <a:gd name="connsiteY9" fmla="*/ 1143000 h 1145785"/>
              <a:gd name="connsiteX10" fmla="*/ 2095500 w 2266950"/>
              <a:gd name="connsiteY10" fmla="*/ 1104900 h 1145785"/>
              <a:gd name="connsiteX11" fmla="*/ 2266950 w 2266950"/>
              <a:gd name="connsiteY11" fmla="*/ 933450 h 1145785"/>
              <a:gd name="connsiteX0" fmla="*/ 0 w 2332264"/>
              <a:gd name="connsiteY0" fmla="*/ 0 h 1167143"/>
              <a:gd name="connsiteX1" fmla="*/ 114300 w 2332264"/>
              <a:gd name="connsiteY1" fmla="*/ 247650 h 1167143"/>
              <a:gd name="connsiteX2" fmla="*/ 247650 w 2332264"/>
              <a:gd name="connsiteY2" fmla="*/ 457200 h 1167143"/>
              <a:gd name="connsiteX3" fmla="*/ 419100 w 2332264"/>
              <a:gd name="connsiteY3" fmla="*/ 647700 h 1167143"/>
              <a:gd name="connsiteX4" fmla="*/ 697942 w 2332264"/>
              <a:gd name="connsiteY4" fmla="*/ 770164 h 1167143"/>
              <a:gd name="connsiteX5" fmla="*/ 878393 w 2332264"/>
              <a:gd name="connsiteY5" fmla="*/ 821243 h 1167143"/>
              <a:gd name="connsiteX6" fmla="*/ 1085850 w 2332264"/>
              <a:gd name="connsiteY6" fmla="*/ 895350 h 1167143"/>
              <a:gd name="connsiteX7" fmla="*/ 1352550 w 2332264"/>
              <a:gd name="connsiteY7" fmla="*/ 971550 h 1167143"/>
              <a:gd name="connsiteX8" fmla="*/ 1668445 w 2332264"/>
              <a:gd name="connsiteY8" fmla="*/ 1051937 h 1167143"/>
              <a:gd name="connsiteX9" fmla="*/ 1981200 w 2332264"/>
              <a:gd name="connsiteY9" fmla="*/ 1143000 h 1167143"/>
              <a:gd name="connsiteX10" fmla="*/ 2095500 w 2332264"/>
              <a:gd name="connsiteY10" fmla="*/ 1104900 h 1167143"/>
              <a:gd name="connsiteX11" fmla="*/ 2332264 w 2332264"/>
              <a:gd name="connsiteY11" fmla="*/ 1144466 h 1167143"/>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97942 w 2332264"/>
              <a:gd name="connsiteY4" fmla="*/ 770164 h 1179556"/>
              <a:gd name="connsiteX5" fmla="*/ 878393 w 2332264"/>
              <a:gd name="connsiteY5" fmla="*/ 821243 h 1179556"/>
              <a:gd name="connsiteX6" fmla="*/ 1085850 w 2332264"/>
              <a:gd name="connsiteY6" fmla="*/ 895350 h 1179556"/>
              <a:gd name="connsiteX7" fmla="*/ 1352550 w 2332264"/>
              <a:gd name="connsiteY7" fmla="*/ 971550 h 1179556"/>
              <a:gd name="connsiteX8" fmla="*/ 1668445 w 2332264"/>
              <a:gd name="connsiteY8" fmla="*/ 1051937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77846 w 2332264"/>
              <a:gd name="connsiteY4" fmla="*/ 835478 h 1179556"/>
              <a:gd name="connsiteX5" fmla="*/ 878393 w 2332264"/>
              <a:gd name="connsiteY5" fmla="*/ 821243 h 1179556"/>
              <a:gd name="connsiteX6" fmla="*/ 1085850 w 2332264"/>
              <a:gd name="connsiteY6" fmla="*/ 895350 h 1179556"/>
              <a:gd name="connsiteX7" fmla="*/ 1352550 w 2332264"/>
              <a:gd name="connsiteY7" fmla="*/ 971550 h 1179556"/>
              <a:gd name="connsiteX8" fmla="*/ 1668445 w 2332264"/>
              <a:gd name="connsiteY8" fmla="*/ 1051937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77846 w 2332264"/>
              <a:gd name="connsiteY4" fmla="*/ 835478 h 1179556"/>
              <a:gd name="connsiteX5" fmla="*/ 878393 w 2332264"/>
              <a:gd name="connsiteY5" fmla="*/ 911678 h 1179556"/>
              <a:gd name="connsiteX6" fmla="*/ 1085850 w 2332264"/>
              <a:gd name="connsiteY6" fmla="*/ 895350 h 1179556"/>
              <a:gd name="connsiteX7" fmla="*/ 1352550 w 2332264"/>
              <a:gd name="connsiteY7" fmla="*/ 971550 h 1179556"/>
              <a:gd name="connsiteX8" fmla="*/ 1668445 w 2332264"/>
              <a:gd name="connsiteY8" fmla="*/ 1051937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77846 w 2332264"/>
              <a:gd name="connsiteY4" fmla="*/ 835478 h 1179556"/>
              <a:gd name="connsiteX5" fmla="*/ 878393 w 2332264"/>
              <a:gd name="connsiteY5" fmla="*/ 911678 h 1179556"/>
              <a:gd name="connsiteX6" fmla="*/ 1075802 w 2332264"/>
              <a:gd name="connsiteY6" fmla="*/ 975736 h 1179556"/>
              <a:gd name="connsiteX7" fmla="*/ 1352550 w 2332264"/>
              <a:gd name="connsiteY7" fmla="*/ 971550 h 1179556"/>
              <a:gd name="connsiteX8" fmla="*/ 1668445 w 2332264"/>
              <a:gd name="connsiteY8" fmla="*/ 1051937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77846 w 2332264"/>
              <a:gd name="connsiteY4" fmla="*/ 835478 h 1179556"/>
              <a:gd name="connsiteX5" fmla="*/ 878393 w 2332264"/>
              <a:gd name="connsiteY5" fmla="*/ 911678 h 1179556"/>
              <a:gd name="connsiteX6" fmla="*/ 1075802 w 2332264"/>
              <a:gd name="connsiteY6" fmla="*/ 975736 h 1179556"/>
              <a:gd name="connsiteX7" fmla="*/ 1347526 w 2332264"/>
              <a:gd name="connsiteY7" fmla="*/ 1021792 h 1179556"/>
              <a:gd name="connsiteX8" fmla="*/ 1668445 w 2332264"/>
              <a:gd name="connsiteY8" fmla="*/ 1051937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77846 w 2332264"/>
              <a:gd name="connsiteY4" fmla="*/ 835478 h 1179556"/>
              <a:gd name="connsiteX5" fmla="*/ 878393 w 2332264"/>
              <a:gd name="connsiteY5" fmla="*/ 911678 h 1179556"/>
              <a:gd name="connsiteX6" fmla="*/ 1075802 w 2332264"/>
              <a:gd name="connsiteY6" fmla="*/ 975736 h 1179556"/>
              <a:gd name="connsiteX7" fmla="*/ 1347526 w 2332264"/>
              <a:gd name="connsiteY7" fmla="*/ 1021792 h 1179556"/>
              <a:gd name="connsiteX8" fmla="*/ 1673470 w 2332264"/>
              <a:gd name="connsiteY8" fmla="*/ 1082082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245578"/>
              <a:gd name="connsiteX1" fmla="*/ 114300 w 2332264"/>
              <a:gd name="connsiteY1" fmla="*/ 247650 h 1245578"/>
              <a:gd name="connsiteX2" fmla="*/ 247650 w 2332264"/>
              <a:gd name="connsiteY2" fmla="*/ 457200 h 1245578"/>
              <a:gd name="connsiteX3" fmla="*/ 419100 w 2332264"/>
              <a:gd name="connsiteY3" fmla="*/ 647700 h 1245578"/>
              <a:gd name="connsiteX4" fmla="*/ 677846 w 2332264"/>
              <a:gd name="connsiteY4" fmla="*/ 835478 h 1245578"/>
              <a:gd name="connsiteX5" fmla="*/ 878393 w 2332264"/>
              <a:gd name="connsiteY5" fmla="*/ 911678 h 1245578"/>
              <a:gd name="connsiteX6" fmla="*/ 1075802 w 2332264"/>
              <a:gd name="connsiteY6" fmla="*/ 975736 h 1245578"/>
              <a:gd name="connsiteX7" fmla="*/ 1347526 w 2332264"/>
              <a:gd name="connsiteY7" fmla="*/ 1021792 h 1245578"/>
              <a:gd name="connsiteX8" fmla="*/ 1673470 w 2332264"/>
              <a:gd name="connsiteY8" fmla="*/ 1082082 h 1245578"/>
              <a:gd name="connsiteX9" fmla="*/ 1981200 w 2332264"/>
              <a:gd name="connsiteY9" fmla="*/ 1143000 h 1245578"/>
              <a:gd name="connsiteX10" fmla="*/ 2095501 w 2332264"/>
              <a:gd name="connsiteY10" fmla="*/ 1245577 h 1245578"/>
              <a:gd name="connsiteX11" fmla="*/ 2332264 w 2332264"/>
              <a:gd name="connsiteY11" fmla="*/ 1144466 h 1245578"/>
              <a:gd name="connsiteX0" fmla="*/ 0 w 2332264"/>
              <a:gd name="connsiteY0" fmla="*/ 0 h 1246824"/>
              <a:gd name="connsiteX1" fmla="*/ 114300 w 2332264"/>
              <a:gd name="connsiteY1" fmla="*/ 247650 h 1246824"/>
              <a:gd name="connsiteX2" fmla="*/ 247650 w 2332264"/>
              <a:gd name="connsiteY2" fmla="*/ 457200 h 1246824"/>
              <a:gd name="connsiteX3" fmla="*/ 419100 w 2332264"/>
              <a:gd name="connsiteY3" fmla="*/ 647700 h 1246824"/>
              <a:gd name="connsiteX4" fmla="*/ 677846 w 2332264"/>
              <a:gd name="connsiteY4" fmla="*/ 835478 h 1246824"/>
              <a:gd name="connsiteX5" fmla="*/ 878393 w 2332264"/>
              <a:gd name="connsiteY5" fmla="*/ 911678 h 1246824"/>
              <a:gd name="connsiteX6" fmla="*/ 1075802 w 2332264"/>
              <a:gd name="connsiteY6" fmla="*/ 975736 h 1246824"/>
              <a:gd name="connsiteX7" fmla="*/ 1347526 w 2332264"/>
              <a:gd name="connsiteY7" fmla="*/ 1021792 h 1246824"/>
              <a:gd name="connsiteX8" fmla="*/ 1673470 w 2332264"/>
              <a:gd name="connsiteY8" fmla="*/ 1082082 h 1246824"/>
              <a:gd name="connsiteX9" fmla="*/ 1915886 w 2332264"/>
              <a:gd name="connsiteY9" fmla="*/ 1193242 h 1246824"/>
              <a:gd name="connsiteX10" fmla="*/ 2095501 w 2332264"/>
              <a:gd name="connsiteY10" fmla="*/ 1245577 h 1246824"/>
              <a:gd name="connsiteX11" fmla="*/ 2332264 w 2332264"/>
              <a:gd name="connsiteY11" fmla="*/ 1144466 h 1246824"/>
              <a:gd name="connsiteX0" fmla="*/ 0 w 2332264"/>
              <a:gd name="connsiteY0" fmla="*/ 0 h 1246635"/>
              <a:gd name="connsiteX1" fmla="*/ 114300 w 2332264"/>
              <a:gd name="connsiteY1" fmla="*/ 247650 h 1246635"/>
              <a:gd name="connsiteX2" fmla="*/ 247650 w 2332264"/>
              <a:gd name="connsiteY2" fmla="*/ 457200 h 1246635"/>
              <a:gd name="connsiteX3" fmla="*/ 419100 w 2332264"/>
              <a:gd name="connsiteY3" fmla="*/ 647700 h 1246635"/>
              <a:gd name="connsiteX4" fmla="*/ 677846 w 2332264"/>
              <a:gd name="connsiteY4" fmla="*/ 835478 h 1246635"/>
              <a:gd name="connsiteX5" fmla="*/ 878393 w 2332264"/>
              <a:gd name="connsiteY5" fmla="*/ 911678 h 1246635"/>
              <a:gd name="connsiteX6" fmla="*/ 1075802 w 2332264"/>
              <a:gd name="connsiteY6" fmla="*/ 975736 h 1246635"/>
              <a:gd name="connsiteX7" fmla="*/ 1347526 w 2332264"/>
              <a:gd name="connsiteY7" fmla="*/ 1021792 h 1246635"/>
              <a:gd name="connsiteX8" fmla="*/ 1633277 w 2332264"/>
              <a:gd name="connsiteY8" fmla="*/ 1127300 h 1246635"/>
              <a:gd name="connsiteX9" fmla="*/ 1915886 w 2332264"/>
              <a:gd name="connsiteY9" fmla="*/ 1193242 h 1246635"/>
              <a:gd name="connsiteX10" fmla="*/ 2095501 w 2332264"/>
              <a:gd name="connsiteY10" fmla="*/ 1245577 h 1246635"/>
              <a:gd name="connsiteX11" fmla="*/ 2332264 w 2332264"/>
              <a:gd name="connsiteY11" fmla="*/ 1144466 h 1246635"/>
              <a:gd name="connsiteX0" fmla="*/ 0 w 2332264"/>
              <a:gd name="connsiteY0" fmla="*/ 0 h 1246635"/>
              <a:gd name="connsiteX1" fmla="*/ 114300 w 2332264"/>
              <a:gd name="connsiteY1" fmla="*/ 247650 h 1246635"/>
              <a:gd name="connsiteX2" fmla="*/ 247650 w 2332264"/>
              <a:gd name="connsiteY2" fmla="*/ 457200 h 1246635"/>
              <a:gd name="connsiteX3" fmla="*/ 419100 w 2332264"/>
              <a:gd name="connsiteY3" fmla="*/ 647700 h 1246635"/>
              <a:gd name="connsiteX4" fmla="*/ 677846 w 2332264"/>
              <a:gd name="connsiteY4" fmla="*/ 835478 h 1246635"/>
              <a:gd name="connsiteX5" fmla="*/ 878393 w 2332264"/>
              <a:gd name="connsiteY5" fmla="*/ 911678 h 1246635"/>
              <a:gd name="connsiteX6" fmla="*/ 1075802 w 2332264"/>
              <a:gd name="connsiteY6" fmla="*/ 975736 h 1246635"/>
              <a:gd name="connsiteX7" fmla="*/ 1302308 w 2332264"/>
              <a:gd name="connsiteY7" fmla="*/ 1072033 h 1246635"/>
              <a:gd name="connsiteX8" fmla="*/ 1633277 w 2332264"/>
              <a:gd name="connsiteY8" fmla="*/ 1127300 h 1246635"/>
              <a:gd name="connsiteX9" fmla="*/ 1915886 w 2332264"/>
              <a:gd name="connsiteY9" fmla="*/ 1193242 h 1246635"/>
              <a:gd name="connsiteX10" fmla="*/ 2095501 w 2332264"/>
              <a:gd name="connsiteY10" fmla="*/ 1245577 h 1246635"/>
              <a:gd name="connsiteX11" fmla="*/ 2332264 w 2332264"/>
              <a:gd name="connsiteY11" fmla="*/ 1144466 h 1246635"/>
              <a:gd name="connsiteX0" fmla="*/ 0 w 2332264"/>
              <a:gd name="connsiteY0" fmla="*/ 0 h 1246635"/>
              <a:gd name="connsiteX1" fmla="*/ 114300 w 2332264"/>
              <a:gd name="connsiteY1" fmla="*/ 247650 h 1246635"/>
              <a:gd name="connsiteX2" fmla="*/ 247650 w 2332264"/>
              <a:gd name="connsiteY2" fmla="*/ 457200 h 1246635"/>
              <a:gd name="connsiteX3" fmla="*/ 419100 w 2332264"/>
              <a:gd name="connsiteY3" fmla="*/ 647700 h 1246635"/>
              <a:gd name="connsiteX4" fmla="*/ 677846 w 2332264"/>
              <a:gd name="connsiteY4" fmla="*/ 835478 h 1246635"/>
              <a:gd name="connsiteX5" fmla="*/ 878393 w 2332264"/>
              <a:gd name="connsiteY5" fmla="*/ 911678 h 1246635"/>
              <a:gd name="connsiteX6" fmla="*/ 1050681 w 2332264"/>
              <a:gd name="connsiteY6" fmla="*/ 1000857 h 1246635"/>
              <a:gd name="connsiteX7" fmla="*/ 1302308 w 2332264"/>
              <a:gd name="connsiteY7" fmla="*/ 1072033 h 1246635"/>
              <a:gd name="connsiteX8" fmla="*/ 1633277 w 2332264"/>
              <a:gd name="connsiteY8" fmla="*/ 1127300 h 1246635"/>
              <a:gd name="connsiteX9" fmla="*/ 1915886 w 2332264"/>
              <a:gd name="connsiteY9" fmla="*/ 1193242 h 1246635"/>
              <a:gd name="connsiteX10" fmla="*/ 2095501 w 2332264"/>
              <a:gd name="connsiteY10" fmla="*/ 1245577 h 1246635"/>
              <a:gd name="connsiteX11" fmla="*/ 2332264 w 2332264"/>
              <a:gd name="connsiteY11" fmla="*/ 1144466 h 1246635"/>
              <a:gd name="connsiteX0" fmla="*/ 0 w 2332264"/>
              <a:gd name="connsiteY0" fmla="*/ 0 h 1246635"/>
              <a:gd name="connsiteX1" fmla="*/ 114300 w 2332264"/>
              <a:gd name="connsiteY1" fmla="*/ 247650 h 1246635"/>
              <a:gd name="connsiteX2" fmla="*/ 247650 w 2332264"/>
              <a:gd name="connsiteY2" fmla="*/ 457200 h 1246635"/>
              <a:gd name="connsiteX3" fmla="*/ 419100 w 2332264"/>
              <a:gd name="connsiteY3" fmla="*/ 647700 h 1246635"/>
              <a:gd name="connsiteX4" fmla="*/ 677846 w 2332264"/>
              <a:gd name="connsiteY4" fmla="*/ 835478 h 1246635"/>
              <a:gd name="connsiteX5" fmla="*/ 848248 w 2332264"/>
              <a:gd name="connsiteY5" fmla="*/ 926751 h 1246635"/>
              <a:gd name="connsiteX6" fmla="*/ 1050681 w 2332264"/>
              <a:gd name="connsiteY6" fmla="*/ 1000857 h 1246635"/>
              <a:gd name="connsiteX7" fmla="*/ 1302308 w 2332264"/>
              <a:gd name="connsiteY7" fmla="*/ 1072033 h 1246635"/>
              <a:gd name="connsiteX8" fmla="*/ 1633277 w 2332264"/>
              <a:gd name="connsiteY8" fmla="*/ 1127300 h 1246635"/>
              <a:gd name="connsiteX9" fmla="*/ 1915886 w 2332264"/>
              <a:gd name="connsiteY9" fmla="*/ 1193242 h 1246635"/>
              <a:gd name="connsiteX10" fmla="*/ 2095501 w 2332264"/>
              <a:gd name="connsiteY10" fmla="*/ 1245577 h 1246635"/>
              <a:gd name="connsiteX11" fmla="*/ 2332264 w 2332264"/>
              <a:gd name="connsiteY11" fmla="*/ 1144466 h 1246635"/>
              <a:gd name="connsiteX0" fmla="*/ 0 w 2332264"/>
              <a:gd name="connsiteY0" fmla="*/ 0 h 1246583"/>
              <a:gd name="connsiteX1" fmla="*/ 114300 w 2332264"/>
              <a:gd name="connsiteY1" fmla="*/ 247650 h 1246583"/>
              <a:gd name="connsiteX2" fmla="*/ 247650 w 2332264"/>
              <a:gd name="connsiteY2" fmla="*/ 457200 h 1246583"/>
              <a:gd name="connsiteX3" fmla="*/ 419100 w 2332264"/>
              <a:gd name="connsiteY3" fmla="*/ 647700 h 1246583"/>
              <a:gd name="connsiteX4" fmla="*/ 677846 w 2332264"/>
              <a:gd name="connsiteY4" fmla="*/ 835478 h 1246583"/>
              <a:gd name="connsiteX5" fmla="*/ 848248 w 2332264"/>
              <a:gd name="connsiteY5" fmla="*/ 926751 h 1246583"/>
              <a:gd name="connsiteX6" fmla="*/ 1050681 w 2332264"/>
              <a:gd name="connsiteY6" fmla="*/ 1000857 h 1246583"/>
              <a:gd name="connsiteX7" fmla="*/ 1302308 w 2332264"/>
              <a:gd name="connsiteY7" fmla="*/ 1072033 h 1246583"/>
              <a:gd name="connsiteX8" fmla="*/ 1628252 w 2332264"/>
              <a:gd name="connsiteY8" fmla="*/ 1142372 h 1246583"/>
              <a:gd name="connsiteX9" fmla="*/ 1915886 w 2332264"/>
              <a:gd name="connsiteY9" fmla="*/ 1193242 h 1246583"/>
              <a:gd name="connsiteX10" fmla="*/ 2095501 w 2332264"/>
              <a:gd name="connsiteY10" fmla="*/ 1245577 h 1246583"/>
              <a:gd name="connsiteX11" fmla="*/ 2332264 w 2332264"/>
              <a:gd name="connsiteY11" fmla="*/ 1144466 h 1246583"/>
              <a:gd name="connsiteX0" fmla="*/ 0 w 2332264"/>
              <a:gd name="connsiteY0" fmla="*/ 0 h 1248369"/>
              <a:gd name="connsiteX1" fmla="*/ 114300 w 2332264"/>
              <a:gd name="connsiteY1" fmla="*/ 247650 h 1248369"/>
              <a:gd name="connsiteX2" fmla="*/ 247650 w 2332264"/>
              <a:gd name="connsiteY2" fmla="*/ 457200 h 1248369"/>
              <a:gd name="connsiteX3" fmla="*/ 419100 w 2332264"/>
              <a:gd name="connsiteY3" fmla="*/ 647700 h 1248369"/>
              <a:gd name="connsiteX4" fmla="*/ 677846 w 2332264"/>
              <a:gd name="connsiteY4" fmla="*/ 835478 h 1248369"/>
              <a:gd name="connsiteX5" fmla="*/ 848248 w 2332264"/>
              <a:gd name="connsiteY5" fmla="*/ 926751 h 1248369"/>
              <a:gd name="connsiteX6" fmla="*/ 1050681 w 2332264"/>
              <a:gd name="connsiteY6" fmla="*/ 1000857 h 1248369"/>
              <a:gd name="connsiteX7" fmla="*/ 1302308 w 2332264"/>
              <a:gd name="connsiteY7" fmla="*/ 1072033 h 1248369"/>
              <a:gd name="connsiteX8" fmla="*/ 1628252 w 2332264"/>
              <a:gd name="connsiteY8" fmla="*/ 1142372 h 1248369"/>
              <a:gd name="connsiteX9" fmla="*/ 1880717 w 2332264"/>
              <a:gd name="connsiteY9" fmla="*/ 1213339 h 1248369"/>
              <a:gd name="connsiteX10" fmla="*/ 2095501 w 2332264"/>
              <a:gd name="connsiteY10" fmla="*/ 1245577 h 1248369"/>
              <a:gd name="connsiteX11" fmla="*/ 2332264 w 2332264"/>
              <a:gd name="connsiteY11" fmla="*/ 1144466 h 1248369"/>
              <a:gd name="connsiteX0" fmla="*/ 0 w 2332264"/>
              <a:gd name="connsiteY0" fmla="*/ 0 h 1262720"/>
              <a:gd name="connsiteX1" fmla="*/ 114300 w 2332264"/>
              <a:gd name="connsiteY1" fmla="*/ 247650 h 1262720"/>
              <a:gd name="connsiteX2" fmla="*/ 247650 w 2332264"/>
              <a:gd name="connsiteY2" fmla="*/ 457200 h 1262720"/>
              <a:gd name="connsiteX3" fmla="*/ 419100 w 2332264"/>
              <a:gd name="connsiteY3" fmla="*/ 647700 h 1262720"/>
              <a:gd name="connsiteX4" fmla="*/ 677846 w 2332264"/>
              <a:gd name="connsiteY4" fmla="*/ 835478 h 1262720"/>
              <a:gd name="connsiteX5" fmla="*/ 848248 w 2332264"/>
              <a:gd name="connsiteY5" fmla="*/ 926751 h 1262720"/>
              <a:gd name="connsiteX6" fmla="*/ 1050681 w 2332264"/>
              <a:gd name="connsiteY6" fmla="*/ 1000857 h 1262720"/>
              <a:gd name="connsiteX7" fmla="*/ 1302308 w 2332264"/>
              <a:gd name="connsiteY7" fmla="*/ 1072033 h 1262720"/>
              <a:gd name="connsiteX8" fmla="*/ 1628252 w 2332264"/>
              <a:gd name="connsiteY8" fmla="*/ 1142372 h 1262720"/>
              <a:gd name="connsiteX9" fmla="*/ 1880717 w 2332264"/>
              <a:gd name="connsiteY9" fmla="*/ 1213339 h 1262720"/>
              <a:gd name="connsiteX10" fmla="*/ 2060332 w 2332264"/>
              <a:gd name="connsiteY10" fmla="*/ 1260649 h 1262720"/>
              <a:gd name="connsiteX11" fmla="*/ 2332264 w 2332264"/>
              <a:gd name="connsiteY11" fmla="*/ 1144466 h 1262720"/>
              <a:gd name="connsiteX0" fmla="*/ 0 w 2332264"/>
              <a:gd name="connsiteY0" fmla="*/ 0 h 1304065"/>
              <a:gd name="connsiteX1" fmla="*/ 114300 w 2332264"/>
              <a:gd name="connsiteY1" fmla="*/ 247650 h 1304065"/>
              <a:gd name="connsiteX2" fmla="*/ 247650 w 2332264"/>
              <a:gd name="connsiteY2" fmla="*/ 457200 h 1304065"/>
              <a:gd name="connsiteX3" fmla="*/ 419100 w 2332264"/>
              <a:gd name="connsiteY3" fmla="*/ 647700 h 1304065"/>
              <a:gd name="connsiteX4" fmla="*/ 677846 w 2332264"/>
              <a:gd name="connsiteY4" fmla="*/ 835478 h 1304065"/>
              <a:gd name="connsiteX5" fmla="*/ 848248 w 2332264"/>
              <a:gd name="connsiteY5" fmla="*/ 926751 h 1304065"/>
              <a:gd name="connsiteX6" fmla="*/ 1050681 w 2332264"/>
              <a:gd name="connsiteY6" fmla="*/ 1000857 h 1304065"/>
              <a:gd name="connsiteX7" fmla="*/ 1302308 w 2332264"/>
              <a:gd name="connsiteY7" fmla="*/ 1072033 h 1304065"/>
              <a:gd name="connsiteX8" fmla="*/ 1628252 w 2332264"/>
              <a:gd name="connsiteY8" fmla="*/ 1142372 h 1304065"/>
              <a:gd name="connsiteX9" fmla="*/ 1880717 w 2332264"/>
              <a:gd name="connsiteY9" fmla="*/ 1213339 h 1304065"/>
              <a:gd name="connsiteX10" fmla="*/ 2060332 w 2332264"/>
              <a:gd name="connsiteY10" fmla="*/ 1260649 h 1304065"/>
              <a:gd name="connsiteX11" fmla="*/ 2332264 w 2332264"/>
              <a:gd name="connsiteY11" fmla="*/ 1275094 h 1304065"/>
              <a:gd name="connsiteX0" fmla="*/ 0 w 2387530"/>
              <a:gd name="connsiteY0" fmla="*/ 0 h 1333584"/>
              <a:gd name="connsiteX1" fmla="*/ 114300 w 2387530"/>
              <a:gd name="connsiteY1" fmla="*/ 247650 h 1333584"/>
              <a:gd name="connsiteX2" fmla="*/ 247650 w 2387530"/>
              <a:gd name="connsiteY2" fmla="*/ 457200 h 1333584"/>
              <a:gd name="connsiteX3" fmla="*/ 419100 w 2387530"/>
              <a:gd name="connsiteY3" fmla="*/ 647700 h 1333584"/>
              <a:gd name="connsiteX4" fmla="*/ 677846 w 2387530"/>
              <a:gd name="connsiteY4" fmla="*/ 835478 h 1333584"/>
              <a:gd name="connsiteX5" fmla="*/ 848248 w 2387530"/>
              <a:gd name="connsiteY5" fmla="*/ 926751 h 1333584"/>
              <a:gd name="connsiteX6" fmla="*/ 1050681 w 2387530"/>
              <a:gd name="connsiteY6" fmla="*/ 1000857 h 1333584"/>
              <a:gd name="connsiteX7" fmla="*/ 1302308 w 2387530"/>
              <a:gd name="connsiteY7" fmla="*/ 1072033 h 1333584"/>
              <a:gd name="connsiteX8" fmla="*/ 1628252 w 2387530"/>
              <a:gd name="connsiteY8" fmla="*/ 1142372 h 1333584"/>
              <a:gd name="connsiteX9" fmla="*/ 1880717 w 2387530"/>
              <a:gd name="connsiteY9" fmla="*/ 1213339 h 1333584"/>
              <a:gd name="connsiteX10" fmla="*/ 2060332 w 2387530"/>
              <a:gd name="connsiteY10" fmla="*/ 1260649 h 1333584"/>
              <a:gd name="connsiteX11" fmla="*/ 2387530 w 2387530"/>
              <a:gd name="connsiteY11" fmla="*/ 1310263 h 1333584"/>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77846 w 2060332"/>
              <a:gd name="connsiteY4" fmla="*/ 835478 h 1260649"/>
              <a:gd name="connsiteX5" fmla="*/ 848248 w 2060332"/>
              <a:gd name="connsiteY5" fmla="*/ 926751 h 1260649"/>
              <a:gd name="connsiteX6" fmla="*/ 1050681 w 2060332"/>
              <a:gd name="connsiteY6" fmla="*/ 1000857 h 1260649"/>
              <a:gd name="connsiteX7" fmla="*/ 1302308 w 2060332"/>
              <a:gd name="connsiteY7" fmla="*/ 1072033 h 1260649"/>
              <a:gd name="connsiteX8" fmla="*/ 1628252 w 2060332"/>
              <a:gd name="connsiteY8" fmla="*/ 1142372 h 1260649"/>
              <a:gd name="connsiteX9" fmla="*/ 1880717 w 2060332"/>
              <a:gd name="connsiteY9" fmla="*/ 1213339 h 1260649"/>
              <a:gd name="connsiteX10" fmla="*/ 2060332 w 2060332"/>
              <a:gd name="connsiteY10" fmla="*/ 1260649 h 1260649"/>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57749 w 2060332"/>
              <a:gd name="connsiteY4" fmla="*/ 870648 h 1260649"/>
              <a:gd name="connsiteX5" fmla="*/ 848248 w 2060332"/>
              <a:gd name="connsiteY5" fmla="*/ 926751 h 1260649"/>
              <a:gd name="connsiteX6" fmla="*/ 1050681 w 2060332"/>
              <a:gd name="connsiteY6" fmla="*/ 1000857 h 1260649"/>
              <a:gd name="connsiteX7" fmla="*/ 1302308 w 2060332"/>
              <a:gd name="connsiteY7" fmla="*/ 1072033 h 1260649"/>
              <a:gd name="connsiteX8" fmla="*/ 1628252 w 2060332"/>
              <a:gd name="connsiteY8" fmla="*/ 1142372 h 1260649"/>
              <a:gd name="connsiteX9" fmla="*/ 1880717 w 2060332"/>
              <a:gd name="connsiteY9" fmla="*/ 1213339 h 1260649"/>
              <a:gd name="connsiteX10" fmla="*/ 2060332 w 2060332"/>
              <a:gd name="connsiteY10" fmla="*/ 1260649 h 1260649"/>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57749 w 2060332"/>
              <a:gd name="connsiteY4" fmla="*/ 870648 h 1260649"/>
              <a:gd name="connsiteX5" fmla="*/ 838199 w 2060332"/>
              <a:gd name="connsiteY5" fmla="*/ 951872 h 1260649"/>
              <a:gd name="connsiteX6" fmla="*/ 1050681 w 2060332"/>
              <a:gd name="connsiteY6" fmla="*/ 1000857 h 1260649"/>
              <a:gd name="connsiteX7" fmla="*/ 1302308 w 2060332"/>
              <a:gd name="connsiteY7" fmla="*/ 1072033 h 1260649"/>
              <a:gd name="connsiteX8" fmla="*/ 1628252 w 2060332"/>
              <a:gd name="connsiteY8" fmla="*/ 1142372 h 1260649"/>
              <a:gd name="connsiteX9" fmla="*/ 1880717 w 2060332"/>
              <a:gd name="connsiteY9" fmla="*/ 1213339 h 1260649"/>
              <a:gd name="connsiteX10" fmla="*/ 2060332 w 2060332"/>
              <a:gd name="connsiteY10" fmla="*/ 1260649 h 1260649"/>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57749 w 2060332"/>
              <a:gd name="connsiteY4" fmla="*/ 870648 h 1260649"/>
              <a:gd name="connsiteX5" fmla="*/ 838199 w 2060332"/>
              <a:gd name="connsiteY5" fmla="*/ 951872 h 1260649"/>
              <a:gd name="connsiteX6" fmla="*/ 1055705 w 2060332"/>
              <a:gd name="connsiteY6" fmla="*/ 1036027 h 1260649"/>
              <a:gd name="connsiteX7" fmla="*/ 1302308 w 2060332"/>
              <a:gd name="connsiteY7" fmla="*/ 1072033 h 1260649"/>
              <a:gd name="connsiteX8" fmla="*/ 1628252 w 2060332"/>
              <a:gd name="connsiteY8" fmla="*/ 1142372 h 1260649"/>
              <a:gd name="connsiteX9" fmla="*/ 1880717 w 2060332"/>
              <a:gd name="connsiteY9" fmla="*/ 1213339 h 1260649"/>
              <a:gd name="connsiteX10" fmla="*/ 2060332 w 2060332"/>
              <a:gd name="connsiteY10" fmla="*/ 1260649 h 1260649"/>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57749 w 2060332"/>
              <a:gd name="connsiteY4" fmla="*/ 870648 h 1260649"/>
              <a:gd name="connsiteX5" fmla="*/ 838199 w 2060332"/>
              <a:gd name="connsiteY5" fmla="*/ 951872 h 1260649"/>
              <a:gd name="connsiteX6" fmla="*/ 1055705 w 2060332"/>
              <a:gd name="connsiteY6" fmla="*/ 1036027 h 1260649"/>
              <a:gd name="connsiteX7" fmla="*/ 1297284 w 2060332"/>
              <a:gd name="connsiteY7" fmla="*/ 1092130 h 1260649"/>
              <a:gd name="connsiteX8" fmla="*/ 1628252 w 2060332"/>
              <a:gd name="connsiteY8" fmla="*/ 1142372 h 1260649"/>
              <a:gd name="connsiteX9" fmla="*/ 1880717 w 2060332"/>
              <a:gd name="connsiteY9" fmla="*/ 1213339 h 1260649"/>
              <a:gd name="connsiteX10" fmla="*/ 2060332 w 2060332"/>
              <a:gd name="connsiteY10" fmla="*/ 1260649 h 1260649"/>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57749 w 2060332"/>
              <a:gd name="connsiteY4" fmla="*/ 870648 h 1260649"/>
              <a:gd name="connsiteX5" fmla="*/ 838199 w 2060332"/>
              <a:gd name="connsiteY5" fmla="*/ 951872 h 1260649"/>
              <a:gd name="connsiteX6" fmla="*/ 1055705 w 2060332"/>
              <a:gd name="connsiteY6" fmla="*/ 1036027 h 1260649"/>
              <a:gd name="connsiteX7" fmla="*/ 1297284 w 2060332"/>
              <a:gd name="connsiteY7" fmla="*/ 1092130 h 1260649"/>
              <a:gd name="connsiteX8" fmla="*/ 1628252 w 2060332"/>
              <a:gd name="connsiteY8" fmla="*/ 1142372 h 1260649"/>
              <a:gd name="connsiteX9" fmla="*/ 1895789 w 2060332"/>
              <a:gd name="connsiteY9" fmla="*/ 1193242 h 1260649"/>
              <a:gd name="connsiteX10" fmla="*/ 2060332 w 2060332"/>
              <a:gd name="connsiteY10" fmla="*/ 1260649 h 1260649"/>
              <a:gd name="connsiteX0" fmla="*/ 0 w 2060332"/>
              <a:gd name="connsiteY0" fmla="*/ 0 h 1235528"/>
              <a:gd name="connsiteX1" fmla="*/ 114300 w 2060332"/>
              <a:gd name="connsiteY1" fmla="*/ 247650 h 1235528"/>
              <a:gd name="connsiteX2" fmla="*/ 247650 w 2060332"/>
              <a:gd name="connsiteY2" fmla="*/ 457200 h 1235528"/>
              <a:gd name="connsiteX3" fmla="*/ 419100 w 2060332"/>
              <a:gd name="connsiteY3" fmla="*/ 647700 h 1235528"/>
              <a:gd name="connsiteX4" fmla="*/ 657749 w 2060332"/>
              <a:gd name="connsiteY4" fmla="*/ 870648 h 1235528"/>
              <a:gd name="connsiteX5" fmla="*/ 838199 w 2060332"/>
              <a:gd name="connsiteY5" fmla="*/ 951872 h 1235528"/>
              <a:gd name="connsiteX6" fmla="*/ 1055705 w 2060332"/>
              <a:gd name="connsiteY6" fmla="*/ 1036027 h 1235528"/>
              <a:gd name="connsiteX7" fmla="*/ 1297284 w 2060332"/>
              <a:gd name="connsiteY7" fmla="*/ 1092130 h 1235528"/>
              <a:gd name="connsiteX8" fmla="*/ 1628252 w 2060332"/>
              <a:gd name="connsiteY8" fmla="*/ 1142372 h 1235528"/>
              <a:gd name="connsiteX9" fmla="*/ 1895789 w 2060332"/>
              <a:gd name="connsiteY9" fmla="*/ 1193242 h 1235528"/>
              <a:gd name="connsiteX10" fmla="*/ 2060332 w 2060332"/>
              <a:gd name="connsiteY10" fmla="*/ 1235528 h 1235528"/>
              <a:gd name="connsiteX0" fmla="*/ 0 w 2060332"/>
              <a:gd name="connsiteY0" fmla="*/ 0 h 1235528"/>
              <a:gd name="connsiteX1" fmla="*/ 114300 w 2060332"/>
              <a:gd name="connsiteY1" fmla="*/ 247650 h 1235528"/>
              <a:gd name="connsiteX2" fmla="*/ 247650 w 2060332"/>
              <a:gd name="connsiteY2" fmla="*/ 457200 h 1235528"/>
              <a:gd name="connsiteX3" fmla="*/ 419100 w 2060332"/>
              <a:gd name="connsiteY3" fmla="*/ 647700 h 1235528"/>
              <a:gd name="connsiteX4" fmla="*/ 657749 w 2060332"/>
              <a:gd name="connsiteY4" fmla="*/ 870648 h 1235528"/>
              <a:gd name="connsiteX5" fmla="*/ 838199 w 2060332"/>
              <a:gd name="connsiteY5" fmla="*/ 951872 h 1235528"/>
              <a:gd name="connsiteX6" fmla="*/ 1055705 w 2060332"/>
              <a:gd name="connsiteY6" fmla="*/ 1036027 h 1235528"/>
              <a:gd name="connsiteX7" fmla="*/ 1297284 w 2060332"/>
              <a:gd name="connsiteY7" fmla="*/ 1092130 h 1235528"/>
              <a:gd name="connsiteX8" fmla="*/ 1628252 w 2060332"/>
              <a:gd name="connsiteY8" fmla="*/ 1142372 h 1235528"/>
              <a:gd name="connsiteX9" fmla="*/ 1895789 w 2060332"/>
              <a:gd name="connsiteY9" fmla="*/ 1193242 h 1235528"/>
              <a:gd name="connsiteX10" fmla="*/ 2060332 w 2060332"/>
              <a:gd name="connsiteY10" fmla="*/ 1235528 h 1235528"/>
              <a:gd name="connsiteX0" fmla="*/ 0 w 2060332"/>
              <a:gd name="connsiteY0" fmla="*/ 0 h 1205383"/>
              <a:gd name="connsiteX1" fmla="*/ 114300 w 2060332"/>
              <a:gd name="connsiteY1" fmla="*/ 247650 h 1205383"/>
              <a:gd name="connsiteX2" fmla="*/ 247650 w 2060332"/>
              <a:gd name="connsiteY2" fmla="*/ 457200 h 1205383"/>
              <a:gd name="connsiteX3" fmla="*/ 419100 w 2060332"/>
              <a:gd name="connsiteY3" fmla="*/ 647700 h 1205383"/>
              <a:gd name="connsiteX4" fmla="*/ 657749 w 2060332"/>
              <a:gd name="connsiteY4" fmla="*/ 870648 h 1205383"/>
              <a:gd name="connsiteX5" fmla="*/ 838199 w 2060332"/>
              <a:gd name="connsiteY5" fmla="*/ 951872 h 1205383"/>
              <a:gd name="connsiteX6" fmla="*/ 1055705 w 2060332"/>
              <a:gd name="connsiteY6" fmla="*/ 1036027 h 1205383"/>
              <a:gd name="connsiteX7" fmla="*/ 1297284 w 2060332"/>
              <a:gd name="connsiteY7" fmla="*/ 1092130 h 1205383"/>
              <a:gd name="connsiteX8" fmla="*/ 1628252 w 2060332"/>
              <a:gd name="connsiteY8" fmla="*/ 1142372 h 1205383"/>
              <a:gd name="connsiteX9" fmla="*/ 1895789 w 2060332"/>
              <a:gd name="connsiteY9" fmla="*/ 1193242 h 1205383"/>
              <a:gd name="connsiteX10" fmla="*/ 2060332 w 2060332"/>
              <a:gd name="connsiteY10" fmla="*/ 1205383 h 1205383"/>
              <a:gd name="connsiteX0" fmla="*/ 0 w 2060332"/>
              <a:gd name="connsiteY0" fmla="*/ 0 h 1205383"/>
              <a:gd name="connsiteX1" fmla="*/ 114300 w 2060332"/>
              <a:gd name="connsiteY1" fmla="*/ 247650 h 1205383"/>
              <a:gd name="connsiteX2" fmla="*/ 247650 w 2060332"/>
              <a:gd name="connsiteY2" fmla="*/ 457200 h 1205383"/>
              <a:gd name="connsiteX3" fmla="*/ 419100 w 2060332"/>
              <a:gd name="connsiteY3" fmla="*/ 647700 h 1205383"/>
              <a:gd name="connsiteX4" fmla="*/ 657749 w 2060332"/>
              <a:gd name="connsiteY4" fmla="*/ 870648 h 1205383"/>
              <a:gd name="connsiteX5" fmla="*/ 838199 w 2060332"/>
              <a:gd name="connsiteY5" fmla="*/ 951872 h 1205383"/>
              <a:gd name="connsiteX6" fmla="*/ 1055705 w 2060332"/>
              <a:gd name="connsiteY6" fmla="*/ 1036027 h 1205383"/>
              <a:gd name="connsiteX7" fmla="*/ 1297284 w 2060332"/>
              <a:gd name="connsiteY7" fmla="*/ 1092130 h 1205383"/>
              <a:gd name="connsiteX8" fmla="*/ 1628252 w 2060332"/>
              <a:gd name="connsiteY8" fmla="*/ 1152420 h 1205383"/>
              <a:gd name="connsiteX9" fmla="*/ 1895789 w 2060332"/>
              <a:gd name="connsiteY9" fmla="*/ 1193242 h 1205383"/>
              <a:gd name="connsiteX10" fmla="*/ 2060332 w 2060332"/>
              <a:gd name="connsiteY10" fmla="*/ 1205383 h 1205383"/>
              <a:gd name="connsiteX0" fmla="*/ 0 w 2060332"/>
              <a:gd name="connsiteY0" fmla="*/ 0 h 1205383"/>
              <a:gd name="connsiteX1" fmla="*/ 114300 w 2060332"/>
              <a:gd name="connsiteY1" fmla="*/ 247650 h 1205383"/>
              <a:gd name="connsiteX2" fmla="*/ 247650 w 2060332"/>
              <a:gd name="connsiteY2" fmla="*/ 457200 h 1205383"/>
              <a:gd name="connsiteX3" fmla="*/ 419100 w 2060332"/>
              <a:gd name="connsiteY3" fmla="*/ 647700 h 1205383"/>
              <a:gd name="connsiteX4" fmla="*/ 657749 w 2060332"/>
              <a:gd name="connsiteY4" fmla="*/ 870648 h 1205383"/>
              <a:gd name="connsiteX5" fmla="*/ 823127 w 2060332"/>
              <a:gd name="connsiteY5" fmla="*/ 951872 h 1205383"/>
              <a:gd name="connsiteX6" fmla="*/ 1055705 w 2060332"/>
              <a:gd name="connsiteY6" fmla="*/ 1036027 h 1205383"/>
              <a:gd name="connsiteX7" fmla="*/ 1297284 w 2060332"/>
              <a:gd name="connsiteY7" fmla="*/ 1092130 h 1205383"/>
              <a:gd name="connsiteX8" fmla="*/ 1628252 w 2060332"/>
              <a:gd name="connsiteY8" fmla="*/ 1152420 h 1205383"/>
              <a:gd name="connsiteX9" fmla="*/ 1895789 w 2060332"/>
              <a:gd name="connsiteY9" fmla="*/ 1193242 h 1205383"/>
              <a:gd name="connsiteX10" fmla="*/ 2060332 w 2060332"/>
              <a:gd name="connsiteY10" fmla="*/ 1205383 h 1205383"/>
              <a:gd name="connsiteX0" fmla="*/ 0 w 2060332"/>
              <a:gd name="connsiteY0" fmla="*/ 0 h 1205383"/>
              <a:gd name="connsiteX1" fmla="*/ 114300 w 2060332"/>
              <a:gd name="connsiteY1" fmla="*/ 247650 h 1205383"/>
              <a:gd name="connsiteX2" fmla="*/ 247650 w 2060332"/>
              <a:gd name="connsiteY2" fmla="*/ 457200 h 1205383"/>
              <a:gd name="connsiteX3" fmla="*/ 419100 w 2060332"/>
              <a:gd name="connsiteY3" fmla="*/ 647700 h 1205383"/>
              <a:gd name="connsiteX4" fmla="*/ 597459 w 2060332"/>
              <a:gd name="connsiteY4" fmla="*/ 815382 h 1205383"/>
              <a:gd name="connsiteX5" fmla="*/ 823127 w 2060332"/>
              <a:gd name="connsiteY5" fmla="*/ 951872 h 1205383"/>
              <a:gd name="connsiteX6" fmla="*/ 1055705 w 2060332"/>
              <a:gd name="connsiteY6" fmla="*/ 1036027 h 1205383"/>
              <a:gd name="connsiteX7" fmla="*/ 1297284 w 2060332"/>
              <a:gd name="connsiteY7" fmla="*/ 1092130 h 1205383"/>
              <a:gd name="connsiteX8" fmla="*/ 1628252 w 2060332"/>
              <a:gd name="connsiteY8" fmla="*/ 1152420 h 1205383"/>
              <a:gd name="connsiteX9" fmla="*/ 1895789 w 2060332"/>
              <a:gd name="connsiteY9" fmla="*/ 1193242 h 1205383"/>
              <a:gd name="connsiteX10" fmla="*/ 2060332 w 2060332"/>
              <a:gd name="connsiteY10" fmla="*/ 1205383 h 1205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60332" h="1205383">
                <a:moveTo>
                  <a:pt x="0" y="0"/>
                </a:moveTo>
                <a:cubicBezTo>
                  <a:pt x="36512" y="85725"/>
                  <a:pt x="73025" y="171450"/>
                  <a:pt x="114300" y="247650"/>
                </a:cubicBezTo>
                <a:cubicBezTo>
                  <a:pt x="155575" y="323850"/>
                  <a:pt x="196850" y="390525"/>
                  <a:pt x="247650" y="457200"/>
                </a:cubicBezTo>
                <a:cubicBezTo>
                  <a:pt x="298450" y="523875"/>
                  <a:pt x="360799" y="588003"/>
                  <a:pt x="419100" y="647700"/>
                </a:cubicBezTo>
                <a:cubicBezTo>
                  <a:pt x="477401" y="707397"/>
                  <a:pt x="530121" y="764687"/>
                  <a:pt x="597459" y="815382"/>
                </a:cubicBezTo>
                <a:cubicBezTo>
                  <a:pt x="664797" y="866077"/>
                  <a:pt x="746753" y="915098"/>
                  <a:pt x="823127" y="951872"/>
                </a:cubicBezTo>
                <a:cubicBezTo>
                  <a:pt x="899501" y="988646"/>
                  <a:pt x="976679" y="1012651"/>
                  <a:pt x="1055705" y="1036027"/>
                </a:cubicBezTo>
                <a:cubicBezTo>
                  <a:pt x="1134731" y="1059403"/>
                  <a:pt x="1201860" y="1072731"/>
                  <a:pt x="1297284" y="1092130"/>
                </a:cubicBezTo>
                <a:cubicBezTo>
                  <a:pt x="1392708" y="1111529"/>
                  <a:pt x="1528501" y="1135568"/>
                  <a:pt x="1628252" y="1152420"/>
                </a:cubicBezTo>
                <a:cubicBezTo>
                  <a:pt x="1728003" y="1169272"/>
                  <a:pt x="1823776" y="1184415"/>
                  <a:pt x="1895789" y="1193242"/>
                </a:cubicBezTo>
                <a:cubicBezTo>
                  <a:pt x="1967802" y="1202069"/>
                  <a:pt x="1975863" y="1189229"/>
                  <a:pt x="2060332" y="1205383"/>
                </a:cubicBezTo>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p:cNvCxnSpPr/>
          <p:nvPr/>
        </p:nvCxnSpPr>
        <p:spPr>
          <a:xfrm flipH="1">
            <a:off x="7455549" y="3535823"/>
            <a:ext cx="1" cy="2115094"/>
          </a:xfrm>
          <a:prstGeom prst="line">
            <a:avLst/>
          </a:prstGeom>
          <a:ln w="19050">
            <a:prstDash val="dashDot"/>
          </a:ln>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9515882" y="4741206"/>
            <a:ext cx="0" cy="909711"/>
          </a:xfrm>
          <a:prstGeom prst="line">
            <a:avLst/>
          </a:prstGeom>
          <a:ln w="19050">
            <a:prstDash val="dashDot"/>
          </a:ln>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flipH="1">
            <a:off x="6909585" y="4741206"/>
            <a:ext cx="2530097" cy="0"/>
          </a:xfrm>
          <a:prstGeom prst="line">
            <a:avLst/>
          </a:prstGeom>
          <a:ln w="19050">
            <a:prstDash val="dashDot"/>
          </a:ln>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flipH="1">
            <a:off x="6909585" y="3535822"/>
            <a:ext cx="545964" cy="0"/>
          </a:xfrm>
          <a:prstGeom prst="line">
            <a:avLst/>
          </a:prstGeom>
          <a:ln w="19050">
            <a:prstDash val="dashDot"/>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6453381" y="3351156"/>
            <a:ext cx="381836" cy="369332"/>
          </a:xfrm>
          <a:prstGeom prst="rect">
            <a:avLst/>
          </a:prstGeom>
          <a:noFill/>
        </p:spPr>
        <p:txBody>
          <a:bodyPr wrap="none" rtlCol="0">
            <a:spAutoFit/>
          </a:bodyPr>
          <a:lstStyle/>
          <a:p>
            <a:r>
              <a:rPr lang="en-US" dirty="0" smtClean="0"/>
              <a:t>P</a:t>
            </a:r>
            <a:r>
              <a:rPr lang="en-US" baseline="-25000" dirty="0" smtClean="0"/>
              <a:t>1</a:t>
            </a:r>
            <a:endParaRPr lang="en-GB" dirty="0"/>
          </a:p>
        </p:txBody>
      </p:sp>
      <p:sp>
        <p:nvSpPr>
          <p:cNvPr id="13" name="TextBox 12"/>
          <p:cNvSpPr txBox="1"/>
          <p:nvPr/>
        </p:nvSpPr>
        <p:spPr>
          <a:xfrm>
            <a:off x="6451549" y="4556540"/>
            <a:ext cx="381836" cy="369332"/>
          </a:xfrm>
          <a:prstGeom prst="rect">
            <a:avLst/>
          </a:prstGeom>
          <a:noFill/>
        </p:spPr>
        <p:txBody>
          <a:bodyPr wrap="none" rtlCol="0">
            <a:spAutoFit/>
          </a:bodyPr>
          <a:lstStyle/>
          <a:p>
            <a:r>
              <a:rPr lang="en-US" dirty="0" smtClean="0"/>
              <a:t>P</a:t>
            </a:r>
            <a:r>
              <a:rPr lang="en-US" baseline="-25000" dirty="0" smtClean="0"/>
              <a:t>2</a:t>
            </a:r>
            <a:endParaRPr lang="en-GB" dirty="0"/>
          </a:p>
        </p:txBody>
      </p:sp>
      <p:sp>
        <p:nvSpPr>
          <p:cNvPr id="14" name="TextBox 13"/>
          <p:cNvSpPr txBox="1"/>
          <p:nvPr/>
        </p:nvSpPr>
        <p:spPr>
          <a:xfrm>
            <a:off x="7258219" y="5650916"/>
            <a:ext cx="394660" cy="369332"/>
          </a:xfrm>
          <a:prstGeom prst="rect">
            <a:avLst/>
          </a:prstGeom>
          <a:noFill/>
        </p:spPr>
        <p:txBody>
          <a:bodyPr wrap="none" rtlCol="0">
            <a:spAutoFit/>
          </a:bodyPr>
          <a:lstStyle/>
          <a:p>
            <a:r>
              <a:rPr lang="en-US" dirty="0" smtClean="0"/>
              <a:t>V</a:t>
            </a:r>
            <a:r>
              <a:rPr lang="en-US" baseline="-25000" dirty="0" smtClean="0"/>
              <a:t>1</a:t>
            </a:r>
            <a:endParaRPr lang="en-GB" dirty="0"/>
          </a:p>
        </p:txBody>
      </p:sp>
      <p:sp>
        <p:nvSpPr>
          <p:cNvPr id="15" name="TextBox 14"/>
          <p:cNvSpPr txBox="1"/>
          <p:nvPr/>
        </p:nvSpPr>
        <p:spPr>
          <a:xfrm>
            <a:off x="9318552" y="5650916"/>
            <a:ext cx="394660" cy="369332"/>
          </a:xfrm>
          <a:prstGeom prst="rect">
            <a:avLst/>
          </a:prstGeom>
          <a:noFill/>
        </p:spPr>
        <p:txBody>
          <a:bodyPr wrap="none" rtlCol="0">
            <a:spAutoFit/>
          </a:bodyPr>
          <a:lstStyle/>
          <a:p>
            <a:r>
              <a:rPr lang="en-US" dirty="0" smtClean="0"/>
              <a:t>V</a:t>
            </a:r>
            <a:r>
              <a:rPr lang="en-US" baseline="-25000" dirty="0" smtClean="0"/>
              <a:t>2</a:t>
            </a:r>
            <a:endParaRPr lang="en-GB" dirty="0"/>
          </a:p>
        </p:txBody>
      </p:sp>
      <p:sp>
        <p:nvSpPr>
          <p:cNvPr id="16" name="TextBox 15"/>
          <p:cNvSpPr txBox="1"/>
          <p:nvPr/>
        </p:nvSpPr>
        <p:spPr>
          <a:xfrm>
            <a:off x="6773333" y="2694929"/>
            <a:ext cx="303288" cy="369332"/>
          </a:xfrm>
          <a:prstGeom prst="rect">
            <a:avLst/>
          </a:prstGeom>
          <a:noFill/>
        </p:spPr>
        <p:txBody>
          <a:bodyPr wrap="none" rtlCol="0">
            <a:spAutoFit/>
          </a:bodyPr>
          <a:lstStyle/>
          <a:p>
            <a:r>
              <a:rPr lang="en-US" dirty="0" smtClean="0"/>
              <a:t>P</a:t>
            </a:r>
            <a:endParaRPr lang="en-GB" dirty="0"/>
          </a:p>
        </p:txBody>
      </p:sp>
      <p:sp>
        <p:nvSpPr>
          <p:cNvPr id="17" name="TextBox 16"/>
          <p:cNvSpPr txBox="1"/>
          <p:nvPr/>
        </p:nvSpPr>
        <p:spPr>
          <a:xfrm>
            <a:off x="10153686" y="5466250"/>
            <a:ext cx="316112" cy="369332"/>
          </a:xfrm>
          <a:prstGeom prst="rect">
            <a:avLst/>
          </a:prstGeom>
          <a:noFill/>
        </p:spPr>
        <p:txBody>
          <a:bodyPr wrap="none" rtlCol="0">
            <a:spAutoFit/>
          </a:bodyPr>
          <a:lstStyle/>
          <a:p>
            <a:r>
              <a:rPr lang="en-US" dirty="0" smtClean="0"/>
              <a:t>V</a:t>
            </a:r>
            <a:endParaRPr lang="en-GB" dirty="0"/>
          </a:p>
        </p:txBody>
      </p:sp>
      <p:sp>
        <p:nvSpPr>
          <p:cNvPr id="18" name="TextBox 17"/>
          <p:cNvSpPr txBox="1"/>
          <p:nvPr/>
        </p:nvSpPr>
        <p:spPr>
          <a:xfrm>
            <a:off x="7455549" y="3204081"/>
            <a:ext cx="1029449" cy="369332"/>
          </a:xfrm>
          <a:prstGeom prst="rect">
            <a:avLst/>
          </a:prstGeom>
          <a:noFill/>
        </p:spPr>
        <p:txBody>
          <a:bodyPr wrap="none" rtlCol="0">
            <a:spAutoFit/>
          </a:bodyPr>
          <a:lstStyle/>
          <a:p>
            <a:r>
              <a:rPr lang="en-US" dirty="0" smtClean="0"/>
              <a:t>A (P</a:t>
            </a:r>
            <a:r>
              <a:rPr lang="en-US" baseline="-25000" dirty="0" smtClean="0"/>
              <a:t>1</a:t>
            </a:r>
            <a:r>
              <a:rPr lang="en-US" dirty="0" smtClean="0"/>
              <a:t>, V</a:t>
            </a:r>
            <a:r>
              <a:rPr lang="en-US" baseline="-25000" dirty="0" smtClean="0"/>
              <a:t>1</a:t>
            </a:r>
            <a:r>
              <a:rPr lang="en-US" dirty="0" smtClean="0"/>
              <a:t>)</a:t>
            </a:r>
            <a:endParaRPr lang="en-GB" dirty="0"/>
          </a:p>
        </p:txBody>
      </p:sp>
      <p:sp>
        <p:nvSpPr>
          <p:cNvPr id="19" name="TextBox 18"/>
          <p:cNvSpPr txBox="1"/>
          <p:nvPr/>
        </p:nvSpPr>
        <p:spPr>
          <a:xfrm>
            <a:off x="9451303" y="4359055"/>
            <a:ext cx="1029449" cy="369332"/>
          </a:xfrm>
          <a:prstGeom prst="rect">
            <a:avLst/>
          </a:prstGeom>
          <a:noFill/>
        </p:spPr>
        <p:txBody>
          <a:bodyPr wrap="none" rtlCol="0">
            <a:spAutoFit/>
          </a:bodyPr>
          <a:lstStyle/>
          <a:p>
            <a:r>
              <a:rPr lang="en-US" dirty="0" smtClean="0"/>
              <a:t>B (P</a:t>
            </a:r>
            <a:r>
              <a:rPr lang="en-US" baseline="-25000" dirty="0" smtClean="0"/>
              <a:t>2</a:t>
            </a:r>
            <a:r>
              <a:rPr lang="en-US" dirty="0" smtClean="0"/>
              <a:t>, V</a:t>
            </a:r>
            <a:r>
              <a:rPr lang="en-US" baseline="-25000" dirty="0" smtClean="0"/>
              <a:t>2</a:t>
            </a:r>
            <a:r>
              <a:rPr lang="en-US" dirty="0" smtClean="0"/>
              <a:t>)</a:t>
            </a:r>
            <a:endParaRPr lang="en-GB" dirty="0"/>
          </a:p>
        </p:txBody>
      </p:sp>
    </p:spTree>
    <p:extLst>
      <p:ext uri="{BB962C8B-B14F-4D97-AF65-F5344CB8AC3E}">
        <p14:creationId xmlns:p14="http://schemas.microsoft.com/office/powerpoint/2010/main" xmlns="" val="224873231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09352" y="4537715"/>
            <a:ext cx="2060333" cy="90971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 name="Straight Arrow Connector 2"/>
          <p:cNvCxnSpPr/>
          <p:nvPr/>
        </p:nvCxnSpPr>
        <p:spPr>
          <a:xfrm flipH="1" flipV="1">
            <a:off x="6847997" y="2863702"/>
            <a:ext cx="30783" cy="258372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 name="Straight Arrow Connector 3"/>
          <p:cNvCxnSpPr/>
          <p:nvPr/>
        </p:nvCxnSpPr>
        <p:spPr>
          <a:xfrm>
            <a:off x="6878780" y="5447426"/>
            <a:ext cx="3121479"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5" name="Freeform 4"/>
          <p:cNvSpPr/>
          <p:nvPr/>
        </p:nvSpPr>
        <p:spPr>
          <a:xfrm>
            <a:off x="7409353" y="3332332"/>
            <a:ext cx="2060332" cy="1205383"/>
          </a:xfrm>
          <a:custGeom>
            <a:avLst/>
            <a:gdLst>
              <a:gd name="connsiteX0" fmla="*/ 0 w 2266950"/>
              <a:gd name="connsiteY0" fmla="*/ 0 h 1151346"/>
              <a:gd name="connsiteX1" fmla="*/ 114300 w 2266950"/>
              <a:gd name="connsiteY1" fmla="*/ 247650 h 1151346"/>
              <a:gd name="connsiteX2" fmla="*/ 247650 w 2266950"/>
              <a:gd name="connsiteY2" fmla="*/ 457200 h 1151346"/>
              <a:gd name="connsiteX3" fmla="*/ 495300 w 2266950"/>
              <a:gd name="connsiteY3" fmla="*/ 533400 h 1151346"/>
              <a:gd name="connsiteX4" fmla="*/ 647700 w 2266950"/>
              <a:gd name="connsiteY4" fmla="*/ 704850 h 1151346"/>
              <a:gd name="connsiteX5" fmla="*/ 838200 w 2266950"/>
              <a:gd name="connsiteY5" fmla="*/ 781050 h 1151346"/>
              <a:gd name="connsiteX6" fmla="*/ 1085850 w 2266950"/>
              <a:gd name="connsiteY6" fmla="*/ 895350 h 1151346"/>
              <a:gd name="connsiteX7" fmla="*/ 1352550 w 2266950"/>
              <a:gd name="connsiteY7" fmla="*/ 971550 h 1151346"/>
              <a:gd name="connsiteX8" fmla="*/ 1638300 w 2266950"/>
              <a:gd name="connsiteY8" fmla="*/ 971550 h 1151346"/>
              <a:gd name="connsiteX9" fmla="*/ 1981200 w 2266950"/>
              <a:gd name="connsiteY9" fmla="*/ 1143000 h 1151346"/>
              <a:gd name="connsiteX10" fmla="*/ 2095500 w 2266950"/>
              <a:gd name="connsiteY10" fmla="*/ 1104900 h 1151346"/>
              <a:gd name="connsiteX11" fmla="*/ 2266950 w 2266950"/>
              <a:gd name="connsiteY11" fmla="*/ 933450 h 1151346"/>
              <a:gd name="connsiteX0" fmla="*/ 0 w 2266950"/>
              <a:gd name="connsiteY0" fmla="*/ 0 h 1151346"/>
              <a:gd name="connsiteX1" fmla="*/ 114300 w 2266950"/>
              <a:gd name="connsiteY1" fmla="*/ 247650 h 1151346"/>
              <a:gd name="connsiteX2" fmla="*/ 247650 w 2266950"/>
              <a:gd name="connsiteY2" fmla="*/ 457200 h 1151346"/>
              <a:gd name="connsiteX3" fmla="*/ 419100 w 2266950"/>
              <a:gd name="connsiteY3" fmla="*/ 647700 h 1151346"/>
              <a:gd name="connsiteX4" fmla="*/ 647700 w 2266950"/>
              <a:gd name="connsiteY4" fmla="*/ 704850 h 1151346"/>
              <a:gd name="connsiteX5" fmla="*/ 838200 w 2266950"/>
              <a:gd name="connsiteY5" fmla="*/ 781050 h 1151346"/>
              <a:gd name="connsiteX6" fmla="*/ 1085850 w 2266950"/>
              <a:gd name="connsiteY6" fmla="*/ 895350 h 1151346"/>
              <a:gd name="connsiteX7" fmla="*/ 1352550 w 2266950"/>
              <a:gd name="connsiteY7" fmla="*/ 971550 h 1151346"/>
              <a:gd name="connsiteX8" fmla="*/ 1638300 w 2266950"/>
              <a:gd name="connsiteY8" fmla="*/ 971550 h 1151346"/>
              <a:gd name="connsiteX9" fmla="*/ 1981200 w 2266950"/>
              <a:gd name="connsiteY9" fmla="*/ 1143000 h 1151346"/>
              <a:gd name="connsiteX10" fmla="*/ 2095500 w 2266950"/>
              <a:gd name="connsiteY10" fmla="*/ 1104900 h 1151346"/>
              <a:gd name="connsiteX11" fmla="*/ 2266950 w 2266950"/>
              <a:gd name="connsiteY11" fmla="*/ 933450 h 1151346"/>
              <a:gd name="connsiteX0" fmla="*/ 0 w 2266950"/>
              <a:gd name="connsiteY0" fmla="*/ 0 h 1151346"/>
              <a:gd name="connsiteX1" fmla="*/ 114300 w 2266950"/>
              <a:gd name="connsiteY1" fmla="*/ 247650 h 1151346"/>
              <a:gd name="connsiteX2" fmla="*/ 247650 w 2266950"/>
              <a:gd name="connsiteY2" fmla="*/ 457200 h 1151346"/>
              <a:gd name="connsiteX3" fmla="*/ 419100 w 2266950"/>
              <a:gd name="connsiteY3" fmla="*/ 647700 h 1151346"/>
              <a:gd name="connsiteX4" fmla="*/ 647700 w 2266950"/>
              <a:gd name="connsiteY4" fmla="*/ 704850 h 1151346"/>
              <a:gd name="connsiteX5" fmla="*/ 838200 w 2266950"/>
              <a:gd name="connsiteY5" fmla="*/ 781050 h 1151346"/>
              <a:gd name="connsiteX6" fmla="*/ 1085850 w 2266950"/>
              <a:gd name="connsiteY6" fmla="*/ 895350 h 1151346"/>
              <a:gd name="connsiteX7" fmla="*/ 1352550 w 2266950"/>
              <a:gd name="connsiteY7" fmla="*/ 971550 h 1151346"/>
              <a:gd name="connsiteX8" fmla="*/ 1638300 w 2266950"/>
              <a:gd name="connsiteY8" fmla="*/ 971550 h 1151346"/>
              <a:gd name="connsiteX9" fmla="*/ 1981200 w 2266950"/>
              <a:gd name="connsiteY9" fmla="*/ 1143000 h 1151346"/>
              <a:gd name="connsiteX10" fmla="*/ 2095500 w 2266950"/>
              <a:gd name="connsiteY10" fmla="*/ 1104900 h 1151346"/>
              <a:gd name="connsiteX11" fmla="*/ 2266950 w 2266950"/>
              <a:gd name="connsiteY11" fmla="*/ 933450 h 1151346"/>
              <a:gd name="connsiteX0" fmla="*/ 0 w 2266950"/>
              <a:gd name="connsiteY0" fmla="*/ 0 h 1151346"/>
              <a:gd name="connsiteX1" fmla="*/ 114300 w 2266950"/>
              <a:gd name="connsiteY1" fmla="*/ 247650 h 1151346"/>
              <a:gd name="connsiteX2" fmla="*/ 247650 w 2266950"/>
              <a:gd name="connsiteY2" fmla="*/ 457200 h 1151346"/>
              <a:gd name="connsiteX3" fmla="*/ 419100 w 2266950"/>
              <a:gd name="connsiteY3" fmla="*/ 647700 h 1151346"/>
              <a:gd name="connsiteX4" fmla="*/ 697942 w 2266950"/>
              <a:gd name="connsiteY4" fmla="*/ 770164 h 1151346"/>
              <a:gd name="connsiteX5" fmla="*/ 838200 w 2266950"/>
              <a:gd name="connsiteY5" fmla="*/ 781050 h 1151346"/>
              <a:gd name="connsiteX6" fmla="*/ 1085850 w 2266950"/>
              <a:gd name="connsiteY6" fmla="*/ 895350 h 1151346"/>
              <a:gd name="connsiteX7" fmla="*/ 1352550 w 2266950"/>
              <a:gd name="connsiteY7" fmla="*/ 971550 h 1151346"/>
              <a:gd name="connsiteX8" fmla="*/ 1638300 w 2266950"/>
              <a:gd name="connsiteY8" fmla="*/ 971550 h 1151346"/>
              <a:gd name="connsiteX9" fmla="*/ 1981200 w 2266950"/>
              <a:gd name="connsiteY9" fmla="*/ 1143000 h 1151346"/>
              <a:gd name="connsiteX10" fmla="*/ 2095500 w 2266950"/>
              <a:gd name="connsiteY10" fmla="*/ 1104900 h 1151346"/>
              <a:gd name="connsiteX11" fmla="*/ 2266950 w 2266950"/>
              <a:gd name="connsiteY11" fmla="*/ 933450 h 1151346"/>
              <a:gd name="connsiteX0" fmla="*/ 0 w 2266950"/>
              <a:gd name="connsiteY0" fmla="*/ 0 h 1151346"/>
              <a:gd name="connsiteX1" fmla="*/ 114300 w 2266950"/>
              <a:gd name="connsiteY1" fmla="*/ 247650 h 1151346"/>
              <a:gd name="connsiteX2" fmla="*/ 247650 w 2266950"/>
              <a:gd name="connsiteY2" fmla="*/ 457200 h 1151346"/>
              <a:gd name="connsiteX3" fmla="*/ 419100 w 2266950"/>
              <a:gd name="connsiteY3" fmla="*/ 647700 h 1151346"/>
              <a:gd name="connsiteX4" fmla="*/ 697942 w 2266950"/>
              <a:gd name="connsiteY4" fmla="*/ 770164 h 1151346"/>
              <a:gd name="connsiteX5" fmla="*/ 878393 w 2266950"/>
              <a:gd name="connsiteY5" fmla="*/ 821243 h 1151346"/>
              <a:gd name="connsiteX6" fmla="*/ 1085850 w 2266950"/>
              <a:gd name="connsiteY6" fmla="*/ 895350 h 1151346"/>
              <a:gd name="connsiteX7" fmla="*/ 1352550 w 2266950"/>
              <a:gd name="connsiteY7" fmla="*/ 971550 h 1151346"/>
              <a:gd name="connsiteX8" fmla="*/ 1638300 w 2266950"/>
              <a:gd name="connsiteY8" fmla="*/ 971550 h 1151346"/>
              <a:gd name="connsiteX9" fmla="*/ 1981200 w 2266950"/>
              <a:gd name="connsiteY9" fmla="*/ 1143000 h 1151346"/>
              <a:gd name="connsiteX10" fmla="*/ 2095500 w 2266950"/>
              <a:gd name="connsiteY10" fmla="*/ 1104900 h 1151346"/>
              <a:gd name="connsiteX11" fmla="*/ 2266950 w 2266950"/>
              <a:gd name="connsiteY11" fmla="*/ 933450 h 1151346"/>
              <a:gd name="connsiteX0" fmla="*/ 0 w 2266950"/>
              <a:gd name="connsiteY0" fmla="*/ 0 h 1145785"/>
              <a:gd name="connsiteX1" fmla="*/ 114300 w 2266950"/>
              <a:gd name="connsiteY1" fmla="*/ 247650 h 1145785"/>
              <a:gd name="connsiteX2" fmla="*/ 247650 w 2266950"/>
              <a:gd name="connsiteY2" fmla="*/ 457200 h 1145785"/>
              <a:gd name="connsiteX3" fmla="*/ 419100 w 2266950"/>
              <a:gd name="connsiteY3" fmla="*/ 647700 h 1145785"/>
              <a:gd name="connsiteX4" fmla="*/ 697942 w 2266950"/>
              <a:gd name="connsiteY4" fmla="*/ 770164 h 1145785"/>
              <a:gd name="connsiteX5" fmla="*/ 878393 w 2266950"/>
              <a:gd name="connsiteY5" fmla="*/ 821243 h 1145785"/>
              <a:gd name="connsiteX6" fmla="*/ 1085850 w 2266950"/>
              <a:gd name="connsiteY6" fmla="*/ 895350 h 1145785"/>
              <a:gd name="connsiteX7" fmla="*/ 1352550 w 2266950"/>
              <a:gd name="connsiteY7" fmla="*/ 971550 h 1145785"/>
              <a:gd name="connsiteX8" fmla="*/ 1668445 w 2266950"/>
              <a:gd name="connsiteY8" fmla="*/ 1051937 h 1145785"/>
              <a:gd name="connsiteX9" fmla="*/ 1981200 w 2266950"/>
              <a:gd name="connsiteY9" fmla="*/ 1143000 h 1145785"/>
              <a:gd name="connsiteX10" fmla="*/ 2095500 w 2266950"/>
              <a:gd name="connsiteY10" fmla="*/ 1104900 h 1145785"/>
              <a:gd name="connsiteX11" fmla="*/ 2266950 w 2266950"/>
              <a:gd name="connsiteY11" fmla="*/ 933450 h 1145785"/>
              <a:gd name="connsiteX0" fmla="*/ 0 w 2332264"/>
              <a:gd name="connsiteY0" fmla="*/ 0 h 1167143"/>
              <a:gd name="connsiteX1" fmla="*/ 114300 w 2332264"/>
              <a:gd name="connsiteY1" fmla="*/ 247650 h 1167143"/>
              <a:gd name="connsiteX2" fmla="*/ 247650 w 2332264"/>
              <a:gd name="connsiteY2" fmla="*/ 457200 h 1167143"/>
              <a:gd name="connsiteX3" fmla="*/ 419100 w 2332264"/>
              <a:gd name="connsiteY3" fmla="*/ 647700 h 1167143"/>
              <a:gd name="connsiteX4" fmla="*/ 697942 w 2332264"/>
              <a:gd name="connsiteY4" fmla="*/ 770164 h 1167143"/>
              <a:gd name="connsiteX5" fmla="*/ 878393 w 2332264"/>
              <a:gd name="connsiteY5" fmla="*/ 821243 h 1167143"/>
              <a:gd name="connsiteX6" fmla="*/ 1085850 w 2332264"/>
              <a:gd name="connsiteY6" fmla="*/ 895350 h 1167143"/>
              <a:gd name="connsiteX7" fmla="*/ 1352550 w 2332264"/>
              <a:gd name="connsiteY7" fmla="*/ 971550 h 1167143"/>
              <a:gd name="connsiteX8" fmla="*/ 1668445 w 2332264"/>
              <a:gd name="connsiteY8" fmla="*/ 1051937 h 1167143"/>
              <a:gd name="connsiteX9" fmla="*/ 1981200 w 2332264"/>
              <a:gd name="connsiteY9" fmla="*/ 1143000 h 1167143"/>
              <a:gd name="connsiteX10" fmla="*/ 2095500 w 2332264"/>
              <a:gd name="connsiteY10" fmla="*/ 1104900 h 1167143"/>
              <a:gd name="connsiteX11" fmla="*/ 2332264 w 2332264"/>
              <a:gd name="connsiteY11" fmla="*/ 1144466 h 1167143"/>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97942 w 2332264"/>
              <a:gd name="connsiteY4" fmla="*/ 770164 h 1179556"/>
              <a:gd name="connsiteX5" fmla="*/ 878393 w 2332264"/>
              <a:gd name="connsiteY5" fmla="*/ 821243 h 1179556"/>
              <a:gd name="connsiteX6" fmla="*/ 1085850 w 2332264"/>
              <a:gd name="connsiteY6" fmla="*/ 895350 h 1179556"/>
              <a:gd name="connsiteX7" fmla="*/ 1352550 w 2332264"/>
              <a:gd name="connsiteY7" fmla="*/ 971550 h 1179556"/>
              <a:gd name="connsiteX8" fmla="*/ 1668445 w 2332264"/>
              <a:gd name="connsiteY8" fmla="*/ 1051937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77846 w 2332264"/>
              <a:gd name="connsiteY4" fmla="*/ 835478 h 1179556"/>
              <a:gd name="connsiteX5" fmla="*/ 878393 w 2332264"/>
              <a:gd name="connsiteY5" fmla="*/ 821243 h 1179556"/>
              <a:gd name="connsiteX6" fmla="*/ 1085850 w 2332264"/>
              <a:gd name="connsiteY6" fmla="*/ 895350 h 1179556"/>
              <a:gd name="connsiteX7" fmla="*/ 1352550 w 2332264"/>
              <a:gd name="connsiteY7" fmla="*/ 971550 h 1179556"/>
              <a:gd name="connsiteX8" fmla="*/ 1668445 w 2332264"/>
              <a:gd name="connsiteY8" fmla="*/ 1051937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77846 w 2332264"/>
              <a:gd name="connsiteY4" fmla="*/ 835478 h 1179556"/>
              <a:gd name="connsiteX5" fmla="*/ 878393 w 2332264"/>
              <a:gd name="connsiteY5" fmla="*/ 911678 h 1179556"/>
              <a:gd name="connsiteX6" fmla="*/ 1085850 w 2332264"/>
              <a:gd name="connsiteY6" fmla="*/ 895350 h 1179556"/>
              <a:gd name="connsiteX7" fmla="*/ 1352550 w 2332264"/>
              <a:gd name="connsiteY7" fmla="*/ 971550 h 1179556"/>
              <a:gd name="connsiteX8" fmla="*/ 1668445 w 2332264"/>
              <a:gd name="connsiteY8" fmla="*/ 1051937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77846 w 2332264"/>
              <a:gd name="connsiteY4" fmla="*/ 835478 h 1179556"/>
              <a:gd name="connsiteX5" fmla="*/ 878393 w 2332264"/>
              <a:gd name="connsiteY5" fmla="*/ 911678 h 1179556"/>
              <a:gd name="connsiteX6" fmla="*/ 1075802 w 2332264"/>
              <a:gd name="connsiteY6" fmla="*/ 975736 h 1179556"/>
              <a:gd name="connsiteX7" fmla="*/ 1352550 w 2332264"/>
              <a:gd name="connsiteY7" fmla="*/ 971550 h 1179556"/>
              <a:gd name="connsiteX8" fmla="*/ 1668445 w 2332264"/>
              <a:gd name="connsiteY8" fmla="*/ 1051937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77846 w 2332264"/>
              <a:gd name="connsiteY4" fmla="*/ 835478 h 1179556"/>
              <a:gd name="connsiteX5" fmla="*/ 878393 w 2332264"/>
              <a:gd name="connsiteY5" fmla="*/ 911678 h 1179556"/>
              <a:gd name="connsiteX6" fmla="*/ 1075802 w 2332264"/>
              <a:gd name="connsiteY6" fmla="*/ 975736 h 1179556"/>
              <a:gd name="connsiteX7" fmla="*/ 1347526 w 2332264"/>
              <a:gd name="connsiteY7" fmla="*/ 1021792 h 1179556"/>
              <a:gd name="connsiteX8" fmla="*/ 1668445 w 2332264"/>
              <a:gd name="connsiteY8" fmla="*/ 1051937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179556"/>
              <a:gd name="connsiteX1" fmla="*/ 114300 w 2332264"/>
              <a:gd name="connsiteY1" fmla="*/ 247650 h 1179556"/>
              <a:gd name="connsiteX2" fmla="*/ 247650 w 2332264"/>
              <a:gd name="connsiteY2" fmla="*/ 457200 h 1179556"/>
              <a:gd name="connsiteX3" fmla="*/ 419100 w 2332264"/>
              <a:gd name="connsiteY3" fmla="*/ 647700 h 1179556"/>
              <a:gd name="connsiteX4" fmla="*/ 677846 w 2332264"/>
              <a:gd name="connsiteY4" fmla="*/ 835478 h 1179556"/>
              <a:gd name="connsiteX5" fmla="*/ 878393 w 2332264"/>
              <a:gd name="connsiteY5" fmla="*/ 911678 h 1179556"/>
              <a:gd name="connsiteX6" fmla="*/ 1075802 w 2332264"/>
              <a:gd name="connsiteY6" fmla="*/ 975736 h 1179556"/>
              <a:gd name="connsiteX7" fmla="*/ 1347526 w 2332264"/>
              <a:gd name="connsiteY7" fmla="*/ 1021792 h 1179556"/>
              <a:gd name="connsiteX8" fmla="*/ 1673470 w 2332264"/>
              <a:gd name="connsiteY8" fmla="*/ 1082082 h 1179556"/>
              <a:gd name="connsiteX9" fmla="*/ 1981200 w 2332264"/>
              <a:gd name="connsiteY9" fmla="*/ 1143000 h 1179556"/>
              <a:gd name="connsiteX10" fmla="*/ 2100525 w 2332264"/>
              <a:gd name="connsiteY10" fmla="*/ 1160166 h 1179556"/>
              <a:gd name="connsiteX11" fmla="*/ 2332264 w 2332264"/>
              <a:gd name="connsiteY11" fmla="*/ 1144466 h 1179556"/>
              <a:gd name="connsiteX0" fmla="*/ 0 w 2332264"/>
              <a:gd name="connsiteY0" fmla="*/ 0 h 1245578"/>
              <a:gd name="connsiteX1" fmla="*/ 114300 w 2332264"/>
              <a:gd name="connsiteY1" fmla="*/ 247650 h 1245578"/>
              <a:gd name="connsiteX2" fmla="*/ 247650 w 2332264"/>
              <a:gd name="connsiteY2" fmla="*/ 457200 h 1245578"/>
              <a:gd name="connsiteX3" fmla="*/ 419100 w 2332264"/>
              <a:gd name="connsiteY3" fmla="*/ 647700 h 1245578"/>
              <a:gd name="connsiteX4" fmla="*/ 677846 w 2332264"/>
              <a:gd name="connsiteY4" fmla="*/ 835478 h 1245578"/>
              <a:gd name="connsiteX5" fmla="*/ 878393 w 2332264"/>
              <a:gd name="connsiteY5" fmla="*/ 911678 h 1245578"/>
              <a:gd name="connsiteX6" fmla="*/ 1075802 w 2332264"/>
              <a:gd name="connsiteY6" fmla="*/ 975736 h 1245578"/>
              <a:gd name="connsiteX7" fmla="*/ 1347526 w 2332264"/>
              <a:gd name="connsiteY7" fmla="*/ 1021792 h 1245578"/>
              <a:gd name="connsiteX8" fmla="*/ 1673470 w 2332264"/>
              <a:gd name="connsiteY8" fmla="*/ 1082082 h 1245578"/>
              <a:gd name="connsiteX9" fmla="*/ 1981200 w 2332264"/>
              <a:gd name="connsiteY9" fmla="*/ 1143000 h 1245578"/>
              <a:gd name="connsiteX10" fmla="*/ 2095501 w 2332264"/>
              <a:gd name="connsiteY10" fmla="*/ 1245577 h 1245578"/>
              <a:gd name="connsiteX11" fmla="*/ 2332264 w 2332264"/>
              <a:gd name="connsiteY11" fmla="*/ 1144466 h 1245578"/>
              <a:gd name="connsiteX0" fmla="*/ 0 w 2332264"/>
              <a:gd name="connsiteY0" fmla="*/ 0 h 1246824"/>
              <a:gd name="connsiteX1" fmla="*/ 114300 w 2332264"/>
              <a:gd name="connsiteY1" fmla="*/ 247650 h 1246824"/>
              <a:gd name="connsiteX2" fmla="*/ 247650 w 2332264"/>
              <a:gd name="connsiteY2" fmla="*/ 457200 h 1246824"/>
              <a:gd name="connsiteX3" fmla="*/ 419100 w 2332264"/>
              <a:gd name="connsiteY3" fmla="*/ 647700 h 1246824"/>
              <a:gd name="connsiteX4" fmla="*/ 677846 w 2332264"/>
              <a:gd name="connsiteY4" fmla="*/ 835478 h 1246824"/>
              <a:gd name="connsiteX5" fmla="*/ 878393 w 2332264"/>
              <a:gd name="connsiteY5" fmla="*/ 911678 h 1246824"/>
              <a:gd name="connsiteX6" fmla="*/ 1075802 w 2332264"/>
              <a:gd name="connsiteY6" fmla="*/ 975736 h 1246824"/>
              <a:gd name="connsiteX7" fmla="*/ 1347526 w 2332264"/>
              <a:gd name="connsiteY7" fmla="*/ 1021792 h 1246824"/>
              <a:gd name="connsiteX8" fmla="*/ 1673470 w 2332264"/>
              <a:gd name="connsiteY8" fmla="*/ 1082082 h 1246824"/>
              <a:gd name="connsiteX9" fmla="*/ 1915886 w 2332264"/>
              <a:gd name="connsiteY9" fmla="*/ 1193242 h 1246824"/>
              <a:gd name="connsiteX10" fmla="*/ 2095501 w 2332264"/>
              <a:gd name="connsiteY10" fmla="*/ 1245577 h 1246824"/>
              <a:gd name="connsiteX11" fmla="*/ 2332264 w 2332264"/>
              <a:gd name="connsiteY11" fmla="*/ 1144466 h 1246824"/>
              <a:gd name="connsiteX0" fmla="*/ 0 w 2332264"/>
              <a:gd name="connsiteY0" fmla="*/ 0 h 1246635"/>
              <a:gd name="connsiteX1" fmla="*/ 114300 w 2332264"/>
              <a:gd name="connsiteY1" fmla="*/ 247650 h 1246635"/>
              <a:gd name="connsiteX2" fmla="*/ 247650 w 2332264"/>
              <a:gd name="connsiteY2" fmla="*/ 457200 h 1246635"/>
              <a:gd name="connsiteX3" fmla="*/ 419100 w 2332264"/>
              <a:gd name="connsiteY3" fmla="*/ 647700 h 1246635"/>
              <a:gd name="connsiteX4" fmla="*/ 677846 w 2332264"/>
              <a:gd name="connsiteY4" fmla="*/ 835478 h 1246635"/>
              <a:gd name="connsiteX5" fmla="*/ 878393 w 2332264"/>
              <a:gd name="connsiteY5" fmla="*/ 911678 h 1246635"/>
              <a:gd name="connsiteX6" fmla="*/ 1075802 w 2332264"/>
              <a:gd name="connsiteY6" fmla="*/ 975736 h 1246635"/>
              <a:gd name="connsiteX7" fmla="*/ 1347526 w 2332264"/>
              <a:gd name="connsiteY7" fmla="*/ 1021792 h 1246635"/>
              <a:gd name="connsiteX8" fmla="*/ 1633277 w 2332264"/>
              <a:gd name="connsiteY8" fmla="*/ 1127300 h 1246635"/>
              <a:gd name="connsiteX9" fmla="*/ 1915886 w 2332264"/>
              <a:gd name="connsiteY9" fmla="*/ 1193242 h 1246635"/>
              <a:gd name="connsiteX10" fmla="*/ 2095501 w 2332264"/>
              <a:gd name="connsiteY10" fmla="*/ 1245577 h 1246635"/>
              <a:gd name="connsiteX11" fmla="*/ 2332264 w 2332264"/>
              <a:gd name="connsiteY11" fmla="*/ 1144466 h 1246635"/>
              <a:gd name="connsiteX0" fmla="*/ 0 w 2332264"/>
              <a:gd name="connsiteY0" fmla="*/ 0 h 1246635"/>
              <a:gd name="connsiteX1" fmla="*/ 114300 w 2332264"/>
              <a:gd name="connsiteY1" fmla="*/ 247650 h 1246635"/>
              <a:gd name="connsiteX2" fmla="*/ 247650 w 2332264"/>
              <a:gd name="connsiteY2" fmla="*/ 457200 h 1246635"/>
              <a:gd name="connsiteX3" fmla="*/ 419100 w 2332264"/>
              <a:gd name="connsiteY3" fmla="*/ 647700 h 1246635"/>
              <a:gd name="connsiteX4" fmla="*/ 677846 w 2332264"/>
              <a:gd name="connsiteY4" fmla="*/ 835478 h 1246635"/>
              <a:gd name="connsiteX5" fmla="*/ 878393 w 2332264"/>
              <a:gd name="connsiteY5" fmla="*/ 911678 h 1246635"/>
              <a:gd name="connsiteX6" fmla="*/ 1075802 w 2332264"/>
              <a:gd name="connsiteY6" fmla="*/ 975736 h 1246635"/>
              <a:gd name="connsiteX7" fmla="*/ 1302308 w 2332264"/>
              <a:gd name="connsiteY7" fmla="*/ 1072033 h 1246635"/>
              <a:gd name="connsiteX8" fmla="*/ 1633277 w 2332264"/>
              <a:gd name="connsiteY8" fmla="*/ 1127300 h 1246635"/>
              <a:gd name="connsiteX9" fmla="*/ 1915886 w 2332264"/>
              <a:gd name="connsiteY9" fmla="*/ 1193242 h 1246635"/>
              <a:gd name="connsiteX10" fmla="*/ 2095501 w 2332264"/>
              <a:gd name="connsiteY10" fmla="*/ 1245577 h 1246635"/>
              <a:gd name="connsiteX11" fmla="*/ 2332264 w 2332264"/>
              <a:gd name="connsiteY11" fmla="*/ 1144466 h 1246635"/>
              <a:gd name="connsiteX0" fmla="*/ 0 w 2332264"/>
              <a:gd name="connsiteY0" fmla="*/ 0 h 1246635"/>
              <a:gd name="connsiteX1" fmla="*/ 114300 w 2332264"/>
              <a:gd name="connsiteY1" fmla="*/ 247650 h 1246635"/>
              <a:gd name="connsiteX2" fmla="*/ 247650 w 2332264"/>
              <a:gd name="connsiteY2" fmla="*/ 457200 h 1246635"/>
              <a:gd name="connsiteX3" fmla="*/ 419100 w 2332264"/>
              <a:gd name="connsiteY3" fmla="*/ 647700 h 1246635"/>
              <a:gd name="connsiteX4" fmla="*/ 677846 w 2332264"/>
              <a:gd name="connsiteY4" fmla="*/ 835478 h 1246635"/>
              <a:gd name="connsiteX5" fmla="*/ 878393 w 2332264"/>
              <a:gd name="connsiteY5" fmla="*/ 911678 h 1246635"/>
              <a:gd name="connsiteX6" fmla="*/ 1050681 w 2332264"/>
              <a:gd name="connsiteY6" fmla="*/ 1000857 h 1246635"/>
              <a:gd name="connsiteX7" fmla="*/ 1302308 w 2332264"/>
              <a:gd name="connsiteY7" fmla="*/ 1072033 h 1246635"/>
              <a:gd name="connsiteX8" fmla="*/ 1633277 w 2332264"/>
              <a:gd name="connsiteY8" fmla="*/ 1127300 h 1246635"/>
              <a:gd name="connsiteX9" fmla="*/ 1915886 w 2332264"/>
              <a:gd name="connsiteY9" fmla="*/ 1193242 h 1246635"/>
              <a:gd name="connsiteX10" fmla="*/ 2095501 w 2332264"/>
              <a:gd name="connsiteY10" fmla="*/ 1245577 h 1246635"/>
              <a:gd name="connsiteX11" fmla="*/ 2332264 w 2332264"/>
              <a:gd name="connsiteY11" fmla="*/ 1144466 h 1246635"/>
              <a:gd name="connsiteX0" fmla="*/ 0 w 2332264"/>
              <a:gd name="connsiteY0" fmla="*/ 0 h 1246635"/>
              <a:gd name="connsiteX1" fmla="*/ 114300 w 2332264"/>
              <a:gd name="connsiteY1" fmla="*/ 247650 h 1246635"/>
              <a:gd name="connsiteX2" fmla="*/ 247650 w 2332264"/>
              <a:gd name="connsiteY2" fmla="*/ 457200 h 1246635"/>
              <a:gd name="connsiteX3" fmla="*/ 419100 w 2332264"/>
              <a:gd name="connsiteY3" fmla="*/ 647700 h 1246635"/>
              <a:gd name="connsiteX4" fmla="*/ 677846 w 2332264"/>
              <a:gd name="connsiteY4" fmla="*/ 835478 h 1246635"/>
              <a:gd name="connsiteX5" fmla="*/ 848248 w 2332264"/>
              <a:gd name="connsiteY5" fmla="*/ 926751 h 1246635"/>
              <a:gd name="connsiteX6" fmla="*/ 1050681 w 2332264"/>
              <a:gd name="connsiteY6" fmla="*/ 1000857 h 1246635"/>
              <a:gd name="connsiteX7" fmla="*/ 1302308 w 2332264"/>
              <a:gd name="connsiteY7" fmla="*/ 1072033 h 1246635"/>
              <a:gd name="connsiteX8" fmla="*/ 1633277 w 2332264"/>
              <a:gd name="connsiteY8" fmla="*/ 1127300 h 1246635"/>
              <a:gd name="connsiteX9" fmla="*/ 1915886 w 2332264"/>
              <a:gd name="connsiteY9" fmla="*/ 1193242 h 1246635"/>
              <a:gd name="connsiteX10" fmla="*/ 2095501 w 2332264"/>
              <a:gd name="connsiteY10" fmla="*/ 1245577 h 1246635"/>
              <a:gd name="connsiteX11" fmla="*/ 2332264 w 2332264"/>
              <a:gd name="connsiteY11" fmla="*/ 1144466 h 1246635"/>
              <a:gd name="connsiteX0" fmla="*/ 0 w 2332264"/>
              <a:gd name="connsiteY0" fmla="*/ 0 h 1246583"/>
              <a:gd name="connsiteX1" fmla="*/ 114300 w 2332264"/>
              <a:gd name="connsiteY1" fmla="*/ 247650 h 1246583"/>
              <a:gd name="connsiteX2" fmla="*/ 247650 w 2332264"/>
              <a:gd name="connsiteY2" fmla="*/ 457200 h 1246583"/>
              <a:gd name="connsiteX3" fmla="*/ 419100 w 2332264"/>
              <a:gd name="connsiteY3" fmla="*/ 647700 h 1246583"/>
              <a:gd name="connsiteX4" fmla="*/ 677846 w 2332264"/>
              <a:gd name="connsiteY4" fmla="*/ 835478 h 1246583"/>
              <a:gd name="connsiteX5" fmla="*/ 848248 w 2332264"/>
              <a:gd name="connsiteY5" fmla="*/ 926751 h 1246583"/>
              <a:gd name="connsiteX6" fmla="*/ 1050681 w 2332264"/>
              <a:gd name="connsiteY6" fmla="*/ 1000857 h 1246583"/>
              <a:gd name="connsiteX7" fmla="*/ 1302308 w 2332264"/>
              <a:gd name="connsiteY7" fmla="*/ 1072033 h 1246583"/>
              <a:gd name="connsiteX8" fmla="*/ 1628252 w 2332264"/>
              <a:gd name="connsiteY8" fmla="*/ 1142372 h 1246583"/>
              <a:gd name="connsiteX9" fmla="*/ 1915886 w 2332264"/>
              <a:gd name="connsiteY9" fmla="*/ 1193242 h 1246583"/>
              <a:gd name="connsiteX10" fmla="*/ 2095501 w 2332264"/>
              <a:gd name="connsiteY10" fmla="*/ 1245577 h 1246583"/>
              <a:gd name="connsiteX11" fmla="*/ 2332264 w 2332264"/>
              <a:gd name="connsiteY11" fmla="*/ 1144466 h 1246583"/>
              <a:gd name="connsiteX0" fmla="*/ 0 w 2332264"/>
              <a:gd name="connsiteY0" fmla="*/ 0 h 1248369"/>
              <a:gd name="connsiteX1" fmla="*/ 114300 w 2332264"/>
              <a:gd name="connsiteY1" fmla="*/ 247650 h 1248369"/>
              <a:gd name="connsiteX2" fmla="*/ 247650 w 2332264"/>
              <a:gd name="connsiteY2" fmla="*/ 457200 h 1248369"/>
              <a:gd name="connsiteX3" fmla="*/ 419100 w 2332264"/>
              <a:gd name="connsiteY3" fmla="*/ 647700 h 1248369"/>
              <a:gd name="connsiteX4" fmla="*/ 677846 w 2332264"/>
              <a:gd name="connsiteY4" fmla="*/ 835478 h 1248369"/>
              <a:gd name="connsiteX5" fmla="*/ 848248 w 2332264"/>
              <a:gd name="connsiteY5" fmla="*/ 926751 h 1248369"/>
              <a:gd name="connsiteX6" fmla="*/ 1050681 w 2332264"/>
              <a:gd name="connsiteY6" fmla="*/ 1000857 h 1248369"/>
              <a:gd name="connsiteX7" fmla="*/ 1302308 w 2332264"/>
              <a:gd name="connsiteY7" fmla="*/ 1072033 h 1248369"/>
              <a:gd name="connsiteX8" fmla="*/ 1628252 w 2332264"/>
              <a:gd name="connsiteY8" fmla="*/ 1142372 h 1248369"/>
              <a:gd name="connsiteX9" fmla="*/ 1880717 w 2332264"/>
              <a:gd name="connsiteY9" fmla="*/ 1213339 h 1248369"/>
              <a:gd name="connsiteX10" fmla="*/ 2095501 w 2332264"/>
              <a:gd name="connsiteY10" fmla="*/ 1245577 h 1248369"/>
              <a:gd name="connsiteX11" fmla="*/ 2332264 w 2332264"/>
              <a:gd name="connsiteY11" fmla="*/ 1144466 h 1248369"/>
              <a:gd name="connsiteX0" fmla="*/ 0 w 2332264"/>
              <a:gd name="connsiteY0" fmla="*/ 0 h 1262720"/>
              <a:gd name="connsiteX1" fmla="*/ 114300 w 2332264"/>
              <a:gd name="connsiteY1" fmla="*/ 247650 h 1262720"/>
              <a:gd name="connsiteX2" fmla="*/ 247650 w 2332264"/>
              <a:gd name="connsiteY2" fmla="*/ 457200 h 1262720"/>
              <a:gd name="connsiteX3" fmla="*/ 419100 w 2332264"/>
              <a:gd name="connsiteY3" fmla="*/ 647700 h 1262720"/>
              <a:gd name="connsiteX4" fmla="*/ 677846 w 2332264"/>
              <a:gd name="connsiteY4" fmla="*/ 835478 h 1262720"/>
              <a:gd name="connsiteX5" fmla="*/ 848248 w 2332264"/>
              <a:gd name="connsiteY5" fmla="*/ 926751 h 1262720"/>
              <a:gd name="connsiteX6" fmla="*/ 1050681 w 2332264"/>
              <a:gd name="connsiteY6" fmla="*/ 1000857 h 1262720"/>
              <a:gd name="connsiteX7" fmla="*/ 1302308 w 2332264"/>
              <a:gd name="connsiteY7" fmla="*/ 1072033 h 1262720"/>
              <a:gd name="connsiteX8" fmla="*/ 1628252 w 2332264"/>
              <a:gd name="connsiteY8" fmla="*/ 1142372 h 1262720"/>
              <a:gd name="connsiteX9" fmla="*/ 1880717 w 2332264"/>
              <a:gd name="connsiteY9" fmla="*/ 1213339 h 1262720"/>
              <a:gd name="connsiteX10" fmla="*/ 2060332 w 2332264"/>
              <a:gd name="connsiteY10" fmla="*/ 1260649 h 1262720"/>
              <a:gd name="connsiteX11" fmla="*/ 2332264 w 2332264"/>
              <a:gd name="connsiteY11" fmla="*/ 1144466 h 1262720"/>
              <a:gd name="connsiteX0" fmla="*/ 0 w 2332264"/>
              <a:gd name="connsiteY0" fmla="*/ 0 h 1304065"/>
              <a:gd name="connsiteX1" fmla="*/ 114300 w 2332264"/>
              <a:gd name="connsiteY1" fmla="*/ 247650 h 1304065"/>
              <a:gd name="connsiteX2" fmla="*/ 247650 w 2332264"/>
              <a:gd name="connsiteY2" fmla="*/ 457200 h 1304065"/>
              <a:gd name="connsiteX3" fmla="*/ 419100 w 2332264"/>
              <a:gd name="connsiteY3" fmla="*/ 647700 h 1304065"/>
              <a:gd name="connsiteX4" fmla="*/ 677846 w 2332264"/>
              <a:gd name="connsiteY4" fmla="*/ 835478 h 1304065"/>
              <a:gd name="connsiteX5" fmla="*/ 848248 w 2332264"/>
              <a:gd name="connsiteY5" fmla="*/ 926751 h 1304065"/>
              <a:gd name="connsiteX6" fmla="*/ 1050681 w 2332264"/>
              <a:gd name="connsiteY6" fmla="*/ 1000857 h 1304065"/>
              <a:gd name="connsiteX7" fmla="*/ 1302308 w 2332264"/>
              <a:gd name="connsiteY7" fmla="*/ 1072033 h 1304065"/>
              <a:gd name="connsiteX8" fmla="*/ 1628252 w 2332264"/>
              <a:gd name="connsiteY8" fmla="*/ 1142372 h 1304065"/>
              <a:gd name="connsiteX9" fmla="*/ 1880717 w 2332264"/>
              <a:gd name="connsiteY9" fmla="*/ 1213339 h 1304065"/>
              <a:gd name="connsiteX10" fmla="*/ 2060332 w 2332264"/>
              <a:gd name="connsiteY10" fmla="*/ 1260649 h 1304065"/>
              <a:gd name="connsiteX11" fmla="*/ 2332264 w 2332264"/>
              <a:gd name="connsiteY11" fmla="*/ 1275094 h 1304065"/>
              <a:gd name="connsiteX0" fmla="*/ 0 w 2387530"/>
              <a:gd name="connsiteY0" fmla="*/ 0 h 1333584"/>
              <a:gd name="connsiteX1" fmla="*/ 114300 w 2387530"/>
              <a:gd name="connsiteY1" fmla="*/ 247650 h 1333584"/>
              <a:gd name="connsiteX2" fmla="*/ 247650 w 2387530"/>
              <a:gd name="connsiteY2" fmla="*/ 457200 h 1333584"/>
              <a:gd name="connsiteX3" fmla="*/ 419100 w 2387530"/>
              <a:gd name="connsiteY3" fmla="*/ 647700 h 1333584"/>
              <a:gd name="connsiteX4" fmla="*/ 677846 w 2387530"/>
              <a:gd name="connsiteY4" fmla="*/ 835478 h 1333584"/>
              <a:gd name="connsiteX5" fmla="*/ 848248 w 2387530"/>
              <a:gd name="connsiteY5" fmla="*/ 926751 h 1333584"/>
              <a:gd name="connsiteX6" fmla="*/ 1050681 w 2387530"/>
              <a:gd name="connsiteY6" fmla="*/ 1000857 h 1333584"/>
              <a:gd name="connsiteX7" fmla="*/ 1302308 w 2387530"/>
              <a:gd name="connsiteY7" fmla="*/ 1072033 h 1333584"/>
              <a:gd name="connsiteX8" fmla="*/ 1628252 w 2387530"/>
              <a:gd name="connsiteY8" fmla="*/ 1142372 h 1333584"/>
              <a:gd name="connsiteX9" fmla="*/ 1880717 w 2387530"/>
              <a:gd name="connsiteY9" fmla="*/ 1213339 h 1333584"/>
              <a:gd name="connsiteX10" fmla="*/ 2060332 w 2387530"/>
              <a:gd name="connsiteY10" fmla="*/ 1260649 h 1333584"/>
              <a:gd name="connsiteX11" fmla="*/ 2387530 w 2387530"/>
              <a:gd name="connsiteY11" fmla="*/ 1310263 h 1333584"/>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77846 w 2060332"/>
              <a:gd name="connsiteY4" fmla="*/ 835478 h 1260649"/>
              <a:gd name="connsiteX5" fmla="*/ 848248 w 2060332"/>
              <a:gd name="connsiteY5" fmla="*/ 926751 h 1260649"/>
              <a:gd name="connsiteX6" fmla="*/ 1050681 w 2060332"/>
              <a:gd name="connsiteY6" fmla="*/ 1000857 h 1260649"/>
              <a:gd name="connsiteX7" fmla="*/ 1302308 w 2060332"/>
              <a:gd name="connsiteY7" fmla="*/ 1072033 h 1260649"/>
              <a:gd name="connsiteX8" fmla="*/ 1628252 w 2060332"/>
              <a:gd name="connsiteY8" fmla="*/ 1142372 h 1260649"/>
              <a:gd name="connsiteX9" fmla="*/ 1880717 w 2060332"/>
              <a:gd name="connsiteY9" fmla="*/ 1213339 h 1260649"/>
              <a:gd name="connsiteX10" fmla="*/ 2060332 w 2060332"/>
              <a:gd name="connsiteY10" fmla="*/ 1260649 h 1260649"/>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57749 w 2060332"/>
              <a:gd name="connsiteY4" fmla="*/ 870648 h 1260649"/>
              <a:gd name="connsiteX5" fmla="*/ 848248 w 2060332"/>
              <a:gd name="connsiteY5" fmla="*/ 926751 h 1260649"/>
              <a:gd name="connsiteX6" fmla="*/ 1050681 w 2060332"/>
              <a:gd name="connsiteY6" fmla="*/ 1000857 h 1260649"/>
              <a:gd name="connsiteX7" fmla="*/ 1302308 w 2060332"/>
              <a:gd name="connsiteY7" fmla="*/ 1072033 h 1260649"/>
              <a:gd name="connsiteX8" fmla="*/ 1628252 w 2060332"/>
              <a:gd name="connsiteY8" fmla="*/ 1142372 h 1260649"/>
              <a:gd name="connsiteX9" fmla="*/ 1880717 w 2060332"/>
              <a:gd name="connsiteY9" fmla="*/ 1213339 h 1260649"/>
              <a:gd name="connsiteX10" fmla="*/ 2060332 w 2060332"/>
              <a:gd name="connsiteY10" fmla="*/ 1260649 h 1260649"/>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57749 w 2060332"/>
              <a:gd name="connsiteY4" fmla="*/ 870648 h 1260649"/>
              <a:gd name="connsiteX5" fmla="*/ 838199 w 2060332"/>
              <a:gd name="connsiteY5" fmla="*/ 951872 h 1260649"/>
              <a:gd name="connsiteX6" fmla="*/ 1050681 w 2060332"/>
              <a:gd name="connsiteY6" fmla="*/ 1000857 h 1260649"/>
              <a:gd name="connsiteX7" fmla="*/ 1302308 w 2060332"/>
              <a:gd name="connsiteY7" fmla="*/ 1072033 h 1260649"/>
              <a:gd name="connsiteX8" fmla="*/ 1628252 w 2060332"/>
              <a:gd name="connsiteY8" fmla="*/ 1142372 h 1260649"/>
              <a:gd name="connsiteX9" fmla="*/ 1880717 w 2060332"/>
              <a:gd name="connsiteY9" fmla="*/ 1213339 h 1260649"/>
              <a:gd name="connsiteX10" fmla="*/ 2060332 w 2060332"/>
              <a:gd name="connsiteY10" fmla="*/ 1260649 h 1260649"/>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57749 w 2060332"/>
              <a:gd name="connsiteY4" fmla="*/ 870648 h 1260649"/>
              <a:gd name="connsiteX5" fmla="*/ 838199 w 2060332"/>
              <a:gd name="connsiteY5" fmla="*/ 951872 h 1260649"/>
              <a:gd name="connsiteX6" fmla="*/ 1055705 w 2060332"/>
              <a:gd name="connsiteY6" fmla="*/ 1036027 h 1260649"/>
              <a:gd name="connsiteX7" fmla="*/ 1302308 w 2060332"/>
              <a:gd name="connsiteY7" fmla="*/ 1072033 h 1260649"/>
              <a:gd name="connsiteX8" fmla="*/ 1628252 w 2060332"/>
              <a:gd name="connsiteY8" fmla="*/ 1142372 h 1260649"/>
              <a:gd name="connsiteX9" fmla="*/ 1880717 w 2060332"/>
              <a:gd name="connsiteY9" fmla="*/ 1213339 h 1260649"/>
              <a:gd name="connsiteX10" fmla="*/ 2060332 w 2060332"/>
              <a:gd name="connsiteY10" fmla="*/ 1260649 h 1260649"/>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57749 w 2060332"/>
              <a:gd name="connsiteY4" fmla="*/ 870648 h 1260649"/>
              <a:gd name="connsiteX5" fmla="*/ 838199 w 2060332"/>
              <a:gd name="connsiteY5" fmla="*/ 951872 h 1260649"/>
              <a:gd name="connsiteX6" fmla="*/ 1055705 w 2060332"/>
              <a:gd name="connsiteY6" fmla="*/ 1036027 h 1260649"/>
              <a:gd name="connsiteX7" fmla="*/ 1297284 w 2060332"/>
              <a:gd name="connsiteY7" fmla="*/ 1092130 h 1260649"/>
              <a:gd name="connsiteX8" fmla="*/ 1628252 w 2060332"/>
              <a:gd name="connsiteY8" fmla="*/ 1142372 h 1260649"/>
              <a:gd name="connsiteX9" fmla="*/ 1880717 w 2060332"/>
              <a:gd name="connsiteY9" fmla="*/ 1213339 h 1260649"/>
              <a:gd name="connsiteX10" fmla="*/ 2060332 w 2060332"/>
              <a:gd name="connsiteY10" fmla="*/ 1260649 h 1260649"/>
              <a:gd name="connsiteX0" fmla="*/ 0 w 2060332"/>
              <a:gd name="connsiteY0" fmla="*/ 0 h 1260649"/>
              <a:gd name="connsiteX1" fmla="*/ 114300 w 2060332"/>
              <a:gd name="connsiteY1" fmla="*/ 247650 h 1260649"/>
              <a:gd name="connsiteX2" fmla="*/ 247650 w 2060332"/>
              <a:gd name="connsiteY2" fmla="*/ 457200 h 1260649"/>
              <a:gd name="connsiteX3" fmla="*/ 419100 w 2060332"/>
              <a:gd name="connsiteY3" fmla="*/ 647700 h 1260649"/>
              <a:gd name="connsiteX4" fmla="*/ 657749 w 2060332"/>
              <a:gd name="connsiteY4" fmla="*/ 870648 h 1260649"/>
              <a:gd name="connsiteX5" fmla="*/ 838199 w 2060332"/>
              <a:gd name="connsiteY5" fmla="*/ 951872 h 1260649"/>
              <a:gd name="connsiteX6" fmla="*/ 1055705 w 2060332"/>
              <a:gd name="connsiteY6" fmla="*/ 1036027 h 1260649"/>
              <a:gd name="connsiteX7" fmla="*/ 1297284 w 2060332"/>
              <a:gd name="connsiteY7" fmla="*/ 1092130 h 1260649"/>
              <a:gd name="connsiteX8" fmla="*/ 1628252 w 2060332"/>
              <a:gd name="connsiteY8" fmla="*/ 1142372 h 1260649"/>
              <a:gd name="connsiteX9" fmla="*/ 1895789 w 2060332"/>
              <a:gd name="connsiteY9" fmla="*/ 1193242 h 1260649"/>
              <a:gd name="connsiteX10" fmla="*/ 2060332 w 2060332"/>
              <a:gd name="connsiteY10" fmla="*/ 1260649 h 1260649"/>
              <a:gd name="connsiteX0" fmla="*/ 0 w 2060332"/>
              <a:gd name="connsiteY0" fmla="*/ 0 h 1235528"/>
              <a:gd name="connsiteX1" fmla="*/ 114300 w 2060332"/>
              <a:gd name="connsiteY1" fmla="*/ 247650 h 1235528"/>
              <a:gd name="connsiteX2" fmla="*/ 247650 w 2060332"/>
              <a:gd name="connsiteY2" fmla="*/ 457200 h 1235528"/>
              <a:gd name="connsiteX3" fmla="*/ 419100 w 2060332"/>
              <a:gd name="connsiteY3" fmla="*/ 647700 h 1235528"/>
              <a:gd name="connsiteX4" fmla="*/ 657749 w 2060332"/>
              <a:gd name="connsiteY4" fmla="*/ 870648 h 1235528"/>
              <a:gd name="connsiteX5" fmla="*/ 838199 w 2060332"/>
              <a:gd name="connsiteY5" fmla="*/ 951872 h 1235528"/>
              <a:gd name="connsiteX6" fmla="*/ 1055705 w 2060332"/>
              <a:gd name="connsiteY6" fmla="*/ 1036027 h 1235528"/>
              <a:gd name="connsiteX7" fmla="*/ 1297284 w 2060332"/>
              <a:gd name="connsiteY7" fmla="*/ 1092130 h 1235528"/>
              <a:gd name="connsiteX8" fmla="*/ 1628252 w 2060332"/>
              <a:gd name="connsiteY8" fmla="*/ 1142372 h 1235528"/>
              <a:gd name="connsiteX9" fmla="*/ 1895789 w 2060332"/>
              <a:gd name="connsiteY9" fmla="*/ 1193242 h 1235528"/>
              <a:gd name="connsiteX10" fmla="*/ 2060332 w 2060332"/>
              <a:gd name="connsiteY10" fmla="*/ 1235528 h 1235528"/>
              <a:gd name="connsiteX0" fmla="*/ 0 w 2060332"/>
              <a:gd name="connsiteY0" fmla="*/ 0 h 1235528"/>
              <a:gd name="connsiteX1" fmla="*/ 114300 w 2060332"/>
              <a:gd name="connsiteY1" fmla="*/ 247650 h 1235528"/>
              <a:gd name="connsiteX2" fmla="*/ 247650 w 2060332"/>
              <a:gd name="connsiteY2" fmla="*/ 457200 h 1235528"/>
              <a:gd name="connsiteX3" fmla="*/ 419100 w 2060332"/>
              <a:gd name="connsiteY3" fmla="*/ 647700 h 1235528"/>
              <a:gd name="connsiteX4" fmla="*/ 657749 w 2060332"/>
              <a:gd name="connsiteY4" fmla="*/ 870648 h 1235528"/>
              <a:gd name="connsiteX5" fmla="*/ 838199 w 2060332"/>
              <a:gd name="connsiteY5" fmla="*/ 951872 h 1235528"/>
              <a:gd name="connsiteX6" fmla="*/ 1055705 w 2060332"/>
              <a:gd name="connsiteY6" fmla="*/ 1036027 h 1235528"/>
              <a:gd name="connsiteX7" fmla="*/ 1297284 w 2060332"/>
              <a:gd name="connsiteY7" fmla="*/ 1092130 h 1235528"/>
              <a:gd name="connsiteX8" fmla="*/ 1628252 w 2060332"/>
              <a:gd name="connsiteY8" fmla="*/ 1142372 h 1235528"/>
              <a:gd name="connsiteX9" fmla="*/ 1895789 w 2060332"/>
              <a:gd name="connsiteY9" fmla="*/ 1193242 h 1235528"/>
              <a:gd name="connsiteX10" fmla="*/ 2060332 w 2060332"/>
              <a:gd name="connsiteY10" fmla="*/ 1235528 h 1235528"/>
              <a:gd name="connsiteX0" fmla="*/ 0 w 2060332"/>
              <a:gd name="connsiteY0" fmla="*/ 0 h 1205383"/>
              <a:gd name="connsiteX1" fmla="*/ 114300 w 2060332"/>
              <a:gd name="connsiteY1" fmla="*/ 247650 h 1205383"/>
              <a:gd name="connsiteX2" fmla="*/ 247650 w 2060332"/>
              <a:gd name="connsiteY2" fmla="*/ 457200 h 1205383"/>
              <a:gd name="connsiteX3" fmla="*/ 419100 w 2060332"/>
              <a:gd name="connsiteY3" fmla="*/ 647700 h 1205383"/>
              <a:gd name="connsiteX4" fmla="*/ 657749 w 2060332"/>
              <a:gd name="connsiteY4" fmla="*/ 870648 h 1205383"/>
              <a:gd name="connsiteX5" fmla="*/ 838199 w 2060332"/>
              <a:gd name="connsiteY5" fmla="*/ 951872 h 1205383"/>
              <a:gd name="connsiteX6" fmla="*/ 1055705 w 2060332"/>
              <a:gd name="connsiteY6" fmla="*/ 1036027 h 1205383"/>
              <a:gd name="connsiteX7" fmla="*/ 1297284 w 2060332"/>
              <a:gd name="connsiteY7" fmla="*/ 1092130 h 1205383"/>
              <a:gd name="connsiteX8" fmla="*/ 1628252 w 2060332"/>
              <a:gd name="connsiteY8" fmla="*/ 1142372 h 1205383"/>
              <a:gd name="connsiteX9" fmla="*/ 1895789 w 2060332"/>
              <a:gd name="connsiteY9" fmla="*/ 1193242 h 1205383"/>
              <a:gd name="connsiteX10" fmla="*/ 2060332 w 2060332"/>
              <a:gd name="connsiteY10" fmla="*/ 1205383 h 1205383"/>
              <a:gd name="connsiteX0" fmla="*/ 0 w 2060332"/>
              <a:gd name="connsiteY0" fmla="*/ 0 h 1205383"/>
              <a:gd name="connsiteX1" fmla="*/ 114300 w 2060332"/>
              <a:gd name="connsiteY1" fmla="*/ 247650 h 1205383"/>
              <a:gd name="connsiteX2" fmla="*/ 247650 w 2060332"/>
              <a:gd name="connsiteY2" fmla="*/ 457200 h 1205383"/>
              <a:gd name="connsiteX3" fmla="*/ 419100 w 2060332"/>
              <a:gd name="connsiteY3" fmla="*/ 647700 h 1205383"/>
              <a:gd name="connsiteX4" fmla="*/ 657749 w 2060332"/>
              <a:gd name="connsiteY4" fmla="*/ 870648 h 1205383"/>
              <a:gd name="connsiteX5" fmla="*/ 838199 w 2060332"/>
              <a:gd name="connsiteY5" fmla="*/ 951872 h 1205383"/>
              <a:gd name="connsiteX6" fmla="*/ 1055705 w 2060332"/>
              <a:gd name="connsiteY6" fmla="*/ 1036027 h 1205383"/>
              <a:gd name="connsiteX7" fmla="*/ 1297284 w 2060332"/>
              <a:gd name="connsiteY7" fmla="*/ 1092130 h 1205383"/>
              <a:gd name="connsiteX8" fmla="*/ 1628252 w 2060332"/>
              <a:gd name="connsiteY8" fmla="*/ 1152420 h 1205383"/>
              <a:gd name="connsiteX9" fmla="*/ 1895789 w 2060332"/>
              <a:gd name="connsiteY9" fmla="*/ 1193242 h 1205383"/>
              <a:gd name="connsiteX10" fmla="*/ 2060332 w 2060332"/>
              <a:gd name="connsiteY10" fmla="*/ 1205383 h 1205383"/>
              <a:gd name="connsiteX0" fmla="*/ 0 w 2060332"/>
              <a:gd name="connsiteY0" fmla="*/ 0 h 1205383"/>
              <a:gd name="connsiteX1" fmla="*/ 114300 w 2060332"/>
              <a:gd name="connsiteY1" fmla="*/ 247650 h 1205383"/>
              <a:gd name="connsiteX2" fmla="*/ 247650 w 2060332"/>
              <a:gd name="connsiteY2" fmla="*/ 457200 h 1205383"/>
              <a:gd name="connsiteX3" fmla="*/ 419100 w 2060332"/>
              <a:gd name="connsiteY3" fmla="*/ 647700 h 1205383"/>
              <a:gd name="connsiteX4" fmla="*/ 657749 w 2060332"/>
              <a:gd name="connsiteY4" fmla="*/ 870648 h 1205383"/>
              <a:gd name="connsiteX5" fmla="*/ 823127 w 2060332"/>
              <a:gd name="connsiteY5" fmla="*/ 951872 h 1205383"/>
              <a:gd name="connsiteX6" fmla="*/ 1055705 w 2060332"/>
              <a:gd name="connsiteY6" fmla="*/ 1036027 h 1205383"/>
              <a:gd name="connsiteX7" fmla="*/ 1297284 w 2060332"/>
              <a:gd name="connsiteY7" fmla="*/ 1092130 h 1205383"/>
              <a:gd name="connsiteX8" fmla="*/ 1628252 w 2060332"/>
              <a:gd name="connsiteY8" fmla="*/ 1152420 h 1205383"/>
              <a:gd name="connsiteX9" fmla="*/ 1895789 w 2060332"/>
              <a:gd name="connsiteY9" fmla="*/ 1193242 h 1205383"/>
              <a:gd name="connsiteX10" fmla="*/ 2060332 w 2060332"/>
              <a:gd name="connsiteY10" fmla="*/ 1205383 h 1205383"/>
              <a:gd name="connsiteX0" fmla="*/ 0 w 2060332"/>
              <a:gd name="connsiteY0" fmla="*/ 0 h 1205383"/>
              <a:gd name="connsiteX1" fmla="*/ 114300 w 2060332"/>
              <a:gd name="connsiteY1" fmla="*/ 247650 h 1205383"/>
              <a:gd name="connsiteX2" fmla="*/ 247650 w 2060332"/>
              <a:gd name="connsiteY2" fmla="*/ 457200 h 1205383"/>
              <a:gd name="connsiteX3" fmla="*/ 419100 w 2060332"/>
              <a:gd name="connsiteY3" fmla="*/ 647700 h 1205383"/>
              <a:gd name="connsiteX4" fmla="*/ 597459 w 2060332"/>
              <a:gd name="connsiteY4" fmla="*/ 815382 h 1205383"/>
              <a:gd name="connsiteX5" fmla="*/ 823127 w 2060332"/>
              <a:gd name="connsiteY5" fmla="*/ 951872 h 1205383"/>
              <a:gd name="connsiteX6" fmla="*/ 1055705 w 2060332"/>
              <a:gd name="connsiteY6" fmla="*/ 1036027 h 1205383"/>
              <a:gd name="connsiteX7" fmla="*/ 1297284 w 2060332"/>
              <a:gd name="connsiteY7" fmla="*/ 1092130 h 1205383"/>
              <a:gd name="connsiteX8" fmla="*/ 1628252 w 2060332"/>
              <a:gd name="connsiteY8" fmla="*/ 1152420 h 1205383"/>
              <a:gd name="connsiteX9" fmla="*/ 1895789 w 2060332"/>
              <a:gd name="connsiteY9" fmla="*/ 1193242 h 1205383"/>
              <a:gd name="connsiteX10" fmla="*/ 2060332 w 2060332"/>
              <a:gd name="connsiteY10" fmla="*/ 1205383 h 1205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60332" h="1205383">
                <a:moveTo>
                  <a:pt x="0" y="0"/>
                </a:moveTo>
                <a:cubicBezTo>
                  <a:pt x="36512" y="85725"/>
                  <a:pt x="73025" y="171450"/>
                  <a:pt x="114300" y="247650"/>
                </a:cubicBezTo>
                <a:cubicBezTo>
                  <a:pt x="155575" y="323850"/>
                  <a:pt x="196850" y="390525"/>
                  <a:pt x="247650" y="457200"/>
                </a:cubicBezTo>
                <a:cubicBezTo>
                  <a:pt x="298450" y="523875"/>
                  <a:pt x="360799" y="588003"/>
                  <a:pt x="419100" y="647700"/>
                </a:cubicBezTo>
                <a:cubicBezTo>
                  <a:pt x="477401" y="707397"/>
                  <a:pt x="530121" y="764687"/>
                  <a:pt x="597459" y="815382"/>
                </a:cubicBezTo>
                <a:cubicBezTo>
                  <a:pt x="664797" y="866077"/>
                  <a:pt x="746753" y="915098"/>
                  <a:pt x="823127" y="951872"/>
                </a:cubicBezTo>
                <a:cubicBezTo>
                  <a:pt x="899501" y="988646"/>
                  <a:pt x="976679" y="1012651"/>
                  <a:pt x="1055705" y="1036027"/>
                </a:cubicBezTo>
                <a:cubicBezTo>
                  <a:pt x="1134731" y="1059403"/>
                  <a:pt x="1201860" y="1072731"/>
                  <a:pt x="1297284" y="1092130"/>
                </a:cubicBezTo>
                <a:cubicBezTo>
                  <a:pt x="1392708" y="1111529"/>
                  <a:pt x="1528501" y="1135568"/>
                  <a:pt x="1628252" y="1152420"/>
                </a:cubicBezTo>
                <a:cubicBezTo>
                  <a:pt x="1728003" y="1169272"/>
                  <a:pt x="1823776" y="1184415"/>
                  <a:pt x="1895789" y="1193242"/>
                </a:cubicBezTo>
                <a:cubicBezTo>
                  <a:pt x="1967802" y="1202069"/>
                  <a:pt x="1975863" y="1189229"/>
                  <a:pt x="2060332" y="1205383"/>
                </a:cubicBezTo>
              </a:path>
            </a:pathLst>
          </a:cu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p:cNvCxnSpPr/>
          <p:nvPr/>
        </p:nvCxnSpPr>
        <p:spPr>
          <a:xfrm flipH="1">
            <a:off x="7409352" y="3332332"/>
            <a:ext cx="1" cy="2115094"/>
          </a:xfrm>
          <a:prstGeom prst="line">
            <a:avLst/>
          </a:prstGeom>
          <a:ln w="19050">
            <a:prstDash val="dashDot"/>
          </a:ln>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9469685" y="4537715"/>
            <a:ext cx="0" cy="909711"/>
          </a:xfrm>
          <a:prstGeom prst="line">
            <a:avLst/>
          </a:prstGeom>
          <a:ln w="19050">
            <a:prstDash val="dashDot"/>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7212022" y="5447425"/>
            <a:ext cx="394660" cy="369332"/>
          </a:xfrm>
          <a:prstGeom prst="rect">
            <a:avLst/>
          </a:prstGeom>
          <a:noFill/>
        </p:spPr>
        <p:txBody>
          <a:bodyPr wrap="none" rtlCol="0">
            <a:spAutoFit/>
          </a:bodyPr>
          <a:lstStyle/>
          <a:p>
            <a:r>
              <a:rPr lang="en-US" dirty="0" smtClean="0"/>
              <a:t>V</a:t>
            </a:r>
            <a:r>
              <a:rPr lang="en-US" baseline="-25000" dirty="0" smtClean="0"/>
              <a:t>1</a:t>
            </a:r>
            <a:endParaRPr lang="en-GB" dirty="0"/>
          </a:p>
        </p:txBody>
      </p:sp>
      <p:sp>
        <p:nvSpPr>
          <p:cNvPr id="13" name="TextBox 12"/>
          <p:cNvSpPr txBox="1"/>
          <p:nvPr/>
        </p:nvSpPr>
        <p:spPr>
          <a:xfrm>
            <a:off x="9272355" y="5447425"/>
            <a:ext cx="394660" cy="369332"/>
          </a:xfrm>
          <a:prstGeom prst="rect">
            <a:avLst/>
          </a:prstGeom>
          <a:noFill/>
        </p:spPr>
        <p:txBody>
          <a:bodyPr wrap="none" rtlCol="0">
            <a:spAutoFit/>
          </a:bodyPr>
          <a:lstStyle/>
          <a:p>
            <a:r>
              <a:rPr lang="en-US" dirty="0" smtClean="0"/>
              <a:t>V</a:t>
            </a:r>
            <a:r>
              <a:rPr lang="en-US" baseline="-25000" dirty="0" smtClean="0"/>
              <a:t>2</a:t>
            </a:r>
            <a:endParaRPr lang="en-GB" dirty="0"/>
          </a:p>
        </p:txBody>
      </p:sp>
      <p:sp>
        <p:nvSpPr>
          <p:cNvPr id="14" name="TextBox 13"/>
          <p:cNvSpPr txBox="1"/>
          <p:nvPr/>
        </p:nvSpPr>
        <p:spPr>
          <a:xfrm>
            <a:off x="6727136" y="2491438"/>
            <a:ext cx="303288" cy="369332"/>
          </a:xfrm>
          <a:prstGeom prst="rect">
            <a:avLst/>
          </a:prstGeom>
          <a:noFill/>
        </p:spPr>
        <p:txBody>
          <a:bodyPr wrap="none" rtlCol="0">
            <a:spAutoFit/>
          </a:bodyPr>
          <a:lstStyle/>
          <a:p>
            <a:r>
              <a:rPr lang="en-US" dirty="0" smtClean="0"/>
              <a:t>P</a:t>
            </a:r>
            <a:endParaRPr lang="en-GB" dirty="0"/>
          </a:p>
        </p:txBody>
      </p:sp>
      <p:sp>
        <p:nvSpPr>
          <p:cNvPr id="15" name="TextBox 14"/>
          <p:cNvSpPr txBox="1"/>
          <p:nvPr/>
        </p:nvSpPr>
        <p:spPr>
          <a:xfrm>
            <a:off x="10107489" y="5262759"/>
            <a:ext cx="316112" cy="369332"/>
          </a:xfrm>
          <a:prstGeom prst="rect">
            <a:avLst/>
          </a:prstGeom>
          <a:noFill/>
        </p:spPr>
        <p:txBody>
          <a:bodyPr wrap="none" rtlCol="0">
            <a:spAutoFit/>
          </a:bodyPr>
          <a:lstStyle/>
          <a:p>
            <a:r>
              <a:rPr lang="en-US" dirty="0" smtClean="0"/>
              <a:t>V</a:t>
            </a:r>
            <a:endParaRPr lang="en-GB" dirty="0"/>
          </a:p>
        </p:txBody>
      </p:sp>
      <p:sp>
        <p:nvSpPr>
          <p:cNvPr id="16" name="Freeform 15"/>
          <p:cNvSpPr/>
          <p:nvPr/>
        </p:nvSpPr>
        <p:spPr>
          <a:xfrm>
            <a:off x="7415012" y="3390696"/>
            <a:ext cx="2019719" cy="1185706"/>
          </a:xfrm>
          <a:custGeom>
            <a:avLst/>
            <a:gdLst>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3189 w 2019719"/>
              <a:gd name="connsiteY12" fmla="*/ 291403 h 1185706"/>
              <a:gd name="connsiteX13" fmla="*/ 198455 w 2019719"/>
              <a:gd name="connsiteY13" fmla="*/ 369277 h 1185706"/>
              <a:gd name="connsiteX14" fmla="*/ 238648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296237 w 2019719"/>
              <a:gd name="connsiteY25" fmla="*/ 1055077 h 1185706"/>
              <a:gd name="connsiteX26" fmla="*/ 1522325 w 2019719"/>
              <a:gd name="connsiteY26" fmla="*/ 1095271 h 1185706"/>
              <a:gd name="connsiteX27" fmla="*/ 1665514 w 2019719"/>
              <a:gd name="connsiteY27" fmla="*/ 1117880 h 1185706"/>
              <a:gd name="connsiteX28" fmla="*/ 1811215 w 2019719"/>
              <a:gd name="connsiteY28" fmla="*/ 1135464 h 1185706"/>
              <a:gd name="connsiteX29" fmla="*/ 1891602 w 2019719"/>
              <a:gd name="connsiteY29" fmla="*/ 1148025 h 1185706"/>
              <a:gd name="connsiteX30" fmla="*/ 2019719 w 2019719"/>
              <a:gd name="connsiteY30" fmla="*/ 1165609 h 1185706"/>
              <a:gd name="connsiteX31" fmla="*/ 22609 w 2019719"/>
              <a:gd name="connsiteY31" fmla="*/ 1185706 h 1185706"/>
              <a:gd name="connsiteX32" fmla="*/ 7536 w 2019719"/>
              <a:gd name="connsiteY32" fmla="*/ 1102807 h 1185706"/>
              <a:gd name="connsiteX33" fmla="*/ 17584 w 2019719"/>
              <a:gd name="connsiteY33" fmla="*/ 1009860 h 1185706"/>
              <a:gd name="connsiteX34" fmla="*/ 12560 w 2019719"/>
              <a:gd name="connsiteY34" fmla="*/ 823965 h 1185706"/>
              <a:gd name="connsiteX35" fmla="*/ 17584 w 2019719"/>
              <a:gd name="connsiteY35" fmla="*/ 602902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3189 w 2019719"/>
              <a:gd name="connsiteY12" fmla="*/ 291403 h 1185706"/>
              <a:gd name="connsiteX13" fmla="*/ 198455 w 2019719"/>
              <a:gd name="connsiteY13" fmla="*/ 369277 h 1185706"/>
              <a:gd name="connsiteX14" fmla="*/ 238648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296237 w 2019719"/>
              <a:gd name="connsiteY25" fmla="*/ 1055077 h 1185706"/>
              <a:gd name="connsiteX26" fmla="*/ 1522325 w 2019719"/>
              <a:gd name="connsiteY26" fmla="*/ 1095271 h 1185706"/>
              <a:gd name="connsiteX27" fmla="*/ 1665514 w 2019719"/>
              <a:gd name="connsiteY27" fmla="*/ 1117880 h 1185706"/>
              <a:gd name="connsiteX28" fmla="*/ 1811215 w 2019719"/>
              <a:gd name="connsiteY28" fmla="*/ 1135464 h 1185706"/>
              <a:gd name="connsiteX29" fmla="*/ 1891602 w 2019719"/>
              <a:gd name="connsiteY29" fmla="*/ 1148025 h 1185706"/>
              <a:gd name="connsiteX30" fmla="*/ 2019719 w 2019719"/>
              <a:gd name="connsiteY30" fmla="*/ 1165609 h 1185706"/>
              <a:gd name="connsiteX31" fmla="*/ 22609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17584 w 2019719"/>
              <a:gd name="connsiteY35" fmla="*/ 602902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3189 w 2019719"/>
              <a:gd name="connsiteY12" fmla="*/ 291403 h 1185706"/>
              <a:gd name="connsiteX13" fmla="*/ 198455 w 2019719"/>
              <a:gd name="connsiteY13" fmla="*/ 369277 h 1185706"/>
              <a:gd name="connsiteX14" fmla="*/ 238648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296237 w 2019719"/>
              <a:gd name="connsiteY25" fmla="*/ 1055077 h 1185706"/>
              <a:gd name="connsiteX26" fmla="*/ 1522325 w 2019719"/>
              <a:gd name="connsiteY26" fmla="*/ 1095271 h 1185706"/>
              <a:gd name="connsiteX27" fmla="*/ 1665514 w 2019719"/>
              <a:gd name="connsiteY27" fmla="*/ 1117880 h 1185706"/>
              <a:gd name="connsiteX28" fmla="*/ 1811215 w 2019719"/>
              <a:gd name="connsiteY28" fmla="*/ 1135464 h 1185706"/>
              <a:gd name="connsiteX29" fmla="*/ 1891602 w 2019719"/>
              <a:gd name="connsiteY29" fmla="*/ 1148025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17584 w 2019719"/>
              <a:gd name="connsiteY35" fmla="*/ 602902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3189 w 2019719"/>
              <a:gd name="connsiteY12" fmla="*/ 291403 h 1185706"/>
              <a:gd name="connsiteX13" fmla="*/ 198455 w 2019719"/>
              <a:gd name="connsiteY13" fmla="*/ 369277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296237 w 2019719"/>
              <a:gd name="connsiteY25" fmla="*/ 1055077 h 1185706"/>
              <a:gd name="connsiteX26" fmla="*/ 1522325 w 2019719"/>
              <a:gd name="connsiteY26" fmla="*/ 1095271 h 1185706"/>
              <a:gd name="connsiteX27" fmla="*/ 1665514 w 2019719"/>
              <a:gd name="connsiteY27" fmla="*/ 1117880 h 1185706"/>
              <a:gd name="connsiteX28" fmla="*/ 1811215 w 2019719"/>
              <a:gd name="connsiteY28" fmla="*/ 1135464 h 1185706"/>
              <a:gd name="connsiteX29" fmla="*/ 1891602 w 2019719"/>
              <a:gd name="connsiteY29" fmla="*/ 1148025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17584 w 2019719"/>
              <a:gd name="connsiteY35" fmla="*/ 602902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3189 w 2019719"/>
              <a:gd name="connsiteY12" fmla="*/ 29140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296237 w 2019719"/>
              <a:gd name="connsiteY25" fmla="*/ 1055077 h 1185706"/>
              <a:gd name="connsiteX26" fmla="*/ 1522325 w 2019719"/>
              <a:gd name="connsiteY26" fmla="*/ 1095271 h 1185706"/>
              <a:gd name="connsiteX27" fmla="*/ 1665514 w 2019719"/>
              <a:gd name="connsiteY27" fmla="*/ 1117880 h 1185706"/>
              <a:gd name="connsiteX28" fmla="*/ 1811215 w 2019719"/>
              <a:gd name="connsiteY28" fmla="*/ 1135464 h 1185706"/>
              <a:gd name="connsiteX29" fmla="*/ 1891602 w 2019719"/>
              <a:gd name="connsiteY29" fmla="*/ 1148025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17584 w 2019719"/>
              <a:gd name="connsiteY35" fmla="*/ 602902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296237 w 2019719"/>
              <a:gd name="connsiteY25" fmla="*/ 1055077 h 1185706"/>
              <a:gd name="connsiteX26" fmla="*/ 1522325 w 2019719"/>
              <a:gd name="connsiteY26" fmla="*/ 1095271 h 1185706"/>
              <a:gd name="connsiteX27" fmla="*/ 1665514 w 2019719"/>
              <a:gd name="connsiteY27" fmla="*/ 1117880 h 1185706"/>
              <a:gd name="connsiteX28" fmla="*/ 1811215 w 2019719"/>
              <a:gd name="connsiteY28" fmla="*/ 1135464 h 1185706"/>
              <a:gd name="connsiteX29" fmla="*/ 1891602 w 2019719"/>
              <a:gd name="connsiteY29" fmla="*/ 1148025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17584 w 2019719"/>
              <a:gd name="connsiteY35" fmla="*/ 602902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2325 w 2019719"/>
              <a:gd name="connsiteY26" fmla="*/ 1095271 h 1185706"/>
              <a:gd name="connsiteX27" fmla="*/ 1665514 w 2019719"/>
              <a:gd name="connsiteY27" fmla="*/ 1117880 h 1185706"/>
              <a:gd name="connsiteX28" fmla="*/ 1811215 w 2019719"/>
              <a:gd name="connsiteY28" fmla="*/ 1135464 h 1185706"/>
              <a:gd name="connsiteX29" fmla="*/ 1891602 w 2019719"/>
              <a:gd name="connsiteY29" fmla="*/ 1148025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17584 w 2019719"/>
              <a:gd name="connsiteY35" fmla="*/ 602902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891602 w 2019719"/>
              <a:gd name="connsiteY29" fmla="*/ 1148025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17584 w 2019719"/>
              <a:gd name="connsiteY35" fmla="*/ 602902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17584 w 2019719"/>
              <a:gd name="connsiteY35" fmla="*/ 602902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17584 w 2019719"/>
              <a:gd name="connsiteY35" fmla="*/ 602902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7536 w 2019719"/>
              <a:gd name="connsiteY35" fmla="*/ 605414 h 1185706"/>
              <a:gd name="connsiteX36" fmla="*/ 12560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12560 w 2019719"/>
              <a:gd name="connsiteY34" fmla="*/ 823965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12560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67826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7536 w 2019719"/>
              <a:gd name="connsiteY2" fmla="*/ 2260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36042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25994 h 1185706"/>
              <a:gd name="connsiteX20" fmla="*/ 597877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25994 h 1185706"/>
              <a:gd name="connsiteX20" fmla="*/ 602901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1982 w 2019719"/>
              <a:gd name="connsiteY17" fmla="*/ 615462 h 1185706"/>
              <a:gd name="connsiteX18" fmla="*/ 469760 w 2019719"/>
              <a:gd name="connsiteY18" fmla="*/ 670728 h 1185706"/>
              <a:gd name="connsiteX19" fmla="*/ 537587 w 2019719"/>
              <a:gd name="connsiteY19" fmla="*/ 725994 h 1185706"/>
              <a:gd name="connsiteX20" fmla="*/ 602901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9519 w 2019719"/>
              <a:gd name="connsiteY17" fmla="*/ 612950 h 1185706"/>
              <a:gd name="connsiteX18" fmla="*/ 469760 w 2019719"/>
              <a:gd name="connsiteY18" fmla="*/ 670728 h 1185706"/>
              <a:gd name="connsiteX19" fmla="*/ 537587 w 2019719"/>
              <a:gd name="connsiteY19" fmla="*/ 725994 h 1185706"/>
              <a:gd name="connsiteX20" fmla="*/ 602901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1741 w 2019719"/>
              <a:gd name="connsiteY16" fmla="*/ 560196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7880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1004836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72178 h 1185706"/>
              <a:gd name="connsiteX24" fmla="*/ 1085222 w 2019719"/>
              <a:gd name="connsiteY24" fmla="*/ 997299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31502 h 1185706"/>
              <a:gd name="connsiteX22" fmla="*/ 781259 w 2019719"/>
              <a:gd name="connsiteY22" fmla="*/ 894304 h 1185706"/>
              <a:gd name="connsiteX23" fmla="*/ 974690 w 2019719"/>
              <a:gd name="connsiteY23" fmla="*/ 969666 h 1185706"/>
              <a:gd name="connsiteX24" fmla="*/ 1085222 w 2019719"/>
              <a:gd name="connsiteY24" fmla="*/ 997299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31502 h 1185706"/>
              <a:gd name="connsiteX22" fmla="*/ 783772 w 2019719"/>
              <a:gd name="connsiteY22" fmla="*/ 891792 h 1185706"/>
              <a:gd name="connsiteX23" fmla="*/ 974690 w 2019719"/>
              <a:gd name="connsiteY23" fmla="*/ 969666 h 1185706"/>
              <a:gd name="connsiteX24" fmla="*/ 1085222 w 2019719"/>
              <a:gd name="connsiteY24" fmla="*/ 997299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28990 h 1185706"/>
              <a:gd name="connsiteX22" fmla="*/ 783772 w 2019719"/>
              <a:gd name="connsiteY22" fmla="*/ 891792 h 1185706"/>
              <a:gd name="connsiteX23" fmla="*/ 974690 w 2019719"/>
              <a:gd name="connsiteY23" fmla="*/ 969666 h 1185706"/>
              <a:gd name="connsiteX24" fmla="*/ 1085222 w 2019719"/>
              <a:gd name="connsiteY24" fmla="*/ 997299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28990 h 1185706"/>
              <a:gd name="connsiteX22" fmla="*/ 783772 w 2019719"/>
              <a:gd name="connsiteY22" fmla="*/ 891792 h 1185706"/>
              <a:gd name="connsiteX23" fmla="*/ 974690 w 2019719"/>
              <a:gd name="connsiteY23" fmla="*/ 969666 h 1185706"/>
              <a:gd name="connsiteX24" fmla="*/ 1085222 w 2019719"/>
              <a:gd name="connsiteY24" fmla="*/ 997299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0290 w 2019719"/>
              <a:gd name="connsiteY9" fmla="*/ 123093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28990 h 1185706"/>
              <a:gd name="connsiteX22" fmla="*/ 783772 w 2019719"/>
              <a:gd name="connsiteY22" fmla="*/ 891792 h 1185706"/>
              <a:gd name="connsiteX23" fmla="*/ 974690 w 2019719"/>
              <a:gd name="connsiteY23" fmla="*/ 969666 h 1185706"/>
              <a:gd name="connsiteX24" fmla="*/ 1085222 w 2019719"/>
              <a:gd name="connsiteY24" fmla="*/ 997299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10532 h 1185706"/>
              <a:gd name="connsiteX9" fmla="*/ 62671 w 2019719"/>
              <a:gd name="connsiteY9" fmla="*/ 120712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28990 h 1185706"/>
              <a:gd name="connsiteX22" fmla="*/ 783772 w 2019719"/>
              <a:gd name="connsiteY22" fmla="*/ 891792 h 1185706"/>
              <a:gd name="connsiteX23" fmla="*/ 974690 w 2019719"/>
              <a:gd name="connsiteY23" fmla="*/ 969666 h 1185706"/>
              <a:gd name="connsiteX24" fmla="*/ 1085222 w 2019719"/>
              <a:gd name="connsiteY24" fmla="*/ 997299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5217 w 2019719"/>
              <a:gd name="connsiteY7" fmla="*/ 100484 h 1185706"/>
              <a:gd name="connsiteX8" fmla="*/ 47730 w 2019719"/>
              <a:gd name="connsiteY8" fmla="*/ 108151 h 1185706"/>
              <a:gd name="connsiteX9" fmla="*/ 62671 w 2019719"/>
              <a:gd name="connsiteY9" fmla="*/ 120712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28990 h 1185706"/>
              <a:gd name="connsiteX22" fmla="*/ 783772 w 2019719"/>
              <a:gd name="connsiteY22" fmla="*/ 891792 h 1185706"/>
              <a:gd name="connsiteX23" fmla="*/ 974690 w 2019719"/>
              <a:gd name="connsiteY23" fmla="*/ 969666 h 1185706"/>
              <a:gd name="connsiteX24" fmla="*/ 1085222 w 2019719"/>
              <a:gd name="connsiteY24" fmla="*/ 997299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0145 w 2019719"/>
              <a:gd name="connsiteY5" fmla="*/ 60291 h 1185706"/>
              <a:gd name="connsiteX6" fmla="*/ 42705 w 2019719"/>
              <a:gd name="connsiteY6" fmla="*/ 92948 h 1185706"/>
              <a:gd name="connsiteX7" fmla="*/ 47599 w 2019719"/>
              <a:gd name="connsiteY7" fmla="*/ 95721 h 1185706"/>
              <a:gd name="connsiteX8" fmla="*/ 47730 w 2019719"/>
              <a:gd name="connsiteY8" fmla="*/ 108151 h 1185706"/>
              <a:gd name="connsiteX9" fmla="*/ 62671 w 2019719"/>
              <a:gd name="connsiteY9" fmla="*/ 120712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28990 h 1185706"/>
              <a:gd name="connsiteX22" fmla="*/ 783772 w 2019719"/>
              <a:gd name="connsiteY22" fmla="*/ 891792 h 1185706"/>
              <a:gd name="connsiteX23" fmla="*/ 974690 w 2019719"/>
              <a:gd name="connsiteY23" fmla="*/ 969666 h 1185706"/>
              <a:gd name="connsiteX24" fmla="*/ 1085222 w 2019719"/>
              <a:gd name="connsiteY24" fmla="*/ 997299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 name="connsiteX0" fmla="*/ 0 w 2019719"/>
              <a:gd name="connsiteY0" fmla="*/ 0 h 1185706"/>
              <a:gd name="connsiteX1" fmla="*/ 0 w 2019719"/>
              <a:gd name="connsiteY1" fmla="*/ 0 h 1185706"/>
              <a:gd name="connsiteX2" fmla="*/ 5024 w 2019719"/>
              <a:gd name="connsiteY2" fmla="*/ 10049 h 1185706"/>
              <a:gd name="connsiteX3" fmla="*/ 20097 w 2019719"/>
              <a:gd name="connsiteY3" fmla="*/ 37682 h 1185706"/>
              <a:gd name="connsiteX4" fmla="*/ 25121 w 2019719"/>
              <a:gd name="connsiteY4" fmla="*/ 45218 h 1185706"/>
              <a:gd name="connsiteX5" fmla="*/ 32526 w 2019719"/>
              <a:gd name="connsiteY5" fmla="*/ 55528 h 1185706"/>
              <a:gd name="connsiteX6" fmla="*/ 42705 w 2019719"/>
              <a:gd name="connsiteY6" fmla="*/ 92948 h 1185706"/>
              <a:gd name="connsiteX7" fmla="*/ 47599 w 2019719"/>
              <a:gd name="connsiteY7" fmla="*/ 95721 h 1185706"/>
              <a:gd name="connsiteX8" fmla="*/ 47730 w 2019719"/>
              <a:gd name="connsiteY8" fmla="*/ 108151 h 1185706"/>
              <a:gd name="connsiteX9" fmla="*/ 62671 w 2019719"/>
              <a:gd name="connsiteY9" fmla="*/ 120712 h 1185706"/>
              <a:gd name="connsiteX10" fmla="*/ 65314 w 2019719"/>
              <a:gd name="connsiteY10" fmla="*/ 140677 h 1185706"/>
              <a:gd name="connsiteX11" fmla="*/ 70338 w 2019719"/>
              <a:gd name="connsiteY11" fmla="*/ 145702 h 1185706"/>
              <a:gd name="connsiteX12" fmla="*/ 148213 w 2019719"/>
              <a:gd name="connsiteY12" fmla="*/ 278843 h 1185706"/>
              <a:gd name="connsiteX13" fmla="*/ 195943 w 2019719"/>
              <a:gd name="connsiteY13" fmla="*/ 359229 h 1185706"/>
              <a:gd name="connsiteX14" fmla="*/ 246184 w 2019719"/>
              <a:gd name="connsiteY14" fmla="*/ 429567 h 1185706"/>
              <a:gd name="connsiteX15" fmla="*/ 316523 w 2019719"/>
              <a:gd name="connsiteY15" fmla="*/ 504930 h 1185706"/>
              <a:gd name="connsiteX16" fmla="*/ 366766 w 2019719"/>
              <a:gd name="connsiteY16" fmla="*/ 555172 h 1185706"/>
              <a:gd name="connsiteX17" fmla="*/ 419519 w 2019719"/>
              <a:gd name="connsiteY17" fmla="*/ 612950 h 1185706"/>
              <a:gd name="connsiteX18" fmla="*/ 477296 w 2019719"/>
              <a:gd name="connsiteY18" fmla="*/ 665704 h 1185706"/>
              <a:gd name="connsiteX19" fmla="*/ 537587 w 2019719"/>
              <a:gd name="connsiteY19" fmla="*/ 725994 h 1185706"/>
              <a:gd name="connsiteX20" fmla="*/ 602901 w 2019719"/>
              <a:gd name="connsiteY20" fmla="*/ 783772 h 1185706"/>
              <a:gd name="connsiteX21" fmla="*/ 673239 w 2019719"/>
              <a:gd name="connsiteY21" fmla="*/ 828990 h 1185706"/>
              <a:gd name="connsiteX22" fmla="*/ 783772 w 2019719"/>
              <a:gd name="connsiteY22" fmla="*/ 891792 h 1185706"/>
              <a:gd name="connsiteX23" fmla="*/ 974690 w 2019719"/>
              <a:gd name="connsiteY23" fmla="*/ 969666 h 1185706"/>
              <a:gd name="connsiteX24" fmla="*/ 1085222 w 2019719"/>
              <a:gd name="connsiteY24" fmla="*/ 997299 h 1185706"/>
              <a:gd name="connsiteX25" fmla="*/ 1306286 w 2019719"/>
              <a:gd name="connsiteY25" fmla="*/ 1050053 h 1185706"/>
              <a:gd name="connsiteX26" fmla="*/ 1529861 w 2019719"/>
              <a:gd name="connsiteY26" fmla="*/ 1090247 h 1185706"/>
              <a:gd name="connsiteX27" fmla="*/ 1665514 w 2019719"/>
              <a:gd name="connsiteY27" fmla="*/ 1112856 h 1185706"/>
              <a:gd name="connsiteX28" fmla="*/ 1811215 w 2019719"/>
              <a:gd name="connsiteY28" fmla="*/ 1135464 h 1185706"/>
              <a:gd name="connsiteX29" fmla="*/ 1904162 w 2019719"/>
              <a:gd name="connsiteY29" fmla="*/ 1150537 h 1185706"/>
              <a:gd name="connsiteX30" fmla="*/ 2019719 w 2019719"/>
              <a:gd name="connsiteY30" fmla="*/ 1165609 h 1185706"/>
              <a:gd name="connsiteX31" fmla="*/ 10048 w 2019719"/>
              <a:gd name="connsiteY31" fmla="*/ 1185706 h 1185706"/>
              <a:gd name="connsiteX32" fmla="*/ 7536 w 2019719"/>
              <a:gd name="connsiteY32" fmla="*/ 1102807 h 1185706"/>
              <a:gd name="connsiteX33" fmla="*/ 5024 w 2019719"/>
              <a:gd name="connsiteY33" fmla="*/ 1007348 h 1185706"/>
              <a:gd name="connsiteX34" fmla="*/ 5024 w 2019719"/>
              <a:gd name="connsiteY34" fmla="*/ 821453 h 1185706"/>
              <a:gd name="connsiteX35" fmla="*/ 7536 w 2019719"/>
              <a:gd name="connsiteY35" fmla="*/ 605414 h 1185706"/>
              <a:gd name="connsiteX36" fmla="*/ 7536 w 2019719"/>
              <a:gd name="connsiteY36" fmla="*/ 351693 h 1185706"/>
              <a:gd name="connsiteX37" fmla="*/ 0 w 2019719"/>
              <a:gd name="connsiteY37" fmla="*/ 0 h 1185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019719" h="1185706">
                <a:moveTo>
                  <a:pt x="0" y="0"/>
                </a:moveTo>
                <a:lnTo>
                  <a:pt x="0" y="0"/>
                </a:lnTo>
                <a:cubicBezTo>
                  <a:pt x="837" y="1675"/>
                  <a:pt x="1969" y="2716"/>
                  <a:pt x="5024" y="10049"/>
                </a:cubicBezTo>
                <a:cubicBezTo>
                  <a:pt x="8144" y="17537"/>
                  <a:pt x="16748" y="31821"/>
                  <a:pt x="20097" y="37682"/>
                </a:cubicBezTo>
                <a:cubicBezTo>
                  <a:pt x="23447" y="43544"/>
                  <a:pt x="23050" y="42244"/>
                  <a:pt x="25121" y="45218"/>
                </a:cubicBezTo>
                <a:cubicBezTo>
                  <a:pt x="27192" y="48192"/>
                  <a:pt x="30158" y="50791"/>
                  <a:pt x="32526" y="55528"/>
                </a:cubicBezTo>
                <a:cubicBezTo>
                  <a:pt x="41103" y="72682"/>
                  <a:pt x="40193" y="86249"/>
                  <a:pt x="42705" y="92948"/>
                </a:cubicBezTo>
                <a:cubicBezTo>
                  <a:pt x="45217" y="99647"/>
                  <a:pt x="46762" y="93187"/>
                  <a:pt x="47599" y="95721"/>
                </a:cubicBezTo>
                <a:cubicBezTo>
                  <a:pt x="48436" y="98255"/>
                  <a:pt x="45218" y="103986"/>
                  <a:pt x="47730" y="108151"/>
                </a:cubicBezTo>
                <a:cubicBezTo>
                  <a:pt x="50242" y="112316"/>
                  <a:pt x="59740" y="115291"/>
                  <a:pt x="62671" y="120712"/>
                </a:cubicBezTo>
                <a:cubicBezTo>
                  <a:pt x="65602" y="126133"/>
                  <a:pt x="64036" y="136512"/>
                  <a:pt x="65314" y="140677"/>
                </a:cubicBezTo>
                <a:cubicBezTo>
                  <a:pt x="66592" y="144842"/>
                  <a:pt x="56522" y="122674"/>
                  <a:pt x="70338" y="145702"/>
                </a:cubicBezTo>
                <a:cubicBezTo>
                  <a:pt x="84154" y="168730"/>
                  <a:pt x="121417" y="234463"/>
                  <a:pt x="148213" y="278843"/>
                </a:cubicBezTo>
                <a:lnTo>
                  <a:pt x="195943" y="359229"/>
                </a:lnTo>
                <a:lnTo>
                  <a:pt x="246184" y="429567"/>
                </a:lnTo>
                <a:lnTo>
                  <a:pt x="316523" y="504930"/>
                </a:lnTo>
                <a:lnTo>
                  <a:pt x="366766" y="555172"/>
                </a:lnTo>
                <a:lnTo>
                  <a:pt x="419519" y="612950"/>
                </a:lnTo>
                <a:cubicBezTo>
                  <a:pt x="438778" y="631372"/>
                  <a:pt x="457618" y="646863"/>
                  <a:pt x="477296" y="665704"/>
                </a:cubicBezTo>
                <a:cubicBezTo>
                  <a:pt x="496974" y="684545"/>
                  <a:pt x="514978" y="707572"/>
                  <a:pt x="537587" y="725994"/>
                </a:cubicBezTo>
                <a:lnTo>
                  <a:pt x="602901" y="783772"/>
                </a:lnTo>
                <a:lnTo>
                  <a:pt x="673239" y="828990"/>
                </a:lnTo>
                <a:lnTo>
                  <a:pt x="783772" y="891792"/>
                </a:lnTo>
                <a:lnTo>
                  <a:pt x="974690" y="969666"/>
                </a:lnTo>
                <a:lnTo>
                  <a:pt x="1085222" y="997299"/>
                </a:lnTo>
                <a:lnTo>
                  <a:pt x="1306286" y="1050053"/>
                </a:lnTo>
                <a:lnTo>
                  <a:pt x="1529861" y="1090247"/>
                </a:lnTo>
                <a:lnTo>
                  <a:pt x="1665514" y="1112856"/>
                </a:lnTo>
                <a:lnTo>
                  <a:pt x="1811215" y="1135464"/>
                </a:lnTo>
                <a:cubicBezTo>
                  <a:pt x="1842197" y="1140488"/>
                  <a:pt x="1873235" y="1155890"/>
                  <a:pt x="1904162" y="1150537"/>
                </a:cubicBezTo>
                <a:cubicBezTo>
                  <a:pt x="1947705" y="1143001"/>
                  <a:pt x="1981200" y="1160585"/>
                  <a:pt x="2019719" y="1165609"/>
                </a:cubicBezTo>
                <a:lnTo>
                  <a:pt x="10048" y="1185706"/>
                </a:lnTo>
                <a:cubicBezTo>
                  <a:pt x="9211" y="1158073"/>
                  <a:pt x="8373" y="1130440"/>
                  <a:pt x="7536" y="1102807"/>
                </a:cubicBezTo>
                <a:cubicBezTo>
                  <a:pt x="6699" y="1070987"/>
                  <a:pt x="5861" y="1039168"/>
                  <a:pt x="5024" y="1007348"/>
                </a:cubicBezTo>
                <a:lnTo>
                  <a:pt x="5024" y="821453"/>
                </a:lnTo>
                <a:cubicBezTo>
                  <a:pt x="5861" y="749440"/>
                  <a:pt x="6699" y="677427"/>
                  <a:pt x="7536" y="605414"/>
                </a:cubicBezTo>
                <a:cubicBezTo>
                  <a:pt x="5861" y="521678"/>
                  <a:pt x="9211" y="435429"/>
                  <a:pt x="7536" y="351693"/>
                </a:cubicBezTo>
                <a:cubicBezTo>
                  <a:pt x="6699" y="246185"/>
                  <a:pt x="1256" y="58615"/>
                  <a:pt x="0" y="0"/>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7425200" y="2963002"/>
            <a:ext cx="1029449" cy="369332"/>
          </a:xfrm>
          <a:prstGeom prst="rect">
            <a:avLst/>
          </a:prstGeom>
          <a:noFill/>
        </p:spPr>
        <p:txBody>
          <a:bodyPr wrap="none" rtlCol="0">
            <a:spAutoFit/>
          </a:bodyPr>
          <a:lstStyle/>
          <a:p>
            <a:r>
              <a:rPr lang="en-US" dirty="0" smtClean="0"/>
              <a:t>A (P</a:t>
            </a:r>
            <a:r>
              <a:rPr lang="en-US" baseline="-25000" dirty="0" smtClean="0"/>
              <a:t>1</a:t>
            </a:r>
            <a:r>
              <a:rPr lang="en-US" dirty="0" smtClean="0"/>
              <a:t>, V</a:t>
            </a:r>
            <a:r>
              <a:rPr lang="en-US" baseline="-25000" dirty="0" smtClean="0"/>
              <a:t>1</a:t>
            </a:r>
            <a:r>
              <a:rPr lang="en-US" dirty="0" smtClean="0"/>
              <a:t>)</a:t>
            </a:r>
            <a:endParaRPr lang="en-GB" dirty="0"/>
          </a:p>
        </p:txBody>
      </p:sp>
      <p:sp>
        <p:nvSpPr>
          <p:cNvPr id="18" name="TextBox 17"/>
          <p:cNvSpPr txBox="1"/>
          <p:nvPr/>
        </p:nvSpPr>
        <p:spPr>
          <a:xfrm>
            <a:off x="9469685" y="4138817"/>
            <a:ext cx="1029449" cy="369332"/>
          </a:xfrm>
          <a:prstGeom prst="rect">
            <a:avLst/>
          </a:prstGeom>
          <a:noFill/>
        </p:spPr>
        <p:txBody>
          <a:bodyPr wrap="none" rtlCol="0">
            <a:spAutoFit/>
          </a:bodyPr>
          <a:lstStyle/>
          <a:p>
            <a:r>
              <a:rPr lang="en-US" dirty="0" smtClean="0"/>
              <a:t>B (P</a:t>
            </a:r>
            <a:r>
              <a:rPr lang="en-US" baseline="-25000" dirty="0" smtClean="0"/>
              <a:t>2</a:t>
            </a:r>
            <a:r>
              <a:rPr lang="en-US" dirty="0" smtClean="0"/>
              <a:t>, V</a:t>
            </a:r>
            <a:r>
              <a:rPr lang="en-US" baseline="-25000" dirty="0" smtClean="0"/>
              <a:t>2</a:t>
            </a:r>
            <a:r>
              <a:rPr lang="en-US" dirty="0" smtClean="0"/>
              <a:t>)</a:t>
            </a:r>
            <a:endParaRPr lang="en-GB" dirty="0"/>
          </a:p>
        </p:txBody>
      </p:sp>
      <p:sp>
        <p:nvSpPr>
          <p:cNvPr id="19" name="Rectangle 18"/>
          <p:cNvSpPr/>
          <p:nvPr/>
        </p:nvSpPr>
        <p:spPr>
          <a:xfrm>
            <a:off x="1219098" y="799898"/>
            <a:ext cx="5667898" cy="461665"/>
          </a:xfrm>
          <a:prstGeom prst="rect">
            <a:avLst/>
          </a:prstGeom>
        </p:spPr>
        <p:txBody>
          <a:bodyPr wrap="none">
            <a:spAutoFit/>
          </a:bodyPr>
          <a:lstStyle/>
          <a:p>
            <a:r>
              <a:rPr lang="en-US" sz="2400" dirty="0"/>
              <a:t>For Isothermal </a:t>
            </a:r>
            <a:r>
              <a:rPr lang="en-US" sz="2400" b="1" dirty="0"/>
              <a:t>R</a:t>
            </a:r>
            <a:r>
              <a:rPr lang="en-US" sz="2400" b="1" dirty="0" smtClean="0"/>
              <a:t>eversible</a:t>
            </a:r>
            <a:r>
              <a:rPr lang="en-US" sz="2400" dirty="0" smtClean="0"/>
              <a:t> </a:t>
            </a:r>
            <a:r>
              <a:rPr lang="en-US" sz="2400" dirty="0"/>
              <a:t>process the work </a:t>
            </a:r>
            <a:endParaRPr lang="en-GB" sz="2400" dirty="0"/>
          </a:p>
        </p:txBody>
      </p:sp>
      <mc:AlternateContent xmlns:mc="http://schemas.openxmlformats.org/markup-compatibility/2006">
        <mc:Choice xmlns:a14="http://schemas.microsoft.com/office/drawing/2010/main" xmlns="" Requires="a14">
          <p:sp>
            <p:nvSpPr>
              <p:cNvPr id="20" name="Rectangle 19"/>
              <p:cNvSpPr/>
              <p:nvPr/>
            </p:nvSpPr>
            <p:spPr>
              <a:xfrm>
                <a:off x="1219098" y="1468889"/>
                <a:ext cx="6046784" cy="966418"/>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US" sz="2400" i="1" smtClean="0">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𝑤</m:t>
                          </m:r>
                        </m:e>
                        <m:sub>
                          <m:r>
                            <a:rPr lang="en-US" sz="2400" i="1">
                              <a:solidFill>
                                <a:srgbClr val="FF0000"/>
                              </a:solidFill>
                              <a:latin typeface="Cambria Math" panose="02040503050406030204" pitchFamily="18" charset="0"/>
                            </a:rPr>
                            <m:t>𝑚𝑎𝑥</m:t>
                          </m:r>
                        </m:sub>
                      </m:sSub>
                      <m:r>
                        <a:rPr lang="en-US" sz="2400" i="1">
                          <a:solidFill>
                            <a:srgbClr val="FF0000"/>
                          </a:solidFill>
                          <a:latin typeface="Cambria Math" panose="02040503050406030204" pitchFamily="18" charset="0"/>
                        </a:rPr>
                        <m:t>=</m:t>
                      </m:r>
                      <m:r>
                        <a:rPr lang="en-US" sz="2400" i="1">
                          <a:solidFill>
                            <a:srgbClr val="FF0000"/>
                          </a:solidFill>
                          <a:latin typeface="Cambria Math" panose="02040503050406030204" pitchFamily="18" charset="0"/>
                        </a:rPr>
                        <m:t>−</m:t>
                      </m:r>
                      <m:nary>
                        <m:naryPr>
                          <m:ctrlPr>
                            <a:rPr lang="en-US" sz="2400" i="1">
                              <a:solidFill>
                                <a:srgbClr val="FF0000"/>
                              </a:solidFill>
                              <a:latin typeface="Cambria Math" panose="02040503050406030204" pitchFamily="18" charset="0"/>
                            </a:rPr>
                          </m:ctrlPr>
                        </m:naryPr>
                        <m:sub>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𝑉</m:t>
                              </m:r>
                            </m:e>
                            <m:sub>
                              <m:r>
                                <a:rPr lang="en-US" sz="2400" i="1">
                                  <a:solidFill>
                                    <a:srgbClr val="FF0000"/>
                                  </a:solidFill>
                                  <a:latin typeface="Cambria Math" panose="02040503050406030204" pitchFamily="18" charset="0"/>
                                </a:rPr>
                                <m:t>1</m:t>
                              </m:r>
                            </m:sub>
                          </m:sSub>
                        </m:sub>
                        <m:sup>
                          <m:sSub>
                            <m:sSubPr>
                              <m:ctrlPr>
                                <a:rPr lang="en-US" sz="2400" i="1">
                                  <a:solidFill>
                                    <a:srgbClr val="FF0000"/>
                                  </a:solidFill>
                                  <a:latin typeface="Cambria Math" panose="02040503050406030204" pitchFamily="18" charset="0"/>
                                </a:rPr>
                              </m:ctrlPr>
                            </m:sSubPr>
                            <m:e>
                              <m:r>
                                <a:rPr lang="en-US" sz="2400" i="1">
                                  <a:solidFill>
                                    <a:srgbClr val="FF0000"/>
                                  </a:solidFill>
                                  <a:latin typeface="Cambria Math" panose="02040503050406030204" pitchFamily="18" charset="0"/>
                                </a:rPr>
                                <m:t>𝑉</m:t>
                              </m:r>
                            </m:e>
                            <m:sub>
                              <m:r>
                                <a:rPr lang="en-US" sz="2400" i="1">
                                  <a:solidFill>
                                    <a:srgbClr val="FF0000"/>
                                  </a:solidFill>
                                  <a:latin typeface="Cambria Math" panose="02040503050406030204" pitchFamily="18" charset="0"/>
                                </a:rPr>
                                <m:t>2</m:t>
                              </m:r>
                            </m:sub>
                          </m:sSub>
                        </m:sup>
                        <m:e>
                          <m:r>
                            <a:rPr lang="en-US" sz="2400" i="1">
                              <a:solidFill>
                                <a:srgbClr val="FF0000"/>
                              </a:solidFill>
                              <a:latin typeface="Cambria Math" panose="02040503050406030204" pitchFamily="18" charset="0"/>
                            </a:rPr>
                            <m:t>𝑃𝑑𝑉</m:t>
                          </m:r>
                        </m:e>
                      </m:nary>
                      <m:r>
                        <a:rPr lang="en-US" sz="2400" b="0" i="1" smtClean="0">
                          <a:solidFill>
                            <a:srgbClr val="FF0000"/>
                          </a:solidFill>
                          <a:latin typeface="Cambria Math" panose="02040503050406030204" pitchFamily="18" charset="0"/>
                        </a:rPr>
                        <m:t>=</m:t>
                      </m:r>
                      <m:r>
                        <a:rPr lang="en-US" sz="2400" b="0" i="1" smtClean="0">
                          <a:solidFill>
                            <a:srgbClr val="FF0000"/>
                          </a:solidFill>
                          <a:latin typeface="Cambria Math" panose="02040503050406030204" pitchFamily="18" charset="0"/>
                        </a:rPr>
                        <m:t>𝐴𝑟𝑒𝑎</m:t>
                      </m:r>
                      <m:r>
                        <a:rPr lang="en-US" sz="2400" b="0" i="1" smtClean="0">
                          <a:solidFill>
                            <a:srgbClr val="FF0000"/>
                          </a:solidFill>
                          <a:latin typeface="Cambria Math" panose="02040503050406030204" pitchFamily="18" charset="0"/>
                        </a:rPr>
                        <m:t> </m:t>
                      </m:r>
                      <m:r>
                        <a:rPr lang="en-US" sz="2400" b="0" i="1" smtClean="0">
                          <a:solidFill>
                            <a:srgbClr val="FF0000"/>
                          </a:solidFill>
                          <a:latin typeface="Cambria Math" panose="02040503050406030204" pitchFamily="18" charset="0"/>
                        </a:rPr>
                        <m:t>𝑢𝑛𝑑𝑒𝑟</m:t>
                      </m:r>
                      <m:r>
                        <a:rPr lang="en-US" sz="2400" b="0" i="1" smtClean="0">
                          <a:solidFill>
                            <a:srgbClr val="FF0000"/>
                          </a:solidFill>
                          <a:latin typeface="Cambria Math" panose="02040503050406030204" pitchFamily="18" charset="0"/>
                        </a:rPr>
                        <m:t> </m:t>
                      </m:r>
                      <m:r>
                        <a:rPr lang="en-US" sz="2400" b="0" i="1" smtClean="0">
                          <a:solidFill>
                            <a:srgbClr val="FF0000"/>
                          </a:solidFill>
                          <a:latin typeface="Cambria Math" panose="02040503050406030204" pitchFamily="18" charset="0"/>
                        </a:rPr>
                        <m:t>𝑡</m:t>
                      </m:r>
                      <m:r>
                        <a:rPr lang="en-US" sz="2400" b="0" i="1" smtClean="0">
                          <a:solidFill>
                            <a:srgbClr val="FF0000"/>
                          </a:solidFill>
                          <a:latin typeface="Cambria Math" panose="02040503050406030204" pitchFamily="18" charset="0"/>
                        </a:rPr>
                        <m:t>h</m:t>
                      </m:r>
                      <m:r>
                        <a:rPr lang="en-US" sz="2400" b="0" i="1" smtClean="0">
                          <a:solidFill>
                            <a:srgbClr val="FF0000"/>
                          </a:solidFill>
                          <a:latin typeface="Cambria Math" panose="02040503050406030204" pitchFamily="18" charset="0"/>
                        </a:rPr>
                        <m:t>𝑒</m:t>
                      </m:r>
                      <m:r>
                        <a:rPr lang="en-US" sz="2400" b="0" i="1" smtClean="0">
                          <a:solidFill>
                            <a:srgbClr val="FF0000"/>
                          </a:solidFill>
                          <a:latin typeface="Cambria Math" panose="02040503050406030204" pitchFamily="18" charset="0"/>
                        </a:rPr>
                        <m:t> </m:t>
                      </m:r>
                      <m:r>
                        <a:rPr lang="en-US" sz="2400" b="0" i="1" smtClean="0">
                          <a:solidFill>
                            <a:srgbClr val="FF0000"/>
                          </a:solidFill>
                          <a:latin typeface="Cambria Math" panose="02040503050406030204" pitchFamily="18" charset="0"/>
                        </a:rPr>
                        <m:t>𝑐𝑢𝑟𝑣𝑒</m:t>
                      </m:r>
                    </m:oMath>
                  </m:oMathPara>
                </a14:m>
                <a:endParaRPr lang="en-GB" sz="2400" dirty="0"/>
              </a:p>
            </p:txBody>
          </p:sp>
        </mc:Choice>
        <mc:Fallback>
          <p:sp>
            <p:nvSpPr>
              <p:cNvPr id="20" name="Rectangle 19"/>
              <p:cNvSpPr>
                <a:spLocks noRot="1" noChangeAspect="1" noMove="1" noResize="1" noEditPoints="1" noAdjustHandles="1" noChangeArrowheads="1" noChangeShapeType="1" noTextEdit="1"/>
              </p:cNvSpPr>
              <p:nvPr/>
            </p:nvSpPr>
            <p:spPr>
              <a:xfrm>
                <a:off x="1219098" y="1468889"/>
                <a:ext cx="6046784" cy="966418"/>
              </a:xfrm>
              <a:prstGeom prst="rect">
                <a:avLst/>
              </a:prstGeom>
              <a:blipFill rotWithShape="0">
                <a:blip r:embed="rId2"/>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xmlns="" val="185506990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85850" y="971550"/>
            <a:ext cx="8241808" cy="3416320"/>
          </a:xfrm>
          <a:prstGeom prst="rect">
            <a:avLst/>
          </a:prstGeom>
          <a:noFill/>
        </p:spPr>
        <p:txBody>
          <a:bodyPr wrap="none" rtlCol="0">
            <a:spAutoFit/>
          </a:bodyPr>
          <a:lstStyle/>
          <a:p>
            <a:r>
              <a:rPr lang="en-US" sz="2400" dirty="0" smtClean="0">
                <a:solidFill>
                  <a:srgbClr val="00B050"/>
                </a:solidFill>
              </a:rPr>
              <a:t>Condition for Maximum Work</a:t>
            </a:r>
          </a:p>
          <a:p>
            <a:endParaRPr lang="en-US" sz="2400" dirty="0"/>
          </a:p>
          <a:p>
            <a:r>
              <a:rPr lang="en-US" sz="2400" dirty="0" smtClean="0"/>
              <a:t>Maximum work is obtainable from a system when:</a:t>
            </a:r>
          </a:p>
          <a:p>
            <a:endParaRPr lang="en-US" sz="2400" dirty="0"/>
          </a:p>
          <a:p>
            <a:r>
              <a:rPr lang="en-US" sz="2400" dirty="0" smtClean="0"/>
              <a:t>1- Any change taking place in it, is thermodynamically reversible.</a:t>
            </a:r>
          </a:p>
          <a:p>
            <a:endParaRPr lang="en-US" sz="2400" dirty="0" smtClean="0"/>
          </a:p>
          <a:p>
            <a:r>
              <a:rPr lang="en-US" sz="2400" dirty="0" smtClean="0"/>
              <a:t>2- It takes place in a infinite number of steps.</a:t>
            </a:r>
          </a:p>
          <a:p>
            <a:endParaRPr lang="en-US" sz="2400" dirty="0" smtClean="0"/>
          </a:p>
          <a:p>
            <a:r>
              <a:rPr lang="en-US" sz="2400" dirty="0" smtClean="0"/>
              <a:t>3- The system is in </a:t>
            </a:r>
            <a:r>
              <a:rPr lang="en-US" sz="2400" b="1" dirty="0" smtClean="0"/>
              <a:t>mechanical equilibrium </a:t>
            </a:r>
            <a:r>
              <a:rPr lang="en-US" sz="2400" dirty="0" smtClean="0"/>
              <a:t>with its surroundings.</a:t>
            </a:r>
          </a:p>
        </p:txBody>
      </p:sp>
    </p:spTree>
    <p:extLst>
      <p:ext uri="{BB962C8B-B14F-4D97-AF65-F5344CB8AC3E}">
        <p14:creationId xmlns:p14="http://schemas.microsoft.com/office/powerpoint/2010/main" xmlns="" val="11666555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6470" y="929993"/>
            <a:ext cx="10497684" cy="5447645"/>
          </a:xfrm>
          <a:prstGeom prst="rect">
            <a:avLst/>
          </a:prstGeom>
          <a:noFill/>
        </p:spPr>
        <p:txBody>
          <a:bodyPr wrap="square" rtlCol="0">
            <a:spAutoFit/>
          </a:bodyPr>
          <a:lstStyle/>
          <a:p>
            <a:r>
              <a:rPr lang="en-GB" sz="2400" b="1" dirty="0" smtClean="0">
                <a:solidFill>
                  <a:srgbClr val="00B050"/>
                </a:solidFill>
              </a:rPr>
              <a:t>Different types of boundary: </a:t>
            </a:r>
          </a:p>
          <a:p>
            <a:endParaRPr lang="en-GB" sz="2400" dirty="0" smtClean="0">
              <a:solidFill>
                <a:srgbClr val="00B050"/>
              </a:solidFill>
            </a:endParaRPr>
          </a:p>
          <a:p>
            <a:r>
              <a:rPr lang="en-US" sz="2400" b="1" dirty="0" smtClean="0"/>
              <a:t>1- Real or Imaginary boundary</a:t>
            </a:r>
          </a:p>
          <a:p>
            <a:r>
              <a:rPr lang="en-US" sz="2400" b="1" dirty="0" smtClean="0"/>
              <a:t>2- Rigid boundary:</a:t>
            </a:r>
            <a:r>
              <a:rPr lang="en-US" sz="2400" dirty="0" smtClean="0"/>
              <a:t> It is a wall whose shape and position are fixed.</a:t>
            </a:r>
          </a:p>
          <a:p>
            <a:r>
              <a:rPr lang="en-US" sz="2400" b="1" dirty="0" smtClean="0"/>
              <a:t>3- non-rigid</a:t>
            </a:r>
          </a:p>
          <a:p>
            <a:r>
              <a:rPr lang="en-US" sz="2400" b="1" dirty="0" smtClean="0"/>
              <a:t>4- Impermeable: </a:t>
            </a:r>
            <a:r>
              <a:rPr lang="en-US" sz="2400" dirty="0" smtClean="0"/>
              <a:t>It is a wall that prevents the passage of the matter but permits the passage of energy.</a:t>
            </a:r>
          </a:p>
          <a:p>
            <a:r>
              <a:rPr lang="en-US" sz="2400" b="1" dirty="0" smtClean="0"/>
              <a:t>5- Permeable boundary: </a:t>
            </a:r>
            <a:r>
              <a:rPr lang="en-US" sz="2400" dirty="0" smtClean="0"/>
              <a:t>It is a wall that permits the passage of matter and energy.</a:t>
            </a:r>
          </a:p>
          <a:p>
            <a:r>
              <a:rPr lang="en-US" sz="2400" b="1" dirty="0" smtClean="0"/>
              <a:t>6- Adiabatic boundary: </a:t>
            </a:r>
            <a:r>
              <a:rPr lang="en-US" sz="2400" dirty="0" smtClean="0"/>
              <a:t>It is a wall that prevents the passage of mass and energy.</a:t>
            </a:r>
          </a:p>
          <a:p>
            <a:r>
              <a:rPr lang="en-US" sz="2400" b="1" dirty="0" smtClean="0"/>
              <a:t>7- Diathermic boundary: </a:t>
            </a:r>
            <a:r>
              <a:rPr lang="en-US" sz="2400" dirty="0" smtClean="0"/>
              <a:t>It is a wall that allows the passage of energy but prevents the passage of matter. That is, a diathermic boundary is impermeable but not adiabatic.</a:t>
            </a:r>
            <a:endParaRPr lang="en-GB" sz="2400" dirty="0" smtClean="0"/>
          </a:p>
          <a:p>
            <a:endParaRPr lang="en-US" dirty="0" smtClean="0"/>
          </a:p>
          <a:p>
            <a:r>
              <a:rPr lang="en-US" sz="2400" dirty="0" smtClean="0">
                <a:solidFill>
                  <a:srgbClr val="00B050"/>
                </a:solidFill>
              </a:rPr>
              <a:t>System</a:t>
            </a:r>
            <a:r>
              <a:rPr lang="en-US" sz="2400" dirty="0" smtClean="0"/>
              <a:t> + </a:t>
            </a:r>
            <a:r>
              <a:rPr lang="en-US" sz="2400" dirty="0" smtClean="0">
                <a:solidFill>
                  <a:srgbClr val="00B050"/>
                </a:solidFill>
              </a:rPr>
              <a:t>Surrounding</a:t>
            </a:r>
            <a:r>
              <a:rPr lang="en-US" sz="2400" dirty="0" smtClean="0"/>
              <a:t> together constitutes </a:t>
            </a:r>
            <a:r>
              <a:rPr lang="en-US" sz="2400" dirty="0" smtClean="0">
                <a:solidFill>
                  <a:srgbClr val="00B050"/>
                </a:solidFill>
              </a:rPr>
              <a:t>the universe</a:t>
            </a:r>
            <a:endParaRPr lang="en-GB" sz="2400" dirty="0">
              <a:solidFill>
                <a:srgbClr val="00B050"/>
              </a:solidFill>
            </a:endParaRPr>
          </a:p>
          <a:p>
            <a:endParaRPr lang="en-GB" dirty="0"/>
          </a:p>
        </p:txBody>
      </p:sp>
    </p:spTree>
    <p:extLst>
      <p:ext uri="{BB962C8B-B14F-4D97-AF65-F5344CB8AC3E}">
        <p14:creationId xmlns:p14="http://schemas.microsoft.com/office/powerpoint/2010/main" xmlns="" val="16890525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17785" y="422031"/>
            <a:ext cx="5374933" cy="5970865"/>
          </a:xfrm>
          <a:prstGeom prst="rect">
            <a:avLst/>
          </a:prstGeom>
          <a:noFill/>
        </p:spPr>
        <p:txBody>
          <a:bodyPr wrap="none" rtlCol="0">
            <a:spAutoFit/>
          </a:bodyPr>
          <a:lstStyle/>
          <a:p>
            <a:r>
              <a:rPr lang="en-US" sz="2800" dirty="0" smtClean="0">
                <a:solidFill>
                  <a:srgbClr val="FF0000"/>
                </a:solidFill>
              </a:rPr>
              <a:t>Some Important Symbols:</a:t>
            </a:r>
          </a:p>
          <a:p>
            <a:endParaRPr lang="en-US" dirty="0"/>
          </a:p>
          <a:p>
            <a:r>
              <a:rPr lang="en-US" sz="2400" dirty="0" smtClean="0"/>
              <a:t>w </a:t>
            </a:r>
            <a:r>
              <a:rPr lang="en-US" sz="2400" dirty="0" smtClean="0"/>
              <a:t>	work</a:t>
            </a:r>
          </a:p>
          <a:p>
            <a:r>
              <a:rPr lang="en-US" sz="2400" dirty="0" smtClean="0"/>
              <a:t>q </a:t>
            </a:r>
            <a:r>
              <a:rPr lang="en-US" sz="2400" dirty="0" smtClean="0"/>
              <a:t>	heat</a:t>
            </a:r>
          </a:p>
          <a:p>
            <a:r>
              <a:rPr lang="en-US" sz="2400" dirty="0" smtClean="0"/>
              <a:t>T 	temperature</a:t>
            </a:r>
            <a:endParaRPr lang="en-US" sz="2400" dirty="0"/>
          </a:p>
          <a:p>
            <a:r>
              <a:rPr lang="en-US" sz="2400" dirty="0" smtClean="0"/>
              <a:t>U 	internal energy</a:t>
            </a:r>
          </a:p>
          <a:p>
            <a:r>
              <a:rPr lang="en-US" sz="2400" dirty="0" smtClean="0"/>
              <a:t>H 	enthalpy</a:t>
            </a:r>
          </a:p>
          <a:p>
            <a:r>
              <a:rPr lang="en-US" sz="2400" dirty="0" smtClean="0"/>
              <a:t>S 	entropy</a:t>
            </a:r>
          </a:p>
          <a:p>
            <a:r>
              <a:rPr lang="en-US" sz="2400" dirty="0" smtClean="0"/>
              <a:t>G 	Gibbs free energy</a:t>
            </a:r>
          </a:p>
          <a:p>
            <a:r>
              <a:rPr lang="en-US" sz="2400" dirty="0" smtClean="0"/>
              <a:t>A 	Helmholtz free energy</a:t>
            </a:r>
          </a:p>
          <a:p>
            <a:r>
              <a:rPr lang="en-US" sz="2400" dirty="0" smtClean="0"/>
              <a:t>C</a:t>
            </a:r>
            <a:r>
              <a:rPr lang="en-US" sz="2400" baseline="-25000" dirty="0" smtClean="0"/>
              <a:t>P 	</a:t>
            </a:r>
            <a:r>
              <a:rPr lang="en-US" sz="2400" dirty="0" smtClean="0"/>
              <a:t>heat capacity at constant pressure</a:t>
            </a:r>
          </a:p>
          <a:p>
            <a:r>
              <a:rPr lang="en-US" sz="2400" dirty="0" smtClean="0"/>
              <a:t>C</a:t>
            </a:r>
            <a:r>
              <a:rPr lang="en-US" sz="2400" baseline="-25000" dirty="0" smtClean="0"/>
              <a:t>V</a:t>
            </a:r>
            <a:r>
              <a:rPr lang="en-US" sz="2400" dirty="0" smtClean="0"/>
              <a:t> 	heat capacity at constant volume</a:t>
            </a:r>
          </a:p>
          <a:p>
            <a:r>
              <a:rPr lang="en-US" sz="2400" dirty="0" smtClean="0"/>
              <a:t>C</a:t>
            </a:r>
            <a:r>
              <a:rPr lang="en-US" sz="2400" baseline="-25000" dirty="0" smtClean="0"/>
              <a:t>S</a:t>
            </a:r>
            <a:r>
              <a:rPr lang="en-US" sz="2400" dirty="0" smtClean="0"/>
              <a:t> 	specific heat</a:t>
            </a:r>
          </a:p>
          <a:p>
            <a:r>
              <a:rPr lang="en-US" sz="2400" dirty="0" smtClean="0"/>
              <a:t>P 	pressure</a:t>
            </a:r>
          </a:p>
          <a:p>
            <a:r>
              <a:rPr lang="en-US" sz="2400" dirty="0" smtClean="0"/>
              <a:t>V 	volume</a:t>
            </a:r>
          </a:p>
          <a:p>
            <a:r>
              <a:rPr lang="el-GR" sz="2400" dirty="0" smtClean="0">
                <a:latin typeface="Times New Roman" panose="02020603050405020304" pitchFamily="18" charset="0"/>
                <a:ea typeface="Yu Gothic" panose="020B0400000000000000" pitchFamily="34" charset="-128"/>
                <a:cs typeface="Times New Roman" panose="02020603050405020304" pitchFamily="18" charset="0"/>
              </a:rPr>
              <a:t>γ</a:t>
            </a:r>
            <a:r>
              <a:rPr lang="en-US" sz="2400" dirty="0" smtClean="0">
                <a:latin typeface="Times New Roman" panose="02020603050405020304" pitchFamily="18" charset="0"/>
                <a:ea typeface="Yu Gothic" panose="020B0400000000000000" pitchFamily="34" charset="-128"/>
                <a:cs typeface="Times New Roman" panose="02020603050405020304" pitchFamily="18" charset="0"/>
              </a:rPr>
              <a:t> 	</a:t>
            </a:r>
            <a:r>
              <a:rPr lang="en-US" sz="2400" dirty="0" smtClean="0">
                <a:ea typeface="Yu Gothic" panose="020B0400000000000000" pitchFamily="34" charset="-128"/>
                <a:cs typeface="Times New Roman" panose="02020603050405020304" pitchFamily="18" charset="0"/>
              </a:rPr>
              <a:t>the ratio of heat capacity </a:t>
            </a:r>
            <a:endParaRPr lang="en-GB" sz="2400" dirty="0">
              <a:cs typeface="Times New Roman" panose="02020603050405020304" pitchFamily="18" charset="0"/>
            </a:endParaRPr>
          </a:p>
        </p:txBody>
      </p:sp>
    </p:spTree>
    <p:extLst>
      <p:ext uri="{BB962C8B-B14F-4D97-AF65-F5344CB8AC3E}">
        <p14:creationId xmlns:p14="http://schemas.microsoft.com/office/powerpoint/2010/main" xmlns="" val="18435905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25415" y="844062"/>
            <a:ext cx="10543207" cy="5201424"/>
          </a:xfrm>
          <a:prstGeom prst="rect">
            <a:avLst/>
          </a:prstGeom>
          <a:noFill/>
        </p:spPr>
        <p:txBody>
          <a:bodyPr wrap="none" rtlCol="0">
            <a:spAutoFit/>
          </a:bodyPr>
          <a:lstStyle/>
          <a:p>
            <a:r>
              <a:rPr lang="en-US" sz="2800" dirty="0" smtClean="0">
                <a:solidFill>
                  <a:srgbClr val="FF0000"/>
                </a:solidFill>
              </a:rPr>
              <a:t>Types of System:</a:t>
            </a:r>
          </a:p>
          <a:p>
            <a:endParaRPr lang="en-US" sz="2400" dirty="0"/>
          </a:p>
          <a:p>
            <a:r>
              <a:rPr lang="en-US" sz="2400" dirty="0" smtClean="0"/>
              <a:t>1- Based on Boundary</a:t>
            </a:r>
          </a:p>
          <a:p>
            <a:r>
              <a:rPr lang="en-US" sz="2400" dirty="0" smtClean="0"/>
              <a:t>2- Based on phase</a:t>
            </a:r>
          </a:p>
          <a:p>
            <a:endParaRPr lang="en-US" dirty="0"/>
          </a:p>
          <a:p>
            <a:r>
              <a:rPr lang="en-US" sz="2800" dirty="0" smtClean="0">
                <a:solidFill>
                  <a:srgbClr val="FF0000"/>
                </a:solidFill>
              </a:rPr>
              <a:t>1- Based on Boundary:</a:t>
            </a:r>
          </a:p>
          <a:p>
            <a:endParaRPr lang="en-US" sz="2400" dirty="0">
              <a:solidFill>
                <a:srgbClr val="00B050"/>
              </a:solidFill>
            </a:endParaRPr>
          </a:p>
          <a:p>
            <a:pPr marL="457200" indent="-457200">
              <a:buAutoNum type="alphaUcParenR"/>
            </a:pPr>
            <a:r>
              <a:rPr lang="en-US" sz="2400" dirty="0" smtClean="0">
                <a:solidFill>
                  <a:srgbClr val="00B050"/>
                </a:solidFill>
              </a:rPr>
              <a:t>Open system: </a:t>
            </a:r>
            <a:r>
              <a:rPr lang="en-US" sz="2400" dirty="0" smtClean="0"/>
              <a:t>can exchange both matter as well as energy from its surrounding.</a:t>
            </a:r>
          </a:p>
          <a:p>
            <a:endParaRPr lang="en-US" sz="2400" dirty="0" smtClean="0"/>
          </a:p>
          <a:p>
            <a:r>
              <a:rPr lang="en-US" sz="2400" dirty="0" smtClean="0">
                <a:solidFill>
                  <a:srgbClr val="00B050"/>
                </a:solidFill>
              </a:rPr>
              <a:t>B)   Close system: </a:t>
            </a:r>
            <a:r>
              <a:rPr lang="en-US" sz="2400" dirty="0" smtClean="0"/>
              <a:t>can exchange energy but not matter from its surrounding.</a:t>
            </a:r>
          </a:p>
          <a:p>
            <a:endParaRPr lang="en-US" sz="2400" dirty="0" smtClean="0"/>
          </a:p>
          <a:p>
            <a:r>
              <a:rPr lang="en-US" sz="2400" dirty="0" smtClean="0">
                <a:solidFill>
                  <a:srgbClr val="00B050"/>
                </a:solidFill>
              </a:rPr>
              <a:t>C)   Isolated system: </a:t>
            </a:r>
            <a:r>
              <a:rPr lang="en-US" sz="2400" dirty="0" smtClean="0"/>
              <a:t>exchange neither matter nor energy.</a:t>
            </a:r>
          </a:p>
          <a:p>
            <a:pPr marL="457200" indent="-457200">
              <a:buAutoNum type="alphaUcParenR"/>
            </a:pPr>
            <a:endParaRPr lang="en-US" sz="2400" dirty="0"/>
          </a:p>
          <a:p>
            <a:endParaRPr lang="en-GB" dirty="0"/>
          </a:p>
        </p:txBody>
      </p:sp>
    </p:spTree>
    <p:extLst>
      <p:ext uri="{BB962C8B-B14F-4D97-AF65-F5344CB8AC3E}">
        <p14:creationId xmlns:p14="http://schemas.microsoft.com/office/powerpoint/2010/main" xmlns="" val="32265147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11932</TotalTime>
  <Words>3101</Words>
  <Application>Microsoft Office PowerPoint</Application>
  <PresentationFormat>Custom</PresentationFormat>
  <Paragraphs>600</Paragraphs>
  <Slides>68</Slides>
  <Notes>1</Notes>
  <HiddenSlides>0</HiddenSlides>
  <MMClips>0</MMClips>
  <ScaleCrop>false</ScaleCrop>
  <HeadingPairs>
    <vt:vector size="4" baseType="variant">
      <vt:variant>
        <vt:lpstr>Theme</vt:lpstr>
      </vt:variant>
      <vt:variant>
        <vt:i4>1</vt:i4>
      </vt:variant>
      <vt:variant>
        <vt:lpstr>Slide Titles</vt:lpstr>
      </vt:variant>
      <vt:variant>
        <vt:i4>68</vt:i4>
      </vt:variant>
    </vt:vector>
  </HeadingPairs>
  <TitlesOfParts>
    <vt:vector size="69"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Abdulaziz Alghamdi</dc:creator>
  <cp:lastModifiedBy>Abdulaziz Alghamdi</cp:lastModifiedBy>
  <cp:revision>121</cp:revision>
  <dcterms:created xsi:type="dcterms:W3CDTF">2017-07-26T17:14:26Z</dcterms:created>
  <dcterms:modified xsi:type="dcterms:W3CDTF">2017-10-01T17:46:03Z</dcterms:modified>
</cp:coreProperties>
</file>