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79.xml" ContentType="application/vnd.openxmlformats-officedocument.presentationml.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6" r:id="rId2"/>
    <p:sldId id="258" r:id="rId3"/>
    <p:sldId id="259" r:id="rId4"/>
    <p:sldId id="287" r:id="rId5"/>
    <p:sldId id="288" r:id="rId6"/>
    <p:sldId id="289" r:id="rId7"/>
    <p:sldId id="292" r:id="rId8"/>
    <p:sldId id="291" r:id="rId9"/>
    <p:sldId id="290" r:id="rId10"/>
    <p:sldId id="261" r:id="rId11"/>
    <p:sldId id="262" r:id="rId12"/>
    <p:sldId id="264" r:id="rId13"/>
    <p:sldId id="265" r:id="rId14"/>
    <p:sldId id="266" r:id="rId15"/>
    <p:sldId id="267" r:id="rId16"/>
    <p:sldId id="268" r:id="rId17"/>
    <p:sldId id="296" r:id="rId18"/>
    <p:sldId id="269" r:id="rId19"/>
    <p:sldId id="270" r:id="rId20"/>
    <p:sldId id="271" r:id="rId21"/>
    <p:sldId id="295" r:id="rId22"/>
    <p:sldId id="272" r:id="rId23"/>
    <p:sldId id="273" r:id="rId24"/>
    <p:sldId id="274" r:id="rId25"/>
    <p:sldId id="277" r:id="rId26"/>
    <p:sldId id="278" r:id="rId27"/>
    <p:sldId id="279" r:id="rId28"/>
    <p:sldId id="280" r:id="rId29"/>
    <p:sldId id="282" r:id="rId30"/>
    <p:sldId id="293" r:id="rId31"/>
    <p:sldId id="294" r:id="rId32"/>
    <p:sldId id="285" r:id="rId33"/>
    <p:sldId id="286" r:id="rId34"/>
    <p:sldId id="297" r:id="rId35"/>
    <p:sldId id="298" r:id="rId36"/>
    <p:sldId id="299" r:id="rId37"/>
    <p:sldId id="302" r:id="rId38"/>
    <p:sldId id="325" r:id="rId39"/>
    <p:sldId id="303" r:id="rId40"/>
    <p:sldId id="304" r:id="rId41"/>
    <p:sldId id="305" r:id="rId42"/>
    <p:sldId id="306" r:id="rId43"/>
    <p:sldId id="307" r:id="rId44"/>
    <p:sldId id="309" r:id="rId45"/>
    <p:sldId id="310" r:id="rId46"/>
    <p:sldId id="326" r:id="rId47"/>
    <p:sldId id="313" r:id="rId48"/>
    <p:sldId id="314" r:id="rId49"/>
    <p:sldId id="327" r:id="rId50"/>
    <p:sldId id="328" r:id="rId51"/>
    <p:sldId id="316" r:id="rId52"/>
    <p:sldId id="323" r:id="rId53"/>
    <p:sldId id="324" r:id="rId54"/>
    <p:sldId id="300" r:id="rId55"/>
    <p:sldId id="329" r:id="rId56"/>
    <p:sldId id="331" r:id="rId57"/>
    <p:sldId id="332" r:id="rId58"/>
    <p:sldId id="333" r:id="rId59"/>
    <p:sldId id="348" r:id="rId60"/>
    <p:sldId id="349" r:id="rId61"/>
    <p:sldId id="367" r:id="rId62"/>
    <p:sldId id="351" r:id="rId63"/>
    <p:sldId id="352" r:id="rId64"/>
    <p:sldId id="402" r:id="rId65"/>
    <p:sldId id="366" r:id="rId66"/>
    <p:sldId id="358" r:id="rId67"/>
    <p:sldId id="360" r:id="rId68"/>
    <p:sldId id="361" r:id="rId69"/>
    <p:sldId id="362" r:id="rId70"/>
    <p:sldId id="364" r:id="rId71"/>
    <p:sldId id="365" r:id="rId72"/>
    <p:sldId id="398" r:id="rId73"/>
    <p:sldId id="368" r:id="rId74"/>
    <p:sldId id="369" r:id="rId75"/>
    <p:sldId id="371" r:id="rId76"/>
    <p:sldId id="372" r:id="rId77"/>
    <p:sldId id="373" r:id="rId78"/>
    <p:sldId id="374" r:id="rId79"/>
    <p:sldId id="375" r:id="rId80"/>
    <p:sldId id="376" r:id="rId81"/>
    <p:sldId id="377" r:id="rId82"/>
    <p:sldId id="378" r:id="rId83"/>
    <p:sldId id="379" r:id="rId84"/>
    <p:sldId id="380" r:id="rId85"/>
    <p:sldId id="381" r:id="rId86"/>
    <p:sldId id="399" r:id="rId87"/>
    <p:sldId id="382" r:id="rId88"/>
    <p:sldId id="383" r:id="rId89"/>
    <p:sldId id="387" r:id="rId90"/>
    <p:sldId id="400" r:id="rId91"/>
    <p:sldId id="401" r:id="rId92"/>
    <p:sldId id="403"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DBBAB8-0444-4B32-8DE3-621C0357A8ED}" type="datetimeFigureOut">
              <a:rPr lang="en-US" smtClean="0"/>
              <a:pPr/>
              <a:t>11/1/2015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C120A-746A-41ED-B4E8-462D0AF916C6}" type="slidenum">
              <a:rPr lang="en-US" smtClean="0"/>
              <a:pPr/>
              <a:t>‹#›</a:t>
            </a:fld>
            <a:endParaRPr lang="en-US"/>
          </a:p>
        </p:txBody>
      </p:sp>
    </p:spTree>
    <p:extLst>
      <p:ext uri="{BB962C8B-B14F-4D97-AF65-F5344CB8AC3E}">
        <p14:creationId xmlns:p14="http://schemas.microsoft.com/office/powerpoint/2010/main" xmlns="" val="3006188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60C75C-10DF-4FF8-BCE8-3BFE8A810D37}" type="slidenum">
              <a:rPr lang="en-US" altLang="en-US"/>
              <a:pPr/>
              <a:t>9</a:t>
            </a:fld>
            <a:endParaRPr lang="en-US" alt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ltLang="en-US"/>
              <a:t>Each step needs to be completed before we can progress further in the process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ED5671AF-4CD5-4FC5-A6DE-90E85C623FC6}" type="slidenum">
              <a:rPr lang="en-US" altLang="en-US" sz="1200"/>
              <a:pPr algn="r"/>
              <a:t>63</a:t>
            </a:fld>
            <a:endParaRPr lang="en-US" altLang="en-US" sz="1200"/>
          </a:p>
        </p:txBody>
      </p:sp>
      <p:sp>
        <p:nvSpPr>
          <p:cNvPr id="71683" name="Rectangle 2"/>
          <p:cNvSpPr>
            <a:spLocks noGrp="1" noRot="1" noChangeAspect="1" noChangeArrowheads="1" noTextEdit="1"/>
          </p:cNvSpPr>
          <p:nvPr>
            <p:ph type="sldImg"/>
          </p:nvPr>
        </p:nvSpPr>
        <p:spPr>
          <a:solidFill>
            <a:srgbClr val="FFFFFF"/>
          </a:solidFill>
          <a:ln/>
        </p:spPr>
      </p:sp>
      <p:sp>
        <p:nvSpPr>
          <p:cNvPr id="71684"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5A7AE4-C635-4023-8796-58EE10CA00EF}" type="slidenum">
              <a:rPr lang="en-US" altLang="en-US"/>
              <a:pPr/>
              <a:t>65</a:t>
            </a:fld>
            <a:endParaRPr lang="en-US" alt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1BADD869-6B8A-4A7F-A8AA-D6961385F36A}" type="slidenum">
              <a:rPr lang="en-US" altLang="en-US" sz="1200"/>
              <a:pPr algn="r"/>
              <a:t>73</a:t>
            </a:fld>
            <a:endParaRPr lang="en-US" altLang="en-US" sz="1200"/>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DA34222D-DA6F-4406-BCF4-D7D0DDD4F6D9}" type="slidenum">
              <a:rPr lang="en-US" altLang="en-US" sz="1200"/>
              <a:pPr algn="r"/>
              <a:t>88</a:t>
            </a:fld>
            <a:endParaRPr lang="en-US" altLang="en-US" sz="1200"/>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CDD15BE7-A3AA-4C78-A0C9-C437D4E91AE8}" type="slidenum">
              <a:rPr lang="en-US" altLang="en-US" sz="1200"/>
              <a:pPr algn="r"/>
              <a:t>10</a:t>
            </a:fld>
            <a:endParaRPr lang="en-US" altLang="en-US" sz="120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4B41B3C6-7289-4FAE-9426-5059D6232489}" type="slidenum">
              <a:rPr lang="en-US" altLang="en-US" sz="1200"/>
              <a:pPr algn="r"/>
              <a:t>11</a:t>
            </a:fld>
            <a:endParaRPr lang="en-US" altLang="en-US" sz="1200"/>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0022F910-9141-4FA6-8E4A-0C96A814F979}" type="slidenum">
              <a:rPr lang="en-US" altLang="en-US" sz="1200"/>
              <a:pPr algn="r"/>
              <a:t>12</a:t>
            </a:fld>
            <a:endParaRPr lang="en-US" altLang="en-US" sz="1200"/>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A08B024A-43A4-4BC9-873B-7FABA9006406}" type="slidenum">
              <a:rPr lang="en-US" altLang="en-US" sz="1200"/>
              <a:pPr algn="r"/>
              <a:t>37</a:t>
            </a:fld>
            <a:endParaRPr lang="en-US" altLang="en-US" sz="1200"/>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D7186F-6C9A-4EF3-95C5-9A7A02E984C0}" type="slidenum">
              <a:rPr lang="en-US" altLang="en-US"/>
              <a:pPr/>
              <a:t>49</a:t>
            </a:fld>
            <a:endParaRPr lang="en-US" alt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8272FD-9BE8-4DE7-B88E-707C1BE750BE}" type="slidenum">
              <a:rPr lang="en-US" altLang="en-US"/>
              <a:pPr/>
              <a:t>50</a:t>
            </a:fld>
            <a:endParaRPr lang="en-US" alt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ltLang="en-US"/>
              <a:t>Based on our assessment of the client with hypertension who wasn’t following the prescribed low salt diet this is an example of a nsg dx.</a:t>
            </a:r>
          </a:p>
          <a:p>
            <a:endParaRPr lang="en-US" altLang="en-US"/>
          </a:p>
          <a:p>
            <a:r>
              <a:rPr lang="en-US" altLang="en-US"/>
              <a:t>First part is the clients problem taken from the NANDA list</a:t>
            </a:r>
          </a:p>
          <a:p>
            <a:endParaRPr lang="en-US" altLang="en-US"/>
          </a:p>
          <a:p>
            <a:r>
              <a:rPr lang="en-US" altLang="en-US"/>
              <a:t>Second part is a reason why the client has the problem</a:t>
            </a:r>
          </a:p>
          <a:p>
            <a:endParaRPr lang="en-US" altLang="en-US"/>
          </a:p>
          <a:p>
            <a:r>
              <a:rPr lang="en-US" altLang="en-US"/>
              <a:t>Third part is the evidence of the problem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6849BC55-419A-4B89-B083-7BBE85F63F6A}" type="slidenum">
              <a:rPr lang="en-US" altLang="en-US" sz="1200"/>
              <a:pPr algn="r"/>
              <a:t>51</a:t>
            </a:fld>
            <a:endParaRPr lang="en-US" altLang="en-US" sz="1200"/>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fld id="{EA912111-83FD-4232-ABCB-1FC9AB1C9183}" type="slidenum">
              <a:rPr lang="en-US" altLang="en-US" sz="1200"/>
              <a:pPr algn="r"/>
              <a:t>55</a:t>
            </a:fld>
            <a:endParaRPr lang="en-US" altLang="en-US" sz="1200"/>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xmlns="">
                <a:solidFill>
                  <a:srgbClr val="FFFFFF"/>
                </a:solidFill>
              </a14:hiddenFill>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6CAF5455-BA3B-49F0-B6B5-74F0C9E03B00}" type="slidenum">
              <a:rPr lang="en-US" altLang="en-US"/>
              <a:pPr/>
              <a:t>‹#›</a:t>
            </a:fld>
            <a:endParaRPr lang="en-US" altLang="en-US"/>
          </a:p>
        </p:txBody>
      </p:sp>
    </p:spTree>
    <p:extLst>
      <p:ext uri="{BB962C8B-B14F-4D97-AF65-F5344CB8AC3E}">
        <p14:creationId xmlns:p14="http://schemas.microsoft.com/office/powerpoint/2010/main" xmlns="" val="1724351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993775"/>
          </a:xfrm>
        </p:spPr>
        <p:style>
          <a:lnRef idx="0">
            <a:scrgbClr r="0" g="0" b="0"/>
          </a:lnRef>
          <a:fillRef idx="1002">
            <a:schemeClr val="dk2"/>
          </a:fillRef>
          <a:effectRef idx="0">
            <a:scrgbClr r="0" g="0" b="0"/>
          </a:effectRef>
          <a:fontRef idx="major"/>
        </p:style>
        <p:txBody>
          <a:bodyPr/>
          <a:lstStyle/>
          <a:p>
            <a:r>
              <a:rPr lang="en-US" b="1" dirty="0" smtClean="0"/>
              <a:t>Nursing Process</a:t>
            </a:r>
            <a:endParaRPr lang="en-US" b="1" dirty="0"/>
          </a:p>
        </p:txBody>
      </p:sp>
      <p:sp>
        <p:nvSpPr>
          <p:cNvPr id="3" name="Subtitle 2"/>
          <p:cNvSpPr>
            <a:spLocks noGrp="1"/>
          </p:cNvSpPr>
          <p:nvPr>
            <p:ph type="subTitle" idx="1"/>
          </p:nvPr>
        </p:nvSpPr>
        <p:spPr>
          <a:xfrm>
            <a:off x="0" y="4876800"/>
            <a:ext cx="4495800" cy="762000"/>
          </a:xfrm>
          <a:ln>
            <a:solidFill>
              <a:schemeClr val="accent1"/>
            </a:solidFill>
          </a:ln>
        </p:spPr>
        <p:style>
          <a:lnRef idx="0">
            <a:scrgbClr r="0" g="0" b="0"/>
          </a:lnRef>
          <a:fillRef idx="1002">
            <a:schemeClr val="dk2"/>
          </a:fillRef>
          <a:effectRef idx="0">
            <a:scrgbClr r="0" g="0" b="0"/>
          </a:effectRef>
          <a:fontRef idx="major"/>
        </p:style>
        <p:txBody>
          <a:bodyPr/>
          <a:lstStyle/>
          <a:p>
            <a:r>
              <a:rPr lang="en-US" b="1" dirty="0" smtClean="0">
                <a:solidFill>
                  <a:schemeClr val="bg1"/>
                </a:solidFill>
              </a:rPr>
              <a:t>Part Three, 211 NUR</a:t>
            </a:r>
            <a:endParaRPr lang="en-US" b="1" dirty="0">
              <a:solidFill>
                <a:schemeClr val="bg1"/>
              </a:solidFill>
            </a:endParaRPr>
          </a:p>
        </p:txBody>
      </p:sp>
    </p:spTree>
    <p:extLst>
      <p:ext uri="{BB962C8B-B14F-4D97-AF65-F5344CB8AC3E}">
        <p14:creationId xmlns:p14="http://schemas.microsoft.com/office/powerpoint/2010/main" xmlns="" val="3816934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idx="4294967295"/>
          </p:nvPr>
        </p:nvSpPr>
        <p:spPr>
          <a:xfrm>
            <a:off x="457200" y="381000"/>
            <a:ext cx="8229600" cy="685800"/>
          </a:xfrm>
          <a:ln/>
        </p:spPr>
        <p:style>
          <a:lnRef idx="1">
            <a:schemeClr val="accent1"/>
          </a:lnRef>
          <a:fillRef idx="3">
            <a:schemeClr val="accent1"/>
          </a:fillRef>
          <a:effectRef idx="2">
            <a:schemeClr val="accent1"/>
          </a:effectRef>
          <a:fontRef idx="minor">
            <a:schemeClr val="lt1"/>
          </a:fontRef>
        </p:style>
        <p:txBody>
          <a:bodyPr>
            <a:normAutofit/>
          </a:bodyPr>
          <a:lstStyle/>
          <a:p>
            <a:pPr algn="l" eaLnBrk="1" hangingPunct="1"/>
            <a:r>
              <a:rPr lang="en-US" altLang="en-US" sz="1800" b="1" dirty="0" smtClean="0">
                <a:solidFill>
                  <a:schemeClr val="bg1"/>
                </a:solidFill>
                <a:effectLst/>
                <a:latin typeface="Arial" charset="0"/>
              </a:rPr>
              <a:t>Figure 11-1   The nursing process in action.</a:t>
            </a:r>
          </a:p>
        </p:txBody>
      </p:sp>
      <p:pic>
        <p:nvPicPr>
          <p:cNvPr id="38915" name="AAFWCLY0.jpg" descr="AAFWCLY0"/>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7981" t="2362"/>
          <a:stretch/>
        </p:blipFill>
        <p:spPr bwMode="auto">
          <a:xfrm>
            <a:off x="228600" y="1201782"/>
            <a:ext cx="8915399" cy="55800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9793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idx="4294967295"/>
          </p:nvPr>
        </p:nvSpPr>
        <p:spPr>
          <a:xfrm>
            <a:off x="457200" y="381000"/>
            <a:ext cx="8229600" cy="685800"/>
          </a:xfrm>
          <a:solidFill>
            <a:srgbClr val="FFFFFF"/>
          </a:solidFill>
          <a:ln>
            <a:solidFill>
              <a:srgbClr val="FFFFFF"/>
            </a:solidFill>
          </a:ln>
        </p:spPr>
        <p:txBody>
          <a:bodyPr/>
          <a:lstStyle/>
          <a:p>
            <a:pPr algn="l" eaLnBrk="1" hangingPunct="1"/>
            <a:r>
              <a:rPr lang="en-US" altLang="en-US" sz="1200" b="1" smtClean="0">
                <a:solidFill>
                  <a:srgbClr val="000000"/>
                </a:solidFill>
                <a:effectLst/>
                <a:latin typeface="Arial" charset="0"/>
              </a:rPr>
              <a:t>Figure 11-1 (continued)</a:t>
            </a:r>
            <a:r>
              <a:rPr lang="en-US" altLang="en-US" sz="1200" smtClean="0">
                <a:solidFill>
                  <a:srgbClr val="000000"/>
                </a:solidFill>
                <a:effectLst/>
                <a:latin typeface="Arial" charset="0"/>
              </a:rPr>
              <a:t>   The nursing process in action.</a:t>
            </a:r>
          </a:p>
        </p:txBody>
      </p:sp>
      <p:pic>
        <p:nvPicPr>
          <p:cNvPr id="40963" name="AAFWCLX0.jpg" descr="AAFWCLX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914400"/>
            <a:ext cx="8382000" cy="5180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46946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idx="4294967295"/>
          </p:nvPr>
        </p:nvSpPr>
        <p:spPr>
          <a:xfrm>
            <a:off x="0" y="0"/>
            <a:ext cx="8229600" cy="685800"/>
          </a:xfrm>
          <a:solidFill>
            <a:srgbClr val="FFFFFF"/>
          </a:solidFill>
          <a:ln>
            <a:solidFill>
              <a:srgbClr val="FFFFFF"/>
            </a:solidFill>
          </a:ln>
        </p:spPr>
        <p:txBody>
          <a:bodyPr/>
          <a:lstStyle/>
          <a:p>
            <a:pPr algn="l"/>
            <a:r>
              <a:rPr lang="en-US" altLang="en-US" sz="1200" b="1" dirty="0" smtClean="0">
                <a:solidFill>
                  <a:srgbClr val="000000"/>
                </a:solidFill>
                <a:effectLst/>
                <a:latin typeface="Arial" charset="0"/>
              </a:rPr>
              <a:t>Figure 11-3</a:t>
            </a:r>
            <a:r>
              <a:rPr lang="en-US" altLang="en-US" sz="1200" dirty="0" smtClean="0">
                <a:solidFill>
                  <a:srgbClr val="000000"/>
                </a:solidFill>
                <a:effectLst/>
                <a:latin typeface="Arial" charset="0"/>
              </a:rPr>
              <a:t>   </a:t>
            </a:r>
            <a:r>
              <a:rPr lang="en-US" altLang="en-US" sz="1800" b="1" dirty="0" smtClean="0">
                <a:solidFill>
                  <a:srgbClr val="000000"/>
                </a:solidFill>
                <a:effectLst/>
                <a:latin typeface="Arial" charset="0"/>
              </a:rPr>
              <a:t>Assessing.</a:t>
            </a:r>
            <a:endParaRPr lang="en-US" altLang="en-US" sz="1200" b="1" dirty="0" smtClean="0">
              <a:solidFill>
                <a:srgbClr val="000000"/>
              </a:solidFill>
              <a:effectLst/>
              <a:latin typeface="Arial" charset="0"/>
            </a:endParaRPr>
          </a:p>
        </p:txBody>
      </p:sp>
      <p:pic>
        <p:nvPicPr>
          <p:cNvPr id="44035" name="AAFWCMA0.jpg" descr="AAFWCMA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066800"/>
            <a:ext cx="9144000" cy="579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84166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0" y="274638"/>
            <a:ext cx="9144000" cy="944562"/>
          </a:xfrm>
        </p:spPr>
        <p:style>
          <a:lnRef idx="0">
            <a:schemeClr val="accent6"/>
          </a:lnRef>
          <a:fillRef idx="3">
            <a:schemeClr val="accent6"/>
          </a:fillRef>
          <a:effectRef idx="3">
            <a:schemeClr val="accent6"/>
          </a:effectRef>
          <a:fontRef idx="minor">
            <a:schemeClr val="lt1"/>
          </a:fontRef>
        </p:style>
        <p:txBody>
          <a:bodyPr>
            <a:normAutofit/>
          </a:bodyPr>
          <a:lstStyle/>
          <a:p>
            <a:pPr>
              <a:defRPr/>
            </a:pPr>
            <a:r>
              <a:rPr lang="en-US" sz="4800" b="1" dirty="0" smtClean="0"/>
              <a:t>1. Assessment </a:t>
            </a:r>
            <a:endParaRPr lang="en-US" sz="4800" b="1" dirty="0"/>
          </a:p>
        </p:txBody>
      </p:sp>
      <p:sp>
        <p:nvSpPr>
          <p:cNvPr id="46083" name="Rectangle 5"/>
          <p:cNvSpPr>
            <a:spLocks noGrp="1" noChangeArrowheads="1"/>
          </p:cNvSpPr>
          <p:nvPr>
            <p:ph type="body" idx="1"/>
          </p:nvPr>
        </p:nvSpPr>
        <p:spPr/>
        <p:txBody>
          <a:bodyPr/>
          <a:lstStyle/>
          <a:p>
            <a:r>
              <a:rPr lang="en-US" altLang="en-US" dirty="0" smtClean="0"/>
              <a:t>Collecting data</a:t>
            </a:r>
          </a:p>
          <a:p>
            <a:r>
              <a:rPr lang="en-US" altLang="en-US" dirty="0" smtClean="0"/>
              <a:t>Organizing data</a:t>
            </a:r>
          </a:p>
          <a:p>
            <a:r>
              <a:rPr lang="en-US" altLang="en-US" dirty="0" smtClean="0"/>
              <a:t>Validating data</a:t>
            </a:r>
          </a:p>
          <a:p>
            <a:r>
              <a:rPr lang="en-US" altLang="en-US" dirty="0" smtClean="0"/>
              <a:t>Documenting data</a:t>
            </a:r>
          </a:p>
        </p:txBody>
      </p:sp>
    </p:spTree>
    <p:extLst>
      <p:ext uri="{BB962C8B-B14F-4D97-AF65-F5344CB8AC3E}">
        <p14:creationId xmlns:p14="http://schemas.microsoft.com/office/powerpoint/2010/main" xmlns="" val="1016311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p:cNvSpPr>
            <a:spLocks noGrp="1" noChangeArrowheads="1"/>
          </p:cNvSpPr>
          <p:nvPr>
            <p:ph type="body" idx="1"/>
          </p:nvPr>
        </p:nvSpPr>
        <p:spPr/>
        <p:txBody>
          <a:bodyPr/>
          <a:lstStyle/>
          <a:p>
            <a:pPr marL="0" indent="0">
              <a:buNone/>
            </a:pPr>
            <a:r>
              <a:rPr lang="en-US" altLang="en-US" sz="4000" b="1" dirty="0" smtClean="0">
                <a:solidFill>
                  <a:schemeClr val="accent6">
                    <a:lumMod val="50000"/>
                  </a:schemeClr>
                </a:solidFill>
              </a:rPr>
              <a:t>Four types of assessment</a:t>
            </a:r>
            <a:endParaRPr lang="en-US" altLang="en-US" b="1" dirty="0" smtClean="0">
              <a:solidFill>
                <a:schemeClr val="accent6">
                  <a:lumMod val="50000"/>
                </a:schemeClr>
              </a:solidFill>
            </a:endParaRPr>
          </a:p>
          <a:p>
            <a:pPr marL="971550" lvl="1" indent="-514350">
              <a:buFont typeface="+mj-lt"/>
              <a:buAutoNum type="arabicPeriod"/>
            </a:pPr>
            <a:r>
              <a:rPr lang="en-US" altLang="en-US" sz="3600" dirty="0" smtClean="0"/>
              <a:t>Initial nursing assessment</a:t>
            </a:r>
          </a:p>
          <a:p>
            <a:pPr marL="971550" lvl="1" indent="-514350">
              <a:buFont typeface="+mj-lt"/>
              <a:buAutoNum type="arabicPeriod"/>
            </a:pPr>
            <a:r>
              <a:rPr lang="en-US" altLang="en-US" sz="3600" dirty="0" smtClean="0"/>
              <a:t>Problem-focused assessment</a:t>
            </a:r>
          </a:p>
          <a:p>
            <a:pPr marL="971550" lvl="1" indent="-514350">
              <a:buFont typeface="+mj-lt"/>
              <a:buAutoNum type="arabicPeriod"/>
            </a:pPr>
            <a:r>
              <a:rPr lang="en-US" altLang="en-US" sz="3600" dirty="0" smtClean="0"/>
              <a:t>Emergency assessment</a:t>
            </a:r>
          </a:p>
          <a:p>
            <a:pPr marL="971550" lvl="1" indent="-514350">
              <a:buFont typeface="+mj-lt"/>
              <a:buAutoNum type="arabicPeriod"/>
            </a:pPr>
            <a:r>
              <a:rPr lang="en-US" altLang="en-US" sz="3600" dirty="0" smtClean="0"/>
              <a:t>Time-lapsed reassessment</a:t>
            </a:r>
          </a:p>
        </p:txBody>
      </p:sp>
      <p:sp>
        <p:nvSpPr>
          <p:cNvPr id="5" name="Rectangle 4"/>
          <p:cNvSpPr>
            <a:spLocks noGrp="1" noChangeArrowheads="1"/>
          </p:cNvSpPr>
          <p:nvPr>
            <p:ph type="title"/>
          </p:nvPr>
        </p:nvSpPr>
        <p:spPr>
          <a:xfrm>
            <a:off x="0" y="274638"/>
            <a:ext cx="9144000" cy="944562"/>
          </a:xfrm>
        </p:spPr>
        <p:style>
          <a:lnRef idx="0">
            <a:schemeClr val="accent6"/>
          </a:lnRef>
          <a:fillRef idx="3">
            <a:schemeClr val="accent6"/>
          </a:fillRef>
          <a:effectRef idx="3">
            <a:schemeClr val="accent6"/>
          </a:effectRef>
          <a:fontRef idx="minor">
            <a:schemeClr val="lt1"/>
          </a:fontRef>
        </p:style>
        <p:txBody>
          <a:bodyPr>
            <a:normAutofit/>
          </a:bodyPr>
          <a:lstStyle/>
          <a:p>
            <a:pPr>
              <a:defRPr/>
            </a:pPr>
            <a:r>
              <a:rPr lang="en-US" sz="4800" b="1" dirty="0" smtClean="0"/>
              <a:t>1. Assessment </a:t>
            </a:r>
            <a:endParaRPr lang="en-US" sz="4800" b="1" dirty="0"/>
          </a:p>
        </p:txBody>
      </p:sp>
    </p:spTree>
    <p:extLst>
      <p:ext uri="{BB962C8B-B14F-4D97-AF65-F5344CB8AC3E}">
        <p14:creationId xmlns:p14="http://schemas.microsoft.com/office/powerpoint/2010/main" xmlns="" val="1776778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0" y="274638"/>
            <a:ext cx="9144000" cy="868362"/>
          </a:xfrm>
        </p:spPr>
        <p:style>
          <a:lnRef idx="1">
            <a:schemeClr val="accent6"/>
          </a:lnRef>
          <a:fillRef idx="3">
            <a:schemeClr val="accent6"/>
          </a:fillRef>
          <a:effectRef idx="2">
            <a:schemeClr val="accent6"/>
          </a:effectRef>
          <a:fontRef idx="minor">
            <a:schemeClr val="lt1"/>
          </a:fontRef>
        </p:style>
        <p:txBody>
          <a:bodyPr/>
          <a:lstStyle/>
          <a:p>
            <a:pPr>
              <a:defRPr/>
            </a:pPr>
            <a:r>
              <a:rPr lang="en-US" dirty="0"/>
              <a:t>Types of Assessments</a:t>
            </a:r>
          </a:p>
        </p:txBody>
      </p:sp>
      <p:sp>
        <p:nvSpPr>
          <p:cNvPr id="48131" name="Rectangle 5"/>
          <p:cNvSpPr>
            <a:spLocks noGrp="1" noChangeArrowheads="1"/>
          </p:cNvSpPr>
          <p:nvPr>
            <p:ph type="body" idx="1"/>
          </p:nvPr>
        </p:nvSpPr>
        <p:spPr/>
        <p:txBody>
          <a:bodyPr/>
          <a:lstStyle/>
          <a:p>
            <a:r>
              <a:rPr lang="en-US" altLang="en-US" b="1" dirty="0" smtClean="0"/>
              <a:t>Initial or Comprehensive </a:t>
            </a:r>
          </a:p>
          <a:p>
            <a:pPr lvl="1"/>
            <a:r>
              <a:rPr lang="en-US" altLang="en-US" dirty="0" smtClean="0"/>
              <a:t>Performed within a specified time period</a:t>
            </a:r>
          </a:p>
          <a:p>
            <a:pPr lvl="1"/>
            <a:r>
              <a:rPr lang="en-US" altLang="en-US" dirty="0" smtClean="0"/>
              <a:t>Establishes complete database		</a:t>
            </a:r>
          </a:p>
          <a:p>
            <a:r>
              <a:rPr lang="en-US" altLang="en-US" b="1" dirty="0" smtClean="0"/>
              <a:t>Problem-Focused</a:t>
            </a:r>
          </a:p>
          <a:p>
            <a:pPr lvl="1"/>
            <a:r>
              <a:rPr lang="en-US" altLang="en-US" dirty="0" smtClean="0"/>
              <a:t>Ongoing process integrated with care</a:t>
            </a:r>
          </a:p>
          <a:p>
            <a:pPr lvl="1"/>
            <a:r>
              <a:rPr lang="en-US" altLang="en-US" dirty="0" smtClean="0"/>
              <a:t>Determines status of a specific problem</a:t>
            </a:r>
          </a:p>
        </p:txBody>
      </p:sp>
    </p:spTree>
    <p:extLst>
      <p:ext uri="{BB962C8B-B14F-4D97-AF65-F5344CB8AC3E}">
        <p14:creationId xmlns:p14="http://schemas.microsoft.com/office/powerpoint/2010/main" xmlns="" val="2318414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a:xfrm>
            <a:off x="0" y="274638"/>
            <a:ext cx="9144000" cy="944562"/>
          </a:xfrm>
        </p:spPr>
        <p:style>
          <a:lnRef idx="1">
            <a:schemeClr val="accent6"/>
          </a:lnRef>
          <a:fillRef idx="3">
            <a:schemeClr val="accent6"/>
          </a:fillRef>
          <a:effectRef idx="2">
            <a:schemeClr val="accent6"/>
          </a:effectRef>
          <a:fontRef idx="minor">
            <a:schemeClr val="lt1"/>
          </a:fontRef>
        </p:style>
        <p:txBody>
          <a:bodyPr/>
          <a:lstStyle/>
          <a:p>
            <a:pPr>
              <a:defRPr/>
            </a:pPr>
            <a:r>
              <a:rPr lang="en-US" dirty="0"/>
              <a:t>Types of Assessments (cont'd)</a:t>
            </a:r>
          </a:p>
        </p:txBody>
      </p:sp>
      <p:sp>
        <p:nvSpPr>
          <p:cNvPr id="49155" name="Rectangle 5"/>
          <p:cNvSpPr>
            <a:spLocks noGrp="1" noChangeArrowheads="1"/>
          </p:cNvSpPr>
          <p:nvPr>
            <p:ph type="body" idx="1"/>
          </p:nvPr>
        </p:nvSpPr>
        <p:spPr/>
        <p:txBody>
          <a:bodyPr/>
          <a:lstStyle/>
          <a:p>
            <a:r>
              <a:rPr lang="en-US" altLang="en-US" b="1" dirty="0" smtClean="0"/>
              <a:t>Emergency</a:t>
            </a:r>
          </a:p>
          <a:p>
            <a:pPr lvl="1"/>
            <a:r>
              <a:rPr lang="en-US" altLang="en-US" dirty="0" smtClean="0"/>
              <a:t>Performed during physiologic or psychologic crises</a:t>
            </a:r>
          </a:p>
          <a:p>
            <a:pPr lvl="1"/>
            <a:r>
              <a:rPr lang="en-US" altLang="en-US" dirty="0" smtClean="0"/>
              <a:t>Identifies life-threatening problems</a:t>
            </a:r>
          </a:p>
          <a:p>
            <a:r>
              <a:rPr lang="en-US" altLang="en-US" b="1" dirty="0" smtClean="0"/>
              <a:t>Time-lapsed (on going)</a:t>
            </a:r>
          </a:p>
          <a:p>
            <a:pPr lvl="1"/>
            <a:r>
              <a:rPr lang="en-US" altLang="en-US" dirty="0" smtClean="0"/>
              <a:t>Occurs several months after initial assessment </a:t>
            </a:r>
          </a:p>
          <a:p>
            <a:pPr lvl="1"/>
            <a:r>
              <a:rPr lang="en-US" altLang="en-US" dirty="0" smtClean="0"/>
              <a:t>Compares current status to baseline</a:t>
            </a:r>
          </a:p>
        </p:txBody>
      </p:sp>
    </p:spTree>
    <p:extLst>
      <p:ext uri="{BB962C8B-B14F-4D97-AF65-F5344CB8AC3E}">
        <p14:creationId xmlns:p14="http://schemas.microsoft.com/office/powerpoint/2010/main" xmlns="" val="2276565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74638"/>
            <a:ext cx="9144000" cy="944562"/>
          </a:xfrm>
        </p:spPr>
        <p:style>
          <a:lnRef idx="0">
            <a:schemeClr val="accent6"/>
          </a:lnRef>
          <a:fillRef idx="3">
            <a:schemeClr val="accent6"/>
          </a:fillRef>
          <a:effectRef idx="3">
            <a:schemeClr val="accent6"/>
          </a:effectRef>
          <a:fontRef idx="minor">
            <a:schemeClr val="lt1"/>
          </a:fontRef>
        </p:style>
        <p:txBody>
          <a:bodyPr/>
          <a:lstStyle/>
          <a:p>
            <a:r>
              <a:rPr lang="en-US" altLang="en-US" dirty="0" smtClean="0"/>
              <a:t>Small group </a:t>
            </a:r>
            <a:r>
              <a:rPr lang="en-US" altLang="en-US" dirty="0" smtClean="0"/>
              <a:t>questions</a:t>
            </a:r>
            <a:endParaRPr lang="en-US" altLang="en-US" dirty="0" smtClean="0"/>
          </a:p>
        </p:txBody>
      </p:sp>
      <p:sp>
        <p:nvSpPr>
          <p:cNvPr id="16387" name="Rectangle 3"/>
          <p:cNvSpPr>
            <a:spLocks noGrp="1" noChangeArrowheads="1"/>
          </p:cNvSpPr>
          <p:nvPr>
            <p:ph idx="1"/>
          </p:nvPr>
        </p:nvSpPr>
        <p:spPr/>
        <p:txBody>
          <a:bodyPr/>
          <a:lstStyle/>
          <a:p>
            <a:pPr marL="609600" indent="-609600">
              <a:buFont typeface="Wingdings" charset="2"/>
              <a:buAutoNum type="arabicPeriod"/>
            </a:pPr>
            <a:r>
              <a:rPr lang="en-US" altLang="en-US" dirty="0" smtClean="0"/>
              <a:t>Baby Jane a 2 month infant goes into the doctor for her initial immunization and well baby check-up.  What type of assessment should the nurse perform?</a:t>
            </a:r>
          </a:p>
          <a:p>
            <a:pPr marL="609600" indent="-609600">
              <a:buFont typeface="Wingdings" charset="2"/>
              <a:buNone/>
            </a:pPr>
            <a:r>
              <a:rPr lang="en-US" altLang="en-US" dirty="0" smtClean="0"/>
              <a:t>	A.  Comprehensive</a:t>
            </a:r>
          </a:p>
          <a:p>
            <a:pPr marL="609600" indent="-609600">
              <a:buFont typeface="Wingdings" charset="2"/>
              <a:buNone/>
            </a:pPr>
            <a:r>
              <a:rPr lang="en-US" altLang="en-US" dirty="0" smtClean="0"/>
              <a:t>	B.  Focused </a:t>
            </a:r>
          </a:p>
          <a:p>
            <a:pPr marL="0" indent="0">
              <a:buNone/>
            </a:pPr>
            <a:r>
              <a:rPr lang="en-US" altLang="en-US" dirty="0"/>
              <a:t> </a:t>
            </a:r>
            <a:r>
              <a:rPr lang="en-US" altLang="en-US" dirty="0" smtClean="0"/>
              <a:t>      C. </a:t>
            </a:r>
            <a:r>
              <a:rPr lang="en-US" altLang="en-US" dirty="0"/>
              <a:t>Time-lapsed (on going)</a:t>
            </a:r>
          </a:p>
        </p:txBody>
      </p:sp>
    </p:spTree>
    <p:extLst>
      <p:ext uri="{BB962C8B-B14F-4D97-AF65-F5344CB8AC3E}">
        <p14:creationId xmlns:p14="http://schemas.microsoft.com/office/powerpoint/2010/main" xmlns="" val="9560994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0" y="274638"/>
            <a:ext cx="9144000" cy="9445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smtClean="0"/>
              <a:t>A. Collecting </a:t>
            </a:r>
            <a:r>
              <a:rPr lang="en-US" dirty="0"/>
              <a:t>Data</a:t>
            </a:r>
          </a:p>
        </p:txBody>
      </p:sp>
      <p:sp>
        <p:nvSpPr>
          <p:cNvPr id="50179" name="Rectangle 5"/>
          <p:cNvSpPr>
            <a:spLocks noGrp="1" noChangeArrowheads="1"/>
          </p:cNvSpPr>
          <p:nvPr>
            <p:ph type="body" idx="1"/>
          </p:nvPr>
        </p:nvSpPr>
        <p:spPr/>
        <p:txBody>
          <a:bodyPr/>
          <a:lstStyle/>
          <a:p>
            <a:r>
              <a:rPr lang="en-US" altLang="en-US" dirty="0" smtClean="0"/>
              <a:t>Gathering information about a client’s health </a:t>
            </a:r>
            <a:r>
              <a:rPr lang="en-US" altLang="en-US" dirty="0" smtClean="0"/>
              <a:t>status.</a:t>
            </a:r>
            <a:endParaRPr lang="en-US" altLang="en-US" dirty="0" smtClean="0"/>
          </a:p>
          <a:p>
            <a:r>
              <a:rPr lang="en-US" altLang="en-US" dirty="0" smtClean="0"/>
              <a:t>It must be both systematic and </a:t>
            </a:r>
            <a:r>
              <a:rPr lang="en-US" altLang="en-US" dirty="0" smtClean="0"/>
              <a:t>continuous.</a:t>
            </a:r>
            <a:endParaRPr lang="en-US" altLang="en-US" dirty="0" smtClean="0"/>
          </a:p>
          <a:p>
            <a:r>
              <a:rPr lang="en-US" altLang="en-US" dirty="0" smtClean="0"/>
              <a:t>Should include past history and current </a:t>
            </a:r>
            <a:r>
              <a:rPr lang="en-US" altLang="en-US" dirty="0" smtClean="0"/>
              <a:t>problem.</a:t>
            </a:r>
            <a:endParaRPr lang="en-US" altLang="en-US" dirty="0" smtClean="0"/>
          </a:p>
          <a:p>
            <a:r>
              <a:rPr lang="en-US" altLang="en-US" dirty="0" smtClean="0"/>
              <a:t>Can be </a:t>
            </a:r>
            <a:r>
              <a:rPr lang="en-US" altLang="en-US" b="1" dirty="0" smtClean="0">
                <a:solidFill>
                  <a:srgbClr val="FF0000"/>
                </a:solidFill>
              </a:rPr>
              <a:t>subjective or </a:t>
            </a:r>
            <a:r>
              <a:rPr lang="en-US" altLang="en-US" b="1" dirty="0" smtClean="0">
                <a:solidFill>
                  <a:srgbClr val="FF0000"/>
                </a:solidFill>
              </a:rPr>
              <a:t>objective.</a:t>
            </a:r>
            <a:endParaRPr lang="en-US" altLang="en-US" b="1" dirty="0" smtClean="0">
              <a:solidFill>
                <a:srgbClr val="FF0000"/>
              </a:solidFill>
            </a:endParaRPr>
          </a:p>
          <a:p>
            <a:r>
              <a:rPr lang="en-US" altLang="en-US" dirty="0" smtClean="0"/>
              <a:t>From primary or secondary </a:t>
            </a:r>
            <a:r>
              <a:rPr lang="en-US" altLang="en-US" dirty="0" smtClean="0"/>
              <a:t>source.</a:t>
            </a:r>
            <a:endParaRPr lang="en-US" altLang="en-US" dirty="0" smtClean="0"/>
          </a:p>
        </p:txBody>
      </p:sp>
    </p:spTree>
    <p:extLst>
      <p:ext uri="{BB962C8B-B14F-4D97-AF65-F5344CB8AC3E}">
        <p14:creationId xmlns:p14="http://schemas.microsoft.com/office/powerpoint/2010/main" xmlns="" val="4086194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0" y="274638"/>
            <a:ext cx="9144000" cy="868362"/>
          </a:xfrm>
        </p:spPr>
        <p:style>
          <a:lnRef idx="1">
            <a:schemeClr val="accent2"/>
          </a:lnRef>
          <a:fillRef idx="2">
            <a:schemeClr val="accent2"/>
          </a:fillRef>
          <a:effectRef idx="1">
            <a:schemeClr val="accent2"/>
          </a:effectRef>
          <a:fontRef idx="minor">
            <a:schemeClr val="dk1"/>
          </a:fontRef>
        </p:style>
        <p:txBody>
          <a:bodyPr/>
          <a:lstStyle/>
          <a:p>
            <a:pPr>
              <a:defRPr/>
            </a:pPr>
            <a:r>
              <a:rPr lang="en-US" b="1" dirty="0"/>
              <a:t>Subjective Data</a:t>
            </a:r>
          </a:p>
        </p:txBody>
      </p:sp>
      <p:sp>
        <p:nvSpPr>
          <p:cNvPr id="51203" name="Rectangle 5"/>
          <p:cNvSpPr>
            <a:spLocks noGrp="1" noChangeArrowheads="1"/>
          </p:cNvSpPr>
          <p:nvPr>
            <p:ph type="body" idx="1"/>
          </p:nvPr>
        </p:nvSpPr>
        <p:spPr/>
        <p:txBody>
          <a:bodyPr/>
          <a:lstStyle/>
          <a:p>
            <a:r>
              <a:rPr lang="en-US" altLang="en-US" dirty="0" smtClean="0"/>
              <a:t>Symptoms or covert data</a:t>
            </a:r>
          </a:p>
          <a:p>
            <a:r>
              <a:rPr lang="en-US" altLang="en-US" dirty="0" smtClean="0"/>
              <a:t>Can be described only by person affected</a:t>
            </a:r>
          </a:p>
          <a:p>
            <a:r>
              <a:rPr lang="en-US" altLang="en-US" dirty="0" smtClean="0"/>
              <a:t>Includes sensations, feelings, values, beliefs, attitudes, and perception of personal health status and life situations</a:t>
            </a:r>
          </a:p>
          <a:p>
            <a:r>
              <a:rPr lang="en-US" altLang="en-US" dirty="0"/>
              <a:t>Obtained </a:t>
            </a:r>
            <a:r>
              <a:rPr lang="en-US" altLang="en-US" dirty="0" smtClean="0"/>
              <a:t>through Nursing health history.</a:t>
            </a:r>
          </a:p>
        </p:txBody>
      </p:sp>
    </p:spTree>
    <p:extLst>
      <p:ext uri="{BB962C8B-B14F-4D97-AF65-F5344CB8AC3E}">
        <p14:creationId xmlns:p14="http://schemas.microsoft.com/office/powerpoint/2010/main" xmlns="" val="2773061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1028"/>
          <p:cNvSpPr>
            <a:spLocks noGrp="1" noChangeArrowheads="1"/>
          </p:cNvSpPr>
          <p:nvPr>
            <p:ph type="title"/>
          </p:nvPr>
        </p:nvSpPr>
        <p:spPr>
          <a:xfrm>
            <a:off x="0" y="274638"/>
            <a:ext cx="9144000" cy="792162"/>
          </a:xfrm>
        </p:spPr>
        <p:style>
          <a:lnRef idx="0">
            <a:scrgbClr r="0" g="0" b="0"/>
          </a:lnRef>
          <a:fillRef idx="1002">
            <a:schemeClr val="dk2"/>
          </a:fillRef>
          <a:effectRef idx="0">
            <a:scrgbClr r="0" g="0" b="0"/>
          </a:effectRef>
          <a:fontRef idx="major"/>
        </p:style>
        <p:txBody>
          <a:bodyPr/>
          <a:lstStyle/>
          <a:p>
            <a:pPr>
              <a:defRPr/>
            </a:pPr>
            <a:r>
              <a:rPr lang="en-US" dirty="0"/>
              <a:t>Learning Outcomes</a:t>
            </a:r>
          </a:p>
        </p:txBody>
      </p:sp>
      <p:sp>
        <p:nvSpPr>
          <p:cNvPr id="35843" name="Rectangle 1029"/>
          <p:cNvSpPr>
            <a:spLocks noGrp="1" noChangeArrowheads="1"/>
          </p:cNvSpPr>
          <p:nvPr>
            <p:ph type="body" idx="1"/>
          </p:nvPr>
        </p:nvSpPr>
        <p:spPr/>
        <p:txBody>
          <a:bodyPr/>
          <a:lstStyle/>
          <a:p>
            <a:pPr marL="514350" indent="-514350">
              <a:buFont typeface="Arial" charset="0"/>
              <a:buAutoNum type="arabicPeriod"/>
            </a:pPr>
            <a:r>
              <a:rPr lang="en-US" altLang="en-US" dirty="0" smtClean="0"/>
              <a:t>Describe the phases of the nursing process.</a:t>
            </a:r>
          </a:p>
          <a:p>
            <a:pPr marL="514350" indent="-514350">
              <a:buFont typeface="Arial" charset="0"/>
              <a:buAutoNum type="arabicPeriod"/>
            </a:pPr>
            <a:r>
              <a:rPr lang="en-US" altLang="en-US" dirty="0" smtClean="0"/>
              <a:t>Identify major characteristics of the nursing process.</a:t>
            </a:r>
          </a:p>
          <a:p>
            <a:pPr marL="514350" indent="-514350">
              <a:buFont typeface="Arial" charset="0"/>
              <a:buAutoNum type="arabicPeriod"/>
            </a:pPr>
            <a:r>
              <a:rPr lang="en-US" altLang="en-US" dirty="0" smtClean="0"/>
              <a:t>Identify the purpose of assessing.</a:t>
            </a:r>
          </a:p>
          <a:p>
            <a:pPr marL="514350" indent="-514350">
              <a:buFont typeface="Arial" charset="0"/>
              <a:buAutoNum type="arabicPeriod"/>
            </a:pPr>
            <a:r>
              <a:rPr lang="en-US" altLang="en-US" dirty="0" smtClean="0"/>
              <a:t>Identify the four major activities associated with the assessing phase.</a:t>
            </a:r>
          </a:p>
        </p:txBody>
      </p:sp>
    </p:spTree>
    <p:extLst>
      <p:ext uri="{BB962C8B-B14F-4D97-AF65-F5344CB8AC3E}">
        <p14:creationId xmlns:p14="http://schemas.microsoft.com/office/powerpoint/2010/main" xmlns="" val="30708736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0" y="228600"/>
            <a:ext cx="9144000" cy="944562"/>
          </a:xfrm>
        </p:spPr>
        <p:style>
          <a:lnRef idx="1">
            <a:schemeClr val="accent2"/>
          </a:lnRef>
          <a:fillRef idx="2">
            <a:schemeClr val="accent2"/>
          </a:fillRef>
          <a:effectRef idx="1">
            <a:schemeClr val="accent2"/>
          </a:effectRef>
          <a:fontRef idx="minor">
            <a:schemeClr val="dk1"/>
          </a:fontRef>
        </p:style>
        <p:txBody>
          <a:bodyPr/>
          <a:lstStyle/>
          <a:p>
            <a:pPr>
              <a:defRPr/>
            </a:pPr>
            <a:r>
              <a:rPr lang="en-US" b="1" dirty="0"/>
              <a:t>Objective Data</a:t>
            </a:r>
          </a:p>
        </p:txBody>
      </p:sp>
      <p:sp>
        <p:nvSpPr>
          <p:cNvPr id="52227" name="Rectangle 5"/>
          <p:cNvSpPr>
            <a:spLocks noGrp="1" noChangeArrowheads="1"/>
          </p:cNvSpPr>
          <p:nvPr>
            <p:ph type="body" idx="1"/>
          </p:nvPr>
        </p:nvSpPr>
        <p:spPr/>
        <p:txBody>
          <a:bodyPr/>
          <a:lstStyle/>
          <a:p>
            <a:r>
              <a:rPr lang="en-US" altLang="en-US" dirty="0" smtClean="0"/>
              <a:t>Signs or overt data </a:t>
            </a:r>
          </a:p>
          <a:p>
            <a:r>
              <a:rPr lang="en-US" altLang="en-US" dirty="0" smtClean="0"/>
              <a:t>Detectable by an observer</a:t>
            </a:r>
          </a:p>
          <a:p>
            <a:r>
              <a:rPr lang="en-US" altLang="en-US" dirty="0" smtClean="0"/>
              <a:t>Can be measured or tested against an accepted standard</a:t>
            </a:r>
          </a:p>
          <a:p>
            <a:r>
              <a:rPr lang="en-US" altLang="en-US" dirty="0" smtClean="0"/>
              <a:t>Can be seen, heard, felt, or smelled</a:t>
            </a:r>
          </a:p>
          <a:p>
            <a:r>
              <a:rPr lang="en-US" altLang="en-US" dirty="0" smtClean="0"/>
              <a:t>Obtained through observation or physical examination</a:t>
            </a:r>
          </a:p>
        </p:txBody>
      </p:sp>
    </p:spTree>
    <p:extLst>
      <p:ext uri="{BB962C8B-B14F-4D97-AF65-F5344CB8AC3E}">
        <p14:creationId xmlns:p14="http://schemas.microsoft.com/office/powerpoint/2010/main" xmlns="" val="2670380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274638"/>
            <a:ext cx="8915400" cy="792162"/>
          </a:xfrm>
        </p:spPr>
        <p:style>
          <a:lnRef idx="1">
            <a:schemeClr val="accent2"/>
          </a:lnRef>
          <a:fillRef idx="2">
            <a:schemeClr val="accent2"/>
          </a:fillRef>
          <a:effectRef idx="1">
            <a:schemeClr val="accent2"/>
          </a:effectRef>
          <a:fontRef idx="minor">
            <a:schemeClr val="dk1"/>
          </a:fontRef>
        </p:style>
        <p:txBody>
          <a:bodyPr/>
          <a:lstStyle/>
          <a:p>
            <a:r>
              <a:rPr lang="en-US" altLang="en-US" b="1" dirty="0" smtClean="0"/>
              <a:t>Small Group Questions</a:t>
            </a:r>
          </a:p>
        </p:txBody>
      </p:sp>
      <p:sp>
        <p:nvSpPr>
          <p:cNvPr id="18435" name="Rectangle 3"/>
          <p:cNvSpPr>
            <a:spLocks noGrp="1" noChangeArrowheads="1"/>
          </p:cNvSpPr>
          <p:nvPr>
            <p:ph idx="1"/>
          </p:nvPr>
        </p:nvSpPr>
        <p:spPr/>
        <p:txBody>
          <a:bodyPr/>
          <a:lstStyle/>
          <a:p>
            <a:pPr marL="609600" indent="-609600">
              <a:lnSpc>
                <a:spcPct val="90000"/>
              </a:lnSpc>
              <a:buFont typeface="Wingdings" charset="2"/>
              <a:buNone/>
            </a:pPr>
            <a:r>
              <a:rPr lang="en-US" altLang="en-US" smtClean="0"/>
              <a:t>4. Which of the following are objective data and which are subjective data.</a:t>
            </a:r>
          </a:p>
          <a:p>
            <a:pPr marL="609600" indent="-609600">
              <a:lnSpc>
                <a:spcPct val="90000"/>
              </a:lnSpc>
              <a:buFont typeface="Wingdings" charset="2"/>
              <a:buNone/>
            </a:pPr>
            <a:r>
              <a:rPr lang="en-US" altLang="en-US" smtClean="0"/>
              <a:t>	A.  Nausea</a:t>
            </a:r>
          </a:p>
          <a:p>
            <a:pPr marL="609600" indent="-609600">
              <a:lnSpc>
                <a:spcPct val="90000"/>
              </a:lnSpc>
              <a:buFont typeface="Wingdings" charset="2"/>
              <a:buNone/>
            </a:pPr>
            <a:r>
              <a:rPr lang="en-US" altLang="en-US" smtClean="0"/>
              <a:t>	B.  Vomiting</a:t>
            </a:r>
          </a:p>
          <a:p>
            <a:pPr marL="609600" indent="-609600">
              <a:lnSpc>
                <a:spcPct val="90000"/>
              </a:lnSpc>
              <a:buFont typeface="Wingdings" charset="2"/>
              <a:buNone/>
            </a:pPr>
            <a:r>
              <a:rPr lang="en-US" altLang="en-US" smtClean="0"/>
              <a:t>	C.  Unsteady gait</a:t>
            </a:r>
          </a:p>
          <a:p>
            <a:pPr marL="609600" indent="-609600">
              <a:lnSpc>
                <a:spcPct val="90000"/>
              </a:lnSpc>
              <a:buFont typeface="Wingdings" charset="2"/>
              <a:buNone/>
            </a:pPr>
            <a:r>
              <a:rPr lang="en-US" altLang="en-US" smtClean="0"/>
              <a:t>	D.  Anxiety</a:t>
            </a:r>
          </a:p>
          <a:p>
            <a:pPr marL="609600" indent="-609600">
              <a:lnSpc>
                <a:spcPct val="90000"/>
              </a:lnSpc>
              <a:buFont typeface="Wingdings" charset="2"/>
              <a:buNone/>
            </a:pPr>
            <a:r>
              <a:rPr lang="en-US" altLang="en-US" smtClean="0"/>
              <a:t>	E.  Bruises on the right arms and face</a:t>
            </a:r>
          </a:p>
          <a:p>
            <a:pPr marL="609600" indent="-609600">
              <a:lnSpc>
                <a:spcPct val="90000"/>
              </a:lnSpc>
              <a:buFont typeface="Wingdings" charset="2"/>
              <a:buNone/>
            </a:pPr>
            <a:r>
              <a:rPr lang="en-US" altLang="en-US" smtClean="0"/>
              <a:t>	F.  Temperature 101 F</a:t>
            </a:r>
          </a:p>
          <a:p>
            <a:pPr marL="609600" indent="-609600">
              <a:lnSpc>
                <a:spcPct val="90000"/>
              </a:lnSpc>
            </a:pPr>
            <a:endParaRPr lang="en-US" altLang="en-US" smtClean="0"/>
          </a:p>
        </p:txBody>
      </p:sp>
    </p:spTree>
    <p:extLst>
      <p:ext uri="{BB962C8B-B14F-4D97-AF65-F5344CB8AC3E}">
        <p14:creationId xmlns:p14="http://schemas.microsoft.com/office/powerpoint/2010/main" xmlns="" val="2596329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a:xfrm>
            <a:off x="0" y="274638"/>
            <a:ext cx="9067800" cy="868362"/>
          </a:xfrm>
        </p:spPr>
        <p:style>
          <a:lnRef idx="1">
            <a:schemeClr val="accent2"/>
          </a:lnRef>
          <a:fillRef idx="3">
            <a:schemeClr val="accent2"/>
          </a:fillRef>
          <a:effectRef idx="2">
            <a:schemeClr val="accent2"/>
          </a:effectRef>
          <a:fontRef idx="minor">
            <a:schemeClr val="lt1"/>
          </a:fontRef>
        </p:style>
        <p:txBody>
          <a:bodyPr/>
          <a:lstStyle/>
          <a:p>
            <a:pPr>
              <a:defRPr/>
            </a:pPr>
            <a:r>
              <a:rPr lang="en-US" dirty="0"/>
              <a:t>Sources of Data</a:t>
            </a:r>
          </a:p>
        </p:txBody>
      </p:sp>
      <p:sp>
        <p:nvSpPr>
          <p:cNvPr id="53251" name="Rectangle 5"/>
          <p:cNvSpPr>
            <a:spLocks noGrp="1" noChangeArrowheads="1"/>
          </p:cNvSpPr>
          <p:nvPr>
            <p:ph type="body" idx="1"/>
          </p:nvPr>
        </p:nvSpPr>
        <p:spPr/>
        <p:txBody>
          <a:bodyPr>
            <a:normAutofit/>
          </a:bodyPr>
          <a:lstStyle/>
          <a:p>
            <a:r>
              <a:rPr lang="en-US" altLang="en-US" b="1" dirty="0" smtClean="0"/>
              <a:t>Primary Source</a:t>
            </a:r>
          </a:p>
          <a:p>
            <a:pPr lvl="1"/>
            <a:r>
              <a:rPr lang="en-US" altLang="en-US" dirty="0" smtClean="0"/>
              <a:t>The client</a:t>
            </a:r>
          </a:p>
          <a:p>
            <a:r>
              <a:rPr lang="en-US" altLang="en-US" b="1" dirty="0" smtClean="0"/>
              <a:t>Secondary Sources</a:t>
            </a:r>
          </a:p>
          <a:p>
            <a:pPr lvl="1"/>
            <a:r>
              <a:rPr lang="en-US" altLang="en-US" dirty="0" smtClean="0"/>
              <a:t>All other sources of data</a:t>
            </a:r>
          </a:p>
          <a:p>
            <a:pPr lvl="2"/>
            <a:r>
              <a:rPr lang="en-US" altLang="en-US" dirty="0"/>
              <a:t>Family members</a:t>
            </a:r>
          </a:p>
          <a:p>
            <a:pPr lvl="2"/>
            <a:r>
              <a:rPr lang="en-US" altLang="en-US" dirty="0"/>
              <a:t>Other health care providers</a:t>
            </a:r>
          </a:p>
          <a:p>
            <a:pPr lvl="2"/>
            <a:r>
              <a:rPr lang="en-US" altLang="en-US" dirty="0"/>
              <a:t>Medical </a:t>
            </a:r>
            <a:r>
              <a:rPr lang="en-US" altLang="en-US" dirty="0" smtClean="0"/>
              <a:t>records</a:t>
            </a:r>
          </a:p>
        </p:txBody>
      </p:sp>
    </p:spTree>
    <p:extLst>
      <p:ext uri="{BB962C8B-B14F-4D97-AF65-F5344CB8AC3E}">
        <p14:creationId xmlns:p14="http://schemas.microsoft.com/office/powerpoint/2010/main" xmlns="" val="1715781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0" y="274638"/>
            <a:ext cx="9144000" cy="1020762"/>
          </a:xfrm>
        </p:spPr>
        <p:style>
          <a:lnRef idx="0">
            <a:schemeClr val="accent2"/>
          </a:lnRef>
          <a:fillRef idx="3">
            <a:schemeClr val="accent2"/>
          </a:fillRef>
          <a:effectRef idx="3">
            <a:schemeClr val="accent2"/>
          </a:effectRef>
          <a:fontRef idx="minor">
            <a:schemeClr val="lt1"/>
          </a:fontRef>
        </p:style>
        <p:txBody>
          <a:bodyPr/>
          <a:lstStyle/>
          <a:p>
            <a:pPr>
              <a:defRPr/>
            </a:pPr>
            <a:r>
              <a:rPr lang="en-US" dirty="0"/>
              <a:t>Methods of Data Collection</a:t>
            </a:r>
          </a:p>
        </p:txBody>
      </p:sp>
      <p:sp>
        <p:nvSpPr>
          <p:cNvPr id="54275" name="Rectangle 5"/>
          <p:cNvSpPr>
            <a:spLocks noGrp="1" noChangeArrowheads="1"/>
          </p:cNvSpPr>
          <p:nvPr>
            <p:ph type="body" idx="1"/>
          </p:nvPr>
        </p:nvSpPr>
        <p:spPr/>
        <p:txBody>
          <a:bodyPr/>
          <a:lstStyle/>
          <a:p>
            <a:r>
              <a:rPr lang="en-US" altLang="en-US" b="1" dirty="0" smtClean="0"/>
              <a:t>Observing</a:t>
            </a:r>
          </a:p>
          <a:p>
            <a:pPr lvl="1"/>
            <a:r>
              <a:rPr lang="en-US" altLang="en-US" dirty="0" smtClean="0"/>
              <a:t>Gathering data using the senses</a:t>
            </a:r>
          </a:p>
          <a:p>
            <a:pPr lvl="1"/>
            <a:r>
              <a:rPr lang="en-US" altLang="en-US" dirty="0" smtClean="0"/>
              <a:t>Used to obtain following types of data:</a:t>
            </a:r>
          </a:p>
          <a:p>
            <a:pPr lvl="2"/>
            <a:r>
              <a:rPr lang="en-US" altLang="en-US" dirty="0" smtClean="0"/>
              <a:t>Skin color (vision)</a:t>
            </a:r>
          </a:p>
          <a:p>
            <a:pPr lvl="2"/>
            <a:r>
              <a:rPr lang="en-US" altLang="en-US" dirty="0" smtClean="0"/>
              <a:t>Body or breath odors (smell)</a:t>
            </a:r>
          </a:p>
          <a:p>
            <a:pPr lvl="2"/>
            <a:r>
              <a:rPr lang="en-US" altLang="en-US" dirty="0" smtClean="0"/>
              <a:t>Lung or heart sounds (hearing)</a:t>
            </a:r>
          </a:p>
          <a:p>
            <a:pPr lvl="2"/>
            <a:r>
              <a:rPr lang="en-US" altLang="en-US" dirty="0" smtClean="0"/>
              <a:t>Skin temperature (touch)</a:t>
            </a:r>
          </a:p>
        </p:txBody>
      </p:sp>
    </p:spTree>
    <p:extLst>
      <p:ext uri="{BB962C8B-B14F-4D97-AF65-F5344CB8AC3E}">
        <p14:creationId xmlns:p14="http://schemas.microsoft.com/office/powerpoint/2010/main" xmlns="" val="3386995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a:xfrm>
            <a:off x="0" y="274638"/>
            <a:ext cx="9144000" cy="868362"/>
          </a:xfrm>
        </p:spPr>
        <p:style>
          <a:lnRef idx="2">
            <a:schemeClr val="accent2">
              <a:shade val="50000"/>
            </a:schemeClr>
          </a:lnRef>
          <a:fillRef idx="1">
            <a:schemeClr val="accent2"/>
          </a:fillRef>
          <a:effectRef idx="0">
            <a:schemeClr val="accent2"/>
          </a:effectRef>
          <a:fontRef idx="minor">
            <a:schemeClr val="lt1"/>
          </a:fontRef>
        </p:style>
        <p:txBody>
          <a:bodyPr/>
          <a:lstStyle/>
          <a:p>
            <a:pPr>
              <a:defRPr/>
            </a:pPr>
            <a:r>
              <a:rPr lang="en-US" dirty="0"/>
              <a:t>Methods of Data Collection</a:t>
            </a:r>
          </a:p>
        </p:txBody>
      </p:sp>
      <p:sp>
        <p:nvSpPr>
          <p:cNvPr id="55299" name="Rectangle 5"/>
          <p:cNvSpPr>
            <a:spLocks noGrp="1" noChangeArrowheads="1"/>
          </p:cNvSpPr>
          <p:nvPr>
            <p:ph type="body" idx="1"/>
          </p:nvPr>
        </p:nvSpPr>
        <p:spPr/>
        <p:txBody>
          <a:bodyPr>
            <a:normAutofit lnSpcReduction="10000"/>
          </a:bodyPr>
          <a:lstStyle/>
          <a:p>
            <a:r>
              <a:rPr lang="en-US" altLang="en-US" b="1" dirty="0" smtClean="0"/>
              <a:t>Interviewing</a:t>
            </a:r>
          </a:p>
          <a:p>
            <a:pPr lvl="1"/>
            <a:r>
              <a:rPr lang="en-US" altLang="en-US" dirty="0" smtClean="0"/>
              <a:t>Planned communication or a conversation with a purpose </a:t>
            </a:r>
          </a:p>
          <a:p>
            <a:pPr lvl="1"/>
            <a:r>
              <a:rPr lang="en-US" altLang="en-US" dirty="0" smtClean="0"/>
              <a:t>Used to:</a:t>
            </a:r>
          </a:p>
          <a:p>
            <a:pPr lvl="2"/>
            <a:r>
              <a:rPr lang="en-US" altLang="en-US" dirty="0" smtClean="0"/>
              <a:t>Get or give information</a:t>
            </a:r>
          </a:p>
          <a:p>
            <a:pPr lvl="2"/>
            <a:r>
              <a:rPr lang="en-US" altLang="en-US" dirty="0" smtClean="0"/>
              <a:t>Identify problems of mutual concern</a:t>
            </a:r>
          </a:p>
          <a:p>
            <a:pPr lvl="2"/>
            <a:r>
              <a:rPr lang="en-US" altLang="en-US" dirty="0" smtClean="0"/>
              <a:t>Evaluate change</a:t>
            </a:r>
          </a:p>
          <a:p>
            <a:pPr lvl="2"/>
            <a:r>
              <a:rPr lang="en-US" altLang="en-US" dirty="0" smtClean="0"/>
              <a:t>Teach </a:t>
            </a:r>
          </a:p>
          <a:p>
            <a:pPr lvl="2"/>
            <a:r>
              <a:rPr lang="en-US" altLang="en-US" dirty="0" smtClean="0"/>
              <a:t>Provide support</a:t>
            </a:r>
          </a:p>
          <a:p>
            <a:pPr lvl="2"/>
            <a:r>
              <a:rPr lang="en-US" altLang="en-US" dirty="0" smtClean="0"/>
              <a:t>Provide counseling or therapy</a:t>
            </a:r>
          </a:p>
        </p:txBody>
      </p:sp>
    </p:spTree>
    <p:extLst>
      <p:ext uri="{BB962C8B-B14F-4D97-AF65-F5344CB8AC3E}">
        <p14:creationId xmlns:p14="http://schemas.microsoft.com/office/powerpoint/2010/main" xmlns="" val="2468847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pPr>
              <a:defRPr/>
            </a:pPr>
            <a:r>
              <a:rPr lang="en-US" dirty="0"/>
              <a:t>Closed and Open-ended Questions </a:t>
            </a:r>
          </a:p>
        </p:txBody>
      </p:sp>
      <p:sp>
        <p:nvSpPr>
          <p:cNvPr id="58371" name="Rectangle 5"/>
          <p:cNvSpPr>
            <a:spLocks noGrp="1" noChangeArrowheads="1"/>
          </p:cNvSpPr>
          <p:nvPr>
            <p:ph type="body" idx="1"/>
          </p:nvPr>
        </p:nvSpPr>
        <p:spPr/>
        <p:txBody>
          <a:bodyPr/>
          <a:lstStyle/>
          <a:p>
            <a:r>
              <a:rPr lang="en-US" altLang="en-US" smtClean="0"/>
              <a:t>Closed Question</a:t>
            </a:r>
          </a:p>
          <a:p>
            <a:r>
              <a:rPr lang="en-US" altLang="en-US" smtClean="0"/>
              <a:t>Restrictive</a:t>
            </a:r>
          </a:p>
          <a:p>
            <a:pPr lvl="1"/>
            <a:r>
              <a:rPr lang="en-US" altLang="en-US" smtClean="0"/>
              <a:t>Yes/no</a:t>
            </a:r>
          </a:p>
          <a:p>
            <a:pPr lvl="1"/>
            <a:r>
              <a:rPr lang="en-US" altLang="en-US" smtClean="0"/>
              <a:t>Factual</a:t>
            </a:r>
          </a:p>
          <a:p>
            <a:r>
              <a:rPr lang="en-US" altLang="en-US" smtClean="0"/>
              <a:t>Less effort and information from client</a:t>
            </a:r>
          </a:p>
          <a:p>
            <a:r>
              <a:rPr lang="en-US" altLang="en-US" smtClean="0"/>
              <a:t>“What medications did you take?”</a:t>
            </a:r>
          </a:p>
          <a:p>
            <a:r>
              <a:rPr lang="en-US" altLang="en-US" smtClean="0"/>
              <a:t>“Are you having pain now?”</a:t>
            </a:r>
          </a:p>
        </p:txBody>
      </p:sp>
    </p:spTree>
    <p:extLst>
      <p:ext uri="{BB962C8B-B14F-4D97-AF65-F5344CB8AC3E}">
        <p14:creationId xmlns:p14="http://schemas.microsoft.com/office/powerpoint/2010/main" xmlns="" val="2204407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a:xfrm>
            <a:off x="0" y="274638"/>
            <a:ext cx="9067800" cy="944562"/>
          </a:xfrm>
        </p:spPr>
        <p:style>
          <a:lnRef idx="1">
            <a:schemeClr val="accent1"/>
          </a:lnRef>
          <a:fillRef idx="2">
            <a:schemeClr val="accent1"/>
          </a:fillRef>
          <a:effectRef idx="1">
            <a:schemeClr val="accent1"/>
          </a:effectRef>
          <a:fontRef idx="minor">
            <a:schemeClr val="dk1"/>
          </a:fontRef>
        </p:style>
        <p:txBody>
          <a:bodyPr>
            <a:normAutofit/>
          </a:bodyPr>
          <a:lstStyle/>
          <a:p>
            <a:pPr>
              <a:defRPr/>
            </a:pPr>
            <a:r>
              <a:rPr lang="en-US" sz="3600" dirty="0"/>
              <a:t>Closed and Open-ended Questions  (cont'd)</a:t>
            </a:r>
          </a:p>
        </p:txBody>
      </p:sp>
      <p:sp>
        <p:nvSpPr>
          <p:cNvPr id="59395" name="Rectangle 5"/>
          <p:cNvSpPr>
            <a:spLocks noGrp="1" noChangeArrowheads="1"/>
          </p:cNvSpPr>
          <p:nvPr>
            <p:ph type="body" idx="1"/>
          </p:nvPr>
        </p:nvSpPr>
        <p:spPr/>
        <p:txBody>
          <a:bodyPr/>
          <a:lstStyle/>
          <a:p>
            <a:r>
              <a:rPr lang="en-US" altLang="en-US" smtClean="0"/>
              <a:t>Open-ended Question</a:t>
            </a:r>
          </a:p>
          <a:p>
            <a:r>
              <a:rPr lang="en-US" altLang="en-US" smtClean="0"/>
              <a:t>Specify broad topic to discuss</a:t>
            </a:r>
          </a:p>
          <a:p>
            <a:r>
              <a:rPr lang="en-US" altLang="en-US" smtClean="0"/>
              <a:t>Invite longer answers</a:t>
            </a:r>
          </a:p>
          <a:p>
            <a:r>
              <a:rPr lang="en-US" altLang="en-US" smtClean="0"/>
              <a:t>Get more information from client</a:t>
            </a:r>
          </a:p>
          <a:p>
            <a:r>
              <a:rPr lang="en-US" altLang="en-US" smtClean="0"/>
              <a:t>Useful to change topics and elicit attitudes</a:t>
            </a:r>
          </a:p>
        </p:txBody>
      </p:sp>
    </p:spTree>
    <p:extLst>
      <p:ext uri="{BB962C8B-B14F-4D97-AF65-F5344CB8AC3E}">
        <p14:creationId xmlns:p14="http://schemas.microsoft.com/office/powerpoint/2010/main" xmlns="" val="2342663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pPr>
              <a:defRPr/>
            </a:pPr>
            <a:r>
              <a:rPr lang="en-US" dirty="0"/>
              <a:t>The Interview Setting </a:t>
            </a:r>
          </a:p>
        </p:txBody>
      </p:sp>
      <p:sp>
        <p:nvSpPr>
          <p:cNvPr id="60419" name="Rectangle 5"/>
          <p:cNvSpPr>
            <a:spLocks noGrp="1" noChangeArrowheads="1"/>
          </p:cNvSpPr>
          <p:nvPr>
            <p:ph type="body" idx="1"/>
          </p:nvPr>
        </p:nvSpPr>
        <p:spPr/>
        <p:txBody>
          <a:bodyPr/>
          <a:lstStyle/>
          <a:p>
            <a:r>
              <a:rPr lang="en-US" altLang="en-US" b="1" dirty="0" smtClean="0"/>
              <a:t>Time</a:t>
            </a:r>
          </a:p>
          <a:p>
            <a:pPr lvl="1"/>
            <a:r>
              <a:rPr lang="en-US" altLang="en-US" dirty="0" smtClean="0"/>
              <a:t>Client free of pain</a:t>
            </a:r>
          </a:p>
          <a:p>
            <a:pPr lvl="1"/>
            <a:r>
              <a:rPr lang="en-US" altLang="en-US" dirty="0" smtClean="0"/>
              <a:t>Limited interruptions</a:t>
            </a:r>
          </a:p>
          <a:p>
            <a:r>
              <a:rPr lang="en-US" altLang="en-US" b="1" dirty="0" smtClean="0"/>
              <a:t>Place</a:t>
            </a:r>
          </a:p>
          <a:p>
            <a:pPr lvl="1"/>
            <a:r>
              <a:rPr lang="en-US" altLang="en-US" dirty="0" smtClean="0"/>
              <a:t>Private</a:t>
            </a:r>
          </a:p>
          <a:p>
            <a:pPr lvl="1"/>
            <a:r>
              <a:rPr lang="en-US" altLang="en-US" dirty="0" smtClean="0"/>
              <a:t>Comfortable environment</a:t>
            </a:r>
          </a:p>
          <a:p>
            <a:pPr lvl="1"/>
            <a:r>
              <a:rPr lang="en-US" altLang="en-US" dirty="0" smtClean="0"/>
              <a:t>Limited distractions</a:t>
            </a:r>
          </a:p>
        </p:txBody>
      </p:sp>
    </p:spTree>
    <p:extLst>
      <p:ext uri="{BB962C8B-B14F-4D97-AF65-F5344CB8AC3E}">
        <p14:creationId xmlns:p14="http://schemas.microsoft.com/office/powerpoint/2010/main" xmlns="" val="2182267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0" y="274638"/>
            <a:ext cx="9144000" cy="868362"/>
          </a:xfrm>
        </p:spPr>
        <p:style>
          <a:lnRef idx="1">
            <a:schemeClr val="accent1"/>
          </a:lnRef>
          <a:fillRef idx="2">
            <a:schemeClr val="accent1"/>
          </a:fillRef>
          <a:effectRef idx="1">
            <a:schemeClr val="accent1"/>
          </a:effectRef>
          <a:fontRef idx="minor">
            <a:schemeClr val="dk1"/>
          </a:fontRef>
        </p:style>
        <p:txBody>
          <a:bodyPr/>
          <a:lstStyle/>
          <a:p>
            <a:r>
              <a:rPr lang="en-US" altLang="en-US" dirty="0" smtClean="0">
                <a:latin typeface="Arial" charset="0"/>
              </a:rPr>
              <a:t>The Interview Setting (cont’d)</a:t>
            </a:r>
          </a:p>
        </p:txBody>
      </p:sp>
      <p:sp>
        <p:nvSpPr>
          <p:cNvPr id="61443" name="Rectangle 5"/>
          <p:cNvSpPr>
            <a:spLocks noGrp="1" noChangeArrowheads="1"/>
          </p:cNvSpPr>
          <p:nvPr>
            <p:ph type="body" idx="1"/>
          </p:nvPr>
        </p:nvSpPr>
        <p:spPr>
          <a:xfrm>
            <a:off x="457200" y="1646238"/>
            <a:ext cx="8229600" cy="4525962"/>
          </a:xfrm>
        </p:spPr>
        <p:txBody>
          <a:bodyPr>
            <a:normAutofit/>
          </a:bodyPr>
          <a:lstStyle/>
          <a:p>
            <a:r>
              <a:rPr lang="en-US" altLang="en-US" b="1" dirty="0" smtClean="0"/>
              <a:t>Seating Arrangement </a:t>
            </a:r>
          </a:p>
          <a:p>
            <a:pPr lvl="1"/>
            <a:r>
              <a:rPr lang="en-US" altLang="en-US" dirty="0" smtClean="0"/>
              <a:t>Hospital</a:t>
            </a:r>
          </a:p>
          <a:p>
            <a:pPr lvl="1"/>
            <a:r>
              <a:rPr lang="en-US" altLang="en-US" dirty="0" smtClean="0"/>
              <a:t>Office or clinic</a:t>
            </a:r>
          </a:p>
          <a:p>
            <a:pPr lvl="1"/>
            <a:r>
              <a:rPr lang="en-US" altLang="en-US" dirty="0" smtClean="0"/>
              <a:t>Group</a:t>
            </a:r>
          </a:p>
          <a:p>
            <a:r>
              <a:rPr lang="en-US" altLang="en-US" b="1" dirty="0" smtClean="0"/>
              <a:t>Distance</a:t>
            </a:r>
          </a:p>
          <a:p>
            <a:pPr lvl="1"/>
            <a:r>
              <a:rPr lang="en-US" altLang="en-US" dirty="0" smtClean="0"/>
              <a:t>Comfortable</a:t>
            </a:r>
          </a:p>
          <a:p>
            <a:r>
              <a:rPr lang="en-US" altLang="en-US" b="1" dirty="0"/>
              <a:t>Language</a:t>
            </a:r>
            <a:r>
              <a:rPr lang="en-US" altLang="en-US" dirty="0"/>
              <a:t> </a:t>
            </a:r>
          </a:p>
          <a:p>
            <a:pPr lvl="1"/>
            <a:r>
              <a:rPr lang="en-US" altLang="en-US" dirty="0"/>
              <a:t>Use easily-understood terminology </a:t>
            </a:r>
          </a:p>
          <a:p>
            <a:pPr lvl="1"/>
            <a:endParaRPr lang="en-US" altLang="en-US" dirty="0"/>
          </a:p>
        </p:txBody>
      </p:sp>
    </p:spTree>
    <p:extLst>
      <p:ext uri="{BB962C8B-B14F-4D97-AF65-F5344CB8AC3E}">
        <p14:creationId xmlns:p14="http://schemas.microsoft.com/office/powerpoint/2010/main" xmlns="" val="2685376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p:cNvSpPr>
            <a:spLocks noGrp="1" noChangeArrowheads="1"/>
          </p:cNvSpPr>
          <p:nvPr>
            <p:ph type="title"/>
          </p:nvPr>
        </p:nvSpPr>
        <p:spPr>
          <a:xfrm>
            <a:off x="0" y="274638"/>
            <a:ext cx="9144000" cy="868362"/>
          </a:xfrm>
        </p:spPr>
        <p:style>
          <a:lnRef idx="1">
            <a:schemeClr val="accent2"/>
          </a:lnRef>
          <a:fillRef idx="3">
            <a:schemeClr val="accent2"/>
          </a:fillRef>
          <a:effectRef idx="2">
            <a:schemeClr val="accent2"/>
          </a:effectRef>
          <a:fontRef idx="minor">
            <a:schemeClr val="lt1"/>
          </a:fontRef>
        </p:style>
        <p:txBody>
          <a:bodyPr/>
          <a:lstStyle/>
          <a:p>
            <a:pPr>
              <a:defRPr/>
            </a:pPr>
            <a:r>
              <a:rPr lang="en-US" dirty="0"/>
              <a:t>Methods of Data Collection</a:t>
            </a:r>
          </a:p>
        </p:txBody>
      </p:sp>
      <p:sp>
        <p:nvSpPr>
          <p:cNvPr id="63491" name="Rectangle 5"/>
          <p:cNvSpPr>
            <a:spLocks noGrp="1" noChangeArrowheads="1"/>
          </p:cNvSpPr>
          <p:nvPr>
            <p:ph type="body" idx="1"/>
          </p:nvPr>
        </p:nvSpPr>
        <p:spPr/>
        <p:txBody>
          <a:bodyPr/>
          <a:lstStyle/>
          <a:p>
            <a:r>
              <a:rPr lang="en-US" altLang="en-US" b="1" dirty="0" smtClean="0"/>
              <a:t>Examining (physical examination)</a:t>
            </a:r>
          </a:p>
          <a:p>
            <a:pPr lvl="1"/>
            <a:r>
              <a:rPr lang="en-US" altLang="en-US" dirty="0" smtClean="0"/>
              <a:t>Systematic data-collection method</a:t>
            </a:r>
          </a:p>
          <a:p>
            <a:pPr lvl="1"/>
            <a:r>
              <a:rPr lang="en-US" altLang="en-US" dirty="0" smtClean="0"/>
              <a:t>Uses observation and inspection, auscultation, palpation, and percussion</a:t>
            </a:r>
          </a:p>
          <a:p>
            <a:pPr lvl="1"/>
            <a:r>
              <a:rPr lang="en-US" altLang="en-US" dirty="0" smtClean="0"/>
              <a:t>Vital signs, height and weight</a:t>
            </a:r>
          </a:p>
        </p:txBody>
      </p:sp>
    </p:spTree>
    <p:extLst>
      <p:ext uri="{BB962C8B-B14F-4D97-AF65-F5344CB8AC3E}">
        <p14:creationId xmlns:p14="http://schemas.microsoft.com/office/powerpoint/2010/main" xmlns="" val="2133422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1028"/>
          <p:cNvSpPr>
            <a:spLocks noGrp="1" noChangeArrowheads="1"/>
          </p:cNvSpPr>
          <p:nvPr>
            <p:ph type="title"/>
          </p:nvPr>
        </p:nvSpPr>
        <p:spPr>
          <a:xfrm>
            <a:off x="0" y="274638"/>
            <a:ext cx="9144000" cy="792162"/>
          </a:xfrm>
        </p:spPr>
        <p:style>
          <a:lnRef idx="0">
            <a:scrgbClr r="0" g="0" b="0"/>
          </a:lnRef>
          <a:fillRef idx="1002">
            <a:schemeClr val="dk2"/>
          </a:fillRef>
          <a:effectRef idx="0">
            <a:scrgbClr r="0" g="0" b="0"/>
          </a:effectRef>
          <a:fontRef idx="major"/>
        </p:style>
        <p:txBody>
          <a:bodyPr/>
          <a:lstStyle/>
          <a:p>
            <a:pPr>
              <a:defRPr/>
            </a:pPr>
            <a:r>
              <a:rPr lang="en-US" dirty="0"/>
              <a:t>Learning Outcomes (cont'd)</a:t>
            </a:r>
          </a:p>
        </p:txBody>
      </p:sp>
      <p:sp>
        <p:nvSpPr>
          <p:cNvPr id="36867" name="Rectangle 1029"/>
          <p:cNvSpPr>
            <a:spLocks noGrp="1" noChangeArrowheads="1"/>
          </p:cNvSpPr>
          <p:nvPr>
            <p:ph type="body" idx="1"/>
          </p:nvPr>
        </p:nvSpPr>
        <p:spPr/>
        <p:txBody>
          <a:bodyPr/>
          <a:lstStyle/>
          <a:p>
            <a:pPr marL="514350" indent="-514350">
              <a:buFont typeface="Arial" charset="0"/>
              <a:buAutoNum type="arabicPeriod" startAt="5"/>
            </a:pPr>
            <a:r>
              <a:rPr lang="en-US" altLang="en-US" dirty="0" smtClean="0"/>
              <a:t>Differentiate objective and subjective data and primary and secondary data.</a:t>
            </a:r>
          </a:p>
          <a:p>
            <a:pPr marL="514350" indent="-514350">
              <a:buFont typeface="Arial" charset="0"/>
              <a:buAutoNum type="arabicPeriod" startAt="5"/>
            </a:pPr>
            <a:r>
              <a:rPr lang="en-US" altLang="en-US" dirty="0" smtClean="0"/>
              <a:t>Identify three methods of data collection, and give examples of how each is useful.</a:t>
            </a:r>
          </a:p>
          <a:p>
            <a:pPr marL="514350" indent="-514350">
              <a:buFont typeface="Arial" charset="0"/>
              <a:buAutoNum type="arabicPeriod" startAt="5"/>
            </a:pPr>
            <a:r>
              <a:rPr lang="en-US" altLang="en-US" dirty="0"/>
              <a:t>Compare closed and open-ended questions, providing examples and listing advantages and disadvantages of each</a:t>
            </a:r>
            <a:endParaRPr lang="en-US" altLang="en-US" dirty="0" smtClean="0"/>
          </a:p>
        </p:txBody>
      </p:sp>
    </p:spTree>
    <p:extLst>
      <p:ext uri="{BB962C8B-B14F-4D97-AF65-F5344CB8AC3E}">
        <p14:creationId xmlns:p14="http://schemas.microsoft.com/office/powerpoint/2010/main" xmlns="" val="2787270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a:xfrm>
            <a:off x="76200" y="274638"/>
            <a:ext cx="8915400" cy="792162"/>
          </a:xfrm>
        </p:spPr>
        <p:style>
          <a:lnRef idx="1">
            <a:schemeClr val="accent4"/>
          </a:lnRef>
          <a:fillRef idx="3">
            <a:schemeClr val="accent4"/>
          </a:fillRef>
          <a:effectRef idx="2">
            <a:schemeClr val="accent4"/>
          </a:effectRef>
          <a:fontRef idx="minor">
            <a:schemeClr val="lt1"/>
          </a:fontRef>
        </p:style>
        <p:txBody>
          <a:bodyPr>
            <a:normAutofit/>
          </a:bodyPr>
          <a:lstStyle/>
          <a:p>
            <a:pPr>
              <a:defRPr/>
            </a:pPr>
            <a:r>
              <a:rPr lang="en-US" dirty="0" smtClean="0"/>
              <a:t>b. Organizing data</a:t>
            </a:r>
            <a:endParaRPr lang="en-US" dirty="0"/>
          </a:p>
        </p:txBody>
      </p:sp>
      <p:sp>
        <p:nvSpPr>
          <p:cNvPr id="64515" name="Rectangle 5"/>
          <p:cNvSpPr>
            <a:spLocks noGrp="1" noChangeArrowheads="1"/>
          </p:cNvSpPr>
          <p:nvPr>
            <p:ph type="body" idx="1"/>
          </p:nvPr>
        </p:nvSpPr>
        <p:spPr/>
        <p:txBody>
          <a:bodyPr/>
          <a:lstStyle/>
          <a:p>
            <a:r>
              <a:rPr lang="en-US" altLang="en-US" smtClean="0"/>
              <a:t>Nursing Models Framework</a:t>
            </a:r>
          </a:p>
          <a:p>
            <a:pPr lvl="1"/>
            <a:r>
              <a:rPr lang="en-US" altLang="en-US" smtClean="0"/>
              <a:t>Gordon’s functional health pattern framework</a:t>
            </a:r>
          </a:p>
          <a:p>
            <a:pPr lvl="1"/>
            <a:r>
              <a:rPr lang="en-US" altLang="en-US" smtClean="0"/>
              <a:t>Orem’s self-care model</a:t>
            </a:r>
          </a:p>
          <a:p>
            <a:pPr lvl="1"/>
            <a:r>
              <a:rPr lang="en-US" altLang="en-US" smtClean="0"/>
              <a:t>Roy’s adaptation model</a:t>
            </a:r>
          </a:p>
        </p:txBody>
      </p:sp>
    </p:spTree>
    <p:extLst>
      <p:ext uri="{BB962C8B-B14F-4D97-AF65-F5344CB8AC3E}">
        <p14:creationId xmlns:p14="http://schemas.microsoft.com/office/powerpoint/2010/main" xmlns="" val="40868633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5"/>
          <p:cNvSpPr>
            <a:spLocks noGrp="1" noChangeArrowheads="1"/>
          </p:cNvSpPr>
          <p:nvPr>
            <p:ph type="body" idx="1"/>
          </p:nvPr>
        </p:nvSpPr>
        <p:spPr/>
        <p:txBody>
          <a:bodyPr/>
          <a:lstStyle/>
          <a:p>
            <a:r>
              <a:rPr lang="en-US" altLang="en-US" smtClean="0"/>
              <a:t>Wellness Models</a:t>
            </a:r>
          </a:p>
          <a:p>
            <a:r>
              <a:rPr lang="en-US" altLang="en-US" smtClean="0"/>
              <a:t>Nonnursing Models</a:t>
            </a:r>
          </a:p>
          <a:p>
            <a:pPr lvl="1"/>
            <a:r>
              <a:rPr lang="en-US" altLang="en-US" smtClean="0"/>
              <a:t>Body systems model</a:t>
            </a:r>
          </a:p>
          <a:p>
            <a:pPr lvl="1"/>
            <a:r>
              <a:rPr lang="en-US" altLang="en-US" smtClean="0"/>
              <a:t>Maslow’s Hierarchy of Needs</a:t>
            </a:r>
          </a:p>
          <a:p>
            <a:pPr lvl="1"/>
            <a:r>
              <a:rPr lang="en-US" altLang="en-US" smtClean="0"/>
              <a:t>Developmental theories</a:t>
            </a:r>
          </a:p>
        </p:txBody>
      </p:sp>
      <p:sp>
        <p:nvSpPr>
          <p:cNvPr id="5" name="Rectangle 4"/>
          <p:cNvSpPr>
            <a:spLocks noGrp="1" noChangeArrowheads="1"/>
          </p:cNvSpPr>
          <p:nvPr>
            <p:ph type="title"/>
          </p:nvPr>
        </p:nvSpPr>
        <p:spPr>
          <a:xfrm>
            <a:off x="76200" y="274638"/>
            <a:ext cx="8915400" cy="792162"/>
          </a:xfrm>
        </p:spPr>
        <p:style>
          <a:lnRef idx="1">
            <a:schemeClr val="accent4"/>
          </a:lnRef>
          <a:fillRef idx="3">
            <a:schemeClr val="accent4"/>
          </a:fillRef>
          <a:effectRef idx="2">
            <a:schemeClr val="accent4"/>
          </a:effectRef>
          <a:fontRef idx="minor">
            <a:schemeClr val="lt1"/>
          </a:fontRef>
        </p:style>
        <p:txBody>
          <a:bodyPr>
            <a:normAutofit/>
          </a:bodyPr>
          <a:lstStyle/>
          <a:p>
            <a:pPr>
              <a:defRPr/>
            </a:pPr>
            <a:r>
              <a:rPr lang="en-US" dirty="0" smtClean="0"/>
              <a:t>b. Organizing data</a:t>
            </a:r>
            <a:endParaRPr lang="en-US" dirty="0"/>
          </a:p>
        </p:txBody>
      </p:sp>
    </p:spTree>
    <p:extLst>
      <p:ext uri="{BB962C8B-B14F-4D97-AF65-F5344CB8AC3E}">
        <p14:creationId xmlns:p14="http://schemas.microsoft.com/office/powerpoint/2010/main" xmlns="" val="21794965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0" y="274638"/>
            <a:ext cx="9144000" cy="792162"/>
          </a:xfrm>
        </p:spPr>
        <p:style>
          <a:lnRef idx="1">
            <a:schemeClr val="accent3"/>
          </a:lnRef>
          <a:fillRef idx="3">
            <a:schemeClr val="accent3"/>
          </a:fillRef>
          <a:effectRef idx="2">
            <a:schemeClr val="accent3"/>
          </a:effectRef>
          <a:fontRef idx="minor">
            <a:schemeClr val="lt1"/>
          </a:fontRef>
        </p:style>
        <p:txBody>
          <a:bodyPr>
            <a:normAutofit/>
          </a:bodyPr>
          <a:lstStyle/>
          <a:p>
            <a:pPr lvl="1" algn="ctr">
              <a:defRPr/>
            </a:pPr>
            <a:r>
              <a:rPr lang="en-US" sz="3600" dirty="0"/>
              <a:t>Validating Data</a:t>
            </a:r>
          </a:p>
        </p:txBody>
      </p:sp>
      <p:sp>
        <p:nvSpPr>
          <p:cNvPr id="66563" name="Rectangle 5"/>
          <p:cNvSpPr>
            <a:spLocks noGrp="1" noChangeArrowheads="1"/>
          </p:cNvSpPr>
          <p:nvPr>
            <p:ph type="body" idx="1"/>
          </p:nvPr>
        </p:nvSpPr>
        <p:spPr/>
        <p:txBody>
          <a:bodyPr/>
          <a:lstStyle/>
          <a:p>
            <a:r>
              <a:rPr lang="en-US" altLang="en-US" dirty="0" smtClean="0"/>
              <a:t>Assessment complete</a:t>
            </a:r>
          </a:p>
          <a:p>
            <a:r>
              <a:rPr lang="en-US" altLang="en-US" dirty="0" smtClean="0"/>
              <a:t>Objective and related subjective data agree</a:t>
            </a:r>
          </a:p>
          <a:p>
            <a:r>
              <a:rPr lang="en-US" altLang="en-US" dirty="0" smtClean="0"/>
              <a:t>Additional data overlooked</a:t>
            </a:r>
          </a:p>
          <a:p>
            <a:r>
              <a:rPr lang="en-US" altLang="en-US" dirty="0" smtClean="0"/>
              <a:t>Avoiding jumping to conclusions</a:t>
            </a:r>
          </a:p>
          <a:p>
            <a:r>
              <a:rPr lang="en-US" altLang="en-US" dirty="0" smtClean="0"/>
              <a:t> </a:t>
            </a:r>
            <a:r>
              <a:rPr lang="en-US" altLang="en-US" dirty="0"/>
              <a:t>Cues:  subjective &amp; objective</a:t>
            </a:r>
          </a:p>
          <a:p>
            <a:r>
              <a:rPr lang="en-US" altLang="en-US" dirty="0" smtClean="0"/>
              <a:t>Inferences </a:t>
            </a:r>
            <a:r>
              <a:rPr lang="en-US" altLang="en-US" dirty="0"/>
              <a:t>= nurse’s interpretation of the cues</a:t>
            </a:r>
          </a:p>
          <a:p>
            <a:endParaRPr lang="en-US" altLang="en-US" dirty="0" smtClean="0"/>
          </a:p>
        </p:txBody>
      </p:sp>
    </p:spTree>
    <p:extLst>
      <p:ext uri="{BB962C8B-B14F-4D97-AF65-F5344CB8AC3E}">
        <p14:creationId xmlns:p14="http://schemas.microsoft.com/office/powerpoint/2010/main" xmlns="" val="3432770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0" y="274638"/>
            <a:ext cx="9144000" cy="868362"/>
          </a:xfrm>
        </p:spPr>
        <p:style>
          <a:lnRef idx="1">
            <a:schemeClr val="accent3"/>
          </a:lnRef>
          <a:fillRef idx="3">
            <a:schemeClr val="accent3"/>
          </a:fillRef>
          <a:effectRef idx="2">
            <a:schemeClr val="accent3"/>
          </a:effectRef>
          <a:fontRef idx="minor">
            <a:schemeClr val="lt1"/>
          </a:fontRef>
        </p:style>
        <p:txBody>
          <a:bodyPr>
            <a:normAutofit/>
          </a:bodyPr>
          <a:lstStyle/>
          <a:p>
            <a:pPr lvl="1" algn="ctr">
              <a:defRPr/>
            </a:pPr>
            <a:r>
              <a:rPr lang="en-US" sz="4000" dirty="0"/>
              <a:t>Documenting</a:t>
            </a:r>
          </a:p>
        </p:txBody>
      </p:sp>
      <p:sp>
        <p:nvSpPr>
          <p:cNvPr id="67587" name="Rectangle 5"/>
          <p:cNvSpPr>
            <a:spLocks noGrp="1" noChangeArrowheads="1"/>
          </p:cNvSpPr>
          <p:nvPr>
            <p:ph type="body" idx="1"/>
          </p:nvPr>
        </p:nvSpPr>
        <p:spPr/>
        <p:txBody>
          <a:bodyPr/>
          <a:lstStyle/>
          <a:p>
            <a:r>
              <a:rPr lang="en-US" altLang="en-US" smtClean="0"/>
              <a:t>Record client data</a:t>
            </a:r>
          </a:p>
          <a:p>
            <a:r>
              <a:rPr lang="en-US" altLang="en-US" smtClean="0"/>
              <a:t>Record factual manner not interpreting by nurse</a:t>
            </a:r>
          </a:p>
          <a:p>
            <a:r>
              <a:rPr lang="en-US" altLang="en-US" smtClean="0"/>
              <a:t>Record subjective data with quotes in client’s own words</a:t>
            </a:r>
          </a:p>
        </p:txBody>
      </p:sp>
    </p:spTree>
    <p:extLst>
      <p:ext uri="{BB962C8B-B14F-4D97-AF65-F5344CB8AC3E}">
        <p14:creationId xmlns:p14="http://schemas.microsoft.com/office/powerpoint/2010/main" xmlns="" val="12976747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p:cNvSpPr>
          <p:nvPr>
            <p:ph type="title" idx="4294967295"/>
          </p:nvPr>
        </p:nvSpPr>
        <p:spPr>
          <a:xfrm>
            <a:off x="0" y="274638"/>
            <a:ext cx="9144000" cy="792162"/>
          </a:xfrm>
        </p:spPr>
        <p:style>
          <a:lnRef idx="1">
            <a:schemeClr val="accent4"/>
          </a:lnRef>
          <a:fillRef idx="3">
            <a:schemeClr val="accent4"/>
          </a:fillRef>
          <a:effectRef idx="2">
            <a:schemeClr val="accent4"/>
          </a:effectRef>
          <a:fontRef idx="minor">
            <a:schemeClr val="lt1"/>
          </a:fontRef>
        </p:style>
        <p:txBody>
          <a:bodyPr/>
          <a:lstStyle/>
          <a:p>
            <a:pPr eaLnBrk="1" hangingPunct="1">
              <a:defRPr/>
            </a:pPr>
            <a:r>
              <a:rPr lang="en-US" dirty="0" smtClean="0"/>
              <a:t>Question</a:t>
            </a:r>
            <a:endParaRPr lang="en-US" dirty="0"/>
          </a:p>
        </p:txBody>
      </p:sp>
      <p:sp>
        <p:nvSpPr>
          <p:cNvPr id="20483" name="Rectangle 5"/>
          <p:cNvSpPr>
            <a:spLocks noGrp="1"/>
          </p:cNvSpPr>
          <p:nvPr>
            <p:ph type="body" idx="4294967295"/>
          </p:nvPr>
        </p:nvSpPr>
        <p:spPr/>
        <p:txBody>
          <a:bodyPr/>
          <a:lstStyle/>
          <a:p>
            <a:pPr marL="0" indent="0" eaLnBrk="1" hangingPunct="1">
              <a:buFont typeface="Arial" charset="0"/>
              <a:buNone/>
              <a:defRPr/>
            </a:pPr>
            <a:r>
              <a:rPr lang="en-US" sz="2800" dirty="0" smtClean="0"/>
              <a:t>Which </a:t>
            </a:r>
            <a:r>
              <a:rPr lang="en-US" sz="2800" dirty="0"/>
              <a:t>of the following behaviors would indicate that the nurse was utilizing the assessment phase of the nursing process, to provide nursing care?</a:t>
            </a:r>
          </a:p>
          <a:p>
            <a:pPr marL="609600" indent="-609600" eaLnBrk="1" hangingPunct="1">
              <a:buFont typeface="Arial" charset="0"/>
              <a:buAutoNum type="alphaUcPeriod"/>
              <a:defRPr/>
            </a:pPr>
            <a:r>
              <a:rPr lang="en-US" sz="2800" dirty="0"/>
              <a:t>Propose hypotheses</a:t>
            </a:r>
          </a:p>
          <a:p>
            <a:pPr marL="609600" indent="-609600" eaLnBrk="1" hangingPunct="1">
              <a:buFont typeface="Arial" charset="0"/>
              <a:buAutoNum type="alphaUcPeriod"/>
              <a:defRPr/>
            </a:pPr>
            <a:r>
              <a:rPr lang="en-US" sz="2800" dirty="0"/>
              <a:t>Generate desired outcomes</a:t>
            </a:r>
          </a:p>
          <a:p>
            <a:pPr marL="609600" indent="-609600" eaLnBrk="1" hangingPunct="1">
              <a:buFont typeface="Arial" charset="0"/>
              <a:buAutoNum type="alphaUcPeriod"/>
              <a:defRPr/>
            </a:pPr>
            <a:r>
              <a:rPr lang="en-US" sz="2800" dirty="0"/>
              <a:t>Reviews results of laboratory tests</a:t>
            </a:r>
          </a:p>
          <a:p>
            <a:pPr marL="609600" indent="-609600" eaLnBrk="1" hangingPunct="1">
              <a:buFont typeface="Arial" charset="0"/>
              <a:buAutoNum type="alphaUcPeriod"/>
              <a:defRPr/>
            </a:pPr>
            <a:r>
              <a:rPr lang="en-US" sz="2800" dirty="0"/>
              <a:t>Documents care</a:t>
            </a:r>
          </a:p>
        </p:txBody>
      </p:sp>
    </p:spTree>
    <p:extLst>
      <p:ext uri="{BB962C8B-B14F-4D97-AF65-F5344CB8AC3E}">
        <p14:creationId xmlns:p14="http://schemas.microsoft.com/office/powerpoint/2010/main" xmlns="" val="3739632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p:cNvSpPr>
          <p:nvPr>
            <p:ph type="title" idx="4294967295"/>
          </p:nvPr>
        </p:nvSpPr>
        <p:spPr>
          <a:xfrm>
            <a:off x="0" y="274638"/>
            <a:ext cx="9067800" cy="868362"/>
          </a:xfrm>
        </p:spPr>
        <p:style>
          <a:lnRef idx="0">
            <a:schemeClr val="accent4"/>
          </a:lnRef>
          <a:fillRef idx="3">
            <a:schemeClr val="accent4"/>
          </a:fillRef>
          <a:effectRef idx="3">
            <a:schemeClr val="accent4"/>
          </a:effectRef>
          <a:fontRef idx="minor">
            <a:schemeClr val="lt1"/>
          </a:fontRef>
        </p:style>
        <p:txBody>
          <a:bodyPr/>
          <a:lstStyle/>
          <a:p>
            <a:pPr eaLnBrk="1" hangingPunct="1">
              <a:defRPr/>
            </a:pPr>
            <a:r>
              <a:rPr lang="en-US" dirty="0" smtClean="0"/>
              <a:t>Question</a:t>
            </a:r>
            <a:endParaRPr lang="en-US" dirty="0"/>
          </a:p>
        </p:txBody>
      </p:sp>
      <p:sp>
        <p:nvSpPr>
          <p:cNvPr id="23555" name="Rectangle 5"/>
          <p:cNvSpPr>
            <a:spLocks noGrp="1"/>
          </p:cNvSpPr>
          <p:nvPr>
            <p:ph type="body" idx="4294967295"/>
          </p:nvPr>
        </p:nvSpPr>
        <p:spPr/>
        <p:txBody>
          <a:bodyPr/>
          <a:lstStyle/>
          <a:p>
            <a:pPr marL="0" indent="0" eaLnBrk="1" hangingPunct="1">
              <a:buFont typeface="Arial" charset="0"/>
              <a:buNone/>
              <a:defRPr/>
            </a:pPr>
            <a:r>
              <a:rPr lang="en-US" sz="2800" dirty="0" smtClean="0"/>
              <a:t>Which </a:t>
            </a:r>
            <a:r>
              <a:rPr lang="en-US" sz="2800" dirty="0"/>
              <a:t>of the following elements is best categorized as secondary subjective data?</a:t>
            </a:r>
          </a:p>
          <a:p>
            <a:pPr marL="609600" indent="-609600" eaLnBrk="1" hangingPunct="1">
              <a:buFont typeface="Arial" charset="0"/>
              <a:buAutoNum type="alphaUcPeriod"/>
              <a:defRPr/>
            </a:pPr>
            <a:r>
              <a:rPr lang="en-US" sz="2800" dirty="0"/>
              <a:t>The nurse measures a weight loss of 10 pounds since the last clinic visit.</a:t>
            </a:r>
          </a:p>
          <a:p>
            <a:pPr marL="609600" indent="-609600" eaLnBrk="1" hangingPunct="1">
              <a:buFont typeface="Arial" charset="0"/>
              <a:buAutoNum type="alphaUcPeriod"/>
              <a:defRPr/>
            </a:pPr>
            <a:r>
              <a:rPr lang="en-US" sz="2800" dirty="0"/>
              <a:t>Spouse states the client has lost all appetite.</a:t>
            </a:r>
          </a:p>
          <a:p>
            <a:pPr marL="609600" indent="-609600" eaLnBrk="1" hangingPunct="1">
              <a:buFont typeface="Arial" charset="0"/>
              <a:buAutoNum type="alphaUcPeriod"/>
              <a:defRPr/>
            </a:pPr>
            <a:r>
              <a:rPr lang="en-US" sz="2800" dirty="0"/>
              <a:t>The nurse palpates edema in lower extremities.</a:t>
            </a:r>
          </a:p>
          <a:p>
            <a:pPr marL="609600" indent="-609600" eaLnBrk="1" hangingPunct="1">
              <a:buFont typeface="Arial" charset="0"/>
              <a:buAutoNum type="alphaUcPeriod"/>
              <a:defRPr/>
            </a:pPr>
            <a:r>
              <a:rPr lang="en-US" sz="2800" dirty="0"/>
              <a:t>Client states severe pain when walking up stairs.</a:t>
            </a:r>
          </a:p>
        </p:txBody>
      </p:sp>
    </p:spTree>
    <p:extLst>
      <p:ext uri="{BB962C8B-B14F-4D97-AF65-F5344CB8AC3E}">
        <p14:creationId xmlns:p14="http://schemas.microsoft.com/office/powerpoint/2010/main" xmlns="" val="2753913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noChangeArrowheads="1"/>
          </p:cNvSpPr>
          <p:nvPr>
            <p:ph type="title"/>
          </p:nvPr>
        </p:nvSpPr>
        <p:spPr bwMode="auto">
          <a:xfrm>
            <a:off x="76200" y="2362200"/>
            <a:ext cx="9067800" cy="1143000"/>
          </a:xfrm>
          <a:prstGeom prst="rect">
            <a:avLst/>
          </a:prstGeom>
          <a:ln>
            <a:noFill/>
          </a:ln>
        </p:spPr>
        <p:style>
          <a:lnRef idx="0">
            <a:scrgbClr r="0" g="0" b="0"/>
          </a:lnRef>
          <a:fillRef idx="1002">
            <a:schemeClr val="dk1"/>
          </a:fillRef>
          <a:effectRef idx="0">
            <a:scrgbClr r="0" g="0" b="0"/>
          </a:effectRef>
          <a:fontRef idx="major"/>
        </p:style>
        <p:txBody>
          <a:bodyPr anchor="ctr">
            <a:normAutofit/>
          </a:bodyPr>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r>
              <a:rPr lang="en-US" altLang="en-US" sz="4800" b="1" dirty="0" smtClean="0">
                <a:solidFill>
                  <a:schemeClr val="accent2">
                    <a:lumMod val="75000"/>
                  </a:schemeClr>
                </a:solidFill>
                <a:cs typeface="Times" charset="0"/>
              </a:rPr>
              <a:t>2. </a:t>
            </a:r>
            <a:r>
              <a:rPr lang="en-US" altLang="en-US" sz="4800" b="1" dirty="0" smtClean="0">
                <a:solidFill>
                  <a:schemeClr val="accent2">
                    <a:lumMod val="75000"/>
                  </a:schemeClr>
                </a:solidFill>
              </a:rPr>
              <a:t>Diagnoses</a:t>
            </a:r>
            <a:endParaRPr lang="en-US" altLang="en-US" sz="4800" b="1" dirty="0">
              <a:solidFill>
                <a:schemeClr val="accent2">
                  <a:lumMod val="75000"/>
                </a:schemeClr>
              </a:solidFill>
              <a:cs typeface="Times" charset="0"/>
            </a:endParaRPr>
          </a:p>
        </p:txBody>
      </p:sp>
    </p:spTree>
    <p:extLst>
      <p:ext uri="{BB962C8B-B14F-4D97-AF65-F5344CB8AC3E}">
        <p14:creationId xmlns:p14="http://schemas.microsoft.com/office/powerpoint/2010/main" xmlns="" val="1720859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idx="4294967295"/>
          </p:nvPr>
        </p:nvSpPr>
        <p:spPr>
          <a:xfrm>
            <a:off x="0" y="0"/>
            <a:ext cx="8229600" cy="533400"/>
          </a:xfrm>
          <a:solidFill>
            <a:srgbClr val="FFFFFF"/>
          </a:solidFill>
          <a:ln>
            <a:solidFill>
              <a:srgbClr val="FFFFFF"/>
            </a:solidFill>
          </a:ln>
        </p:spPr>
        <p:txBody>
          <a:bodyPr/>
          <a:lstStyle/>
          <a:p>
            <a:pPr algn="l"/>
            <a:r>
              <a:rPr lang="en-US" altLang="en-US" sz="1200" b="1" dirty="0" smtClean="0">
                <a:solidFill>
                  <a:srgbClr val="000000"/>
                </a:solidFill>
                <a:effectLst/>
                <a:latin typeface="Arial" charset="0"/>
              </a:rPr>
              <a:t>Figure 12-1</a:t>
            </a:r>
            <a:r>
              <a:rPr lang="en-US" altLang="en-US" sz="1200" dirty="0" smtClean="0">
                <a:solidFill>
                  <a:srgbClr val="000000"/>
                </a:solidFill>
                <a:effectLst/>
                <a:latin typeface="Arial" charset="0"/>
              </a:rPr>
              <a:t>   Diagnosing. The pivotal second phase of the nursing process.</a:t>
            </a:r>
          </a:p>
        </p:txBody>
      </p:sp>
      <p:pic>
        <p:nvPicPr>
          <p:cNvPr id="35843" name="AAFWCMD0.jpg" descr="AAFWCMD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457200"/>
            <a:ext cx="8458200" cy="640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396151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609600" y="1676400"/>
            <a:ext cx="7924800" cy="4419600"/>
          </a:xfrm>
        </p:spPr>
        <p:txBody>
          <a:bodyPr/>
          <a:lstStyle/>
          <a:p>
            <a:r>
              <a:rPr lang="en-US" altLang="en-US" sz="3600" b="1" dirty="0" smtClean="0">
                <a:solidFill>
                  <a:srgbClr val="FF0000"/>
                </a:solidFill>
              </a:rPr>
              <a:t>Nursing diagnosis</a:t>
            </a:r>
            <a:r>
              <a:rPr lang="en-US" altLang="en-US" dirty="0" smtClean="0"/>
              <a:t>:</a:t>
            </a:r>
          </a:p>
          <a:p>
            <a:pPr lvl="1"/>
            <a:r>
              <a:rPr lang="en-US" altLang="en-US" dirty="0" smtClean="0"/>
              <a:t>“A clinical </a:t>
            </a:r>
            <a:r>
              <a:rPr lang="en-US" altLang="en-US" u="sng" dirty="0" smtClean="0"/>
              <a:t>judgment</a:t>
            </a:r>
            <a:r>
              <a:rPr lang="en-US" altLang="en-US" dirty="0" smtClean="0"/>
              <a:t> about individual, family or community responses to actual or potential heal problems / life processes.</a:t>
            </a:r>
          </a:p>
          <a:p>
            <a:pPr lvl="1"/>
            <a:r>
              <a:rPr lang="en-US" altLang="en-US" dirty="0" smtClean="0">
                <a:solidFill>
                  <a:srgbClr val="0070C0"/>
                </a:solidFill>
              </a:rPr>
              <a:t>A nursing diagnosis provides the basis for selection of nursing </a:t>
            </a:r>
            <a:r>
              <a:rPr lang="en-US" altLang="en-US" u="sng" dirty="0" smtClean="0">
                <a:solidFill>
                  <a:srgbClr val="0070C0"/>
                </a:solidFill>
              </a:rPr>
              <a:t>interventions</a:t>
            </a:r>
            <a:r>
              <a:rPr lang="en-US" altLang="en-US" dirty="0" smtClean="0">
                <a:solidFill>
                  <a:srgbClr val="0070C0"/>
                </a:solidFill>
              </a:rPr>
              <a:t> to achieve outcomes for which the nurse is accountable.”</a:t>
            </a:r>
          </a:p>
        </p:txBody>
      </p:sp>
    </p:spTree>
    <p:extLst>
      <p:ext uri="{BB962C8B-B14F-4D97-AF65-F5344CB8AC3E}">
        <p14:creationId xmlns:p14="http://schemas.microsoft.com/office/powerpoint/2010/main" xmlns="" val="2175832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0" y="274638"/>
            <a:ext cx="9144000" cy="868362"/>
          </a:xfrm>
        </p:spPr>
        <p:style>
          <a:lnRef idx="1">
            <a:schemeClr val="accent3"/>
          </a:lnRef>
          <a:fillRef idx="2">
            <a:schemeClr val="accent3"/>
          </a:fillRef>
          <a:effectRef idx="1">
            <a:schemeClr val="accent3"/>
          </a:effectRef>
          <a:fontRef idx="minor">
            <a:schemeClr val="dk1"/>
          </a:fontRef>
        </p:style>
        <p:txBody>
          <a:bodyPr/>
          <a:lstStyle/>
          <a:p>
            <a:pPr>
              <a:defRPr/>
            </a:pPr>
            <a:r>
              <a:rPr lang="en-US" b="1" dirty="0" smtClean="0"/>
              <a:t>Diagnoses</a:t>
            </a:r>
            <a:endParaRPr lang="en-US" b="1" dirty="0"/>
          </a:p>
        </p:txBody>
      </p:sp>
      <p:sp>
        <p:nvSpPr>
          <p:cNvPr id="37891" name="Rectangle 5"/>
          <p:cNvSpPr>
            <a:spLocks noGrp="1" noChangeArrowheads="1"/>
          </p:cNvSpPr>
          <p:nvPr>
            <p:ph type="body" idx="1"/>
          </p:nvPr>
        </p:nvSpPr>
        <p:spPr/>
        <p:txBody>
          <a:bodyPr/>
          <a:lstStyle/>
          <a:p>
            <a:r>
              <a:rPr lang="en-US" altLang="en-US" smtClean="0"/>
              <a:t>Diagnosing refers to the reasoning process</a:t>
            </a:r>
          </a:p>
          <a:p>
            <a:r>
              <a:rPr lang="en-US" altLang="en-US" smtClean="0"/>
              <a:t>Diagnosis is a statement or conclusion regarding the nature of a phenomenon</a:t>
            </a:r>
          </a:p>
          <a:p>
            <a:r>
              <a:rPr lang="en-US" altLang="en-US" smtClean="0"/>
              <a:t>Diagnostic labels are the standardized NANDA names</a:t>
            </a:r>
          </a:p>
          <a:p>
            <a:r>
              <a:rPr lang="en-US" altLang="en-US" smtClean="0"/>
              <a:t>Nursing diagnosis is the problem statement consisting of the diagnostic label plus etiology</a:t>
            </a:r>
          </a:p>
        </p:txBody>
      </p:sp>
    </p:spTree>
    <p:extLst>
      <p:ext uri="{BB962C8B-B14F-4D97-AF65-F5344CB8AC3E}">
        <p14:creationId xmlns:p14="http://schemas.microsoft.com/office/powerpoint/2010/main" xmlns="" val="2301450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274638"/>
            <a:ext cx="9144000" cy="868362"/>
          </a:xfrm>
        </p:spPr>
        <p:style>
          <a:lnRef idx="0">
            <a:schemeClr val="accent1"/>
          </a:lnRef>
          <a:fillRef idx="3">
            <a:schemeClr val="accent1"/>
          </a:fillRef>
          <a:effectRef idx="3">
            <a:schemeClr val="accent1"/>
          </a:effectRef>
          <a:fontRef idx="minor">
            <a:schemeClr val="lt1"/>
          </a:fontRef>
        </p:style>
        <p:txBody>
          <a:bodyPr>
            <a:normAutofit/>
          </a:bodyPr>
          <a:lstStyle/>
          <a:p>
            <a:r>
              <a:rPr lang="en-US" altLang="en-US" dirty="0" smtClean="0"/>
              <a:t>Nursing Process </a:t>
            </a:r>
            <a:endParaRPr lang="en-US" altLang="en-US" dirty="0"/>
          </a:p>
        </p:txBody>
      </p:sp>
      <p:sp>
        <p:nvSpPr>
          <p:cNvPr id="5123" name="Rectangle 3"/>
          <p:cNvSpPr>
            <a:spLocks noGrp="1" noChangeArrowheads="1"/>
          </p:cNvSpPr>
          <p:nvPr>
            <p:ph type="body" idx="1"/>
          </p:nvPr>
        </p:nvSpPr>
        <p:spPr/>
        <p:txBody>
          <a:bodyPr/>
          <a:lstStyle/>
          <a:p>
            <a:pPr marL="0" indent="0">
              <a:buNone/>
            </a:pPr>
            <a:r>
              <a:rPr lang="en-US" altLang="en-US" b="1" dirty="0" smtClean="0">
                <a:solidFill>
                  <a:schemeClr val="accent2">
                    <a:lumMod val="75000"/>
                  </a:schemeClr>
                </a:solidFill>
              </a:rPr>
              <a:t>Defined as:  </a:t>
            </a:r>
          </a:p>
          <a:p>
            <a:pPr marL="0" indent="0">
              <a:buBlip>
                <a:blip r:embed="rId2"/>
              </a:buBlip>
            </a:pPr>
            <a:r>
              <a:rPr lang="en-US" altLang="en-US" dirty="0" smtClean="0">
                <a:latin typeface="+mj-lt"/>
              </a:rPr>
              <a:t>is a Systematic</a:t>
            </a:r>
            <a:r>
              <a:rPr lang="en-US" altLang="en-US" dirty="0">
                <a:latin typeface="+mj-lt"/>
              </a:rPr>
              <a:t>, rational method of planning </a:t>
            </a:r>
            <a:r>
              <a:rPr lang="en-US" altLang="en-US" dirty="0" smtClean="0">
                <a:latin typeface="+mj-lt"/>
              </a:rPr>
              <a:t>to </a:t>
            </a:r>
            <a:r>
              <a:rPr lang="en-US" altLang="en-US" dirty="0">
                <a:latin typeface="+mj-lt"/>
              </a:rPr>
              <a:t>providing </a:t>
            </a:r>
            <a:r>
              <a:rPr lang="en-US" altLang="en-US" dirty="0" smtClean="0">
                <a:latin typeface="+mj-lt"/>
              </a:rPr>
              <a:t>nursing care. </a:t>
            </a:r>
          </a:p>
          <a:p>
            <a:pPr marL="0" indent="0">
              <a:buNone/>
            </a:pPr>
            <a:endParaRPr lang="en-US" altLang="en-US" dirty="0">
              <a:latin typeface="+mj-lt"/>
            </a:endParaRPr>
          </a:p>
          <a:p>
            <a:pPr marL="0" lvl="1" indent="0">
              <a:buBlip>
                <a:blip r:embed="rId2"/>
              </a:buBlip>
            </a:pPr>
            <a:r>
              <a:rPr lang="en-US" altLang="en-US" sz="3200" dirty="0" smtClean="0">
                <a:latin typeface="+mj-lt"/>
              </a:rPr>
              <a:t>Is “A </a:t>
            </a:r>
            <a:r>
              <a:rPr lang="en-US" altLang="en-US" sz="3200" dirty="0">
                <a:latin typeface="+mj-lt"/>
              </a:rPr>
              <a:t>series of steps or acts that lead to accomplishment of some goal or purpose”</a:t>
            </a:r>
          </a:p>
          <a:p>
            <a:pPr marL="0" indent="0">
              <a:buNone/>
            </a:pPr>
            <a:endParaRPr lang="en-US" altLang="en-US" dirty="0"/>
          </a:p>
        </p:txBody>
      </p:sp>
    </p:spTree>
    <p:extLst>
      <p:ext uri="{BB962C8B-B14F-4D97-AF65-F5344CB8AC3E}">
        <p14:creationId xmlns:p14="http://schemas.microsoft.com/office/powerpoint/2010/main" xmlns="" val="13771977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0" y="274638"/>
            <a:ext cx="9144000" cy="8683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Types of Nursing Diagnoses</a:t>
            </a:r>
          </a:p>
        </p:txBody>
      </p:sp>
      <p:sp>
        <p:nvSpPr>
          <p:cNvPr id="38915" name="Rectangle 5"/>
          <p:cNvSpPr>
            <a:spLocks noGrp="1" noChangeArrowheads="1"/>
          </p:cNvSpPr>
          <p:nvPr>
            <p:ph type="body" idx="1"/>
          </p:nvPr>
        </p:nvSpPr>
        <p:spPr/>
        <p:txBody>
          <a:bodyPr/>
          <a:lstStyle/>
          <a:p>
            <a:r>
              <a:rPr lang="en-US" altLang="en-US" smtClean="0"/>
              <a:t>Actual Diagnosis</a:t>
            </a:r>
          </a:p>
          <a:p>
            <a:pPr lvl="1"/>
            <a:r>
              <a:rPr lang="en-US" altLang="en-US" smtClean="0"/>
              <a:t>Problem presents at the time of the assessment</a:t>
            </a:r>
          </a:p>
          <a:p>
            <a:pPr lvl="1"/>
            <a:r>
              <a:rPr lang="en-US" altLang="en-US" smtClean="0"/>
              <a:t>Presence of associated signs and symptoms</a:t>
            </a:r>
          </a:p>
          <a:p>
            <a:r>
              <a:rPr lang="en-US" altLang="en-US" smtClean="0"/>
              <a:t>Risk Diagnosis</a:t>
            </a:r>
          </a:p>
          <a:p>
            <a:pPr lvl="1"/>
            <a:r>
              <a:rPr lang="en-US" altLang="en-US" smtClean="0"/>
              <a:t>Problem does not exist</a:t>
            </a:r>
          </a:p>
          <a:p>
            <a:pPr lvl="1"/>
            <a:r>
              <a:rPr lang="en-US" altLang="en-US" smtClean="0"/>
              <a:t>Presence of risk factors </a:t>
            </a:r>
          </a:p>
        </p:txBody>
      </p:sp>
    </p:spTree>
    <p:extLst>
      <p:ext uri="{BB962C8B-B14F-4D97-AF65-F5344CB8AC3E}">
        <p14:creationId xmlns:p14="http://schemas.microsoft.com/office/powerpoint/2010/main" xmlns="" val="35222521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a:xfrm>
            <a:off x="76200" y="274638"/>
            <a:ext cx="9067800" cy="868362"/>
          </a:xfrm>
        </p:spPr>
        <p:style>
          <a:lnRef idx="1">
            <a:schemeClr val="accent3"/>
          </a:lnRef>
          <a:fillRef idx="2">
            <a:schemeClr val="accent3"/>
          </a:fillRef>
          <a:effectRef idx="1">
            <a:schemeClr val="accent3"/>
          </a:effectRef>
          <a:fontRef idx="minor">
            <a:schemeClr val="dk1"/>
          </a:fontRef>
        </p:style>
        <p:txBody>
          <a:bodyPr>
            <a:normAutofit/>
          </a:bodyPr>
          <a:lstStyle/>
          <a:p>
            <a:pPr>
              <a:defRPr/>
            </a:pPr>
            <a:r>
              <a:rPr lang="en-US" dirty="0"/>
              <a:t>Types of Nursing Diagnoses (cont'd)</a:t>
            </a:r>
          </a:p>
        </p:txBody>
      </p:sp>
      <p:sp>
        <p:nvSpPr>
          <p:cNvPr id="39939" name="Rectangle 5"/>
          <p:cNvSpPr>
            <a:spLocks noGrp="1" noChangeArrowheads="1"/>
          </p:cNvSpPr>
          <p:nvPr>
            <p:ph type="body" idx="1"/>
          </p:nvPr>
        </p:nvSpPr>
        <p:spPr/>
        <p:txBody>
          <a:bodyPr/>
          <a:lstStyle/>
          <a:p>
            <a:r>
              <a:rPr lang="en-US" altLang="en-US" smtClean="0"/>
              <a:t>Health Promotion Diagnosis</a:t>
            </a:r>
          </a:p>
          <a:p>
            <a:pPr lvl="1"/>
            <a:r>
              <a:rPr lang="en-US" altLang="en-US" smtClean="0"/>
              <a:t>Preparedness to implement behaviors to improve their health condition</a:t>
            </a:r>
          </a:p>
          <a:p>
            <a:pPr lvl="1"/>
            <a:r>
              <a:rPr lang="en-US" altLang="en-US" smtClean="0"/>
              <a:t>Example: Readiness for enhanced Nutrition</a:t>
            </a:r>
          </a:p>
          <a:p>
            <a:r>
              <a:rPr lang="en-US" altLang="en-US" smtClean="0"/>
              <a:t>Wellness Diagnosis</a:t>
            </a:r>
          </a:p>
          <a:p>
            <a:pPr lvl="1"/>
            <a:r>
              <a:rPr lang="en-US" altLang="en-US" smtClean="0"/>
              <a:t>Describes human responses to levels of wellness in an individual, family, or community</a:t>
            </a:r>
          </a:p>
          <a:p>
            <a:pPr lvl="1"/>
            <a:r>
              <a:rPr lang="en-US" altLang="en-US" smtClean="0"/>
              <a:t>Example: Readiness for Enhanced Family Coping</a:t>
            </a:r>
          </a:p>
        </p:txBody>
      </p:sp>
    </p:spTree>
    <p:extLst>
      <p:ext uri="{BB962C8B-B14F-4D97-AF65-F5344CB8AC3E}">
        <p14:creationId xmlns:p14="http://schemas.microsoft.com/office/powerpoint/2010/main" xmlns="" val="37101226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a:xfrm>
            <a:off x="0" y="274638"/>
            <a:ext cx="9144000" cy="9445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Components of a Nursing Diagnosis </a:t>
            </a:r>
          </a:p>
        </p:txBody>
      </p:sp>
      <p:sp>
        <p:nvSpPr>
          <p:cNvPr id="40963" name="Rectangle 5"/>
          <p:cNvSpPr>
            <a:spLocks noGrp="1" noChangeArrowheads="1"/>
          </p:cNvSpPr>
          <p:nvPr>
            <p:ph type="body" idx="1"/>
          </p:nvPr>
        </p:nvSpPr>
        <p:spPr/>
        <p:txBody>
          <a:bodyPr/>
          <a:lstStyle/>
          <a:p>
            <a:r>
              <a:rPr lang="en-US" altLang="en-US" dirty="0" smtClean="0"/>
              <a:t>Problem statement (diagnostic label)</a:t>
            </a:r>
          </a:p>
          <a:p>
            <a:pPr lvl="1"/>
            <a:r>
              <a:rPr lang="en-US" altLang="en-US" dirty="0" smtClean="0"/>
              <a:t>Describes the client’s health problem or response </a:t>
            </a:r>
          </a:p>
          <a:p>
            <a:pPr lvl="1"/>
            <a:r>
              <a:rPr lang="en-US" altLang="en-US" dirty="0" smtClean="0"/>
              <a:t>Qualifiers added to give additional meaning</a:t>
            </a:r>
          </a:p>
          <a:p>
            <a:r>
              <a:rPr lang="en-US" altLang="en-US" dirty="0" smtClean="0"/>
              <a:t>Etiology (related factors and risk factors)</a:t>
            </a:r>
          </a:p>
          <a:p>
            <a:pPr lvl="1"/>
            <a:r>
              <a:rPr lang="en-US" altLang="en-US" dirty="0" smtClean="0"/>
              <a:t>Identifies one or more probable causes of the health problem</a:t>
            </a:r>
          </a:p>
        </p:txBody>
      </p:sp>
    </p:spTree>
    <p:extLst>
      <p:ext uri="{BB962C8B-B14F-4D97-AF65-F5344CB8AC3E}">
        <p14:creationId xmlns:p14="http://schemas.microsoft.com/office/powerpoint/2010/main" xmlns="" val="3854675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Components of a Nursing Diagnosis</a:t>
            </a:r>
          </a:p>
        </p:txBody>
      </p:sp>
      <p:sp>
        <p:nvSpPr>
          <p:cNvPr id="41987" name="Rectangle 5"/>
          <p:cNvSpPr>
            <a:spLocks noGrp="1" noChangeArrowheads="1"/>
          </p:cNvSpPr>
          <p:nvPr>
            <p:ph type="body" idx="1"/>
          </p:nvPr>
        </p:nvSpPr>
        <p:spPr/>
        <p:txBody>
          <a:bodyPr/>
          <a:lstStyle/>
          <a:p>
            <a:r>
              <a:rPr lang="en-US" altLang="en-US" dirty="0" smtClean="0"/>
              <a:t>Defining characteristics</a:t>
            </a:r>
          </a:p>
          <a:p>
            <a:pPr lvl="1"/>
            <a:r>
              <a:rPr lang="en-US" altLang="en-US" dirty="0" smtClean="0"/>
              <a:t>Cluster of signs and symptoms indicate the </a:t>
            </a:r>
          </a:p>
          <a:p>
            <a:pPr lvl="1"/>
            <a:r>
              <a:rPr lang="en-US" altLang="en-US" dirty="0" smtClean="0"/>
              <a:t>presence of a particular diagnostic label (actual diagnoses)</a:t>
            </a:r>
          </a:p>
          <a:p>
            <a:pPr lvl="1"/>
            <a:r>
              <a:rPr lang="en-US" altLang="en-US" dirty="0" smtClean="0"/>
              <a:t>Actual nursing diagnoses client’s have signs and symptoms</a:t>
            </a:r>
          </a:p>
          <a:p>
            <a:pPr lvl="1"/>
            <a:r>
              <a:rPr lang="en-US" altLang="en-US" dirty="0"/>
              <a:t>For risk for nursing diagnoses no subjective or objective data </a:t>
            </a:r>
          </a:p>
          <a:p>
            <a:pPr marL="457200" lvl="1" indent="0">
              <a:buNone/>
            </a:pPr>
            <a:endParaRPr lang="en-US" altLang="en-US" dirty="0" smtClean="0"/>
          </a:p>
        </p:txBody>
      </p:sp>
    </p:spTree>
    <p:extLst>
      <p:ext uri="{BB962C8B-B14F-4D97-AF65-F5344CB8AC3E}">
        <p14:creationId xmlns:p14="http://schemas.microsoft.com/office/powerpoint/2010/main" xmlns="" val="10440864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Nursing Diagnoses </a:t>
            </a:r>
          </a:p>
        </p:txBody>
      </p:sp>
      <p:sp>
        <p:nvSpPr>
          <p:cNvPr id="44035" name="Rectangle 5"/>
          <p:cNvSpPr>
            <a:spLocks noGrp="1" noChangeArrowheads="1"/>
          </p:cNvSpPr>
          <p:nvPr>
            <p:ph type="body" idx="1"/>
          </p:nvPr>
        </p:nvSpPr>
        <p:spPr/>
        <p:txBody>
          <a:bodyPr/>
          <a:lstStyle/>
          <a:p>
            <a:r>
              <a:rPr lang="en-US" altLang="en-US" dirty="0" smtClean="0"/>
              <a:t>A statement of </a:t>
            </a:r>
            <a:r>
              <a:rPr lang="en-US" altLang="en-US" b="1" dirty="0" smtClean="0"/>
              <a:t>nursing judgment </a:t>
            </a:r>
            <a:r>
              <a:rPr lang="en-US" altLang="en-US" dirty="0" smtClean="0"/>
              <a:t>based on education, experience, expertise and licensed to treat</a:t>
            </a:r>
          </a:p>
          <a:p>
            <a:r>
              <a:rPr lang="en-US" altLang="en-US" dirty="0" smtClean="0"/>
              <a:t>Describes human response, a client’s physical, sociocultural, psychological, and spiritual responses to an illness or a health problem</a:t>
            </a:r>
          </a:p>
          <a:p>
            <a:r>
              <a:rPr lang="en-US" altLang="en-US" dirty="0" smtClean="0"/>
              <a:t>Changes when client’s responses change</a:t>
            </a:r>
          </a:p>
        </p:txBody>
      </p:sp>
    </p:spTree>
    <p:extLst>
      <p:ext uri="{BB962C8B-B14F-4D97-AF65-F5344CB8AC3E}">
        <p14:creationId xmlns:p14="http://schemas.microsoft.com/office/powerpoint/2010/main" xmlns="" val="34184031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0" y="274638"/>
            <a:ext cx="9067800" cy="7921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Medical Diagnoses </a:t>
            </a:r>
          </a:p>
        </p:txBody>
      </p:sp>
      <p:sp>
        <p:nvSpPr>
          <p:cNvPr id="45059" name="Rectangle 5"/>
          <p:cNvSpPr>
            <a:spLocks noGrp="1" noChangeArrowheads="1"/>
          </p:cNvSpPr>
          <p:nvPr>
            <p:ph type="body" idx="1"/>
          </p:nvPr>
        </p:nvSpPr>
        <p:spPr/>
        <p:txBody>
          <a:bodyPr/>
          <a:lstStyle/>
          <a:p>
            <a:r>
              <a:rPr lang="en-US" altLang="en-US" dirty="0" smtClean="0"/>
              <a:t>Made by a physician</a:t>
            </a:r>
          </a:p>
          <a:p>
            <a:r>
              <a:rPr lang="en-US" altLang="en-US" dirty="0" smtClean="0"/>
              <a:t>Refers to a disease process</a:t>
            </a:r>
          </a:p>
          <a:p>
            <a:r>
              <a:rPr lang="en-US" altLang="en-US" dirty="0" smtClean="0"/>
              <a:t>Remains the same for as long as the disease process is present</a:t>
            </a:r>
          </a:p>
        </p:txBody>
      </p:sp>
    </p:spTree>
    <p:extLst>
      <p:ext uri="{BB962C8B-B14F-4D97-AF65-F5344CB8AC3E}">
        <p14:creationId xmlns:p14="http://schemas.microsoft.com/office/powerpoint/2010/main" xmlns="" val="19900197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457200" y="274638"/>
            <a:ext cx="8229600" cy="868362"/>
          </a:xfrm>
        </p:spPr>
        <p:style>
          <a:lnRef idx="1">
            <a:schemeClr val="accent3"/>
          </a:lnRef>
          <a:fillRef idx="2">
            <a:schemeClr val="accent3"/>
          </a:fillRef>
          <a:effectRef idx="1">
            <a:schemeClr val="accent3"/>
          </a:effectRef>
          <a:fontRef idx="minor">
            <a:schemeClr val="dk1"/>
          </a:fontRef>
        </p:style>
        <p:txBody>
          <a:bodyPr/>
          <a:lstStyle/>
          <a:p>
            <a:r>
              <a:rPr lang="en-US" altLang="en-US" b="1" dirty="0" smtClean="0"/>
              <a:t>Ex: Diagnosis</a:t>
            </a:r>
          </a:p>
        </p:txBody>
      </p:sp>
      <p:graphicFrame>
        <p:nvGraphicFramePr>
          <p:cNvPr id="33827" name="Group 35"/>
          <p:cNvGraphicFramePr>
            <a:graphicFrameLocks noGrp="1"/>
          </p:cNvGraphicFramePr>
          <p:nvPr>
            <p:ph idx="1"/>
            <p:extLst>
              <p:ext uri="{D42A27DB-BD31-4B8C-83A1-F6EECF244321}">
                <p14:modId xmlns:p14="http://schemas.microsoft.com/office/powerpoint/2010/main" xmlns="" val="1853229126"/>
              </p:ext>
            </p:extLst>
          </p:nvPr>
        </p:nvGraphicFramePr>
        <p:xfrm>
          <a:off x="609600" y="1371601"/>
          <a:ext cx="8077200" cy="4762501"/>
        </p:xfrm>
        <a:graphic>
          <a:graphicData uri="http://schemas.openxmlformats.org/drawingml/2006/table">
            <a:tbl>
              <a:tblPr/>
              <a:tblGrid>
                <a:gridCol w="3962400"/>
                <a:gridCol w="4114800"/>
              </a:tblGrid>
              <a:tr h="76100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Nursing diagnosis</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Medical diagnosis</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022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Breathing patterns, ineffective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Chronic obstructive pulmonary disease</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100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Activity intolerance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Cerebrovascular accident</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904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Pain</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Appendectomy</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100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Body image disturbance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Amputation</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022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latin typeface="Arial" charset="0"/>
                        </a:rPr>
                        <a:t>Body temperature, risk for altered</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Strep throat</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20048999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0" y="274638"/>
            <a:ext cx="9067800" cy="9445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Steps in Diagnostic Process</a:t>
            </a:r>
          </a:p>
        </p:txBody>
      </p:sp>
      <p:sp>
        <p:nvSpPr>
          <p:cNvPr id="49155" name="Rectangle 5"/>
          <p:cNvSpPr>
            <a:spLocks noGrp="1" noChangeArrowheads="1"/>
          </p:cNvSpPr>
          <p:nvPr>
            <p:ph type="body" idx="1"/>
          </p:nvPr>
        </p:nvSpPr>
        <p:spPr/>
        <p:txBody>
          <a:bodyPr/>
          <a:lstStyle/>
          <a:p>
            <a:r>
              <a:rPr lang="en-US" altLang="en-US" dirty="0" smtClean="0"/>
              <a:t>Analyzing Data</a:t>
            </a:r>
          </a:p>
          <a:p>
            <a:pPr lvl="1"/>
            <a:r>
              <a:rPr lang="en-US" altLang="en-US" dirty="0" smtClean="0"/>
              <a:t>Compare data against standards</a:t>
            </a:r>
          </a:p>
          <a:p>
            <a:pPr lvl="1"/>
            <a:r>
              <a:rPr lang="en-US" altLang="en-US" dirty="0" smtClean="0"/>
              <a:t>Cluster cues</a:t>
            </a:r>
          </a:p>
          <a:p>
            <a:pPr lvl="1"/>
            <a:r>
              <a:rPr lang="en-US" altLang="en-US" dirty="0" smtClean="0"/>
              <a:t>Identify gaps </a:t>
            </a:r>
          </a:p>
          <a:p>
            <a:pPr lvl="1"/>
            <a:r>
              <a:rPr lang="en-US" altLang="en-US" dirty="0" smtClean="0"/>
              <a:t>Identifying health problems, risks, and strengths</a:t>
            </a:r>
          </a:p>
          <a:p>
            <a:r>
              <a:rPr lang="en-US" altLang="en-US" dirty="0" smtClean="0"/>
              <a:t>Formulating diagnostic statements</a:t>
            </a:r>
          </a:p>
        </p:txBody>
      </p:sp>
    </p:spTree>
    <p:extLst>
      <p:ext uri="{BB962C8B-B14F-4D97-AF65-F5344CB8AC3E}">
        <p14:creationId xmlns:p14="http://schemas.microsoft.com/office/powerpoint/2010/main" xmlns="" val="30366040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lstStyle/>
          <a:p>
            <a:pPr>
              <a:defRPr/>
            </a:pPr>
            <a:r>
              <a:rPr lang="en-US" dirty="0"/>
              <a:t>Writing Nursing Diagnoses </a:t>
            </a:r>
          </a:p>
        </p:txBody>
      </p:sp>
      <p:sp>
        <p:nvSpPr>
          <p:cNvPr id="50179" name="Rectangle 5"/>
          <p:cNvSpPr>
            <a:spLocks noGrp="1" noChangeArrowheads="1"/>
          </p:cNvSpPr>
          <p:nvPr>
            <p:ph type="body" idx="1"/>
          </p:nvPr>
        </p:nvSpPr>
        <p:spPr/>
        <p:txBody>
          <a:bodyPr/>
          <a:lstStyle/>
          <a:p>
            <a:r>
              <a:rPr lang="en-US" altLang="en-US" dirty="0" smtClean="0"/>
              <a:t>Basic Two-Part Statement </a:t>
            </a:r>
          </a:p>
          <a:p>
            <a:pPr lvl="1"/>
            <a:r>
              <a:rPr lang="en-US" altLang="en-US" dirty="0" smtClean="0"/>
              <a:t>Problem (P)</a:t>
            </a:r>
          </a:p>
          <a:p>
            <a:pPr lvl="1"/>
            <a:r>
              <a:rPr lang="en-US" altLang="en-US" dirty="0" smtClean="0"/>
              <a:t>Etiology (E)</a:t>
            </a:r>
          </a:p>
          <a:p>
            <a:r>
              <a:rPr lang="en-US" altLang="en-US" dirty="0" smtClean="0"/>
              <a:t>Basic Three-Part Statement</a:t>
            </a:r>
          </a:p>
          <a:p>
            <a:pPr lvl="1"/>
            <a:r>
              <a:rPr lang="en-US" altLang="en-US" dirty="0" smtClean="0"/>
              <a:t>Problem (P)</a:t>
            </a:r>
          </a:p>
          <a:p>
            <a:pPr lvl="1"/>
            <a:r>
              <a:rPr lang="en-US" altLang="en-US" dirty="0" smtClean="0"/>
              <a:t>Etiology (E)</a:t>
            </a:r>
          </a:p>
          <a:p>
            <a:pPr lvl="1"/>
            <a:r>
              <a:rPr lang="en-US" altLang="en-US" dirty="0" smtClean="0"/>
              <a:t>Signs and symptoms (S)</a:t>
            </a:r>
            <a:r>
              <a:rPr lang="en-US" altLang="en-US" dirty="0"/>
              <a:t> what’s the evidence of the </a:t>
            </a:r>
            <a:r>
              <a:rPr lang="en-US" altLang="en-US" dirty="0" smtClean="0"/>
              <a:t>problem. </a:t>
            </a:r>
            <a:endParaRPr lang="en-US" altLang="en-US" dirty="0"/>
          </a:p>
          <a:p>
            <a:pPr lvl="1"/>
            <a:endParaRPr lang="en-US" altLang="en-US" dirty="0" smtClean="0"/>
          </a:p>
        </p:txBody>
      </p:sp>
    </p:spTree>
    <p:extLst>
      <p:ext uri="{BB962C8B-B14F-4D97-AF65-F5344CB8AC3E}">
        <p14:creationId xmlns:p14="http://schemas.microsoft.com/office/powerpoint/2010/main" xmlns="" val="41864079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274638"/>
            <a:ext cx="9144000" cy="79216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altLang="en-US" sz="4800" dirty="0"/>
              <a:t>Nursing Diagnosis</a:t>
            </a:r>
          </a:p>
        </p:txBody>
      </p:sp>
      <p:sp>
        <p:nvSpPr>
          <p:cNvPr id="14339" name="Rectangle 3"/>
          <p:cNvSpPr>
            <a:spLocks noGrp="1" noChangeArrowheads="1"/>
          </p:cNvSpPr>
          <p:nvPr>
            <p:ph type="body" idx="1"/>
          </p:nvPr>
        </p:nvSpPr>
        <p:spPr>
          <a:xfrm>
            <a:off x="685800" y="1981200"/>
            <a:ext cx="7772400" cy="4572000"/>
          </a:xfrm>
        </p:spPr>
        <p:txBody>
          <a:bodyPr/>
          <a:lstStyle/>
          <a:p>
            <a:pPr>
              <a:lnSpc>
                <a:spcPct val="90000"/>
              </a:lnSpc>
            </a:pPr>
            <a:r>
              <a:rPr lang="en-US" altLang="en-US" b="1"/>
              <a:t>Problem( Diagnostic Label)</a:t>
            </a:r>
            <a:r>
              <a:rPr lang="en-US" altLang="en-US"/>
              <a:t>-based on your assessment of client…(gathered information), pick a problem from the NANDA list...</a:t>
            </a:r>
          </a:p>
          <a:p>
            <a:pPr>
              <a:lnSpc>
                <a:spcPct val="90000"/>
              </a:lnSpc>
            </a:pPr>
            <a:r>
              <a:rPr lang="en-US" altLang="en-US" b="1"/>
              <a:t>Etiology</a:t>
            </a:r>
            <a:r>
              <a:rPr lang="en-US" altLang="en-US"/>
              <a:t>- determine what the problem is caused by or related to (R/T)...</a:t>
            </a:r>
          </a:p>
          <a:p>
            <a:pPr>
              <a:lnSpc>
                <a:spcPct val="90000"/>
              </a:lnSpc>
            </a:pPr>
            <a:r>
              <a:rPr lang="en-US" altLang="en-US" b="1"/>
              <a:t>Defining characteristics</a:t>
            </a:r>
            <a:r>
              <a:rPr lang="en-US" altLang="en-US"/>
              <a:t>- then state as evidenced by (AEB) the specific facts the problem is based on...</a:t>
            </a:r>
          </a:p>
        </p:txBody>
      </p:sp>
    </p:spTree>
    <p:extLst>
      <p:ext uri="{BB962C8B-B14F-4D97-AF65-F5344CB8AC3E}">
        <p14:creationId xmlns:p14="http://schemas.microsoft.com/office/powerpoint/2010/main" xmlns="" val="19324284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868362"/>
          </a:xfrm>
        </p:spPr>
        <p:style>
          <a:lnRef idx="0">
            <a:schemeClr val="accent1"/>
          </a:lnRef>
          <a:fillRef idx="3">
            <a:schemeClr val="accent1"/>
          </a:fillRef>
          <a:effectRef idx="3">
            <a:schemeClr val="accent1"/>
          </a:effectRef>
          <a:fontRef idx="minor">
            <a:schemeClr val="lt1"/>
          </a:fontRef>
        </p:style>
        <p:txBody>
          <a:bodyPr/>
          <a:lstStyle/>
          <a:p>
            <a:r>
              <a:rPr lang="en-US" dirty="0" smtClean="0"/>
              <a:t>Goals of Nursing process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altLang="en-US" dirty="0" smtClean="0"/>
              <a:t>To identify Patient healthcare </a:t>
            </a:r>
            <a:r>
              <a:rPr lang="en-US" altLang="en-US" dirty="0"/>
              <a:t>status, actual or potential health problems</a:t>
            </a:r>
          </a:p>
          <a:p>
            <a:pPr marL="514350" indent="-514350">
              <a:buFont typeface="+mj-lt"/>
              <a:buAutoNum type="arabicPeriod"/>
            </a:pPr>
            <a:r>
              <a:rPr lang="en-US" altLang="en-US" dirty="0" smtClean="0"/>
              <a:t>To </a:t>
            </a:r>
            <a:r>
              <a:rPr lang="en-US" altLang="en-US" dirty="0"/>
              <a:t>establish plans to meet the identified </a:t>
            </a:r>
            <a:r>
              <a:rPr lang="en-US" altLang="en-US" dirty="0" smtClean="0"/>
              <a:t>needs.</a:t>
            </a:r>
            <a:endParaRPr lang="en-US" altLang="en-US" dirty="0"/>
          </a:p>
          <a:p>
            <a:pPr marL="514350" indent="-514350">
              <a:buFont typeface="+mj-lt"/>
              <a:buAutoNum type="arabicPeriod"/>
            </a:pPr>
            <a:r>
              <a:rPr lang="en-US" altLang="en-US" dirty="0" smtClean="0"/>
              <a:t> </a:t>
            </a:r>
            <a:r>
              <a:rPr lang="en-US" altLang="en-US" dirty="0"/>
              <a:t>To deliver </a:t>
            </a:r>
            <a:r>
              <a:rPr lang="en-US" altLang="en-US" dirty="0" smtClean="0"/>
              <a:t>specific nursing interventions </a:t>
            </a:r>
            <a:r>
              <a:rPr lang="en-US" altLang="en-US" dirty="0"/>
              <a:t>to address those </a:t>
            </a:r>
            <a:r>
              <a:rPr lang="en-US" altLang="en-US" dirty="0" smtClean="0"/>
              <a:t>needs.</a:t>
            </a:r>
            <a:endParaRPr lang="en-US" altLang="en-US" dirty="0"/>
          </a:p>
          <a:p>
            <a:endParaRPr lang="en-US" dirty="0"/>
          </a:p>
        </p:txBody>
      </p:sp>
    </p:spTree>
    <p:extLst>
      <p:ext uri="{BB962C8B-B14F-4D97-AF65-F5344CB8AC3E}">
        <p14:creationId xmlns:p14="http://schemas.microsoft.com/office/powerpoint/2010/main" xmlns="" val="19227788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274638"/>
            <a:ext cx="9144000" cy="944562"/>
          </a:xfrm>
        </p:spPr>
        <p:style>
          <a:lnRef idx="1">
            <a:schemeClr val="accent3"/>
          </a:lnRef>
          <a:fillRef idx="2">
            <a:schemeClr val="accent3"/>
          </a:fillRef>
          <a:effectRef idx="1">
            <a:schemeClr val="accent3"/>
          </a:effectRef>
          <a:fontRef idx="minor">
            <a:schemeClr val="dk1"/>
          </a:fontRef>
        </p:style>
        <p:txBody>
          <a:bodyPr/>
          <a:lstStyle/>
          <a:p>
            <a:r>
              <a:rPr lang="en-US" altLang="en-US" dirty="0"/>
              <a:t>Example of Nursing </a:t>
            </a:r>
            <a:r>
              <a:rPr lang="en-US" altLang="en-US" dirty="0" err="1"/>
              <a:t>Dx</a:t>
            </a:r>
            <a:endParaRPr lang="en-US" altLang="en-US" dirty="0"/>
          </a:p>
        </p:txBody>
      </p:sp>
      <p:sp>
        <p:nvSpPr>
          <p:cNvPr id="12291" name="Rectangle 3"/>
          <p:cNvSpPr>
            <a:spLocks noGrp="1" noChangeArrowheads="1"/>
          </p:cNvSpPr>
          <p:nvPr>
            <p:ph type="body" idx="1"/>
          </p:nvPr>
        </p:nvSpPr>
        <p:spPr/>
        <p:txBody>
          <a:bodyPr/>
          <a:lstStyle/>
          <a:p>
            <a:pPr>
              <a:lnSpc>
                <a:spcPct val="90000"/>
              </a:lnSpc>
            </a:pPr>
            <a:r>
              <a:rPr lang="en-US" altLang="en-US" b="1"/>
              <a:t>Ineffective therapeutic regimen management </a:t>
            </a:r>
            <a:r>
              <a:rPr lang="en-US" altLang="en-US"/>
              <a:t> </a:t>
            </a:r>
          </a:p>
          <a:p>
            <a:pPr>
              <a:lnSpc>
                <a:spcPct val="90000"/>
              </a:lnSpc>
              <a:buFont typeface="Monotype Sorts" pitchFamily="2" charset="2"/>
              <a:buNone/>
            </a:pPr>
            <a:r>
              <a:rPr lang="en-US" altLang="en-US" b="1"/>
              <a:t>	R/T</a:t>
            </a:r>
            <a:r>
              <a:rPr lang="en-US" altLang="en-US"/>
              <a:t> difficulty maintaining lifestyle changes and lack of knowledge </a:t>
            </a:r>
          </a:p>
          <a:p>
            <a:pPr>
              <a:lnSpc>
                <a:spcPct val="90000"/>
              </a:lnSpc>
              <a:buFont typeface="Monotype Sorts" pitchFamily="2" charset="2"/>
              <a:buNone/>
            </a:pPr>
            <a:r>
              <a:rPr lang="en-US" altLang="en-US" b="1"/>
              <a:t>	AEB</a:t>
            </a:r>
            <a:r>
              <a:rPr lang="en-US" altLang="en-US"/>
              <a:t> B/P= 160/90, dietary sodium restrictions not being observed, and client statements of “ I don’t watch my salt”  “It’s hard to do and I just don’t get it”.</a:t>
            </a:r>
          </a:p>
        </p:txBody>
      </p:sp>
    </p:spTree>
    <p:extLst>
      <p:ext uri="{BB962C8B-B14F-4D97-AF65-F5344CB8AC3E}">
        <p14:creationId xmlns:p14="http://schemas.microsoft.com/office/powerpoint/2010/main" xmlns="" val="2230433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idx="4294967295"/>
          </p:nvPr>
        </p:nvSpPr>
        <p:spPr>
          <a:xfrm>
            <a:off x="457200" y="1828800"/>
            <a:ext cx="8229600" cy="685800"/>
          </a:xfrm>
        </p:spPr>
        <p:txBody>
          <a:bodyPr>
            <a:normAutofit fontScale="90000"/>
          </a:bodyPr>
          <a:lstStyle/>
          <a:p>
            <a:pPr eaLnBrk="1" hangingPunct="1"/>
            <a:r>
              <a:rPr lang="en-US" altLang="en-US" b="1" smtClean="0">
                <a:effectLst>
                  <a:outerShdw blurRad="38100" dist="38100" dir="2700000" algn="tl">
                    <a:srgbClr val="000000"/>
                  </a:outerShdw>
                </a:effectLst>
                <a:latin typeface="Arial" charset="0"/>
              </a:rPr>
              <a:t>Table 12-6</a:t>
            </a:r>
            <a:r>
              <a:rPr lang="en-US" altLang="en-US" smtClean="0">
                <a:effectLst>
                  <a:outerShdw blurRad="38100" dist="38100" dir="2700000" algn="tl">
                    <a:srgbClr val="000000"/>
                  </a:outerShdw>
                </a:effectLst>
                <a:latin typeface="Arial" charset="0"/>
              </a:rPr>
              <a:t>   </a:t>
            </a:r>
            <a:r>
              <a:rPr lang="en-US" altLang="en-US" b="1" smtClean="0">
                <a:effectLst>
                  <a:outerShdw blurRad="38100" dist="38100" dir="2700000" algn="tl">
                    <a:srgbClr val="000000"/>
                  </a:outerShdw>
                </a:effectLst>
                <a:latin typeface="Arial" charset="0"/>
              </a:rPr>
              <a:t>Guidelines for Writing a Nursing Diagnostic Statement</a:t>
            </a:r>
            <a:endParaRPr lang="en-US" altLang="en-US" smtClean="0">
              <a:effectLst>
                <a:outerShdw blurRad="38100" dist="38100" dir="2700000" algn="tl">
                  <a:srgbClr val="000000"/>
                </a:outerShdw>
              </a:effectLst>
              <a:latin typeface="Arial" charset="0"/>
            </a:endParaRPr>
          </a:p>
        </p:txBody>
      </p:sp>
      <p:pic>
        <p:nvPicPr>
          <p:cNvPr id="52227" name="tab_12_06.jpg" descr="tab_12_0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634848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p:cNvSpPr>
          <p:nvPr>
            <p:ph type="title" idx="4294967295"/>
          </p:nvPr>
        </p:nvSpPr>
        <p:spPr>
          <a:xfrm>
            <a:off x="0" y="274638"/>
            <a:ext cx="9144000" cy="639762"/>
          </a:xfrm>
        </p:spPr>
        <p:style>
          <a:lnRef idx="1">
            <a:schemeClr val="accent3"/>
          </a:lnRef>
          <a:fillRef idx="2">
            <a:schemeClr val="accent3"/>
          </a:fillRef>
          <a:effectRef idx="1">
            <a:schemeClr val="accent3"/>
          </a:effectRef>
          <a:fontRef idx="minor">
            <a:schemeClr val="dk1"/>
          </a:fontRef>
        </p:style>
        <p:txBody>
          <a:bodyPr>
            <a:normAutofit fontScale="90000"/>
          </a:bodyPr>
          <a:lstStyle/>
          <a:p>
            <a:pPr eaLnBrk="1" hangingPunct="1">
              <a:defRPr/>
            </a:pPr>
            <a:r>
              <a:rPr lang="en-US" dirty="0" smtClean="0"/>
              <a:t>Question</a:t>
            </a:r>
            <a:endParaRPr lang="en-US" dirty="0"/>
          </a:p>
        </p:txBody>
      </p:sp>
      <p:sp>
        <p:nvSpPr>
          <p:cNvPr id="20483" name="Rectangle 5"/>
          <p:cNvSpPr>
            <a:spLocks noGrp="1"/>
          </p:cNvSpPr>
          <p:nvPr>
            <p:ph type="body" idx="4294967295"/>
          </p:nvPr>
        </p:nvSpPr>
        <p:spPr/>
        <p:txBody>
          <a:bodyPr/>
          <a:lstStyle/>
          <a:p>
            <a:pPr marL="0" indent="0" eaLnBrk="1" hangingPunct="1">
              <a:buFont typeface="Arial" charset="0"/>
              <a:buNone/>
            </a:pPr>
            <a:r>
              <a:rPr lang="en-US" altLang="en-US" sz="2800" smtClean="0"/>
              <a:t>In the diagnostic statement “Excess fluid volume related to decreased venous return as manifested by lower extremity edema (swelling),” the etiology of the problem is which of the following?</a:t>
            </a:r>
          </a:p>
          <a:p>
            <a:pPr marL="0" indent="0" eaLnBrk="1" hangingPunct="1">
              <a:buFont typeface="Arial" charset="0"/>
              <a:buAutoNum type="alphaUcPeriod"/>
            </a:pPr>
            <a:r>
              <a:rPr lang="en-US" altLang="en-US" sz="2800" smtClean="0"/>
              <a:t>Excess fluid volume</a:t>
            </a:r>
          </a:p>
          <a:p>
            <a:pPr marL="0" indent="0" eaLnBrk="1" hangingPunct="1">
              <a:buFont typeface="Arial" charset="0"/>
              <a:buAutoNum type="alphaUcPeriod"/>
            </a:pPr>
            <a:r>
              <a:rPr lang="en-US" altLang="en-US" sz="2800" smtClean="0"/>
              <a:t>Decreased venous return</a:t>
            </a:r>
          </a:p>
          <a:p>
            <a:pPr marL="0" indent="0" eaLnBrk="1" hangingPunct="1">
              <a:buFont typeface="Arial" charset="0"/>
              <a:buAutoNum type="alphaUcPeriod"/>
            </a:pPr>
            <a:r>
              <a:rPr lang="en-US" altLang="en-US" sz="2800" smtClean="0"/>
              <a:t> Edema</a:t>
            </a:r>
          </a:p>
          <a:p>
            <a:pPr marL="0" indent="0" eaLnBrk="1" hangingPunct="1">
              <a:buFont typeface="Arial" charset="0"/>
              <a:buAutoNum type="alphaUcPeriod"/>
            </a:pPr>
            <a:r>
              <a:rPr lang="en-US" altLang="en-US" sz="2800" smtClean="0"/>
              <a:t>Unknown</a:t>
            </a:r>
          </a:p>
        </p:txBody>
      </p:sp>
    </p:spTree>
    <p:extLst>
      <p:ext uri="{BB962C8B-B14F-4D97-AF65-F5344CB8AC3E}">
        <p14:creationId xmlns:p14="http://schemas.microsoft.com/office/powerpoint/2010/main" xmlns="" val="34528907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p:cNvSpPr>
          <p:nvPr>
            <p:ph type="title" idx="4294967295"/>
          </p:nvPr>
        </p:nvSpPr>
        <p:spPr>
          <a:xfrm>
            <a:off x="0" y="274638"/>
            <a:ext cx="9144000" cy="868362"/>
          </a:xfrm>
        </p:spPr>
        <p:style>
          <a:lnRef idx="1">
            <a:schemeClr val="accent3"/>
          </a:lnRef>
          <a:fillRef idx="2">
            <a:schemeClr val="accent3"/>
          </a:fillRef>
          <a:effectRef idx="1">
            <a:schemeClr val="accent3"/>
          </a:effectRef>
          <a:fontRef idx="minor">
            <a:schemeClr val="dk1"/>
          </a:fontRef>
        </p:style>
        <p:txBody>
          <a:bodyPr/>
          <a:lstStyle/>
          <a:p>
            <a:pPr eaLnBrk="1" hangingPunct="1">
              <a:defRPr/>
            </a:pPr>
            <a:r>
              <a:rPr lang="en-US" dirty="0" smtClean="0"/>
              <a:t>Question</a:t>
            </a:r>
            <a:endParaRPr lang="en-US" dirty="0"/>
          </a:p>
        </p:txBody>
      </p:sp>
      <p:sp>
        <p:nvSpPr>
          <p:cNvPr id="23555" name="Rectangle 5"/>
          <p:cNvSpPr>
            <a:spLocks noGrp="1"/>
          </p:cNvSpPr>
          <p:nvPr>
            <p:ph type="body" idx="4294967295"/>
          </p:nvPr>
        </p:nvSpPr>
        <p:spPr/>
        <p:txBody>
          <a:bodyPr/>
          <a:lstStyle/>
          <a:p>
            <a:pPr marL="0" indent="0" eaLnBrk="1" hangingPunct="1">
              <a:buFont typeface="Arial" charset="0"/>
              <a:buNone/>
              <a:defRPr/>
            </a:pPr>
            <a:r>
              <a:rPr lang="en-US" sz="2800" dirty="0" smtClean="0"/>
              <a:t>Which </a:t>
            </a:r>
            <a:r>
              <a:rPr lang="en-US" sz="2800" dirty="0"/>
              <a:t>of the following nursing diagnoses contains the proper components?</a:t>
            </a:r>
          </a:p>
          <a:p>
            <a:pPr marL="609600" indent="-609600" eaLnBrk="1" hangingPunct="1">
              <a:buFont typeface="Arial" charset="0"/>
              <a:buAutoNum type="alphaUcPeriod"/>
              <a:defRPr/>
            </a:pPr>
            <a:r>
              <a:rPr lang="en-US" sz="2800" dirty="0"/>
              <a:t>Risk for caregiver role strain related to unpredictable illness course</a:t>
            </a:r>
          </a:p>
          <a:p>
            <a:pPr marL="609600" indent="-609600" eaLnBrk="1" hangingPunct="1">
              <a:buFont typeface="Arial" charset="0"/>
              <a:buAutoNum type="alphaUcPeriod"/>
              <a:defRPr/>
            </a:pPr>
            <a:r>
              <a:rPr lang="en-US" sz="2800" dirty="0"/>
              <a:t>Risk for falls related to tendency to collapse when having difficulty breathing</a:t>
            </a:r>
          </a:p>
          <a:p>
            <a:pPr marL="609600" indent="-609600" eaLnBrk="1" hangingPunct="1">
              <a:buFont typeface="Arial" charset="0"/>
              <a:buAutoNum type="alphaUcPeriod"/>
              <a:defRPr/>
            </a:pPr>
            <a:r>
              <a:rPr lang="en-US" sz="2800" dirty="0"/>
              <a:t>Impaired communication related to stroke</a:t>
            </a:r>
          </a:p>
          <a:p>
            <a:pPr marL="609600" indent="-609600" eaLnBrk="1" hangingPunct="1">
              <a:buFont typeface="Arial" charset="0"/>
              <a:buAutoNum type="alphaUcPeriod"/>
              <a:defRPr/>
            </a:pPr>
            <a:r>
              <a:rPr lang="en-US" sz="2800" dirty="0"/>
              <a:t>Sleep deprivation secondary to fatigue and a noisy environment</a:t>
            </a:r>
          </a:p>
        </p:txBody>
      </p:sp>
    </p:spTree>
    <p:extLst>
      <p:ext uri="{BB962C8B-B14F-4D97-AF65-F5344CB8AC3E}">
        <p14:creationId xmlns:p14="http://schemas.microsoft.com/office/powerpoint/2010/main" xmlns="" val="11126037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14600"/>
            <a:ext cx="8991600" cy="990600"/>
          </a:xfrm>
        </p:spPr>
        <p:style>
          <a:lnRef idx="1">
            <a:schemeClr val="accent4"/>
          </a:lnRef>
          <a:fillRef idx="3">
            <a:schemeClr val="accent4"/>
          </a:fillRef>
          <a:effectRef idx="2">
            <a:schemeClr val="accent4"/>
          </a:effectRef>
          <a:fontRef idx="minor">
            <a:schemeClr val="lt1"/>
          </a:fontRef>
        </p:style>
        <p:txBody>
          <a:bodyPr/>
          <a:lstStyle/>
          <a:p>
            <a:r>
              <a:rPr lang="en-US" b="1" dirty="0" smtClean="0"/>
              <a:t>3. Planning </a:t>
            </a:r>
            <a:endParaRPr lang="en-US" b="1" dirty="0"/>
          </a:p>
        </p:txBody>
      </p:sp>
    </p:spTree>
    <p:extLst>
      <p:ext uri="{BB962C8B-B14F-4D97-AF65-F5344CB8AC3E}">
        <p14:creationId xmlns:p14="http://schemas.microsoft.com/office/powerpoint/2010/main" xmlns="" val="3569141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idx="4294967295"/>
          </p:nvPr>
        </p:nvSpPr>
        <p:spPr>
          <a:xfrm>
            <a:off x="0" y="15240"/>
            <a:ext cx="8229600" cy="685800"/>
          </a:xfrm>
          <a:solidFill>
            <a:srgbClr val="FFFFFF"/>
          </a:solidFill>
          <a:ln>
            <a:solidFill>
              <a:srgbClr val="FFFFFF"/>
            </a:solidFill>
          </a:ln>
        </p:spPr>
        <p:txBody>
          <a:bodyPr/>
          <a:lstStyle/>
          <a:p>
            <a:pPr algn="l"/>
            <a:r>
              <a:rPr lang="en-US" altLang="en-US" sz="1200" b="1" dirty="0" smtClean="0">
                <a:solidFill>
                  <a:srgbClr val="000000"/>
                </a:solidFill>
                <a:effectLst/>
                <a:latin typeface="Arial" charset="0"/>
              </a:rPr>
              <a:t>Figure 13-1</a:t>
            </a:r>
            <a:r>
              <a:rPr lang="en-US" altLang="en-US" sz="1200" dirty="0" smtClean="0">
                <a:solidFill>
                  <a:srgbClr val="000000"/>
                </a:solidFill>
                <a:effectLst/>
                <a:latin typeface="Arial" charset="0"/>
              </a:rPr>
              <a:t>   Planning. The third phase of the nursing process, in which the nurse and client develop client goals/desired outcomes and nursing interventions to prevent, reduce, or alleviate the client’s health problems.</a:t>
            </a:r>
          </a:p>
        </p:txBody>
      </p:sp>
      <p:pic>
        <p:nvPicPr>
          <p:cNvPr id="45059" name="AAFWCMF0.jpg" descr="AAFWCMF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 y="609600"/>
            <a:ext cx="8382000" cy="617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069040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a:xfrm>
            <a:off x="0" y="274638"/>
            <a:ext cx="9144000" cy="8683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Initial Planning </a:t>
            </a:r>
          </a:p>
        </p:txBody>
      </p:sp>
      <p:sp>
        <p:nvSpPr>
          <p:cNvPr id="48131" name="Rectangle 5"/>
          <p:cNvSpPr>
            <a:spLocks noGrp="1" noChangeArrowheads="1"/>
          </p:cNvSpPr>
          <p:nvPr>
            <p:ph type="body" idx="1"/>
          </p:nvPr>
        </p:nvSpPr>
        <p:spPr/>
        <p:txBody>
          <a:bodyPr/>
          <a:lstStyle/>
          <a:p>
            <a:r>
              <a:rPr lang="en-US" altLang="en-US" smtClean="0"/>
              <a:t>Developed the initial comprehensive plan of care</a:t>
            </a:r>
          </a:p>
          <a:p>
            <a:r>
              <a:rPr lang="en-US" altLang="en-US" smtClean="0"/>
              <a:t>Planning should be initiated after the initial assessment</a:t>
            </a:r>
          </a:p>
        </p:txBody>
      </p:sp>
    </p:spTree>
    <p:extLst>
      <p:ext uri="{BB962C8B-B14F-4D97-AF65-F5344CB8AC3E}">
        <p14:creationId xmlns:p14="http://schemas.microsoft.com/office/powerpoint/2010/main" xmlns="" val="26000242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0" y="274638"/>
            <a:ext cx="9144000" cy="7921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Ongoing Planning</a:t>
            </a:r>
          </a:p>
        </p:txBody>
      </p:sp>
      <p:sp>
        <p:nvSpPr>
          <p:cNvPr id="49155" name="Rectangle 5"/>
          <p:cNvSpPr>
            <a:spLocks noGrp="1" noChangeArrowheads="1"/>
          </p:cNvSpPr>
          <p:nvPr>
            <p:ph type="body" idx="1"/>
          </p:nvPr>
        </p:nvSpPr>
        <p:spPr/>
        <p:txBody>
          <a:bodyPr/>
          <a:lstStyle/>
          <a:p>
            <a:r>
              <a:rPr lang="en-US" altLang="en-US" smtClean="0"/>
              <a:t>Done by all nurses who work with the client</a:t>
            </a:r>
          </a:p>
          <a:p>
            <a:r>
              <a:rPr lang="en-US" altLang="en-US" smtClean="0"/>
              <a:t>Individualization of initial care plan </a:t>
            </a:r>
          </a:p>
          <a:p>
            <a:r>
              <a:rPr lang="en-US" altLang="en-US" smtClean="0"/>
              <a:t>Also occurs at the beginning of a shift </a:t>
            </a:r>
          </a:p>
        </p:txBody>
      </p:sp>
    </p:spTree>
    <p:extLst>
      <p:ext uri="{BB962C8B-B14F-4D97-AF65-F5344CB8AC3E}">
        <p14:creationId xmlns:p14="http://schemas.microsoft.com/office/powerpoint/2010/main" xmlns="" val="22171887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a:xfrm>
            <a:off x="0" y="274638"/>
            <a:ext cx="9144000" cy="7921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Discharge Planning</a:t>
            </a:r>
          </a:p>
        </p:txBody>
      </p:sp>
      <p:sp>
        <p:nvSpPr>
          <p:cNvPr id="50179" name="Rectangle 5"/>
          <p:cNvSpPr>
            <a:spLocks noGrp="1" noChangeArrowheads="1"/>
          </p:cNvSpPr>
          <p:nvPr>
            <p:ph type="body" idx="1"/>
          </p:nvPr>
        </p:nvSpPr>
        <p:spPr/>
        <p:txBody>
          <a:bodyPr/>
          <a:lstStyle/>
          <a:p>
            <a:r>
              <a:rPr lang="en-US" altLang="en-US" smtClean="0"/>
              <a:t>Process of anticipating and planning for needs after discharge</a:t>
            </a:r>
          </a:p>
          <a:p>
            <a:r>
              <a:rPr lang="en-US" altLang="en-US" smtClean="0"/>
              <a:t>Addressed in each client’s care plan</a:t>
            </a:r>
          </a:p>
          <a:p>
            <a:r>
              <a:rPr lang="en-US" altLang="en-US" smtClean="0"/>
              <a:t>Begins at first client contact</a:t>
            </a:r>
          </a:p>
          <a:p>
            <a:r>
              <a:rPr lang="en-US" altLang="en-US" smtClean="0"/>
              <a:t>Involves comprehensive and ongoing assessment </a:t>
            </a:r>
          </a:p>
        </p:txBody>
      </p:sp>
    </p:spTree>
    <p:extLst>
      <p:ext uri="{BB962C8B-B14F-4D97-AF65-F5344CB8AC3E}">
        <p14:creationId xmlns:p14="http://schemas.microsoft.com/office/powerpoint/2010/main" xmlns="" val="4235666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0" y="274638"/>
            <a:ext cx="9144000" cy="10207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The Planning Process</a:t>
            </a:r>
          </a:p>
        </p:txBody>
      </p:sp>
      <p:sp>
        <p:nvSpPr>
          <p:cNvPr id="66563" name="Rectangle 5"/>
          <p:cNvSpPr>
            <a:spLocks noGrp="1" noChangeArrowheads="1"/>
          </p:cNvSpPr>
          <p:nvPr>
            <p:ph type="body" idx="1"/>
          </p:nvPr>
        </p:nvSpPr>
        <p:spPr/>
        <p:txBody>
          <a:bodyPr/>
          <a:lstStyle/>
          <a:p>
            <a:r>
              <a:rPr lang="en-US" altLang="en-US" smtClean="0"/>
              <a:t>Consists of following activities:</a:t>
            </a:r>
          </a:p>
          <a:p>
            <a:pPr lvl="1"/>
            <a:r>
              <a:rPr lang="en-US" altLang="en-US" smtClean="0"/>
              <a:t>Setting priorities</a:t>
            </a:r>
          </a:p>
          <a:p>
            <a:pPr lvl="1"/>
            <a:r>
              <a:rPr lang="en-US" altLang="en-US" smtClean="0"/>
              <a:t>Establishing client goals/desired outcomes</a:t>
            </a:r>
          </a:p>
          <a:p>
            <a:pPr lvl="1"/>
            <a:r>
              <a:rPr lang="en-US" altLang="en-US" smtClean="0"/>
              <a:t>Selecting nursing interventions</a:t>
            </a:r>
          </a:p>
          <a:p>
            <a:pPr lvl="1"/>
            <a:r>
              <a:rPr lang="en-US" altLang="en-US" smtClean="0"/>
              <a:t>Writing individualized nursing interventions on care plans</a:t>
            </a:r>
          </a:p>
        </p:txBody>
      </p:sp>
    </p:spTree>
    <p:extLst>
      <p:ext uri="{BB962C8B-B14F-4D97-AF65-F5344CB8AC3E}">
        <p14:creationId xmlns:p14="http://schemas.microsoft.com/office/powerpoint/2010/main" xmlns="" val="101394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274638"/>
            <a:ext cx="9144000" cy="792162"/>
          </a:xfrm>
        </p:spPr>
        <p:style>
          <a:lnRef idx="1">
            <a:schemeClr val="accent1"/>
          </a:lnRef>
          <a:fillRef idx="3">
            <a:schemeClr val="accent1"/>
          </a:fillRef>
          <a:effectRef idx="2">
            <a:schemeClr val="accent1"/>
          </a:effectRef>
          <a:fontRef idx="minor">
            <a:schemeClr val="lt1"/>
          </a:fontRef>
        </p:style>
        <p:txBody>
          <a:bodyPr/>
          <a:lstStyle/>
          <a:p>
            <a:r>
              <a:rPr lang="en-US" altLang="en-US" dirty="0" smtClean="0"/>
              <a:t>Benefits of Nursing process</a:t>
            </a:r>
            <a:endParaRPr lang="en-US" altLang="en-US" dirty="0"/>
          </a:p>
        </p:txBody>
      </p:sp>
      <p:sp>
        <p:nvSpPr>
          <p:cNvPr id="7171" name="Rectangle 3"/>
          <p:cNvSpPr>
            <a:spLocks noGrp="1" noChangeArrowheads="1"/>
          </p:cNvSpPr>
          <p:nvPr>
            <p:ph type="body" idx="1"/>
          </p:nvPr>
        </p:nvSpPr>
        <p:spPr>
          <a:xfrm>
            <a:off x="76200" y="1600200"/>
            <a:ext cx="8915400" cy="4525963"/>
          </a:xfrm>
        </p:spPr>
        <p:txBody>
          <a:bodyPr>
            <a:noAutofit/>
          </a:bodyPr>
          <a:lstStyle/>
          <a:p>
            <a:pPr marL="0" indent="0">
              <a:buNone/>
            </a:pPr>
            <a:r>
              <a:rPr lang="en-US" altLang="en-US" dirty="0"/>
              <a:t>1. </a:t>
            </a:r>
            <a:r>
              <a:rPr lang="en-US" altLang="en-US" sz="3400" dirty="0"/>
              <a:t>Improves quality of care Pts. </a:t>
            </a:r>
            <a:r>
              <a:rPr lang="en-US" altLang="en-US" sz="3400" dirty="0" smtClean="0"/>
              <a:t>Receive.</a:t>
            </a:r>
            <a:endParaRPr lang="en-US" altLang="en-US" sz="3400" dirty="0"/>
          </a:p>
          <a:p>
            <a:pPr marL="0" indent="0">
              <a:buNone/>
            </a:pPr>
            <a:r>
              <a:rPr lang="en-US" altLang="en-US" sz="3400" dirty="0"/>
              <a:t>2.  Promotes efficient use of time &amp; </a:t>
            </a:r>
            <a:r>
              <a:rPr lang="en-US" altLang="en-US" sz="3400" dirty="0" smtClean="0"/>
              <a:t>resources.</a:t>
            </a:r>
            <a:endParaRPr lang="en-US" altLang="en-US" sz="3400" dirty="0"/>
          </a:p>
          <a:p>
            <a:pPr marL="514350" indent="-514350">
              <a:buAutoNum type="arabicPeriod" startAt="3"/>
            </a:pPr>
            <a:r>
              <a:rPr lang="en-US" altLang="en-US" sz="3400" dirty="0" smtClean="0"/>
              <a:t>Serves </a:t>
            </a:r>
            <a:r>
              <a:rPr lang="en-US" altLang="en-US" sz="3400" dirty="0"/>
              <a:t>as framework for </a:t>
            </a:r>
            <a:r>
              <a:rPr lang="en-US" altLang="en-US" sz="3400" dirty="0" smtClean="0"/>
              <a:t>nurses’ </a:t>
            </a:r>
            <a:r>
              <a:rPr lang="en-US" altLang="en-US" sz="3400" dirty="0" smtClean="0"/>
              <a:t>accountability.</a:t>
            </a:r>
            <a:endParaRPr lang="en-US" altLang="en-US" sz="3400" dirty="0" smtClean="0"/>
          </a:p>
          <a:p>
            <a:pPr marL="0" indent="0">
              <a:buNone/>
            </a:pPr>
            <a:r>
              <a:rPr lang="en-US" altLang="en-US" sz="3400" dirty="0" smtClean="0"/>
              <a:t>4</a:t>
            </a:r>
            <a:r>
              <a:rPr lang="en-US" altLang="en-US" sz="3400" dirty="0"/>
              <a:t>.  Enhances </a:t>
            </a:r>
            <a:r>
              <a:rPr lang="en-US" altLang="en-US" sz="3400" dirty="0" smtClean="0"/>
              <a:t>collaboration.</a:t>
            </a:r>
            <a:endParaRPr lang="en-US" altLang="en-US" sz="3400" dirty="0"/>
          </a:p>
          <a:p>
            <a:pPr marL="0" indent="0">
              <a:lnSpc>
                <a:spcPct val="90000"/>
              </a:lnSpc>
              <a:buNone/>
            </a:pPr>
            <a:r>
              <a:rPr lang="en-US" altLang="en-US" sz="3400" dirty="0"/>
              <a:t>5. Continuity of </a:t>
            </a:r>
            <a:r>
              <a:rPr lang="en-US" altLang="en-US" sz="3400" dirty="0" smtClean="0"/>
              <a:t>care and Prevention </a:t>
            </a:r>
            <a:r>
              <a:rPr lang="en-US" altLang="en-US" sz="3400" dirty="0"/>
              <a:t>of </a:t>
            </a:r>
            <a:r>
              <a:rPr lang="en-US" altLang="en-US" sz="3400" dirty="0" smtClean="0"/>
              <a:t>duplication.</a:t>
            </a:r>
            <a:endParaRPr lang="en-US" altLang="en-US" sz="3400" dirty="0"/>
          </a:p>
        </p:txBody>
      </p:sp>
    </p:spTree>
    <p:extLst>
      <p:ext uri="{BB962C8B-B14F-4D97-AF65-F5344CB8AC3E}">
        <p14:creationId xmlns:p14="http://schemas.microsoft.com/office/powerpoint/2010/main" xmlns="" val="32092024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a:xfrm>
            <a:off x="0" y="274638"/>
            <a:ext cx="9144000" cy="8683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Setting Priorities</a:t>
            </a:r>
          </a:p>
        </p:txBody>
      </p:sp>
      <p:sp>
        <p:nvSpPr>
          <p:cNvPr id="67587" name="Rectangle 5"/>
          <p:cNvSpPr>
            <a:spLocks noGrp="1" noChangeArrowheads="1"/>
          </p:cNvSpPr>
          <p:nvPr>
            <p:ph type="body" idx="1"/>
          </p:nvPr>
        </p:nvSpPr>
        <p:spPr/>
        <p:txBody>
          <a:bodyPr/>
          <a:lstStyle/>
          <a:p>
            <a:r>
              <a:rPr lang="en-US" altLang="en-US" smtClean="0"/>
              <a:t>Establishing a preferential sequence for addressing nursing diagnoses and interventions</a:t>
            </a:r>
          </a:p>
          <a:p>
            <a:pPr lvl="1"/>
            <a:r>
              <a:rPr lang="en-US" altLang="en-US" smtClean="0"/>
              <a:t>High priority (life-threatening)</a:t>
            </a:r>
          </a:p>
          <a:p>
            <a:pPr lvl="1"/>
            <a:r>
              <a:rPr lang="en-US" altLang="en-US" smtClean="0"/>
              <a:t>Medium priority (health-threatening)</a:t>
            </a:r>
          </a:p>
          <a:p>
            <a:pPr lvl="1"/>
            <a:r>
              <a:rPr lang="en-US" altLang="en-US" smtClean="0"/>
              <a:t>Low priority (developmental needs)</a:t>
            </a:r>
          </a:p>
        </p:txBody>
      </p:sp>
    </p:spTree>
    <p:extLst>
      <p:ext uri="{BB962C8B-B14F-4D97-AF65-F5344CB8AC3E}">
        <p14:creationId xmlns:p14="http://schemas.microsoft.com/office/powerpoint/2010/main" xmlns="" val="39745861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9"/>
          <p:cNvSpPr>
            <a:spLocks noGrp="1" noChangeArrowheads="1"/>
          </p:cNvSpPr>
          <p:nvPr>
            <p:ph type="title"/>
          </p:nvPr>
        </p:nvSpPr>
        <p:spPr>
          <a:xfrm>
            <a:off x="0" y="10886"/>
            <a:ext cx="9144000" cy="903514"/>
          </a:xfrm>
        </p:spPr>
        <p:txBody>
          <a:bodyPr/>
          <a:lstStyle/>
          <a:p>
            <a:r>
              <a:rPr lang="en-US" altLang="en-US" dirty="0" smtClean="0"/>
              <a:t>Maslow’s Hierarchy of Needs</a:t>
            </a:r>
          </a:p>
        </p:txBody>
      </p:sp>
      <p:sp>
        <p:nvSpPr>
          <p:cNvPr id="30723" name="Rectangle 10"/>
          <p:cNvSpPr>
            <a:spLocks noGrp="1" noChangeArrowheads="1"/>
          </p:cNvSpPr>
          <p:nvPr>
            <p:ph idx="1"/>
          </p:nvPr>
        </p:nvSpPr>
        <p:spPr/>
        <p:txBody>
          <a:bodyPr/>
          <a:lstStyle/>
          <a:p>
            <a:endParaRPr lang="en-US" altLang="en-US" smtClean="0"/>
          </a:p>
        </p:txBody>
      </p:sp>
      <p:pic>
        <p:nvPicPr>
          <p:cNvPr id="30724" name="Picture 5" descr="529565649_3a48ff841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762000"/>
            <a:ext cx="9144000" cy="609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969439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a:xfrm>
            <a:off x="0" y="274638"/>
            <a:ext cx="9067800" cy="8683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Goals/Desired Outcomes </a:t>
            </a:r>
          </a:p>
        </p:txBody>
      </p:sp>
      <p:sp>
        <p:nvSpPr>
          <p:cNvPr id="69635" name="Rectangle 5"/>
          <p:cNvSpPr>
            <a:spLocks noGrp="1" noChangeArrowheads="1"/>
          </p:cNvSpPr>
          <p:nvPr>
            <p:ph type="body" idx="1"/>
          </p:nvPr>
        </p:nvSpPr>
        <p:spPr/>
        <p:txBody>
          <a:bodyPr/>
          <a:lstStyle/>
          <a:p>
            <a:r>
              <a:rPr lang="en-US" altLang="en-US" smtClean="0"/>
              <a:t>Goals are broad statements about the client’s status</a:t>
            </a:r>
          </a:p>
          <a:p>
            <a:r>
              <a:rPr lang="en-US" altLang="en-US" smtClean="0"/>
              <a:t>Desired outcomes are more specific, observable criteria used to evaluate whether the goals have been met </a:t>
            </a:r>
          </a:p>
        </p:txBody>
      </p:sp>
    </p:spTree>
    <p:extLst>
      <p:ext uri="{BB962C8B-B14F-4D97-AF65-F5344CB8AC3E}">
        <p14:creationId xmlns:p14="http://schemas.microsoft.com/office/powerpoint/2010/main" xmlns="" val="21190045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idx="4294967295"/>
          </p:nvPr>
        </p:nvSpPr>
        <p:spPr>
          <a:xfrm>
            <a:off x="457200" y="2590800"/>
            <a:ext cx="8229600" cy="685800"/>
          </a:xfrm>
        </p:spPr>
        <p:txBody>
          <a:bodyPr>
            <a:normAutofit fontScale="90000"/>
          </a:bodyPr>
          <a:lstStyle/>
          <a:p>
            <a:pPr eaLnBrk="1" hangingPunct="1"/>
            <a:r>
              <a:rPr lang="en-US" altLang="en-US" b="1" smtClean="0">
                <a:effectLst>
                  <a:outerShdw blurRad="38100" dist="38100" dir="2700000" algn="tl">
                    <a:srgbClr val="000000"/>
                  </a:outerShdw>
                </a:effectLst>
                <a:latin typeface="Arial" charset="0"/>
              </a:rPr>
              <a:t>Table 13-2</a:t>
            </a:r>
            <a:r>
              <a:rPr lang="en-US" altLang="en-US" smtClean="0">
                <a:effectLst>
                  <a:outerShdw blurRad="38100" dist="38100" dir="2700000" algn="tl">
                    <a:srgbClr val="000000"/>
                  </a:outerShdw>
                </a:effectLst>
                <a:latin typeface="Arial" charset="0"/>
              </a:rPr>
              <a:t>   </a:t>
            </a:r>
            <a:r>
              <a:rPr lang="en-US" altLang="en-US" b="1" smtClean="0">
                <a:effectLst>
                  <a:outerShdw blurRad="38100" dist="38100" dir="2700000" algn="tl">
                    <a:srgbClr val="000000"/>
                  </a:outerShdw>
                </a:effectLst>
                <a:latin typeface="Arial" charset="0"/>
              </a:rPr>
              <a:t>Deriving Desired Outcomes from Nursing Diagnoses</a:t>
            </a:r>
            <a:endParaRPr lang="en-US" altLang="en-US" smtClean="0">
              <a:effectLst>
                <a:outerShdw blurRad="38100" dist="38100" dir="2700000" algn="tl">
                  <a:srgbClr val="000000"/>
                </a:outerShdw>
              </a:effectLst>
              <a:latin typeface="Arial" charset="0"/>
            </a:endParaRPr>
          </a:p>
        </p:txBody>
      </p:sp>
      <p:pic>
        <p:nvPicPr>
          <p:cNvPr id="70659" name="tab_13_02.jpg" descr="tab_13_0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52613"/>
            <a:ext cx="9144000" cy="269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22040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p:txBody>
          <a:bodyPr/>
          <a:lstStyle/>
          <a:p>
            <a:pPr marL="457200" indent="-457200">
              <a:lnSpc>
                <a:spcPct val="90000"/>
              </a:lnSpc>
            </a:pPr>
            <a:r>
              <a:rPr lang="en-US" altLang="en-US" sz="2600" b="1" u="sng"/>
              <a:t>Subject</a:t>
            </a:r>
            <a:r>
              <a:rPr lang="en-US" altLang="en-US" sz="2600"/>
              <a:t>: who is the person expected to achieve the outcome?</a:t>
            </a:r>
          </a:p>
          <a:p>
            <a:pPr marL="457200" indent="-457200">
              <a:lnSpc>
                <a:spcPct val="90000"/>
              </a:lnSpc>
            </a:pPr>
            <a:r>
              <a:rPr lang="en-US" altLang="en-US" sz="2600" b="1" u="sng"/>
              <a:t>Verb</a:t>
            </a:r>
            <a:r>
              <a:rPr lang="en-US" altLang="en-US" sz="2600"/>
              <a:t>: what actions must the person take to achieve the outcome?</a:t>
            </a:r>
          </a:p>
          <a:p>
            <a:pPr marL="457200" indent="-457200">
              <a:lnSpc>
                <a:spcPct val="90000"/>
              </a:lnSpc>
            </a:pPr>
            <a:r>
              <a:rPr lang="en-US" altLang="en-US" sz="2600" b="1" u="sng"/>
              <a:t>Condition</a:t>
            </a:r>
            <a:r>
              <a:rPr lang="en-US" altLang="en-US" sz="2600"/>
              <a:t>: under what circumstances is the person to perform the actions?</a:t>
            </a:r>
          </a:p>
          <a:p>
            <a:pPr marL="457200" indent="-457200">
              <a:lnSpc>
                <a:spcPct val="90000"/>
              </a:lnSpc>
            </a:pPr>
            <a:r>
              <a:rPr lang="en-US" altLang="en-US" sz="2600" b="1" u="sng"/>
              <a:t>Performance criteria</a:t>
            </a:r>
            <a:r>
              <a:rPr lang="en-US" altLang="en-US" sz="2600"/>
              <a:t>: how well is the person to perform the actions?</a:t>
            </a:r>
          </a:p>
          <a:p>
            <a:pPr marL="457200" indent="-457200">
              <a:lnSpc>
                <a:spcPct val="90000"/>
              </a:lnSpc>
            </a:pPr>
            <a:r>
              <a:rPr lang="en-US" altLang="en-US" sz="2600" b="1" u="sng"/>
              <a:t>Target time</a:t>
            </a:r>
            <a:r>
              <a:rPr lang="en-US" altLang="en-US" sz="2600"/>
              <a:t>: by when is the person expected to be able to perform the actions?</a:t>
            </a:r>
          </a:p>
          <a:p>
            <a:pPr marL="457200" indent="-457200">
              <a:lnSpc>
                <a:spcPct val="90000"/>
              </a:lnSpc>
            </a:pPr>
            <a:endParaRPr lang="en-US" altLang="en-US" sz="2600"/>
          </a:p>
        </p:txBody>
      </p:sp>
      <p:sp>
        <p:nvSpPr>
          <p:cNvPr id="5" name="Rectangle 4"/>
          <p:cNvSpPr>
            <a:spLocks noGrp="1" noChangeArrowheads="1"/>
          </p:cNvSpPr>
          <p:nvPr>
            <p:ph type="title"/>
          </p:nvPr>
        </p:nvSpPr>
        <p:spPr>
          <a:xfrm>
            <a:off x="0" y="274638"/>
            <a:ext cx="9144000" cy="1020762"/>
          </a:xfrm>
        </p:spPr>
        <p:style>
          <a:lnRef idx="1">
            <a:schemeClr val="accent4"/>
          </a:lnRef>
          <a:fillRef idx="3">
            <a:schemeClr val="accent4"/>
          </a:fillRef>
          <a:effectRef idx="2">
            <a:schemeClr val="accent4"/>
          </a:effectRef>
          <a:fontRef idx="minor">
            <a:schemeClr val="lt1"/>
          </a:fontRef>
        </p:style>
        <p:txBody>
          <a:bodyPr>
            <a:noAutofit/>
          </a:bodyPr>
          <a:lstStyle/>
          <a:p>
            <a:pPr>
              <a:defRPr/>
            </a:pPr>
            <a:r>
              <a:rPr lang="en-US" sz="3600" dirty="0"/>
              <a:t>Components of Goal/Desired Outcome Statements</a:t>
            </a:r>
          </a:p>
        </p:txBody>
      </p:sp>
    </p:spTree>
    <p:extLst>
      <p:ext uri="{BB962C8B-B14F-4D97-AF65-F5344CB8AC3E}">
        <p14:creationId xmlns:p14="http://schemas.microsoft.com/office/powerpoint/2010/main" xmlns="" val="9068108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wipe(left)">
                                      <p:cBhvr>
                                        <p:cTn id="7" dur="500"/>
                                        <p:tgtEl>
                                          <p:spTgt spid="419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wipe(left)">
                                      <p:cBhvr>
                                        <p:cTn id="12" dur="500"/>
                                        <p:tgtEl>
                                          <p:spTgt spid="419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wipe(left)">
                                      <p:cBhvr>
                                        <p:cTn id="17" dur="500"/>
                                        <p:tgtEl>
                                          <p:spTgt spid="419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1987">
                                            <p:txEl>
                                              <p:pRg st="3" end="3"/>
                                            </p:txEl>
                                          </p:spTgt>
                                        </p:tgtEl>
                                        <p:attrNameLst>
                                          <p:attrName>style.visibility</p:attrName>
                                        </p:attrNameLst>
                                      </p:cBhvr>
                                      <p:to>
                                        <p:strVal val="visible"/>
                                      </p:to>
                                    </p:set>
                                    <p:animEffect transition="in" filter="wipe(left)">
                                      <p:cBhvr>
                                        <p:cTn id="22" dur="500"/>
                                        <p:tgtEl>
                                          <p:spTgt spid="4198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1987">
                                            <p:txEl>
                                              <p:pRg st="4" end="4"/>
                                            </p:txEl>
                                          </p:spTgt>
                                        </p:tgtEl>
                                        <p:attrNameLst>
                                          <p:attrName>style.visibility</p:attrName>
                                        </p:attrNameLst>
                                      </p:cBhvr>
                                      <p:to>
                                        <p:strVal val="visible"/>
                                      </p:to>
                                    </p:set>
                                    <p:animEffect transition="in" filter="wipe(left)">
                                      <p:cBhvr>
                                        <p:cTn id="27" dur="500"/>
                                        <p:tgtEl>
                                          <p:spTgt spid="419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type="body" idx="1"/>
          </p:nvPr>
        </p:nvSpPr>
        <p:spPr>
          <a:xfrm>
            <a:off x="76200" y="1600200"/>
            <a:ext cx="8610600" cy="4525963"/>
          </a:xfrm>
        </p:spPr>
        <p:txBody>
          <a:bodyPr/>
          <a:lstStyle/>
          <a:p>
            <a:pPr>
              <a:lnSpc>
                <a:spcPct val="80000"/>
              </a:lnSpc>
              <a:buFont typeface="Monotype Sorts" pitchFamily="2" charset="2"/>
              <a:buNone/>
            </a:pPr>
            <a:r>
              <a:rPr lang="en-US" altLang="en-US" sz="2800" b="1" dirty="0" smtClean="0"/>
              <a:t>          SMART    S</a:t>
            </a:r>
            <a:r>
              <a:rPr lang="en-US" altLang="en-US" sz="2800" dirty="0" smtClean="0"/>
              <a:t>pecific</a:t>
            </a:r>
            <a:endParaRPr lang="en-US" altLang="en-US" sz="2800" dirty="0"/>
          </a:p>
          <a:p>
            <a:pPr>
              <a:lnSpc>
                <a:spcPct val="80000"/>
              </a:lnSpc>
              <a:buFont typeface="Monotype Sorts" pitchFamily="2" charset="2"/>
              <a:buNone/>
            </a:pPr>
            <a:r>
              <a:rPr lang="en-US" altLang="en-US" sz="2800" b="1" dirty="0"/>
              <a:t>                            M</a:t>
            </a:r>
            <a:r>
              <a:rPr lang="en-US" altLang="en-US" sz="2800" dirty="0"/>
              <a:t>easurable</a:t>
            </a:r>
          </a:p>
          <a:p>
            <a:pPr>
              <a:lnSpc>
                <a:spcPct val="80000"/>
              </a:lnSpc>
              <a:buFont typeface="Monotype Sorts" pitchFamily="2" charset="2"/>
              <a:buNone/>
            </a:pPr>
            <a:r>
              <a:rPr lang="en-US" altLang="en-US" sz="2800" b="1" dirty="0"/>
              <a:t>                            A</a:t>
            </a:r>
            <a:r>
              <a:rPr lang="en-US" altLang="en-US" sz="2800" dirty="0"/>
              <a:t>ttainable</a:t>
            </a:r>
          </a:p>
          <a:p>
            <a:pPr>
              <a:lnSpc>
                <a:spcPct val="80000"/>
              </a:lnSpc>
              <a:buFont typeface="Monotype Sorts" pitchFamily="2" charset="2"/>
              <a:buNone/>
            </a:pPr>
            <a:r>
              <a:rPr lang="en-US" altLang="en-US" sz="2800" b="1" dirty="0"/>
              <a:t>                            R</a:t>
            </a:r>
            <a:r>
              <a:rPr lang="en-US" altLang="en-US" sz="2800" dirty="0"/>
              <a:t>elevant</a:t>
            </a:r>
          </a:p>
          <a:p>
            <a:pPr>
              <a:lnSpc>
                <a:spcPct val="80000"/>
              </a:lnSpc>
              <a:buFont typeface="Monotype Sorts" pitchFamily="2" charset="2"/>
              <a:buNone/>
            </a:pPr>
            <a:r>
              <a:rPr lang="en-US" altLang="en-US" sz="2800" b="1" dirty="0"/>
              <a:t>                            T</a:t>
            </a:r>
            <a:r>
              <a:rPr lang="en-US" altLang="en-US" sz="2800" dirty="0"/>
              <a:t>ime Bound</a:t>
            </a:r>
          </a:p>
          <a:p>
            <a:pPr>
              <a:lnSpc>
                <a:spcPct val="80000"/>
              </a:lnSpc>
              <a:buFont typeface="Monotype Sorts" pitchFamily="2" charset="2"/>
              <a:buNone/>
            </a:pPr>
            <a:r>
              <a:rPr lang="en-US" altLang="en-US" sz="2400" dirty="0"/>
              <a:t>Pt will walk 50 ft.</a:t>
            </a:r>
          </a:p>
          <a:p>
            <a:pPr>
              <a:lnSpc>
                <a:spcPct val="80000"/>
              </a:lnSpc>
              <a:buFont typeface="Monotype Sorts" pitchFamily="2" charset="2"/>
              <a:buNone/>
            </a:pPr>
            <a:r>
              <a:rPr lang="en-US" altLang="en-US" sz="2400" dirty="0" smtClean="0"/>
              <a:t>Pt </a:t>
            </a:r>
            <a:r>
              <a:rPr lang="en-US" altLang="en-US" sz="2400" dirty="0"/>
              <a:t>will maintain HR&lt;100</a:t>
            </a:r>
          </a:p>
          <a:p>
            <a:pPr>
              <a:lnSpc>
                <a:spcPct val="80000"/>
              </a:lnSpc>
              <a:buFont typeface="Monotype Sorts" pitchFamily="2" charset="2"/>
              <a:buNone/>
            </a:pPr>
            <a:r>
              <a:rPr lang="en-US" altLang="en-US" sz="2400" dirty="0"/>
              <a:t>Pt will state pain level is acceptable 6 (0-10) </a:t>
            </a:r>
          </a:p>
        </p:txBody>
      </p:sp>
      <p:sp>
        <p:nvSpPr>
          <p:cNvPr id="2" name="Title 1"/>
          <p:cNvSpPr>
            <a:spLocks noGrp="1"/>
          </p:cNvSpPr>
          <p:nvPr>
            <p:ph type="title"/>
          </p:nvPr>
        </p:nvSpPr>
        <p:spPr/>
        <p:txBody>
          <a:bodyPr/>
          <a:lstStyle/>
          <a:p>
            <a:endParaRPr lang="en-US"/>
          </a:p>
        </p:txBody>
      </p:sp>
      <p:sp>
        <p:nvSpPr>
          <p:cNvPr id="5" name="Rectangle 4"/>
          <p:cNvSpPr txBox="1">
            <a:spLocks noChangeArrowheads="1"/>
          </p:cNvSpPr>
          <p:nvPr/>
        </p:nvSpPr>
        <p:spPr>
          <a:xfrm>
            <a:off x="0" y="0"/>
            <a:ext cx="8991600" cy="1143000"/>
          </a:xfrm>
          <a:prstGeom prst="rect">
            <a:avLst/>
          </a:prstGeom>
        </p:spPr>
        <p:style>
          <a:lnRef idx="1">
            <a:schemeClr val="accent4"/>
          </a:lnRef>
          <a:fillRef idx="3">
            <a:schemeClr val="accent4"/>
          </a:fillRef>
          <a:effectRef idx="2">
            <a:schemeClr val="accent4"/>
          </a:effectRef>
          <a:fontRef idx="minor">
            <a:schemeClr val="lt1"/>
          </a:fontRef>
        </p:style>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defRPr/>
            </a:pPr>
            <a:r>
              <a:rPr lang="en-US" smtClean="0"/>
              <a:t>Guidelines for Writing Goals/Desired Outcomes </a:t>
            </a:r>
            <a:endParaRPr lang="en-US" dirty="0"/>
          </a:p>
        </p:txBody>
      </p:sp>
    </p:spTree>
    <p:extLst>
      <p:ext uri="{BB962C8B-B14F-4D97-AF65-F5344CB8AC3E}">
        <p14:creationId xmlns:p14="http://schemas.microsoft.com/office/powerpoint/2010/main" xmlns="" val="34347237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0" y="274638"/>
            <a:ext cx="8991600" cy="1143000"/>
          </a:xfrm>
        </p:spPr>
        <p:style>
          <a:lnRef idx="1">
            <a:schemeClr val="accent4"/>
          </a:lnRef>
          <a:fillRef idx="3">
            <a:schemeClr val="accent4"/>
          </a:fillRef>
          <a:effectRef idx="2">
            <a:schemeClr val="accent4"/>
          </a:effectRef>
          <a:fontRef idx="minor">
            <a:schemeClr val="lt1"/>
          </a:fontRef>
        </p:style>
        <p:txBody>
          <a:bodyPr>
            <a:normAutofit fontScale="90000"/>
          </a:bodyPr>
          <a:lstStyle/>
          <a:p>
            <a:pPr>
              <a:defRPr/>
            </a:pPr>
            <a:r>
              <a:rPr lang="en-US" dirty="0"/>
              <a:t>Guidelines for Writing Goals/Desired Outcomes </a:t>
            </a:r>
          </a:p>
        </p:txBody>
      </p:sp>
      <p:sp>
        <p:nvSpPr>
          <p:cNvPr id="77827" name="Rectangle 5"/>
          <p:cNvSpPr>
            <a:spLocks noGrp="1" noChangeArrowheads="1"/>
          </p:cNvSpPr>
          <p:nvPr>
            <p:ph type="body" idx="1"/>
          </p:nvPr>
        </p:nvSpPr>
        <p:spPr/>
        <p:txBody>
          <a:bodyPr/>
          <a:lstStyle/>
          <a:p>
            <a:r>
              <a:rPr lang="en-US" altLang="en-US" dirty="0" smtClean="0"/>
              <a:t>Must be realistic</a:t>
            </a:r>
          </a:p>
          <a:p>
            <a:r>
              <a:rPr lang="en-US" altLang="en-US" dirty="0" smtClean="0"/>
              <a:t>Ensure compatibility with the therapies of other professionals </a:t>
            </a:r>
          </a:p>
          <a:p>
            <a:r>
              <a:rPr lang="en-US" altLang="en-US" dirty="0" smtClean="0"/>
              <a:t>Derive from only one nursing diagnosis</a:t>
            </a:r>
          </a:p>
          <a:p>
            <a:r>
              <a:rPr lang="en-US" altLang="en-US" dirty="0" smtClean="0"/>
              <a:t>Use observable, measurable terms </a:t>
            </a:r>
          </a:p>
          <a:p>
            <a:r>
              <a:rPr lang="en-US" altLang="en-US" dirty="0" smtClean="0"/>
              <a:t>Make sure client considers them to be important and values them.</a:t>
            </a:r>
          </a:p>
        </p:txBody>
      </p:sp>
    </p:spTree>
    <p:extLst>
      <p:ext uri="{BB962C8B-B14F-4D97-AF65-F5344CB8AC3E}">
        <p14:creationId xmlns:p14="http://schemas.microsoft.com/office/powerpoint/2010/main" xmlns="" val="1728034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a:xfrm>
            <a:off x="0" y="274638"/>
            <a:ext cx="9144000" cy="868362"/>
          </a:xfrm>
        </p:spPr>
        <p:style>
          <a:lnRef idx="1">
            <a:schemeClr val="accent4"/>
          </a:lnRef>
          <a:fillRef idx="3">
            <a:schemeClr val="accent4"/>
          </a:fillRef>
          <a:effectRef idx="2">
            <a:schemeClr val="accent4"/>
          </a:effectRef>
          <a:fontRef idx="minor">
            <a:schemeClr val="lt1"/>
          </a:fontRef>
        </p:style>
        <p:txBody>
          <a:bodyPr/>
          <a:lstStyle/>
          <a:p>
            <a:pPr>
              <a:defRPr/>
            </a:pPr>
            <a:r>
              <a:rPr lang="en-US" dirty="0"/>
              <a:t>Types of Nursing Interventions</a:t>
            </a:r>
          </a:p>
        </p:txBody>
      </p:sp>
      <p:sp>
        <p:nvSpPr>
          <p:cNvPr id="79875" name="Rectangle 5"/>
          <p:cNvSpPr>
            <a:spLocks noGrp="1" noChangeArrowheads="1"/>
          </p:cNvSpPr>
          <p:nvPr>
            <p:ph type="body" idx="1"/>
          </p:nvPr>
        </p:nvSpPr>
        <p:spPr/>
        <p:txBody>
          <a:bodyPr/>
          <a:lstStyle/>
          <a:p>
            <a:r>
              <a:rPr lang="en-US" altLang="en-US" smtClean="0"/>
              <a:t>Independent interventions</a:t>
            </a:r>
          </a:p>
          <a:p>
            <a:pPr lvl="1"/>
            <a:r>
              <a:rPr lang="en-US" altLang="en-US" smtClean="0"/>
              <a:t>Those activities nurses are licensed to initiate (i.e., physical care, ongoing assessment)</a:t>
            </a:r>
          </a:p>
          <a:p>
            <a:r>
              <a:rPr lang="en-US" altLang="en-US" smtClean="0"/>
              <a:t>Dependent interventions</a:t>
            </a:r>
          </a:p>
          <a:p>
            <a:pPr lvl="1"/>
            <a:r>
              <a:rPr lang="en-US" altLang="en-US" smtClean="0"/>
              <a:t>Activities carried out under physician’s orders or supervision, or according to specified routines</a:t>
            </a:r>
          </a:p>
        </p:txBody>
      </p:sp>
    </p:spTree>
    <p:extLst>
      <p:ext uri="{BB962C8B-B14F-4D97-AF65-F5344CB8AC3E}">
        <p14:creationId xmlns:p14="http://schemas.microsoft.com/office/powerpoint/2010/main" xmlns="" val="40796605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Grp="1" noChangeArrowheads="1"/>
          </p:cNvSpPr>
          <p:nvPr>
            <p:ph type="title"/>
          </p:nvPr>
        </p:nvSpPr>
        <p:spPr>
          <a:xfrm>
            <a:off x="0" y="274638"/>
            <a:ext cx="9144000" cy="792162"/>
          </a:xfrm>
        </p:spPr>
        <p:style>
          <a:lnRef idx="1">
            <a:schemeClr val="accent4"/>
          </a:lnRef>
          <a:fillRef idx="3">
            <a:schemeClr val="accent4"/>
          </a:fillRef>
          <a:effectRef idx="2">
            <a:schemeClr val="accent4"/>
          </a:effectRef>
          <a:fontRef idx="minor">
            <a:schemeClr val="lt1"/>
          </a:fontRef>
        </p:style>
        <p:txBody>
          <a:bodyPr>
            <a:normAutofit/>
          </a:bodyPr>
          <a:lstStyle/>
          <a:p>
            <a:pPr>
              <a:defRPr/>
            </a:pPr>
            <a:r>
              <a:rPr lang="en-US" dirty="0"/>
              <a:t>Types of Nursing Interventions (cont'd)</a:t>
            </a:r>
          </a:p>
        </p:txBody>
      </p:sp>
      <p:sp>
        <p:nvSpPr>
          <p:cNvPr id="80899" name="Rectangle 5"/>
          <p:cNvSpPr>
            <a:spLocks noGrp="1" noChangeArrowheads="1"/>
          </p:cNvSpPr>
          <p:nvPr>
            <p:ph type="body" idx="1"/>
          </p:nvPr>
        </p:nvSpPr>
        <p:spPr/>
        <p:txBody>
          <a:bodyPr/>
          <a:lstStyle/>
          <a:p>
            <a:r>
              <a:rPr lang="en-US" altLang="en-US" smtClean="0"/>
              <a:t>Collaborative interventions</a:t>
            </a:r>
          </a:p>
          <a:p>
            <a:pPr lvl="1"/>
            <a:r>
              <a:rPr lang="en-US" altLang="en-US" smtClean="0"/>
              <a:t>Actions nurse carries out in collaboration with other health team members</a:t>
            </a:r>
          </a:p>
          <a:p>
            <a:pPr lvl="1"/>
            <a:r>
              <a:rPr lang="en-US" altLang="en-US" smtClean="0"/>
              <a:t>Reflect overlapping responsibilities of health care team</a:t>
            </a:r>
          </a:p>
        </p:txBody>
      </p:sp>
    </p:spTree>
    <p:extLst>
      <p:ext uri="{BB962C8B-B14F-4D97-AF65-F5344CB8AC3E}">
        <p14:creationId xmlns:p14="http://schemas.microsoft.com/office/powerpoint/2010/main" xmlns="" val="32851310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a:xfrm>
            <a:off x="0" y="0"/>
            <a:ext cx="9144000" cy="1066800"/>
          </a:xfrm>
        </p:spPr>
        <p:style>
          <a:lnRef idx="1">
            <a:schemeClr val="accent4"/>
          </a:lnRef>
          <a:fillRef idx="3">
            <a:schemeClr val="accent4"/>
          </a:fillRef>
          <a:effectRef idx="2">
            <a:schemeClr val="accent4"/>
          </a:effectRef>
          <a:fontRef idx="minor">
            <a:schemeClr val="lt1"/>
          </a:fontRef>
        </p:style>
        <p:txBody>
          <a:bodyPr>
            <a:normAutofit fontScale="90000"/>
          </a:bodyPr>
          <a:lstStyle/>
          <a:p>
            <a:pPr>
              <a:defRPr/>
            </a:pPr>
            <a:r>
              <a:rPr lang="en-US" dirty="0"/>
              <a:t>Criteria for Choosing Appropriate Interventions</a:t>
            </a:r>
          </a:p>
        </p:txBody>
      </p:sp>
      <p:sp>
        <p:nvSpPr>
          <p:cNvPr id="81923" name="Rectangle 5"/>
          <p:cNvSpPr>
            <a:spLocks noGrp="1" noChangeArrowheads="1"/>
          </p:cNvSpPr>
          <p:nvPr>
            <p:ph type="body" idx="1"/>
          </p:nvPr>
        </p:nvSpPr>
        <p:spPr/>
        <p:txBody>
          <a:bodyPr/>
          <a:lstStyle/>
          <a:p>
            <a:r>
              <a:rPr lang="en-US" altLang="en-US" dirty="0" smtClean="0"/>
              <a:t>Safe and appropriate for the client’s age, health, and condition</a:t>
            </a:r>
          </a:p>
          <a:p>
            <a:r>
              <a:rPr lang="en-US" altLang="en-US" dirty="0" smtClean="0"/>
              <a:t>Achievable with the resources available</a:t>
            </a:r>
          </a:p>
          <a:p>
            <a:r>
              <a:rPr lang="en-US" altLang="en-US" dirty="0" smtClean="0"/>
              <a:t>Congruent with the client’s values, beliefs, and culture</a:t>
            </a:r>
          </a:p>
          <a:p>
            <a:r>
              <a:rPr lang="en-US" altLang="en-US" dirty="0" smtClean="0"/>
              <a:t>Congruent with other therapies</a:t>
            </a:r>
          </a:p>
          <a:p>
            <a:r>
              <a:rPr lang="en-US" altLang="en-US" dirty="0"/>
              <a:t>Based on nursing knowledge and experience or knowledge from relevant sciences</a:t>
            </a:r>
          </a:p>
          <a:p>
            <a:endParaRPr lang="en-US" altLang="en-US" dirty="0" smtClean="0"/>
          </a:p>
        </p:txBody>
      </p:sp>
    </p:spTree>
    <p:extLst>
      <p:ext uri="{BB962C8B-B14F-4D97-AF65-F5344CB8AC3E}">
        <p14:creationId xmlns:p14="http://schemas.microsoft.com/office/powerpoint/2010/main" xmlns="" val="1554675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0" y="274638"/>
            <a:ext cx="9144000" cy="1096962"/>
          </a:xfrm>
        </p:spPr>
        <p:style>
          <a:lnRef idx="1">
            <a:schemeClr val="accent1"/>
          </a:lnRef>
          <a:fillRef idx="3">
            <a:schemeClr val="accent1"/>
          </a:fillRef>
          <a:effectRef idx="2">
            <a:schemeClr val="accent1"/>
          </a:effectRef>
          <a:fontRef idx="minor">
            <a:schemeClr val="lt1"/>
          </a:fontRef>
        </p:style>
        <p:txBody>
          <a:bodyPr>
            <a:normAutofit fontScale="90000"/>
          </a:bodyPr>
          <a:lstStyle/>
          <a:p>
            <a:pPr>
              <a:defRPr/>
            </a:pPr>
            <a:r>
              <a:rPr lang="en-US" dirty="0"/>
              <a:t>Characteristics of the </a:t>
            </a:r>
            <a:br>
              <a:rPr lang="en-US" dirty="0"/>
            </a:br>
            <a:r>
              <a:rPr lang="en-US" dirty="0"/>
              <a:t>Nursing Process </a:t>
            </a:r>
          </a:p>
        </p:txBody>
      </p:sp>
      <p:sp>
        <p:nvSpPr>
          <p:cNvPr id="43011" name="Rectangle 5"/>
          <p:cNvSpPr>
            <a:spLocks noGrp="1" noChangeArrowheads="1"/>
          </p:cNvSpPr>
          <p:nvPr>
            <p:ph type="body" idx="1"/>
          </p:nvPr>
        </p:nvSpPr>
        <p:spPr/>
        <p:txBody>
          <a:bodyPr/>
          <a:lstStyle/>
          <a:p>
            <a:pPr marL="514350" indent="-514350">
              <a:buFont typeface="+mj-lt"/>
              <a:buAutoNum type="arabicPeriod"/>
            </a:pPr>
            <a:r>
              <a:rPr lang="en-US" altLang="en-US" dirty="0" smtClean="0"/>
              <a:t>Cyclic and dynamic rather than </a:t>
            </a:r>
            <a:r>
              <a:rPr lang="en-US" altLang="en-US" dirty="0" smtClean="0"/>
              <a:t>static.</a:t>
            </a:r>
            <a:endParaRPr lang="en-US" altLang="en-US" dirty="0" smtClean="0"/>
          </a:p>
          <a:p>
            <a:pPr marL="514350" indent="-514350">
              <a:buFont typeface="+mj-lt"/>
              <a:buAutoNum type="arabicPeriod"/>
            </a:pPr>
            <a:r>
              <a:rPr lang="en-US" altLang="en-US" dirty="0" smtClean="0"/>
              <a:t>Client </a:t>
            </a:r>
            <a:r>
              <a:rPr lang="en-US" altLang="en-US" dirty="0" smtClean="0"/>
              <a:t>centered.</a:t>
            </a:r>
            <a:endParaRPr lang="en-US" altLang="en-US" dirty="0" smtClean="0"/>
          </a:p>
          <a:p>
            <a:pPr marL="514350" indent="-514350">
              <a:buFont typeface="+mj-lt"/>
              <a:buAutoNum type="arabicPeriod"/>
            </a:pPr>
            <a:r>
              <a:rPr lang="en-US" altLang="en-US" dirty="0" smtClean="0"/>
              <a:t>Problem-solving and systems </a:t>
            </a:r>
            <a:r>
              <a:rPr lang="en-US" altLang="en-US" dirty="0" smtClean="0"/>
              <a:t>theory.</a:t>
            </a:r>
            <a:endParaRPr lang="en-US" altLang="en-US" dirty="0" smtClean="0"/>
          </a:p>
          <a:p>
            <a:pPr marL="514350" indent="-514350">
              <a:buFont typeface="+mj-lt"/>
              <a:buAutoNum type="arabicPeriod"/>
            </a:pPr>
            <a:r>
              <a:rPr lang="en-US" altLang="en-US" dirty="0" smtClean="0"/>
              <a:t>Decision </a:t>
            </a:r>
            <a:r>
              <a:rPr lang="en-US" altLang="en-US" dirty="0" smtClean="0"/>
              <a:t>making.</a:t>
            </a:r>
            <a:endParaRPr lang="en-US" altLang="en-US" dirty="0" smtClean="0"/>
          </a:p>
          <a:p>
            <a:pPr marL="514350" indent="-514350">
              <a:buFont typeface="+mj-lt"/>
              <a:buAutoNum type="arabicPeriod"/>
            </a:pPr>
            <a:r>
              <a:rPr lang="en-US" altLang="en-US" dirty="0" smtClean="0"/>
              <a:t>Interpersonal and </a:t>
            </a:r>
            <a:r>
              <a:rPr lang="en-US" altLang="en-US" dirty="0" smtClean="0"/>
              <a:t>collaborative. </a:t>
            </a:r>
            <a:endParaRPr lang="en-US" altLang="en-US" dirty="0" smtClean="0"/>
          </a:p>
          <a:p>
            <a:pPr marL="514350" indent="-514350">
              <a:buFont typeface="+mj-lt"/>
              <a:buAutoNum type="arabicPeriod"/>
            </a:pPr>
            <a:r>
              <a:rPr lang="en-US" altLang="en-US" dirty="0" smtClean="0"/>
              <a:t>Universal </a:t>
            </a:r>
            <a:r>
              <a:rPr lang="en-US" altLang="en-US" dirty="0" smtClean="0"/>
              <a:t>applicability.</a:t>
            </a:r>
            <a:endParaRPr lang="en-US" altLang="en-US" dirty="0" smtClean="0"/>
          </a:p>
          <a:p>
            <a:pPr marL="514350" indent="-514350">
              <a:buFont typeface="+mj-lt"/>
              <a:buAutoNum type="arabicPeriod"/>
            </a:pPr>
            <a:r>
              <a:rPr lang="en-US" altLang="en-US" dirty="0" smtClean="0"/>
              <a:t>Critical thinking </a:t>
            </a:r>
            <a:r>
              <a:rPr lang="en-US" altLang="en-US" dirty="0" smtClean="0"/>
              <a:t>skills.</a:t>
            </a:r>
            <a:endParaRPr lang="en-US" altLang="en-US" dirty="0" smtClean="0"/>
          </a:p>
        </p:txBody>
      </p:sp>
    </p:spTree>
    <p:extLst>
      <p:ext uri="{BB962C8B-B14F-4D97-AF65-F5344CB8AC3E}">
        <p14:creationId xmlns:p14="http://schemas.microsoft.com/office/powerpoint/2010/main" xmlns="" val="27736093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a:xfrm>
            <a:off x="0" y="0"/>
            <a:ext cx="9144000" cy="1143000"/>
          </a:xfrm>
        </p:spPr>
        <p:style>
          <a:lnRef idx="1">
            <a:schemeClr val="accent4"/>
          </a:lnRef>
          <a:fillRef idx="3">
            <a:schemeClr val="accent4"/>
          </a:fillRef>
          <a:effectRef idx="2">
            <a:schemeClr val="accent4"/>
          </a:effectRef>
          <a:fontRef idx="minor">
            <a:schemeClr val="lt1"/>
          </a:fontRef>
        </p:style>
        <p:txBody>
          <a:bodyPr>
            <a:normAutofit fontScale="90000"/>
          </a:bodyPr>
          <a:lstStyle/>
          <a:p>
            <a:pPr>
              <a:defRPr/>
            </a:pPr>
            <a:r>
              <a:rPr lang="en-US" dirty="0"/>
              <a:t>Writing individualized Nursing Interventions</a:t>
            </a:r>
          </a:p>
        </p:txBody>
      </p:sp>
      <p:sp>
        <p:nvSpPr>
          <p:cNvPr id="83971" name="Rectangle 5"/>
          <p:cNvSpPr>
            <a:spLocks noGrp="1" noChangeArrowheads="1"/>
          </p:cNvSpPr>
          <p:nvPr>
            <p:ph type="body" idx="1"/>
          </p:nvPr>
        </p:nvSpPr>
        <p:spPr/>
        <p:txBody>
          <a:bodyPr>
            <a:normAutofit lnSpcReduction="10000"/>
          </a:bodyPr>
          <a:lstStyle/>
          <a:p>
            <a:r>
              <a:rPr lang="en-US" altLang="en-US" smtClean="0"/>
              <a:t>Date when they are written</a:t>
            </a:r>
          </a:p>
          <a:p>
            <a:r>
              <a:rPr lang="en-US" altLang="en-US" smtClean="0"/>
              <a:t>Verb</a:t>
            </a:r>
          </a:p>
          <a:p>
            <a:pPr lvl="1"/>
            <a:r>
              <a:rPr lang="en-US" altLang="en-US" smtClean="0"/>
              <a:t>Action verb starts the interventions and must be precise</a:t>
            </a:r>
          </a:p>
          <a:p>
            <a:r>
              <a:rPr lang="en-US" altLang="en-US" smtClean="0"/>
              <a:t>Conditions</a:t>
            </a:r>
          </a:p>
          <a:p>
            <a:r>
              <a:rPr lang="en-US" altLang="en-US" smtClean="0"/>
              <a:t>Modifiers</a:t>
            </a:r>
          </a:p>
          <a:p>
            <a:r>
              <a:rPr lang="en-US" altLang="en-US" smtClean="0"/>
              <a:t>Time element</a:t>
            </a:r>
          </a:p>
          <a:p>
            <a:pPr lvl="1"/>
            <a:r>
              <a:rPr lang="en-US" altLang="en-US" smtClean="0"/>
              <a:t>How long or how often the nursing action is to occur</a:t>
            </a:r>
          </a:p>
          <a:p>
            <a:endParaRPr lang="en-US" altLang="en-US" smtClean="0"/>
          </a:p>
        </p:txBody>
      </p:sp>
    </p:spTree>
    <p:extLst>
      <p:ext uri="{BB962C8B-B14F-4D97-AF65-F5344CB8AC3E}">
        <p14:creationId xmlns:p14="http://schemas.microsoft.com/office/powerpoint/2010/main" xmlns="" val="831685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p:cNvSpPr>
          <p:nvPr>
            <p:ph type="title" idx="4294967295"/>
          </p:nvPr>
        </p:nvSpPr>
        <p:spPr>
          <a:xfrm>
            <a:off x="0" y="4354"/>
            <a:ext cx="9144000" cy="715962"/>
          </a:xfrm>
        </p:spPr>
        <p:style>
          <a:lnRef idx="1">
            <a:schemeClr val="accent4"/>
          </a:lnRef>
          <a:fillRef idx="3">
            <a:schemeClr val="accent4"/>
          </a:fillRef>
          <a:effectRef idx="2">
            <a:schemeClr val="accent4"/>
          </a:effectRef>
          <a:fontRef idx="minor">
            <a:schemeClr val="lt1"/>
          </a:fontRef>
        </p:style>
        <p:txBody>
          <a:bodyPr>
            <a:normAutofit fontScale="90000"/>
          </a:bodyPr>
          <a:lstStyle/>
          <a:p>
            <a:pPr eaLnBrk="1" hangingPunct="1">
              <a:defRPr/>
            </a:pPr>
            <a:r>
              <a:rPr lang="en-US" dirty="0" smtClean="0"/>
              <a:t>Question</a:t>
            </a:r>
            <a:endParaRPr lang="en-US" dirty="0"/>
          </a:p>
        </p:txBody>
      </p:sp>
      <p:sp>
        <p:nvSpPr>
          <p:cNvPr id="26627" name="Rectangle 5"/>
          <p:cNvSpPr>
            <a:spLocks noGrp="1"/>
          </p:cNvSpPr>
          <p:nvPr>
            <p:ph type="body" idx="4294967295"/>
          </p:nvPr>
        </p:nvSpPr>
        <p:spPr/>
        <p:txBody>
          <a:bodyPr/>
          <a:lstStyle/>
          <a:p>
            <a:pPr marL="0" indent="0" eaLnBrk="1" hangingPunct="1">
              <a:buFont typeface="Arial" charset="0"/>
              <a:buNone/>
              <a:defRPr/>
            </a:pPr>
            <a:r>
              <a:rPr lang="en-US" sz="2600" dirty="0" smtClean="0"/>
              <a:t>The </a:t>
            </a:r>
            <a:r>
              <a:rPr lang="en-US" sz="2600" dirty="0"/>
              <a:t>nurse selects the nursing diagnosis of Risk for Impaired Skin Integrity related to immobility, dry skin, and surgical incision. Which of the following represents a properly stated outcome/goal? The client will:</a:t>
            </a:r>
          </a:p>
          <a:p>
            <a:pPr marL="609600" indent="-609600" eaLnBrk="1" hangingPunct="1">
              <a:buFont typeface="Arial" charset="0"/>
              <a:buAutoNum type="alphaUcPeriod"/>
              <a:defRPr/>
            </a:pPr>
            <a:r>
              <a:rPr lang="en-US" sz="2600" dirty="0"/>
              <a:t>Turn in bed q2h.</a:t>
            </a:r>
          </a:p>
          <a:p>
            <a:pPr marL="609600" indent="-609600" eaLnBrk="1" hangingPunct="1">
              <a:buFont typeface="Arial" charset="0"/>
              <a:buAutoNum type="alphaUcPeriod"/>
              <a:defRPr/>
            </a:pPr>
            <a:r>
              <a:rPr lang="en-US" sz="2600" dirty="0"/>
              <a:t>Report the importance of applying lotion to skin daily.</a:t>
            </a:r>
          </a:p>
          <a:p>
            <a:pPr marL="609600" indent="-609600" eaLnBrk="1" hangingPunct="1">
              <a:buFont typeface="Arial" charset="0"/>
              <a:buAutoNum type="alphaUcPeriod"/>
              <a:defRPr/>
            </a:pPr>
            <a:r>
              <a:rPr lang="en-US" sz="2600" dirty="0"/>
              <a:t>Have healthy intact skin during hospitalization.</a:t>
            </a:r>
          </a:p>
          <a:p>
            <a:pPr marL="609600" indent="-609600" eaLnBrk="1" hangingPunct="1">
              <a:buFont typeface="Arial" charset="0"/>
              <a:buAutoNum type="alphaUcPeriod"/>
              <a:defRPr/>
            </a:pPr>
            <a:r>
              <a:rPr lang="en-US" sz="2600" dirty="0"/>
              <a:t>Use a pressure-reducing mattress.</a:t>
            </a:r>
          </a:p>
        </p:txBody>
      </p:sp>
    </p:spTree>
    <p:extLst>
      <p:ext uri="{BB962C8B-B14F-4D97-AF65-F5344CB8AC3E}">
        <p14:creationId xmlns:p14="http://schemas.microsoft.com/office/powerpoint/2010/main" xmlns="" val="20107708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 y="2667000"/>
            <a:ext cx="9144000" cy="1219200"/>
          </a:xfrm>
        </p:spPr>
        <p:style>
          <a:lnRef idx="1">
            <a:schemeClr val="accent5"/>
          </a:lnRef>
          <a:fillRef idx="3">
            <a:schemeClr val="accent5"/>
          </a:fillRef>
          <a:effectRef idx="2">
            <a:schemeClr val="accent5"/>
          </a:effectRef>
          <a:fontRef idx="minor">
            <a:schemeClr val="lt1"/>
          </a:fontRef>
        </p:style>
        <p:txBody>
          <a:bodyPr/>
          <a:lstStyle/>
          <a:p>
            <a:r>
              <a:rPr lang="en-US" dirty="0" smtClean="0"/>
              <a:t>4. Implementation </a:t>
            </a:r>
            <a:endParaRPr lang="en-US" dirty="0"/>
          </a:p>
        </p:txBody>
      </p:sp>
    </p:spTree>
    <p:extLst>
      <p:ext uri="{BB962C8B-B14F-4D97-AF65-F5344CB8AC3E}">
        <p14:creationId xmlns:p14="http://schemas.microsoft.com/office/powerpoint/2010/main" xmlns="" val="37291229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idx="4294967295"/>
          </p:nvPr>
        </p:nvSpPr>
        <p:spPr>
          <a:xfrm>
            <a:off x="457200" y="381000"/>
            <a:ext cx="8229600" cy="685800"/>
          </a:xfrm>
          <a:solidFill>
            <a:srgbClr val="FFFFFF"/>
          </a:solidFill>
          <a:ln>
            <a:solidFill>
              <a:srgbClr val="FFFFFF"/>
            </a:solidFill>
          </a:ln>
        </p:spPr>
        <p:txBody>
          <a:bodyPr/>
          <a:lstStyle/>
          <a:p>
            <a:pPr algn="l"/>
            <a:r>
              <a:rPr lang="en-US" altLang="en-US" sz="1200" b="1" smtClean="0">
                <a:solidFill>
                  <a:srgbClr val="000000"/>
                </a:solidFill>
                <a:effectLst/>
                <a:latin typeface="Arial" charset="0"/>
              </a:rPr>
              <a:t>Figure 14-1</a:t>
            </a:r>
            <a:r>
              <a:rPr lang="en-US" altLang="en-US" sz="1200" smtClean="0">
                <a:solidFill>
                  <a:srgbClr val="000000"/>
                </a:solidFill>
                <a:effectLst/>
                <a:latin typeface="Arial" charset="0"/>
              </a:rPr>
              <a:t>   Implementing. The fourth phase of the nursing process, in which the nurse implements the nursing interventions and documents the care provided.</a:t>
            </a:r>
          </a:p>
        </p:txBody>
      </p:sp>
      <p:pic>
        <p:nvPicPr>
          <p:cNvPr id="39939" name="AAFWCML0.jpg" descr="AAFWCML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 y="1066800"/>
            <a:ext cx="7924800" cy="541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35389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0" y="228600"/>
            <a:ext cx="9144000" cy="944562"/>
          </a:xfrm>
        </p:spPr>
        <p:style>
          <a:lnRef idx="1">
            <a:schemeClr val="accent5"/>
          </a:lnRef>
          <a:fillRef idx="3">
            <a:schemeClr val="accent5"/>
          </a:fillRef>
          <a:effectRef idx="2">
            <a:schemeClr val="accent5"/>
          </a:effectRef>
          <a:fontRef idx="minor">
            <a:schemeClr val="lt1"/>
          </a:fontRef>
        </p:style>
        <p:txBody>
          <a:bodyPr>
            <a:normAutofit/>
          </a:bodyPr>
          <a:lstStyle/>
          <a:p>
            <a:pPr>
              <a:defRPr/>
            </a:pPr>
            <a:r>
              <a:rPr lang="en-US" dirty="0"/>
              <a:t>The Nursing Process - Implementing</a:t>
            </a:r>
          </a:p>
        </p:txBody>
      </p:sp>
      <p:sp>
        <p:nvSpPr>
          <p:cNvPr id="41987" name="Rectangle 5"/>
          <p:cNvSpPr>
            <a:spLocks noGrp="1" noChangeArrowheads="1"/>
          </p:cNvSpPr>
          <p:nvPr>
            <p:ph type="body" idx="1"/>
          </p:nvPr>
        </p:nvSpPr>
        <p:spPr/>
        <p:txBody>
          <a:bodyPr>
            <a:normAutofit fontScale="92500"/>
          </a:bodyPr>
          <a:lstStyle/>
          <a:p>
            <a:r>
              <a:rPr lang="en-US" altLang="en-US" dirty="0" smtClean="0"/>
              <a:t>Based on first three phases</a:t>
            </a:r>
          </a:p>
          <a:p>
            <a:r>
              <a:rPr lang="en-US" altLang="en-US" dirty="0" smtClean="0"/>
              <a:t>Assessing</a:t>
            </a:r>
          </a:p>
          <a:p>
            <a:r>
              <a:rPr lang="en-US" altLang="en-US" dirty="0" smtClean="0"/>
              <a:t>Diagnosing</a:t>
            </a:r>
          </a:p>
          <a:p>
            <a:r>
              <a:rPr lang="en-US" altLang="en-US" dirty="0" smtClean="0"/>
              <a:t>Planning</a:t>
            </a:r>
          </a:p>
          <a:p>
            <a:r>
              <a:rPr lang="en-US" altLang="en-US" dirty="0" smtClean="0"/>
              <a:t>Provides the basis for the nursing actions performed during the implementing step</a:t>
            </a:r>
          </a:p>
          <a:p>
            <a:r>
              <a:rPr lang="en-US" altLang="en-US" dirty="0"/>
              <a:t>Provides actual nursing activities and client responses are examined during evaluating </a:t>
            </a:r>
            <a:r>
              <a:rPr lang="en-US" altLang="en-US" dirty="0" smtClean="0"/>
              <a:t>phase </a:t>
            </a:r>
          </a:p>
        </p:txBody>
      </p:sp>
    </p:spTree>
    <p:extLst>
      <p:ext uri="{BB962C8B-B14F-4D97-AF65-F5344CB8AC3E}">
        <p14:creationId xmlns:p14="http://schemas.microsoft.com/office/powerpoint/2010/main" xmlns="" val="19283647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0" y="274638"/>
            <a:ext cx="9067800" cy="9445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Successful Implementation</a:t>
            </a:r>
          </a:p>
        </p:txBody>
      </p:sp>
      <p:sp>
        <p:nvSpPr>
          <p:cNvPr id="44035" name="Rectangle 5"/>
          <p:cNvSpPr>
            <a:spLocks noGrp="1" noChangeArrowheads="1"/>
          </p:cNvSpPr>
          <p:nvPr>
            <p:ph type="body" idx="1"/>
          </p:nvPr>
        </p:nvSpPr>
        <p:spPr/>
        <p:txBody>
          <a:bodyPr/>
          <a:lstStyle/>
          <a:p>
            <a:r>
              <a:rPr lang="en-US" altLang="en-US" smtClean="0"/>
              <a:t>To implement care successfully, nurses need:</a:t>
            </a:r>
          </a:p>
          <a:p>
            <a:pPr lvl="1"/>
            <a:r>
              <a:rPr lang="en-US" altLang="en-US" smtClean="0"/>
              <a:t>Cognitive skills</a:t>
            </a:r>
          </a:p>
          <a:p>
            <a:pPr lvl="1"/>
            <a:r>
              <a:rPr lang="en-US" altLang="en-US" smtClean="0"/>
              <a:t>Interpersonal skills</a:t>
            </a:r>
          </a:p>
          <a:p>
            <a:pPr lvl="1"/>
            <a:r>
              <a:rPr lang="en-US" altLang="en-US" smtClean="0"/>
              <a:t>Technical skills</a:t>
            </a:r>
          </a:p>
        </p:txBody>
      </p:sp>
    </p:spTree>
    <p:extLst>
      <p:ext uri="{BB962C8B-B14F-4D97-AF65-F5344CB8AC3E}">
        <p14:creationId xmlns:p14="http://schemas.microsoft.com/office/powerpoint/2010/main" xmlns="" val="216092533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a:xfrm>
            <a:off x="0" y="274638"/>
            <a:ext cx="9144000" cy="8683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Cognitive Skills (Intellectual) </a:t>
            </a:r>
          </a:p>
        </p:txBody>
      </p:sp>
      <p:sp>
        <p:nvSpPr>
          <p:cNvPr id="45059" name="Rectangle 5"/>
          <p:cNvSpPr>
            <a:spLocks noGrp="1" noChangeArrowheads="1"/>
          </p:cNvSpPr>
          <p:nvPr>
            <p:ph type="body" idx="1"/>
          </p:nvPr>
        </p:nvSpPr>
        <p:spPr/>
        <p:txBody>
          <a:bodyPr/>
          <a:lstStyle/>
          <a:p>
            <a:r>
              <a:rPr lang="en-US" altLang="en-US" smtClean="0"/>
              <a:t>Problem solving</a:t>
            </a:r>
          </a:p>
          <a:p>
            <a:r>
              <a:rPr lang="en-US" altLang="en-US" smtClean="0"/>
              <a:t>Decision making</a:t>
            </a:r>
          </a:p>
          <a:p>
            <a:r>
              <a:rPr lang="en-US" altLang="en-US" smtClean="0"/>
              <a:t>Critical thinking</a:t>
            </a:r>
          </a:p>
          <a:p>
            <a:r>
              <a:rPr lang="en-US" altLang="en-US" smtClean="0"/>
              <a:t>Creativity </a:t>
            </a:r>
          </a:p>
        </p:txBody>
      </p:sp>
    </p:spTree>
    <p:extLst>
      <p:ext uri="{BB962C8B-B14F-4D97-AF65-F5344CB8AC3E}">
        <p14:creationId xmlns:p14="http://schemas.microsoft.com/office/powerpoint/2010/main" xmlns="" val="36954170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0" y="274638"/>
            <a:ext cx="9067800" cy="8683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Interpersonal Skills </a:t>
            </a:r>
          </a:p>
        </p:txBody>
      </p:sp>
      <p:sp>
        <p:nvSpPr>
          <p:cNvPr id="46083" name="Rectangle 5"/>
          <p:cNvSpPr>
            <a:spLocks noGrp="1" noChangeArrowheads="1"/>
          </p:cNvSpPr>
          <p:nvPr>
            <p:ph type="body" idx="1"/>
          </p:nvPr>
        </p:nvSpPr>
        <p:spPr/>
        <p:txBody>
          <a:bodyPr/>
          <a:lstStyle/>
          <a:p>
            <a:r>
              <a:rPr lang="en-US" altLang="en-US" smtClean="0"/>
              <a:t>Verbal and nonverbal</a:t>
            </a:r>
          </a:p>
          <a:p>
            <a:r>
              <a:rPr lang="en-US" altLang="en-US" smtClean="0"/>
              <a:t>Effectiveness depends largely with ability to communicate </a:t>
            </a:r>
          </a:p>
          <a:p>
            <a:r>
              <a:rPr lang="en-US" altLang="en-US" smtClean="0"/>
              <a:t>Therapeutic communication </a:t>
            </a:r>
          </a:p>
          <a:p>
            <a:r>
              <a:rPr lang="en-US" altLang="en-US" smtClean="0"/>
              <a:t>Necessary for caring, comforting, advocating, referring, counseling, and supporting</a:t>
            </a:r>
          </a:p>
        </p:txBody>
      </p:sp>
    </p:spTree>
    <p:extLst>
      <p:ext uri="{BB962C8B-B14F-4D97-AF65-F5344CB8AC3E}">
        <p14:creationId xmlns:p14="http://schemas.microsoft.com/office/powerpoint/2010/main" xmlns="" val="12254465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a:xfrm>
            <a:off x="0" y="274638"/>
            <a:ext cx="9144000" cy="8683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Interpersonal Skills (cont'd)</a:t>
            </a:r>
          </a:p>
        </p:txBody>
      </p:sp>
      <p:sp>
        <p:nvSpPr>
          <p:cNvPr id="47107" name="Rectangle 5"/>
          <p:cNvSpPr>
            <a:spLocks noGrp="1" noChangeArrowheads="1"/>
          </p:cNvSpPr>
          <p:nvPr>
            <p:ph type="body" idx="1"/>
          </p:nvPr>
        </p:nvSpPr>
        <p:spPr/>
        <p:txBody>
          <a:bodyPr/>
          <a:lstStyle/>
          <a:p>
            <a:r>
              <a:rPr lang="en-US" altLang="en-US" smtClean="0"/>
              <a:t>Include conveying knowledge, attitudes, feelings, interest</a:t>
            </a:r>
          </a:p>
          <a:p>
            <a:r>
              <a:rPr lang="en-US" altLang="en-US" smtClean="0"/>
              <a:t>Appreciation of the client’s cultural values and lifestyle</a:t>
            </a:r>
          </a:p>
        </p:txBody>
      </p:sp>
    </p:spTree>
    <p:extLst>
      <p:ext uri="{BB962C8B-B14F-4D97-AF65-F5344CB8AC3E}">
        <p14:creationId xmlns:p14="http://schemas.microsoft.com/office/powerpoint/2010/main" xmlns="" val="33441229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0" y="274638"/>
            <a:ext cx="9144000" cy="7921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Technical Skills </a:t>
            </a:r>
          </a:p>
        </p:txBody>
      </p:sp>
      <p:sp>
        <p:nvSpPr>
          <p:cNvPr id="48131" name="Rectangle 5"/>
          <p:cNvSpPr>
            <a:spLocks noGrp="1" noChangeArrowheads="1"/>
          </p:cNvSpPr>
          <p:nvPr>
            <p:ph type="body" idx="1"/>
          </p:nvPr>
        </p:nvSpPr>
        <p:spPr/>
        <p:txBody>
          <a:bodyPr/>
          <a:lstStyle/>
          <a:p>
            <a:r>
              <a:rPr lang="en-US" altLang="en-US" smtClean="0"/>
              <a:t>Purposeful “hands-on” skills</a:t>
            </a:r>
          </a:p>
          <a:p>
            <a:r>
              <a:rPr lang="en-US" altLang="en-US" smtClean="0"/>
              <a:t>Often called tasks, procedures, or psychomotor skills</a:t>
            </a:r>
          </a:p>
          <a:p>
            <a:r>
              <a:rPr lang="en-US" altLang="en-US" smtClean="0"/>
              <a:t>Psychomotor refers to physical actions that are controlled by the mind, not reflexes</a:t>
            </a:r>
          </a:p>
          <a:p>
            <a:r>
              <a:rPr lang="en-US" altLang="en-US" smtClean="0"/>
              <a:t>Require knowledge and frequently manual dexterity</a:t>
            </a:r>
          </a:p>
        </p:txBody>
      </p:sp>
    </p:spTree>
    <p:extLst>
      <p:ext uri="{BB962C8B-B14F-4D97-AF65-F5344CB8AC3E}">
        <p14:creationId xmlns:p14="http://schemas.microsoft.com/office/powerpoint/2010/main" xmlns="" val="51202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609600"/>
            <a:ext cx="9144000" cy="1143000"/>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l"/>
            <a:r>
              <a:rPr lang="en-US" altLang="en-US" sz="3800" dirty="0"/>
              <a:t>         </a:t>
            </a:r>
            <a:r>
              <a:rPr lang="en-US" altLang="en-US" sz="3800" b="1" dirty="0"/>
              <a:t>MARTHA ROGERS,  </a:t>
            </a:r>
            <a:br>
              <a:rPr lang="en-US" altLang="en-US" sz="3800" b="1" dirty="0"/>
            </a:br>
            <a:r>
              <a:rPr lang="en-US" altLang="en-US" sz="3800" b="1" dirty="0"/>
              <a:t>         NURSE  THEORIST</a:t>
            </a:r>
            <a:endParaRPr lang="en-US" altLang="en-US" b="1" dirty="0"/>
          </a:p>
        </p:txBody>
      </p:sp>
      <p:sp>
        <p:nvSpPr>
          <p:cNvPr id="70659" name="Rectangle 3"/>
          <p:cNvSpPr>
            <a:spLocks noGrp="1" noChangeArrowheads="1"/>
          </p:cNvSpPr>
          <p:nvPr>
            <p:ph type="body" idx="1"/>
          </p:nvPr>
        </p:nvSpPr>
        <p:spPr>
          <a:xfrm>
            <a:off x="762000" y="2590800"/>
            <a:ext cx="8001000" cy="3581400"/>
          </a:xfrm>
        </p:spPr>
        <p:style>
          <a:lnRef idx="1">
            <a:schemeClr val="accent1"/>
          </a:lnRef>
          <a:fillRef idx="2">
            <a:schemeClr val="accent1"/>
          </a:fillRef>
          <a:effectRef idx="1">
            <a:schemeClr val="accent1"/>
          </a:effectRef>
          <a:fontRef idx="minor">
            <a:schemeClr val="dk1"/>
          </a:fontRef>
        </p:style>
        <p:txBody>
          <a:bodyPr/>
          <a:lstStyle/>
          <a:p>
            <a:pPr marL="0" indent="0">
              <a:lnSpc>
                <a:spcPct val="90000"/>
              </a:lnSpc>
              <a:buNone/>
            </a:pPr>
            <a:r>
              <a:rPr lang="en-US" altLang="en-US" sz="4700" i="1" dirty="0"/>
              <a:t>“When an apple is cut, others see seeds in the apple. We, as nurses, see apples in the seeds.”</a:t>
            </a:r>
            <a:endParaRPr lang="en-US" altLang="en-US" dirty="0"/>
          </a:p>
        </p:txBody>
      </p:sp>
    </p:spTree>
    <p:extLst>
      <p:ext uri="{BB962C8B-B14F-4D97-AF65-F5344CB8AC3E}">
        <p14:creationId xmlns:p14="http://schemas.microsoft.com/office/powerpoint/2010/main" xmlns="" val="193421195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0" y="0"/>
            <a:ext cx="9144000" cy="868362"/>
          </a:xfrm>
        </p:spPr>
        <p:style>
          <a:lnRef idx="1">
            <a:schemeClr val="accent5"/>
          </a:lnRef>
          <a:fillRef idx="3">
            <a:schemeClr val="accent5"/>
          </a:fillRef>
          <a:effectRef idx="2">
            <a:schemeClr val="accent5"/>
          </a:effectRef>
          <a:fontRef idx="minor">
            <a:schemeClr val="lt1"/>
          </a:fontRef>
        </p:style>
        <p:txBody>
          <a:bodyPr>
            <a:normAutofit fontScale="90000"/>
          </a:bodyPr>
          <a:lstStyle/>
          <a:p>
            <a:pPr>
              <a:defRPr/>
            </a:pPr>
            <a:r>
              <a:rPr lang="en-US" dirty="0"/>
              <a:t>Five Activities of the Implementing Phase </a:t>
            </a:r>
          </a:p>
        </p:txBody>
      </p:sp>
      <p:sp>
        <p:nvSpPr>
          <p:cNvPr id="49155" name="Rectangle 5"/>
          <p:cNvSpPr>
            <a:spLocks noGrp="1" noChangeArrowheads="1"/>
          </p:cNvSpPr>
          <p:nvPr>
            <p:ph type="body" idx="1"/>
          </p:nvPr>
        </p:nvSpPr>
        <p:spPr/>
        <p:txBody>
          <a:bodyPr/>
          <a:lstStyle/>
          <a:p>
            <a:r>
              <a:rPr lang="en-US" altLang="en-US" smtClean="0"/>
              <a:t>Reassessing the client</a:t>
            </a:r>
          </a:p>
          <a:p>
            <a:r>
              <a:rPr lang="en-US" altLang="en-US" smtClean="0"/>
              <a:t>Determining the nurse’s need for assistance</a:t>
            </a:r>
          </a:p>
          <a:p>
            <a:r>
              <a:rPr lang="en-US" altLang="en-US" smtClean="0"/>
              <a:t>Implementing nursing interventions</a:t>
            </a:r>
          </a:p>
          <a:p>
            <a:r>
              <a:rPr lang="en-US" altLang="en-US" smtClean="0"/>
              <a:t>Supervising delegated care</a:t>
            </a:r>
          </a:p>
          <a:p>
            <a:r>
              <a:rPr lang="en-US" altLang="en-US" smtClean="0"/>
              <a:t>Documenting nursing activities</a:t>
            </a:r>
          </a:p>
        </p:txBody>
      </p:sp>
    </p:spTree>
    <p:extLst>
      <p:ext uri="{BB962C8B-B14F-4D97-AF65-F5344CB8AC3E}">
        <p14:creationId xmlns:p14="http://schemas.microsoft.com/office/powerpoint/2010/main" xmlns="" val="15475246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0" y="274638"/>
            <a:ext cx="9144000" cy="868362"/>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Reassessing the Client</a:t>
            </a:r>
          </a:p>
        </p:txBody>
      </p:sp>
      <p:sp>
        <p:nvSpPr>
          <p:cNvPr id="50179" name="Rectangle 5"/>
          <p:cNvSpPr>
            <a:spLocks noGrp="1" noChangeArrowheads="1"/>
          </p:cNvSpPr>
          <p:nvPr>
            <p:ph type="body" idx="1"/>
          </p:nvPr>
        </p:nvSpPr>
        <p:spPr/>
        <p:txBody>
          <a:bodyPr/>
          <a:lstStyle/>
          <a:p>
            <a:r>
              <a:rPr lang="en-US" altLang="en-US" smtClean="0"/>
              <a:t>Reassess to make sure the intervention is still needed</a:t>
            </a:r>
          </a:p>
          <a:p>
            <a:r>
              <a:rPr lang="en-US" altLang="en-US" smtClean="0"/>
              <a:t>Client’s condition may have changed</a:t>
            </a:r>
          </a:p>
        </p:txBody>
      </p:sp>
    </p:spTree>
    <p:extLst>
      <p:ext uri="{BB962C8B-B14F-4D97-AF65-F5344CB8AC3E}">
        <p14:creationId xmlns:p14="http://schemas.microsoft.com/office/powerpoint/2010/main" xmlns="" val="4134721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a:xfrm>
            <a:off x="0" y="274638"/>
            <a:ext cx="9144000" cy="868362"/>
          </a:xfrm>
        </p:spPr>
        <p:style>
          <a:lnRef idx="1">
            <a:schemeClr val="accent5"/>
          </a:lnRef>
          <a:fillRef idx="3">
            <a:schemeClr val="accent5"/>
          </a:fillRef>
          <a:effectRef idx="2">
            <a:schemeClr val="accent5"/>
          </a:effectRef>
          <a:fontRef idx="minor">
            <a:schemeClr val="lt1"/>
          </a:fontRef>
        </p:style>
        <p:txBody>
          <a:bodyPr>
            <a:noAutofit/>
          </a:bodyPr>
          <a:lstStyle/>
          <a:p>
            <a:r>
              <a:rPr lang="en-US" altLang="en-US" sz="3200" dirty="0" smtClean="0">
                <a:latin typeface="Arial" charset="0"/>
              </a:rPr>
              <a:t>Determining the Nurse’s Need for Assistance</a:t>
            </a:r>
          </a:p>
        </p:txBody>
      </p:sp>
      <p:sp>
        <p:nvSpPr>
          <p:cNvPr id="51203" name="Rectangle 5"/>
          <p:cNvSpPr>
            <a:spLocks noGrp="1" noChangeArrowheads="1"/>
          </p:cNvSpPr>
          <p:nvPr>
            <p:ph type="body" idx="1"/>
          </p:nvPr>
        </p:nvSpPr>
        <p:spPr/>
        <p:txBody>
          <a:bodyPr/>
          <a:lstStyle/>
          <a:p>
            <a:r>
              <a:rPr lang="en-US" altLang="en-US" smtClean="0"/>
              <a:t>Unable to implement the nursing activity safely</a:t>
            </a:r>
          </a:p>
          <a:p>
            <a:r>
              <a:rPr lang="en-US" altLang="en-US" smtClean="0"/>
              <a:t>Assistance will reduce stress on the client</a:t>
            </a:r>
          </a:p>
          <a:p>
            <a:r>
              <a:rPr lang="en-US" altLang="en-US" smtClean="0"/>
              <a:t>Lacks the knowledge or skills to implement a particular nursing activity</a:t>
            </a:r>
          </a:p>
        </p:txBody>
      </p:sp>
    </p:spTree>
    <p:extLst>
      <p:ext uri="{BB962C8B-B14F-4D97-AF65-F5344CB8AC3E}">
        <p14:creationId xmlns:p14="http://schemas.microsoft.com/office/powerpoint/2010/main" xmlns="" val="382706264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0" y="274638"/>
            <a:ext cx="9144000" cy="944562"/>
          </a:xfrm>
        </p:spPr>
        <p:style>
          <a:lnRef idx="1">
            <a:schemeClr val="accent5"/>
          </a:lnRef>
          <a:fillRef idx="3">
            <a:schemeClr val="accent5"/>
          </a:fillRef>
          <a:effectRef idx="2">
            <a:schemeClr val="accent5"/>
          </a:effectRef>
          <a:fontRef idx="minor">
            <a:schemeClr val="lt1"/>
          </a:fontRef>
        </p:style>
        <p:txBody>
          <a:bodyPr>
            <a:normAutofit/>
          </a:bodyPr>
          <a:lstStyle/>
          <a:p>
            <a:pPr>
              <a:defRPr/>
            </a:pPr>
            <a:r>
              <a:rPr lang="en-US" dirty="0"/>
              <a:t>Implementing Nursing Interventions</a:t>
            </a:r>
          </a:p>
        </p:txBody>
      </p:sp>
      <p:sp>
        <p:nvSpPr>
          <p:cNvPr id="52227" name="Rectangle 5"/>
          <p:cNvSpPr>
            <a:spLocks noGrp="1" noChangeArrowheads="1"/>
          </p:cNvSpPr>
          <p:nvPr>
            <p:ph type="body" idx="1"/>
          </p:nvPr>
        </p:nvSpPr>
        <p:spPr/>
        <p:txBody>
          <a:bodyPr/>
          <a:lstStyle/>
          <a:p>
            <a:r>
              <a:rPr lang="en-US" altLang="en-US" smtClean="0"/>
              <a:t>Base on scientific knowledge </a:t>
            </a:r>
          </a:p>
          <a:p>
            <a:r>
              <a:rPr lang="en-US" altLang="en-US" smtClean="0"/>
              <a:t>Clearly understand interventions </a:t>
            </a:r>
          </a:p>
          <a:p>
            <a:r>
              <a:rPr lang="en-US" altLang="en-US" smtClean="0"/>
              <a:t>Adapt activities to the individual client</a:t>
            </a:r>
          </a:p>
          <a:p>
            <a:r>
              <a:rPr lang="en-US" altLang="en-US" smtClean="0"/>
              <a:t>Implement safe care</a:t>
            </a:r>
          </a:p>
          <a:p>
            <a:r>
              <a:rPr lang="en-US" altLang="en-US" smtClean="0"/>
              <a:t>Provide teaching, support, and comfort</a:t>
            </a:r>
          </a:p>
        </p:txBody>
      </p:sp>
    </p:spTree>
    <p:extLst>
      <p:ext uri="{BB962C8B-B14F-4D97-AF65-F5344CB8AC3E}">
        <p14:creationId xmlns:p14="http://schemas.microsoft.com/office/powerpoint/2010/main" xmlns="" val="33429409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p:style>
          <a:lnRef idx="1">
            <a:schemeClr val="accent5"/>
          </a:lnRef>
          <a:fillRef idx="3">
            <a:schemeClr val="accent5"/>
          </a:fillRef>
          <a:effectRef idx="2">
            <a:schemeClr val="accent5"/>
          </a:effectRef>
          <a:fontRef idx="minor">
            <a:schemeClr val="lt1"/>
          </a:fontRef>
        </p:style>
        <p:txBody>
          <a:bodyPr>
            <a:normAutofit fontScale="90000"/>
          </a:bodyPr>
          <a:lstStyle/>
          <a:p>
            <a:pPr>
              <a:defRPr/>
            </a:pPr>
            <a:r>
              <a:rPr lang="en-US" dirty="0"/>
              <a:t>Implementing Nursing Interventions (cont'd)</a:t>
            </a:r>
          </a:p>
        </p:txBody>
      </p:sp>
      <p:sp>
        <p:nvSpPr>
          <p:cNvPr id="53251" name="Rectangle 5"/>
          <p:cNvSpPr>
            <a:spLocks noGrp="1" noChangeArrowheads="1"/>
          </p:cNvSpPr>
          <p:nvPr>
            <p:ph type="body" idx="1"/>
          </p:nvPr>
        </p:nvSpPr>
        <p:spPr/>
        <p:txBody>
          <a:bodyPr/>
          <a:lstStyle/>
          <a:p>
            <a:r>
              <a:rPr lang="en-US" altLang="en-US" smtClean="0"/>
              <a:t>Be holistic</a:t>
            </a:r>
          </a:p>
          <a:p>
            <a:r>
              <a:rPr lang="en-US" altLang="en-US" smtClean="0"/>
              <a:t>Respect the dignity of the client and enhance self esteem</a:t>
            </a:r>
          </a:p>
          <a:p>
            <a:r>
              <a:rPr lang="en-US" altLang="en-US" smtClean="0"/>
              <a:t>Encourage active client participation</a:t>
            </a:r>
          </a:p>
        </p:txBody>
      </p:sp>
    </p:spTree>
    <p:extLst>
      <p:ext uri="{BB962C8B-B14F-4D97-AF65-F5344CB8AC3E}">
        <p14:creationId xmlns:p14="http://schemas.microsoft.com/office/powerpoint/2010/main" xmlns="" val="6095980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a:xfrm>
            <a:off x="0" y="274638"/>
            <a:ext cx="9144000" cy="1143000"/>
          </a:xfrm>
        </p:spPr>
        <p:style>
          <a:lnRef idx="1">
            <a:schemeClr val="accent5"/>
          </a:lnRef>
          <a:fillRef idx="3">
            <a:schemeClr val="accent5"/>
          </a:fillRef>
          <a:effectRef idx="2">
            <a:schemeClr val="accent5"/>
          </a:effectRef>
          <a:fontRef idx="minor">
            <a:schemeClr val="lt1"/>
          </a:fontRef>
        </p:style>
        <p:txBody>
          <a:bodyPr/>
          <a:lstStyle/>
          <a:p>
            <a:pPr>
              <a:defRPr/>
            </a:pPr>
            <a:r>
              <a:rPr lang="en-US" dirty="0"/>
              <a:t>Supervising Delegated Care</a:t>
            </a:r>
          </a:p>
        </p:txBody>
      </p:sp>
      <p:sp>
        <p:nvSpPr>
          <p:cNvPr id="54275" name="Rectangle 5"/>
          <p:cNvSpPr>
            <a:spLocks noGrp="1" noChangeArrowheads="1"/>
          </p:cNvSpPr>
          <p:nvPr>
            <p:ph type="body" idx="1"/>
          </p:nvPr>
        </p:nvSpPr>
        <p:spPr/>
        <p:txBody>
          <a:bodyPr/>
          <a:lstStyle/>
          <a:p>
            <a:r>
              <a:rPr lang="en-US" altLang="en-US" smtClean="0"/>
              <a:t>Responsible for the client’s overall care </a:t>
            </a:r>
          </a:p>
          <a:p>
            <a:r>
              <a:rPr lang="en-US" altLang="en-US" smtClean="0"/>
              <a:t>Validates and responds to any adverse findings or client responses</a:t>
            </a:r>
          </a:p>
        </p:txBody>
      </p:sp>
    </p:spTree>
    <p:extLst>
      <p:ext uri="{BB962C8B-B14F-4D97-AF65-F5344CB8AC3E}">
        <p14:creationId xmlns:p14="http://schemas.microsoft.com/office/powerpoint/2010/main" xmlns="" val="2852585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14600"/>
            <a:ext cx="9144000" cy="1143000"/>
          </a:xfrm>
        </p:spPr>
        <p:style>
          <a:lnRef idx="0">
            <a:schemeClr val="accent3"/>
          </a:lnRef>
          <a:fillRef idx="3">
            <a:schemeClr val="accent3"/>
          </a:fillRef>
          <a:effectRef idx="3">
            <a:schemeClr val="accent3"/>
          </a:effectRef>
          <a:fontRef idx="minor">
            <a:schemeClr val="lt1"/>
          </a:fontRef>
        </p:style>
        <p:txBody>
          <a:bodyPr/>
          <a:lstStyle/>
          <a:p>
            <a:r>
              <a:rPr lang="en-US" dirty="0" smtClean="0"/>
              <a:t>5. Evaluation  </a:t>
            </a:r>
            <a:endParaRPr lang="en-US" dirty="0"/>
          </a:p>
        </p:txBody>
      </p:sp>
    </p:spTree>
    <p:extLst>
      <p:ext uri="{BB962C8B-B14F-4D97-AF65-F5344CB8AC3E}">
        <p14:creationId xmlns:p14="http://schemas.microsoft.com/office/powerpoint/2010/main" xmlns="" val="325371286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Grp="1" noChangeArrowheads="1"/>
          </p:cNvSpPr>
          <p:nvPr>
            <p:ph type="title"/>
          </p:nvPr>
        </p:nvSpPr>
        <p:spPr>
          <a:xfrm>
            <a:off x="0" y="274638"/>
            <a:ext cx="9144000" cy="1143000"/>
          </a:xfrm>
        </p:spPr>
        <p:style>
          <a:lnRef idx="0">
            <a:schemeClr val="accent3"/>
          </a:lnRef>
          <a:fillRef idx="3">
            <a:schemeClr val="accent3"/>
          </a:fillRef>
          <a:effectRef idx="3">
            <a:schemeClr val="accent3"/>
          </a:effectRef>
          <a:fontRef idx="minor">
            <a:schemeClr val="lt1"/>
          </a:fontRef>
        </p:style>
        <p:txBody>
          <a:bodyPr/>
          <a:lstStyle/>
          <a:p>
            <a:pPr>
              <a:defRPr/>
            </a:pPr>
            <a:r>
              <a:rPr lang="en-US" dirty="0"/>
              <a:t>Documenting Nursing Activities</a:t>
            </a:r>
          </a:p>
        </p:txBody>
      </p:sp>
      <p:sp>
        <p:nvSpPr>
          <p:cNvPr id="55299" name="Rectangle 5"/>
          <p:cNvSpPr>
            <a:spLocks noGrp="1" noChangeArrowheads="1"/>
          </p:cNvSpPr>
          <p:nvPr>
            <p:ph type="body" idx="1"/>
          </p:nvPr>
        </p:nvSpPr>
        <p:spPr/>
        <p:txBody>
          <a:bodyPr/>
          <a:lstStyle/>
          <a:p>
            <a:r>
              <a:rPr lang="en-US" altLang="en-US" smtClean="0"/>
              <a:t>Record nursing interventions and client responses</a:t>
            </a:r>
          </a:p>
          <a:p>
            <a:r>
              <a:rPr lang="en-US" altLang="en-US" smtClean="0"/>
              <a:t>Must not be recorded in advance</a:t>
            </a:r>
          </a:p>
        </p:txBody>
      </p:sp>
    </p:spTree>
    <p:extLst>
      <p:ext uri="{BB962C8B-B14F-4D97-AF65-F5344CB8AC3E}">
        <p14:creationId xmlns:p14="http://schemas.microsoft.com/office/powerpoint/2010/main" xmlns="" val="27476932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4"/>
          <p:cNvSpPr>
            <a:spLocks noGrp="1" noChangeArrowheads="1"/>
          </p:cNvSpPr>
          <p:nvPr>
            <p:ph type="title" idx="4294967295"/>
          </p:nvPr>
        </p:nvSpPr>
        <p:spPr>
          <a:xfrm>
            <a:off x="457200" y="381000"/>
            <a:ext cx="8229600" cy="685800"/>
          </a:xfrm>
          <a:solidFill>
            <a:srgbClr val="FFFFFF"/>
          </a:solidFill>
          <a:ln>
            <a:solidFill>
              <a:srgbClr val="FFFFFF"/>
            </a:solidFill>
          </a:ln>
        </p:spPr>
        <p:txBody>
          <a:bodyPr/>
          <a:lstStyle/>
          <a:p>
            <a:pPr algn="l"/>
            <a:r>
              <a:rPr lang="en-US" altLang="en-US" sz="1200" b="1" smtClean="0">
                <a:solidFill>
                  <a:srgbClr val="000000"/>
                </a:solidFill>
                <a:effectLst/>
                <a:latin typeface="Arial" charset="0"/>
              </a:rPr>
              <a:t>Figure 14-3</a:t>
            </a:r>
            <a:r>
              <a:rPr lang="en-US" altLang="en-US" sz="1200" smtClean="0">
                <a:solidFill>
                  <a:srgbClr val="000000"/>
                </a:solidFill>
                <a:effectLst/>
                <a:latin typeface="Arial" charset="0"/>
              </a:rPr>
              <a:t>   Evaluating. The final phase of the nursing process, in which the nurse determines the client’s progress toward goal achievement and the effectiveness of the nursing care plan. The plan may be continued, modified, or terminated.</a:t>
            </a:r>
          </a:p>
        </p:txBody>
      </p:sp>
      <p:pic>
        <p:nvPicPr>
          <p:cNvPr id="56323" name="AAFWCMM0.jpg" descr="AAFWCMM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 y="1066800"/>
            <a:ext cx="8458200" cy="548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62068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a:xfrm>
            <a:off x="0" y="274638"/>
            <a:ext cx="9067800" cy="868362"/>
          </a:xfrm>
        </p:spPr>
        <p:style>
          <a:lnRef idx="0">
            <a:schemeClr val="accent3"/>
          </a:lnRef>
          <a:fillRef idx="3">
            <a:schemeClr val="accent3"/>
          </a:fillRef>
          <a:effectRef idx="3">
            <a:schemeClr val="accent3"/>
          </a:effectRef>
          <a:fontRef idx="minor">
            <a:schemeClr val="lt1"/>
          </a:fontRef>
        </p:style>
        <p:txBody>
          <a:bodyPr>
            <a:normAutofit/>
          </a:bodyPr>
          <a:lstStyle/>
          <a:p>
            <a:pPr>
              <a:defRPr/>
            </a:pPr>
            <a:r>
              <a:rPr lang="en-US" dirty="0"/>
              <a:t>Components of the Evaluation Process </a:t>
            </a:r>
          </a:p>
        </p:txBody>
      </p:sp>
      <p:sp>
        <p:nvSpPr>
          <p:cNvPr id="61443" name="Rectangle 5"/>
          <p:cNvSpPr>
            <a:spLocks noGrp="1" noChangeArrowheads="1"/>
          </p:cNvSpPr>
          <p:nvPr>
            <p:ph type="body" idx="1"/>
          </p:nvPr>
        </p:nvSpPr>
        <p:spPr/>
        <p:txBody>
          <a:bodyPr/>
          <a:lstStyle/>
          <a:p>
            <a:r>
              <a:rPr lang="en-US" altLang="en-US" smtClean="0"/>
              <a:t>Collecting data related to the desired outcomes (NOC indicators)</a:t>
            </a:r>
          </a:p>
          <a:p>
            <a:r>
              <a:rPr lang="en-US" altLang="en-US" smtClean="0"/>
              <a:t>Comparing the data with outcomes</a:t>
            </a:r>
          </a:p>
          <a:p>
            <a:r>
              <a:rPr lang="en-US" altLang="en-US" smtClean="0"/>
              <a:t>Relating nursing activities to outcomes</a:t>
            </a:r>
          </a:p>
          <a:p>
            <a:r>
              <a:rPr lang="en-US" altLang="en-US" smtClean="0"/>
              <a:t>Drawing conclusions about problem status</a:t>
            </a:r>
          </a:p>
          <a:p>
            <a:r>
              <a:rPr lang="en-US" altLang="en-US" smtClean="0"/>
              <a:t>Continuing, modifying, or terminating the nursing care plan</a:t>
            </a:r>
          </a:p>
        </p:txBody>
      </p:sp>
    </p:spTree>
    <p:extLst>
      <p:ext uri="{BB962C8B-B14F-4D97-AF65-F5344CB8AC3E}">
        <p14:creationId xmlns:p14="http://schemas.microsoft.com/office/powerpoint/2010/main" xmlns="" val="86763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457200"/>
            <a:ext cx="9144000" cy="990600"/>
          </a:xfrm>
        </p:spPr>
        <p:style>
          <a:lnRef idx="0">
            <a:schemeClr val="accent1"/>
          </a:lnRef>
          <a:fillRef idx="3">
            <a:schemeClr val="accent1"/>
          </a:fillRef>
          <a:effectRef idx="3">
            <a:schemeClr val="accent1"/>
          </a:effectRef>
          <a:fontRef idx="minor">
            <a:schemeClr val="lt1"/>
          </a:fontRef>
        </p:style>
        <p:txBody>
          <a:bodyPr/>
          <a:lstStyle/>
          <a:p>
            <a:r>
              <a:rPr lang="en-US" altLang="en-US" sz="4800" b="1" dirty="0"/>
              <a:t>5</a:t>
            </a:r>
            <a:r>
              <a:rPr lang="en-US" altLang="en-US" sz="4800" dirty="0"/>
              <a:t> Steps in the Nursing Process</a:t>
            </a:r>
          </a:p>
        </p:txBody>
      </p:sp>
      <p:sp>
        <p:nvSpPr>
          <p:cNvPr id="6148" name="Rectangle 4"/>
          <p:cNvSpPr>
            <a:spLocks noGrp="1" noChangeArrowheads="1"/>
          </p:cNvSpPr>
          <p:nvPr>
            <p:ph type="body" sz="half" idx="2"/>
          </p:nvPr>
        </p:nvSpPr>
        <p:spPr>
          <a:xfrm>
            <a:off x="23949" y="1981200"/>
            <a:ext cx="7696200" cy="4114800"/>
          </a:xfrm>
        </p:spPr>
        <p:txBody>
          <a:bodyPr>
            <a:normAutofit/>
          </a:bodyPr>
          <a:lstStyle/>
          <a:p>
            <a:pPr marL="742950" indent="-742950">
              <a:buFont typeface="+mj-lt"/>
              <a:buAutoNum type="arabicPeriod"/>
            </a:pPr>
            <a:r>
              <a:rPr lang="en-US" altLang="en-US" sz="4800" b="1" dirty="0">
                <a:solidFill>
                  <a:srgbClr val="FF0000"/>
                </a:solidFill>
              </a:rPr>
              <a:t>Assessment</a:t>
            </a:r>
          </a:p>
          <a:p>
            <a:pPr marL="742950" indent="-742950">
              <a:buFont typeface="+mj-lt"/>
              <a:buAutoNum type="arabicPeriod"/>
            </a:pPr>
            <a:r>
              <a:rPr lang="en-US" altLang="en-US" sz="4400" b="1" dirty="0">
                <a:solidFill>
                  <a:srgbClr val="0070C0"/>
                </a:solidFill>
              </a:rPr>
              <a:t>Nursing Diagnosis</a:t>
            </a:r>
          </a:p>
          <a:p>
            <a:pPr marL="742950" indent="-742950">
              <a:buFont typeface="+mj-lt"/>
              <a:buAutoNum type="arabicPeriod"/>
            </a:pPr>
            <a:r>
              <a:rPr lang="en-US" altLang="en-US" sz="4400" b="1" dirty="0">
                <a:solidFill>
                  <a:srgbClr val="00B050"/>
                </a:solidFill>
              </a:rPr>
              <a:t>Planning</a:t>
            </a:r>
          </a:p>
          <a:p>
            <a:pPr marL="742950" indent="-742950">
              <a:buFont typeface="+mj-lt"/>
              <a:buAutoNum type="arabicPeriod"/>
            </a:pPr>
            <a:r>
              <a:rPr lang="en-US" altLang="en-US" sz="4400" b="1" dirty="0"/>
              <a:t>Implementing</a:t>
            </a:r>
          </a:p>
          <a:p>
            <a:pPr marL="742950" indent="-742950">
              <a:buFont typeface="+mj-lt"/>
              <a:buAutoNum type="arabicPeriod"/>
            </a:pPr>
            <a:r>
              <a:rPr lang="en-US" altLang="en-US" sz="4400" b="1" dirty="0">
                <a:solidFill>
                  <a:schemeClr val="accent6">
                    <a:lumMod val="50000"/>
                  </a:schemeClr>
                </a:solidFill>
              </a:rPr>
              <a:t>Evaluating</a:t>
            </a:r>
            <a:endParaRPr lang="en-US" altLang="en-US" sz="3600" b="1" dirty="0">
              <a:solidFill>
                <a:schemeClr val="accent6">
                  <a:lumMod val="50000"/>
                </a:schemeClr>
              </a:solidFill>
            </a:endParaRPr>
          </a:p>
        </p:txBody>
      </p:sp>
      <p:pic>
        <p:nvPicPr>
          <p:cNvPr id="6" name="Picture 5"/>
          <p:cNvPicPr>
            <a:picLocks noGrp="1"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05400" y="1600200"/>
            <a:ext cx="40386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32563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additive="base">
                                        <p:cTn id="13" dur="500" fill="hold"/>
                                        <p:tgtEl>
                                          <p:spTgt spid="614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8">
                                            <p:txEl>
                                              <p:pRg st="2" end="2"/>
                                            </p:txEl>
                                          </p:spTgt>
                                        </p:tgtEl>
                                        <p:attrNameLst>
                                          <p:attrName>style.visibility</p:attrName>
                                        </p:attrNameLst>
                                      </p:cBhvr>
                                      <p:to>
                                        <p:strVal val="visible"/>
                                      </p:to>
                                    </p:set>
                                    <p:anim calcmode="lin" valueType="num">
                                      <p:cBhvr additive="base">
                                        <p:cTn id="19" dur="500" fill="hold"/>
                                        <p:tgtEl>
                                          <p:spTgt spid="614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8">
                                            <p:txEl>
                                              <p:pRg st="3" end="3"/>
                                            </p:txEl>
                                          </p:spTgt>
                                        </p:tgtEl>
                                        <p:attrNameLst>
                                          <p:attrName>style.visibility</p:attrName>
                                        </p:attrNameLst>
                                      </p:cBhvr>
                                      <p:to>
                                        <p:strVal val="visible"/>
                                      </p:to>
                                    </p:set>
                                    <p:anim calcmode="lin" valueType="num">
                                      <p:cBhvr additive="base">
                                        <p:cTn id="25" dur="500" fill="hold"/>
                                        <p:tgtEl>
                                          <p:spTgt spid="614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48">
                                            <p:txEl>
                                              <p:pRg st="4" end="4"/>
                                            </p:txEl>
                                          </p:spTgt>
                                        </p:tgtEl>
                                        <p:attrNameLst>
                                          <p:attrName>style.visibility</p:attrName>
                                        </p:attrNameLst>
                                      </p:cBhvr>
                                      <p:to>
                                        <p:strVal val="visible"/>
                                      </p:to>
                                    </p:set>
                                    <p:anim calcmode="lin" valueType="num">
                                      <p:cBhvr additive="base">
                                        <p:cTn id="31" dur="500" fill="hold"/>
                                        <p:tgtEl>
                                          <p:spTgt spid="614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274638"/>
            <a:ext cx="9144000" cy="868362"/>
          </a:xfrm>
        </p:spPr>
        <p:style>
          <a:lnRef idx="0">
            <a:schemeClr val="accent3"/>
          </a:lnRef>
          <a:fillRef idx="3">
            <a:schemeClr val="accent3"/>
          </a:fillRef>
          <a:effectRef idx="3">
            <a:schemeClr val="accent3"/>
          </a:effectRef>
          <a:fontRef idx="minor">
            <a:schemeClr val="lt1"/>
          </a:fontRef>
        </p:style>
        <p:txBody>
          <a:bodyPr/>
          <a:lstStyle/>
          <a:p>
            <a:r>
              <a:rPr lang="en-US" altLang="en-US" dirty="0"/>
              <a:t>EVALUATION &amp; REASSESSMENT</a:t>
            </a:r>
          </a:p>
        </p:txBody>
      </p:sp>
      <p:sp>
        <p:nvSpPr>
          <p:cNvPr id="40963" name="Rectangle 3"/>
          <p:cNvSpPr>
            <a:spLocks noGrp="1" noChangeArrowheads="1"/>
          </p:cNvSpPr>
          <p:nvPr>
            <p:ph type="body" idx="1"/>
          </p:nvPr>
        </p:nvSpPr>
        <p:spPr/>
        <p:txBody>
          <a:bodyPr/>
          <a:lstStyle/>
          <a:p>
            <a:r>
              <a:rPr lang="en-US" altLang="en-US" dirty="0"/>
              <a:t>1.  Goal met</a:t>
            </a:r>
          </a:p>
          <a:p>
            <a:r>
              <a:rPr lang="en-US" altLang="en-US" dirty="0"/>
              <a:t>2.  Goal partially met</a:t>
            </a:r>
          </a:p>
          <a:p>
            <a:r>
              <a:rPr lang="en-US" altLang="en-US" dirty="0"/>
              <a:t>3.  Goal not met</a:t>
            </a:r>
          </a:p>
          <a:p>
            <a:r>
              <a:rPr lang="en-US" altLang="en-US" dirty="0"/>
              <a:t>4.  Goal in progress</a:t>
            </a:r>
          </a:p>
          <a:p>
            <a:r>
              <a:rPr lang="en-US" altLang="en-US" dirty="0"/>
              <a:t>Reassessment= the entire plan of care (data, ND, </a:t>
            </a:r>
            <a:r>
              <a:rPr lang="en-US" altLang="en-US" dirty="0" smtClean="0"/>
              <a:t>goal/O</a:t>
            </a:r>
            <a:r>
              <a:rPr lang="en-US" altLang="en-US" dirty="0"/>
              <a:t>, </a:t>
            </a:r>
            <a:r>
              <a:rPr lang="en-US" altLang="en-US" dirty="0" err="1"/>
              <a:t>Nsg</a:t>
            </a:r>
            <a:r>
              <a:rPr lang="en-US" altLang="en-US" dirty="0"/>
              <a:t> orders) must be reassessed</a:t>
            </a:r>
          </a:p>
        </p:txBody>
      </p:sp>
      <p:pic>
        <p:nvPicPr>
          <p:cNvPr id="4" name="Picture 4" descr="BD20058_"/>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62503" y="1676400"/>
            <a:ext cx="1960563" cy="21050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211229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274638"/>
            <a:ext cx="8915400" cy="792162"/>
          </a:xfrm>
        </p:spPr>
        <p:style>
          <a:lnRef idx="0">
            <a:schemeClr val="accent3"/>
          </a:lnRef>
          <a:fillRef idx="3">
            <a:schemeClr val="accent3"/>
          </a:fillRef>
          <a:effectRef idx="3">
            <a:schemeClr val="accent3"/>
          </a:effectRef>
          <a:fontRef idx="minor">
            <a:schemeClr val="lt1"/>
          </a:fontRef>
        </p:style>
        <p:txBody>
          <a:bodyPr/>
          <a:lstStyle/>
          <a:p>
            <a:r>
              <a:rPr lang="en-US" altLang="en-US" dirty="0"/>
              <a:t>  Documentation</a:t>
            </a:r>
          </a:p>
        </p:txBody>
      </p:sp>
      <p:sp>
        <p:nvSpPr>
          <p:cNvPr id="66563" name="Rectangle 3"/>
          <p:cNvSpPr>
            <a:spLocks noGrp="1" noChangeArrowheads="1"/>
          </p:cNvSpPr>
          <p:nvPr>
            <p:ph type="body" idx="1"/>
          </p:nvPr>
        </p:nvSpPr>
        <p:spPr/>
        <p:txBody>
          <a:bodyPr/>
          <a:lstStyle/>
          <a:p>
            <a:pPr>
              <a:lnSpc>
                <a:spcPct val="90000"/>
              </a:lnSpc>
            </a:pPr>
            <a:r>
              <a:rPr lang="en-US" altLang="en-US"/>
              <a:t>Clear and concise</a:t>
            </a:r>
          </a:p>
          <a:p>
            <a:pPr>
              <a:lnSpc>
                <a:spcPct val="90000"/>
              </a:lnSpc>
            </a:pPr>
            <a:r>
              <a:rPr lang="en-US" altLang="en-US"/>
              <a:t>Appropriate terminology</a:t>
            </a:r>
          </a:p>
          <a:p>
            <a:pPr lvl="1">
              <a:lnSpc>
                <a:spcPct val="90000"/>
              </a:lnSpc>
            </a:pPr>
            <a:r>
              <a:rPr lang="en-US" altLang="en-US"/>
              <a:t>Usually on a designated form</a:t>
            </a:r>
          </a:p>
          <a:p>
            <a:pPr>
              <a:lnSpc>
                <a:spcPct val="90000"/>
              </a:lnSpc>
            </a:pPr>
            <a:r>
              <a:rPr lang="en-US" altLang="en-US"/>
              <a:t>Physical assessment</a:t>
            </a:r>
          </a:p>
          <a:p>
            <a:pPr lvl="1">
              <a:lnSpc>
                <a:spcPct val="90000"/>
              </a:lnSpc>
            </a:pPr>
            <a:r>
              <a:rPr lang="en-US" altLang="en-US"/>
              <a:t>Usually by Review of Systems</a:t>
            </a:r>
          </a:p>
          <a:p>
            <a:pPr lvl="2">
              <a:lnSpc>
                <a:spcPct val="90000"/>
              </a:lnSpc>
            </a:pPr>
            <a:r>
              <a:rPr lang="en-US" altLang="en-US" sz="2800"/>
              <a:t>Overview of symptoms</a:t>
            </a:r>
          </a:p>
          <a:p>
            <a:pPr lvl="2">
              <a:lnSpc>
                <a:spcPct val="90000"/>
              </a:lnSpc>
            </a:pPr>
            <a:r>
              <a:rPr lang="en-US" altLang="en-US" sz="2800"/>
              <a:t>Diet</a:t>
            </a:r>
          </a:p>
          <a:p>
            <a:pPr lvl="2">
              <a:lnSpc>
                <a:spcPct val="90000"/>
              </a:lnSpc>
            </a:pPr>
            <a:r>
              <a:rPr lang="en-US" altLang="en-US" sz="2800"/>
              <a:t>Each body system</a:t>
            </a:r>
          </a:p>
          <a:p>
            <a:pPr>
              <a:lnSpc>
                <a:spcPct val="90000"/>
              </a:lnSpc>
            </a:pPr>
            <a:endParaRPr lang="en-US" altLang="en-US"/>
          </a:p>
        </p:txBody>
      </p:sp>
    </p:spTree>
    <p:extLst>
      <p:ext uri="{BB962C8B-B14F-4D97-AF65-F5344CB8AC3E}">
        <p14:creationId xmlns:p14="http://schemas.microsoft.com/office/powerpoint/2010/main" xmlns="" val="41495272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 y="304800"/>
            <a:ext cx="9067800" cy="944562"/>
          </a:xfrm>
        </p:spPr>
        <p:style>
          <a:lnRef idx="0">
            <a:schemeClr val="accent4"/>
          </a:lnRef>
          <a:fillRef idx="3">
            <a:schemeClr val="accent4"/>
          </a:fillRef>
          <a:effectRef idx="3">
            <a:schemeClr val="accent4"/>
          </a:effectRef>
          <a:fontRef idx="minor">
            <a:schemeClr val="lt1"/>
          </a:fontRef>
        </p:style>
        <p:txBody>
          <a:bodyPr/>
          <a:lstStyle/>
          <a:p>
            <a:r>
              <a:rPr lang="en-US" dirty="0" smtClean="0"/>
              <a:t>References </a:t>
            </a:r>
            <a:endParaRPr lang="en-US" dirty="0"/>
          </a:p>
        </p:txBody>
      </p:sp>
      <p:sp>
        <p:nvSpPr>
          <p:cNvPr id="3" name="Content Placeholder 2"/>
          <p:cNvSpPr>
            <a:spLocks noGrp="1"/>
          </p:cNvSpPr>
          <p:nvPr>
            <p:ph idx="1"/>
          </p:nvPr>
        </p:nvSpPr>
        <p:spPr/>
        <p:txBody>
          <a:bodyPr>
            <a:normAutofit/>
          </a:bodyPr>
          <a:lstStyle/>
          <a:p>
            <a:r>
              <a:rPr lang="en-US" dirty="0" err="1"/>
              <a:t>Kozier</a:t>
            </a:r>
            <a:r>
              <a:rPr lang="en-US" dirty="0"/>
              <a:t> &amp; </a:t>
            </a:r>
            <a:r>
              <a:rPr lang="en-US" dirty="0" err="1"/>
              <a:t>Erb's</a:t>
            </a:r>
            <a:r>
              <a:rPr lang="en-US" dirty="0"/>
              <a:t> Fundamentals of </a:t>
            </a:r>
            <a:r>
              <a:rPr lang="en-US" dirty="0" smtClean="0"/>
              <a:t>Nursing by Audrey </a:t>
            </a:r>
            <a:r>
              <a:rPr lang="en-US" dirty="0"/>
              <a:t>T Berman, </a:t>
            </a:r>
            <a:r>
              <a:rPr lang="en-US" i="1" dirty="0"/>
              <a:t>Samuel Merritt </a:t>
            </a:r>
            <a:r>
              <a:rPr lang="en-US" i="1" dirty="0" err="1"/>
              <a:t>College</a:t>
            </a:r>
            <a:r>
              <a:rPr lang="en-US" dirty="0" err="1"/>
              <a:t>Shirlee</a:t>
            </a:r>
            <a:r>
              <a:rPr lang="en-US" dirty="0"/>
              <a:t> Snyder, </a:t>
            </a:r>
            <a:r>
              <a:rPr lang="en-US" i="1" dirty="0"/>
              <a:t>Nevada State </a:t>
            </a:r>
            <a:r>
              <a:rPr lang="en-US" i="1" dirty="0" err="1"/>
              <a:t>College</a:t>
            </a:r>
            <a:r>
              <a:rPr lang="en-US" dirty="0" err="1"/>
              <a:t>Geralyn</a:t>
            </a:r>
            <a:r>
              <a:rPr lang="en-US" dirty="0"/>
              <a:t> </a:t>
            </a:r>
            <a:r>
              <a:rPr lang="en-US" dirty="0" err="1"/>
              <a:t>Frandsen</a:t>
            </a:r>
            <a:r>
              <a:rPr lang="en-US" dirty="0"/>
              <a:t>, </a:t>
            </a:r>
            <a:r>
              <a:rPr lang="en-US" dirty="0" err="1"/>
              <a:t>EdD</a:t>
            </a:r>
            <a:r>
              <a:rPr lang="en-US" dirty="0"/>
              <a:t>, MSN, RN, </a:t>
            </a:r>
            <a:r>
              <a:rPr lang="en-US" i="1" dirty="0"/>
              <a:t>Maryville University</a:t>
            </a:r>
            <a:r>
              <a:rPr lang="en-US" dirty="0"/>
              <a:t>  </a:t>
            </a:r>
          </a:p>
        </p:txBody>
      </p:sp>
    </p:spTree>
    <p:extLst>
      <p:ext uri="{BB962C8B-B14F-4D97-AF65-F5344CB8AC3E}">
        <p14:creationId xmlns:p14="http://schemas.microsoft.com/office/powerpoint/2010/main" xmlns="" val="1780843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2675</Words>
  <Application>Microsoft Office PowerPoint</Application>
  <PresentationFormat>On-screen Show (4:3)</PresentationFormat>
  <Paragraphs>476</Paragraphs>
  <Slides>92</Slides>
  <Notes>13</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Nursing Process</vt:lpstr>
      <vt:lpstr>Learning Outcomes</vt:lpstr>
      <vt:lpstr>Learning Outcomes (cont'd)</vt:lpstr>
      <vt:lpstr>Nursing Process </vt:lpstr>
      <vt:lpstr>Goals of Nursing process</vt:lpstr>
      <vt:lpstr>Benefits of Nursing process</vt:lpstr>
      <vt:lpstr>Characteristics of the  Nursing Process </vt:lpstr>
      <vt:lpstr>         MARTHA ROGERS,            NURSE  THEORIST</vt:lpstr>
      <vt:lpstr>5 Steps in the Nursing Process</vt:lpstr>
      <vt:lpstr>Figure 11-1   The nursing process in action.</vt:lpstr>
      <vt:lpstr>Figure 11-1 (continued)   The nursing process in action.</vt:lpstr>
      <vt:lpstr>Figure 11-3   Assessing.</vt:lpstr>
      <vt:lpstr>1. Assessment </vt:lpstr>
      <vt:lpstr>1. Assessment </vt:lpstr>
      <vt:lpstr>Types of Assessments</vt:lpstr>
      <vt:lpstr>Types of Assessments (cont'd)</vt:lpstr>
      <vt:lpstr>Small group questions</vt:lpstr>
      <vt:lpstr>A. Collecting Data</vt:lpstr>
      <vt:lpstr>Subjective Data</vt:lpstr>
      <vt:lpstr>Objective Data</vt:lpstr>
      <vt:lpstr>Small Group Questions</vt:lpstr>
      <vt:lpstr>Sources of Data</vt:lpstr>
      <vt:lpstr>Methods of Data Collection</vt:lpstr>
      <vt:lpstr>Methods of Data Collection</vt:lpstr>
      <vt:lpstr>Closed and Open-ended Questions </vt:lpstr>
      <vt:lpstr>Closed and Open-ended Questions  (cont'd)</vt:lpstr>
      <vt:lpstr>The Interview Setting </vt:lpstr>
      <vt:lpstr>The Interview Setting (cont’d)</vt:lpstr>
      <vt:lpstr>Methods of Data Collection</vt:lpstr>
      <vt:lpstr>b. Organizing data</vt:lpstr>
      <vt:lpstr>b. Organizing data</vt:lpstr>
      <vt:lpstr>Validating Data</vt:lpstr>
      <vt:lpstr>Documenting</vt:lpstr>
      <vt:lpstr>Question</vt:lpstr>
      <vt:lpstr>Question</vt:lpstr>
      <vt:lpstr>2. Diagnoses</vt:lpstr>
      <vt:lpstr>Figure 12-1   Diagnosing. The pivotal second phase of the nursing process.</vt:lpstr>
      <vt:lpstr>Slide 38</vt:lpstr>
      <vt:lpstr>Diagnoses</vt:lpstr>
      <vt:lpstr>Types of Nursing Diagnoses</vt:lpstr>
      <vt:lpstr>Types of Nursing Diagnoses (cont'd)</vt:lpstr>
      <vt:lpstr>Components of a Nursing Diagnosis </vt:lpstr>
      <vt:lpstr>Components of a Nursing Diagnosis</vt:lpstr>
      <vt:lpstr>Nursing Diagnoses </vt:lpstr>
      <vt:lpstr>Medical Diagnoses </vt:lpstr>
      <vt:lpstr>Ex: Diagnosis</vt:lpstr>
      <vt:lpstr>Steps in Diagnostic Process</vt:lpstr>
      <vt:lpstr>Writing Nursing Diagnoses </vt:lpstr>
      <vt:lpstr>Nursing Diagnosis</vt:lpstr>
      <vt:lpstr>Example of Nursing Dx</vt:lpstr>
      <vt:lpstr>Table 12-6   Guidelines for Writing a Nursing Diagnostic Statement</vt:lpstr>
      <vt:lpstr>Question</vt:lpstr>
      <vt:lpstr>Question</vt:lpstr>
      <vt:lpstr>3. Planning </vt:lpstr>
      <vt:lpstr>Figure 13-1   Planning. The third phase of the nursing process, in which the nurse and client develop client goals/desired outcomes and nursing interventions to prevent, reduce, or alleviate the client’s health problems.</vt:lpstr>
      <vt:lpstr>Initial Planning </vt:lpstr>
      <vt:lpstr>Ongoing Planning</vt:lpstr>
      <vt:lpstr>Discharge Planning</vt:lpstr>
      <vt:lpstr>The Planning Process</vt:lpstr>
      <vt:lpstr>Setting Priorities</vt:lpstr>
      <vt:lpstr>Maslow’s Hierarchy of Needs</vt:lpstr>
      <vt:lpstr>Goals/Desired Outcomes </vt:lpstr>
      <vt:lpstr>Table 13-2   Deriving Desired Outcomes from Nursing Diagnoses</vt:lpstr>
      <vt:lpstr>Components of Goal/Desired Outcome Statements</vt:lpstr>
      <vt:lpstr>Slide 65</vt:lpstr>
      <vt:lpstr>Guidelines for Writing Goals/Desired Outcomes </vt:lpstr>
      <vt:lpstr>Types of Nursing Interventions</vt:lpstr>
      <vt:lpstr>Types of Nursing Interventions (cont'd)</vt:lpstr>
      <vt:lpstr>Criteria for Choosing Appropriate Interventions</vt:lpstr>
      <vt:lpstr>Writing individualized Nursing Interventions</vt:lpstr>
      <vt:lpstr>Question</vt:lpstr>
      <vt:lpstr>4. Implementation </vt:lpstr>
      <vt:lpstr>Figure 14-1   Implementing. The fourth phase of the nursing process, in which the nurse implements the nursing interventions and documents the care provided.</vt:lpstr>
      <vt:lpstr>The Nursing Process - Implementing</vt:lpstr>
      <vt:lpstr>Successful Implementation</vt:lpstr>
      <vt:lpstr>Cognitive Skills (Intellectual) </vt:lpstr>
      <vt:lpstr>Interpersonal Skills </vt:lpstr>
      <vt:lpstr>Interpersonal Skills (cont'd)</vt:lpstr>
      <vt:lpstr>Technical Skills </vt:lpstr>
      <vt:lpstr>Five Activities of the Implementing Phase </vt:lpstr>
      <vt:lpstr>Reassessing the Client</vt:lpstr>
      <vt:lpstr>Determining the Nurse’s Need for Assistance</vt:lpstr>
      <vt:lpstr>Implementing Nursing Interventions</vt:lpstr>
      <vt:lpstr>Implementing Nursing Interventions (cont'd)</vt:lpstr>
      <vt:lpstr>Supervising Delegated Care</vt:lpstr>
      <vt:lpstr>5. Evaluation  </vt:lpstr>
      <vt:lpstr>Documenting Nursing Activities</vt:lpstr>
      <vt:lpstr>Figure 14-3   Evaluating. The final phase of the nursing process, in which the nurse determines the client’s progress toward goal achievement and the effectiveness of the nursing care plan. The plan may be continued, modified, or terminated.</vt:lpstr>
      <vt:lpstr>Components of the Evaluation Process </vt:lpstr>
      <vt:lpstr>EVALUATION &amp; REASSESSMENT</vt:lpstr>
      <vt:lpstr>  Documentation</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Nursing Process</dc:title>
  <dc:creator>Ahmad Rawhi</dc:creator>
  <cp:lastModifiedBy>user</cp:lastModifiedBy>
  <cp:revision>23</cp:revision>
  <dcterms:created xsi:type="dcterms:W3CDTF">2006-08-16T00:00:00Z</dcterms:created>
  <dcterms:modified xsi:type="dcterms:W3CDTF">2015-11-01T04:43:27Z</dcterms:modified>
</cp:coreProperties>
</file>