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4" r:id="rId8"/>
    <p:sldId id="265" r:id="rId9"/>
    <p:sldId id="269" r:id="rId10"/>
    <p:sldId id="270" r:id="rId11"/>
    <p:sldId id="271" r:id="rId12"/>
    <p:sldId id="272" r:id="rId13"/>
    <p:sldId id="273" r:id="rId14"/>
    <p:sldId id="276" r:id="rId15"/>
    <p:sldId id="275" r:id="rId16"/>
    <p:sldId id="277" r:id="rId17"/>
    <p:sldId id="278" r:id="rId18"/>
    <p:sldId id="280" r:id="rId19"/>
    <p:sldId id="281" r:id="rId20"/>
    <p:sldId id="282" r:id="rId21"/>
    <p:sldId id="283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-22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5/22/15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5/22/15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5/22/15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Parts of a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14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099" y="246897"/>
            <a:ext cx="7772400" cy="627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Contents page</a:t>
            </a:r>
          </a:p>
          <a:p>
            <a:pPr algn="l" rtl="0"/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A </a:t>
            </a:r>
            <a:r>
              <a:rPr lang="en-US" sz="2400" dirty="0"/>
              <a:t>contents page is </a:t>
            </a:r>
            <a:r>
              <a:rPr lang="en-US" sz="2400" dirty="0" smtClean="0"/>
              <a:t>necessary for </a:t>
            </a:r>
            <a:r>
              <a:rPr lang="en-US" sz="2400" dirty="0"/>
              <a:t>any report </a:t>
            </a:r>
            <a:r>
              <a:rPr lang="en-US" sz="2400" dirty="0" smtClean="0"/>
              <a:t>with more than three </a:t>
            </a:r>
            <a:r>
              <a:rPr lang="en-US" sz="2400" dirty="0"/>
              <a:t>pages.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It</a:t>
            </a:r>
            <a:r>
              <a:rPr lang="en-US" sz="2400" dirty="0"/>
              <a:t> </a:t>
            </a:r>
            <a:r>
              <a:rPr lang="en-US" sz="2400" dirty="0" smtClean="0"/>
              <a:t>should </a:t>
            </a:r>
            <a:r>
              <a:rPr lang="en-US" sz="2400" dirty="0"/>
              <a:t>be on a separate sheet of </a:t>
            </a:r>
            <a:r>
              <a:rPr lang="en-US" sz="2400" dirty="0" smtClean="0"/>
              <a:t>paper. 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It </a:t>
            </a:r>
            <a:r>
              <a:rPr lang="en-US" sz="2400" dirty="0"/>
              <a:t>should list the </a:t>
            </a:r>
            <a:r>
              <a:rPr lang="en-US" sz="2400" dirty="0" smtClean="0"/>
              <a:t>various sections </a:t>
            </a:r>
            <a:r>
              <a:rPr lang="en-US" sz="2400" dirty="0"/>
              <a:t>of the report in the order in which they appear.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 headings on </a:t>
            </a:r>
            <a:r>
              <a:rPr lang="en-US" sz="2400" dirty="0"/>
              <a:t>the contents page must be identical to those used in the text, </a:t>
            </a:r>
            <a:r>
              <a:rPr lang="en-US" sz="2400" dirty="0" smtClean="0"/>
              <a:t>with the page number </a:t>
            </a:r>
            <a:r>
              <a:rPr lang="en-US" sz="2400" dirty="0"/>
              <a:t>alongside them</a:t>
            </a:r>
            <a:r>
              <a:rPr lang="en-US" sz="2400" dirty="0" smtClean="0"/>
              <a:t>.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If</a:t>
            </a:r>
            <a:r>
              <a:rPr lang="en-US" sz="2400" dirty="0"/>
              <a:t> </a:t>
            </a:r>
            <a:r>
              <a:rPr lang="en-US" sz="2400" dirty="0" smtClean="0"/>
              <a:t>you </a:t>
            </a:r>
            <a:r>
              <a:rPr lang="en-US" sz="2400" dirty="0"/>
              <a:t>have used more than just one or two illustrations then provide </a:t>
            </a:r>
            <a:r>
              <a:rPr lang="en-US" sz="2400" dirty="0" smtClean="0"/>
              <a:t>a separate </a:t>
            </a:r>
            <a:r>
              <a:rPr lang="en-US" sz="2400" dirty="0"/>
              <a:t>list of these below the section headings.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67232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7693" y="612845"/>
            <a:ext cx="8305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</a:rPr>
              <a:t>Summary or 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Abstract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</a:rPr>
              <a:t>or 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Synopsis</a:t>
            </a:r>
            <a:endParaRPr lang="en-US" sz="2400" b="1" i="1" dirty="0">
              <a:solidFill>
                <a:schemeClr val="bg2">
                  <a:lumMod val="75000"/>
                </a:schemeClr>
              </a:solidFill>
            </a:endParaRPr>
          </a:p>
          <a:p>
            <a:pPr algn="l" rtl="0"/>
            <a:r>
              <a:rPr lang="en-US" dirty="0" smtClean="0"/>
              <a:t>Provides </a:t>
            </a:r>
            <a:r>
              <a:rPr lang="en-US" dirty="0"/>
              <a:t>an outline of the report if the recipient is not going </a:t>
            </a:r>
            <a:r>
              <a:rPr lang="en-US" dirty="0" smtClean="0"/>
              <a:t>to read </a:t>
            </a:r>
            <a:r>
              <a:rPr lang="en-US" dirty="0"/>
              <a:t>the entire report.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summary </a:t>
            </a:r>
            <a:r>
              <a:rPr lang="en-US" i="1" dirty="0" smtClean="0"/>
              <a:t>should </a:t>
            </a:r>
            <a:r>
              <a:rPr lang="en-US" i="1" dirty="0"/>
              <a:t>contain </a:t>
            </a:r>
            <a:r>
              <a:rPr lang="en-US" i="1" dirty="0" smtClean="0"/>
              <a:t>five </a:t>
            </a:r>
            <a:r>
              <a:rPr lang="en-US" i="1" dirty="0"/>
              <a:t>important points:</a:t>
            </a:r>
          </a:p>
          <a:p>
            <a:r>
              <a:rPr lang="en-US" b="1" dirty="0"/>
              <a:t>Intention (your purpose and scope)</a:t>
            </a:r>
          </a:p>
          <a:p>
            <a:r>
              <a:rPr lang="en-US" b="1" dirty="0"/>
              <a:t>Outline (what was done and how it was done)</a:t>
            </a:r>
          </a:p>
          <a:p>
            <a:r>
              <a:rPr lang="en-US" b="1" dirty="0"/>
              <a:t>Main findings</a:t>
            </a:r>
          </a:p>
          <a:p>
            <a:r>
              <a:rPr lang="en-US" b="1" dirty="0"/>
              <a:t>Main conclusions</a:t>
            </a:r>
          </a:p>
          <a:p>
            <a:r>
              <a:rPr lang="en-US" b="1" dirty="0"/>
              <a:t>Main recommendations (if necessary).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Obviously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it cannot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be written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until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after the other components of the report. </a:t>
            </a:r>
            <a:endParaRPr lang="en-US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endParaRPr lang="en-US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i="1" dirty="0" smtClean="0"/>
              <a:t>Keep </a:t>
            </a:r>
            <a:r>
              <a:rPr lang="en-US" i="1" dirty="0"/>
              <a:t>it concise</a:t>
            </a:r>
            <a:r>
              <a:rPr lang="en-US" i="1" dirty="0" smtClean="0"/>
              <a:t>; </a:t>
            </a:r>
            <a:r>
              <a:rPr lang="en-US" dirty="0" smtClean="0"/>
              <a:t>NOT more than one </a:t>
            </a:r>
            <a:r>
              <a:rPr lang="en-US" dirty="0"/>
              <a:t>page. Do not introduce any matter which </a:t>
            </a:r>
            <a:r>
              <a:rPr lang="en-US" dirty="0" smtClean="0"/>
              <a:t>is not </a:t>
            </a:r>
            <a:r>
              <a:rPr lang="en-US" dirty="0"/>
              <a:t>covered within the text of the report.</a:t>
            </a:r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955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532" y="1254474"/>
            <a:ext cx="8450008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i="1" dirty="0" smtClean="0">
                <a:solidFill>
                  <a:schemeClr val="accent3"/>
                </a:solidFill>
              </a:rPr>
              <a:t>Introduction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 </a:t>
            </a:r>
            <a:r>
              <a:rPr lang="en-US" dirty="0"/>
              <a:t>good introduction </a:t>
            </a:r>
            <a:r>
              <a:rPr lang="en-US" dirty="0" smtClean="0"/>
              <a:t>will:</a:t>
            </a:r>
          </a:p>
          <a:p>
            <a:pPr marL="457200" indent="-457200" algn="l" rtl="0">
              <a:lnSpc>
                <a:spcPct val="150000"/>
              </a:lnSpc>
              <a:buFont typeface="Arial"/>
              <a:buChar char="•"/>
            </a:pPr>
            <a:r>
              <a:rPr lang="en-US" sz="2800" b="1" dirty="0" smtClean="0"/>
              <a:t>engage </a:t>
            </a:r>
            <a:r>
              <a:rPr lang="en-US" sz="2800" b="1" dirty="0"/>
              <a:t>the readers’ interest </a:t>
            </a:r>
            <a:endParaRPr lang="en-US" sz="2800" b="1" dirty="0" smtClean="0"/>
          </a:p>
          <a:p>
            <a:pPr marL="457200" indent="-457200" algn="l" rtl="0">
              <a:lnSpc>
                <a:spcPct val="150000"/>
              </a:lnSpc>
              <a:buFont typeface="Arial"/>
              <a:buChar char="•"/>
            </a:pPr>
            <a:r>
              <a:rPr lang="en-US" sz="2800" b="1" dirty="0" smtClean="0"/>
              <a:t>Include every </a:t>
            </a:r>
            <a:r>
              <a:rPr lang="en-US" sz="2800" b="1" dirty="0"/>
              <a:t>thing that they will need to know before moving on to the </a:t>
            </a:r>
            <a:r>
              <a:rPr lang="en-US" sz="2800" b="1" dirty="0" smtClean="0"/>
              <a:t>main body </a:t>
            </a:r>
            <a:r>
              <a:rPr lang="en-US" sz="2800" b="1" dirty="0"/>
              <a:t>of the report. </a:t>
            </a:r>
            <a:endParaRPr lang="x-none" sz="2800" b="1" dirty="0"/>
          </a:p>
        </p:txBody>
      </p:sp>
    </p:spTree>
    <p:extLst>
      <p:ext uri="{BB962C8B-B14F-4D97-AF65-F5344CB8AC3E}">
        <p14:creationId xmlns:p14="http://schemas.microsoft.com/office/powerpoint/2010/main" val="949283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13276"/>
            <a:ext cx="8534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This might include:</a:t>
            </a:r>
          </a:p>
          <a:p>
            <a:pPr algn="l" rtl="0"/>
            <a:endParaRPr lang="en-US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Why was the report written? Who requested it, and when?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What resources were available to you? (For example, staff, time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and equipment.) 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What limitations, if any, did you work under? What were the reasons for this? (For example, ‘The report does not </a:t>
            </a:r>
            <a:r>
              <a:rPr lang="en-US" sz="2400" dirty="0" err="1" smtClean="0"/>
              <a:t>analyse</a:t>
            </a:r>
            <a:r>
              <a:rPr lang="en-US" sz="2400" dirty="0" smtClean="0"/>
              <a:t> departmental expenditure in June because the figures were not available.’)</a:t>
            </a:r>
          </a:p>
          <a:p>
            <a:pPr algn="l" rtl="0"/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How is the report structured? Why did you choose this method of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presentation? </a:t>
            </a:r>
          </a:p>
          <a:p>
            <a:pPr algn="l" rtl="0">
              <a:buFont typeface="Arial" pitchFamily="34" charset="0"/>
              <a:buChar char="•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9094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 The end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50682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8305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 smtClean="0">
                <a:solidFill>
                  <a:schemeClr val="accent3"/>
                </a:solidFill>
              </a:rPr>
              <a:t>Conclusions</a:t>
            </a:r>
          </a:p>
          <a:p>
            <a:pPr algn="l" rtl="0"/>
            <a:r>
              <a:rPr lang="en-US" sz="2800" dirty="0"/>
              <a:t>W</a:t>
            </a:r>
            <a:r>
              <a:rPr lang="en-US" sz="2800" dirty="0" smtClean="0"/>
              <a:t>hat you found out.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000" dirty="0" smtClean="0"/>
              <a:t>Conclusions </a:t>
            </a:r>
            <a:r>
              <a:rPr lang="en-US" sz="2000" dirty="0"/>
              <a:t>should always be</a:t>
            </a:r>
            <a:r>
              <a:rPr lang="en-US" sz="2000" dirty="0" smtClean="0"/>
              <a:t>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 clearly </a:t>
            </a:r>
            <a:r>
              <a:rPr lang="en-US" sz="2800" dirty="0"/>
              <a:t>and simply stated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 objective </a:t>
            </a:r>
            <a:r>
              <a:rPr lang="en-US" sz="2800" dirty="0"/>
              <a:t>and not </a:t>
            </a:r>
            <a:r>
              <a:rPr lang="en-US" sz="2800" dirty="0" smtClean="0"/>
              <a:t>exaggerated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982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343" y="1371600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Recommendations</a:t>
            </a:r>
          </a:p>
          <a:p>
            <a:pPr algn="l" rtl="0"/>
            <a:r>
              <a:rPr lang="en-US" sz="2800" dirty="0" smtClean="0"/>
              <a:t>While </a:t>
            </a:r>
            <a:r>
              <a:rPr lang="en-US" sz="2800" dirty="0"/>
              <a:t>conclusions refer to the </a:t>
            </a:r>
            <a:r>
              <a:rPr lang="en-US" sz="2800" i="1" dirty="0"/>
              <a:t>past </a:t>
            </a:r>
            <a:r>
              <a:rPr lang="en-US" sz="2800" i="1" dirty="0" smtClean="0"/>
              <a:t>and/or </a:t>
            </a:r>
            <a:r>
              <a:rPr lang="en-US" sz="2800" dirty="0" smtClean="0"/>
              <a:t>the </a:t>
            </a:r>
            <a:r>
              <a:rPr lang="en-US" sz="2800" i="1" dirty="0"/>
              <a:t>present, recommendations look to </a:t>
            </a:r>
            <a:r>
              <a:rPr lang="en-US" sz="2800" b="1" i="1" u="sng" dirty="0"/>
              <a:t>the future. </a:t>
            </a:r>
            <a:endParaRPr lang="en-US" sz="2800" b="1" i="1" u="sng" dirty="0" smtClean="0"/>
          </a:p>
          <a:p>
            <a:pPr algn="l" rtl="0"/>
            <a:endParaRPr lang="en-US" sz="2800" i="1" dirty="0" smtClean="0"/>
          </a:p>
          <a:p>
            <a:pPr algn="l" rtl="0"/>
            <a:r>
              <a:rPr lang="en-US" sz="2400" dirty="0" smtClean="0">
                <a:solidFill>
                  <a:srgbClr val="689C9A"/>
                </a:solidFill>
              </a:rPr>
              <a:t>Effective </a:t>
            </a:r>
            <a:r>
              <a:rPr lang="en-US" sz="2400" dirty="0">
                <a:solidFill>
                  <a:srgbClr val="689C9A"/>
                </a:solidFill>
              </a:rPr>
              <a:t>recommendations </a:t>
            </a:r>
            <a:r>
              <a:rPr lang="en-US" sz="2400" dirty="0" smtClean="0">
                <a:solidFill>
                  <a:srgbClr val="689C9A"/>
                </a:solidFill>
              </a:rPr>
              <a:t>are:</a:t>
            </a:r>
          </a:p>
          <a:p>
            <a:pPr marL="457200" indent="-457200" algn="l" rtl="0">
              <a:buFont typeface="Arial"/>
              <a:buChar char="•"/>
            </a:pPr>
            <a:r>
              <a:rPr lang="en-US" sz="2800" dirty="0" smtClean="0"/>
              <a:t>concise </a:t>
            </a:r>
            <a:r>
              <a:rPr lang="en-US" sz="2800" dirty="0"/>
              <a:t>and to the point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Arial"/>
              <a:buChar char="•"/>
            </a:pPr>
            <a:r>
              <a:rPr lang="en-US" sz="2800" dirty="0" smtClean="0"/>
              <a:t>specific</a:t>
            </a:r>
            <a:r>
              <a:rPr lang="en-US" sz="2800" dirty="0"/>
              <a:t>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1252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783" y="1066800"/>
            <a:ext cx="7876617" cy="3477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Appendixes</a:t>
            </a:r>
          </a:p>
          <a:p>
            <a:pPr algn="l" rtl="0"/>
            <a:r>
              <a:rPr lang="en-US" sz="2800" dirty="0"/>
              <a:t>The purpose of an appendix is to supplement the information </a:t>
            </a:r>
            <a:r>
              <a:rPr lang="en-US" sz="2800" dirty="0" smtClean="0"/>
              <a:t>contained in </a:t>
            </a:r>
            <a:r>
              <a:rPr lang="en-US" sz="2800" dirty="0"/>
              <a:t>the main body of the report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</a:t>
            </a:r>
            <a:r>
              <a:rPr lang="en-US" sz="2800" dirty="0"/>
              <a:t>is a way of providing adequate </a:t>
            </a:r>
            <a:r>
              <a:rPr lang="en-US" sz="2800" dirty="0" smtClean="0"/>
              <a:t>detail for </a:t>
            </a:r>
            <a:r>
              <a:rPr lang="en-US" sz="2800" dirty="0"/>
              <a:t>readers who require it without </a:t>
            </a:r>
            <a:r>
              <a:rPr lang="en-US" sz="2800" dirty="0" smtClean="0"/>
              <a:t>interrupting the main body</a:t>
            </a:r>
            <a:r>
              <a:rPr lang="en-US" sz="2800" dirty="0"/>
              <a:t>. </a:t>
            </a:r>
            <a:endParaRPr lang="en-US" sz="2800" dirty="0" smtClean="0"/>
          </a:p>
          <a:p>
            <a:pPr algn="l" rtl="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4091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762000"/>
            <a:ext cx="78268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i="1" dirty="0">
                <a:solidFill>
                  <a:schemeClr val="accent3"/>
                </a:solidFill>
              </a:rPr>
              <a:t>References</a:t>
            </a:r>
          </a:p>
          <a:p>
            <a:pPr algn="l" rtl="0"/>
            <a:r>
              <a:rPr lang="en-US" dirty="0"/>
              <a:t>This section provides full details of the books or journals which </a:t>
            </a:r>
            <a:r>
              <a:rPr lang="en-US" dirty="0" smtClean="0"/>
              <a:t>have been mentioned </a:t>
            </a:r>
            <a:r>
              <a:rPr lang="en-US" dirty="0"/>
              <a:t>in the </a:t>
            </a:r>
            <a:r>
              <a:rPr lang="en-US" dirty="0" smtClean="0"/>
              <a:t>text.</a:t>
            </a:r>
          </a:p>
          <a:p>
            <a:pPr algn="l" rtl="0"/>
            <a:endParaRPr lang="en-US" dirty="0"/>
          </a:p>
          <a:p>
            <a:pPr algn="l" rtl="0"/>
            <a:r>
              <a:rPr lang="en-US" i="1" dirty="0" smtClean="0"/>
              <a:t>See </a:t>
            </a:r>
            <a:r>
              <a:rPr lang="en-US" dirty="0" smtClean="0"/>
              <a:t>Resources Slides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3924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825" y="1012759"/>
            <a:ext cx="6019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Bibliography</a:t>
            </a:r>
          </a:p>
          <a:p>
            <a:pPr algn="l" rtl="0"/>
            <a:r>
              <a:rPr lang="en-US" sz="2800" dirty="0"/>
              <a:t>A bibliography also gives full details of </a:t>
            </a:r>
            <a:r>
              <a:rPr lang="en-US" sz="2800" dirty="0" smtClean="0"/>
              <a:t>every publication </a:t>
            </a:r>
            <a:r>
              <a:rPr lang="en-US" sz="2800" dirty="0"/>
              <a:t>referred to </a:t>
            </a:r>
            <a:r>
              <a:rPr lang="en-US" sz="2800" dirty="0" smtClean="0"/>
              <a:t>in the </a:t>
            </a:r>
            <a:r>
              <a:rPr lang="en-US" sz="2800" dirty="0"/>
              <a:t>text. </a:t>
            </a:r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However</a:t>
            </a:r>
            <a:r>
              <a:rPr lang="en-US" sz="2800" dirty="0"/>
              <a:t>, unlike a reference section, it may also include </a:t>
            </a:r>
            <a:r>
              <a:rPr lang="en-US" sz="2800" dirty="0" smtClean="0"/>
              <a:t>books and </a:t>
            </a:r>
            <a:r>
              <a:rPr lang="en-US" sz="2800" dirty="0"/>
              <a:t>journals </a:t>
            </a:r>
            <a:r>
              <a:rPr lang="en-US" sz="2800" b="1" i="1" dirty="0"/>
              <a:t>not referred to. </a:t>
            </a:r>
            <a:endParaRPr lang="x-none" sz="2800" b="1" dirty="0"/>
          </a:p>
        </p:txBody>
      </p:sp>
    </p:spTree>
    <p:extLst>
      <p:ext uri="{BB962C8B-B14F-4D97-AF65-F5344CB8AC3E}">
        <p14:creationId xmlns:p14="http://schemas.microsoft.com/office/powerpoint/2010/main" val="156284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An outline of a </a:t>
            </a:r>
            <a:r>
              <a:rPr lang="en-US" dirty="0" smtClean="0"/>
              <a:t>feasibility report </a:t>
            </a:r>
            <a:r>
              <a:rPr lang="en-US" dirty="0"/>
              <a:t>may look something like this:</a:t>
            </a:r>
          </a:p>
          <a:p>
            <a:r>
              <a:rPr lang="en-US" dirty="0" smtClean="0"/>
              <a:t>Project overview</a:t>
            </a:r>
          </a:p>
          <a:p>
            <a:r>
              <a:rPr lang="en-US" dirty="0" smtClean="0"/>
              <a:t>Market</a:t>
            </a:r>
          </a:p>
          <a:p>
            <a:r>
              <a:rPr lang="en-US" dirty="0"/>
              <a:t>Budget</a:t>
            </a:r>
            <a:endParaRPr lang="en-US" dirty="0" smtClean="0"/>
          </a:p>
          <a:p>
            <a:r>
              <a:rPr lang="en-US" dirty="0" smtClean="0"/>
              <a:t>Survey</a:t>
            </a:r>
          </a:p>
          <a:p>
            <a:r>
              <a:rPr lang="en-US" dirty="0" smtClean="0"/>
              <a:t>Results</a:t>
            </a: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73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987" y="644195"/>
            <a:ext cx="83058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Glossary</a:t>
            </a:r>
          </a:p>
          <a:p>
            <a:pPr algn="l" rtl="0"/>
            <a:r>
              <a:rPr lang="en-US" sz="2800" dirty="0"/>
              <a:t>A glossary is necessary when you have used </a:t>
            </a:r>
            <a:r>
              <a:rPr lang="en-US" sz="2800" dirty="0" smtClean="0"/>
              <a:t>of </a:t>
            </a:r>
            <a:r>
              <a:rPr lang="en-US" sz="2800" dirty="0" err="1" smtClean="0"/>
              <a:t>specialised</a:t>
            </a:r>
            <a:r>
              <a:rPr lang="en-US" sz="2800" dirty="0"/>
              <a:t> </a:t>
            </a:r>
            <a:r>
              <a:rPr lang="en-US" sz="2800" dirty="0" smtClean="0"/>
              <a:t>or </a:t>
            </a:r>
            <a:r>
              <a:rPr lang="en-US" sz="2800" dirty="0"/>
              <a:t>technical vocabulary. </a:t>
            </a:r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Make </a:t>
            </a:r>
            <a:r>
              <a:rPr lang="en-US" sz="2800" dirty="0"/>
              <a:t>sure your </a:t>
            </a:r>
            <a:r>
              <a:rPr lang="en-US" sz="2800" dirty="0" smtClean="0"/>
              <a:t>definitions are </a:t>
            </a:r>
            <a:r>
              <a:rPr lang="en-US" sz="2800" dirty="0"/>
              <a:t>precise and </a:t>
            </a:r>
            <a:r>
              <a:rPr lang="en-US" sz="2800" dirty="0" smtClean="0"/>
              <a:t>up-to-date.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List </a:t>
            </a:r>
            <a:r>
              <a:rPr lang="en-US" sz="2800" dirty="0"/>
              <a:t>the words </a:t>
            </a:r>
            <a:r>
              <a:rPr lang="en-US" sz="2800" dirty="0" smtClean="0"/>
              <a:t>alphabetically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400" dirty="0" smtClean="0"/>
              <a:t>Place </a:t>
            </a:r>
            <a:r>
              <a:rPr lang="en-US" sz="2400" dirty="0"/>
              <a:t>the section towards the end</a:t>
            </a:r>
          </a:p>
          <a:p>
            <a:pPr algn="l" rtl="0"/>
            <a:r>
              <a:rPr lang="en-US" sz="2400" dirty="0"/>
              <a:t>of the report. </a:t>
            </a:r>
            <a:r>
              <a:rPr lang="en-US" sz="2400" dirty="0" smtClean="0"/>
              <a:t>(However</a:t>
            </a:r>
            <a:r>
              <a:rPr lang="en-US" sz="2400" dirty="0"/>
              <a:t>, if a large number of readers will need to</a:t>
            </a:r>
          </a:p>
          <a:p>
            <a:pPr algn="l" rtl="0"/>
            <a:r>
              <a:rPr lang="en-US" sz="2400" dirty="0" err="1"/>
              <a:t>familiarise</a:t>
            </a:r>
            <a:r>
              <a:rPr lang="en-US" sz="2400" dirty="0"/>
              <a:t> themselves with the vocabulary before reading the report, </a:t>
            </a:r>
            <a:r>
              <a:rPr lang="en-US" sz="2400" dirty="0" smtClean="0"/>
              <a:t>it is </a:t>
            </a:r>
            <a:r>
              <a:rPr lang="en-US" sz="2400" dirty="0"/>
              <a:t>better to place the glossary at the beginning</a:t>
            </a:r>
            <a:r>
              <a:rPr lang="en-US" sz="2400" dirty="0" smtClean="0"/>
              <a:t>.)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80997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343" y="1447800"/>
            <a:ext cx="8305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Index</a:t>
            </a:r>
          </a:p>
          <a:p>
            <a:pPr algn="l" rtl="0"/>
            <a:r>
              <a:rPr lang="en-US" sz="2800" dirty="0"/>
              <a:t>An index is necessary only for a large report. </a:t>
            </a:r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</a:t>
            </a:r>
            <a:r>
              <a:rPr lang="en-US" sz="2800" dirty="0"/>
              <a:t>is perfectly acceptable for it to </a:t>
            </a:r>
            <a:r>
              <a:rPr lang="en-US" sz="2800" dirty="0" smtClean="0"/>
              <a:t>be presented </a:t>
            </a:r>
            <a:r>
              <a:rPr lang="en-US" sz="2800" dirty="0"/>
              <a:t>in two or three columns. </a:t>
            </a:r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List </a:t>
            </a:r>
            <a:r>
              <a:rPr lang="en-US" sz="2800" dirty="0"/>
              <a:t>items alphabetically </a:t>
            </a:r>
            <a:endParaRPr lang="en-US" sz="2800" dirty="0" smtClean="0"/>
          </a:p>
          <a:p>
            <a:pPr algn="l" rtl="0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50227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104" y="1258317"/>
            <a:ext cx="8269591" cy="544909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The headings in the body of a progress report may look like this:</a:t>
            </a:r>
          </a:p>
          <a:p>
            <a:r>
              <a:rPr lang="en-US" sz="2800" b="1" dirty="0" smtClean="0"/>
              <a:t>Progress</a:t>
            </a:r>
          </a:p>
          <a:p>
            <a:r>
              <a:rPr lang="en-US" sz="2800" b="1" dirty="0" smtClean="0"/>
              <a:t>Plan</a:t>
            </a:r>
          </a:p>
          <a:p>
            <a:r>
              <a:rPr lang="en-US" sz="2800" b="1" dirty="0" smtClean="0"/>
              <a:t>Problems</a:t>
            </a:r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/>
              <a:t>OR THIS: </a:t>
            </a:r>
          </a:p>
          <a:p>
            <a:r>
              <a:rPr lang="en-US" sz="2800" b="1" dirty="0" smtClean="0"/>
              <a:t>Accomplishments</a:t>
            </a:r>
            <a:r>
              <a:rPr lang="en-US" sz="2800" dirty="0"/>
              <a:t> </a:t>
            </a:r>
            <a:r>
              <a:rPr lang="en-US" dirty="0" smtClean="0"/>
              <a:t>(during </a:t>
            </a:r>
            <a:r>
              <a:rPr lang="en-US" dirty="0"/>
              <a:t>this reporting </a:t>
            </a:r>
            <a:r>
              <a:rPr lang="en-US" dirty="0" smtClean="0"/>
              <a:t>period) </a:t>
            </a:r>
            <a:r>
              <a:rPr lang="en-US" sz="2800" dirty="0"/>
              <a:t> </a:t>
            </a:r>
          </a:p>
          <a:p>
            <a:r>
              <a:rPr lang="en-US" sz="2800" b="1" dirty="0" smtClean="0"/>
              <a:t>Status</a:t>
            </a:r>
            <a:r>
              <a:rPr lang="en-US" sz="2800" dirty="0"/>
              <a:t> </a:t>
            </a:r>
            <a:r>
              <a:rPr lang="en-US" dirty="0"/>
              <a:t>(Are you ahead or behind schedule? and why?)</a:t>
            </a:r>
          </a:p>
          <a:p>
            <a:r>
              <a:rPr lang="en-US" sz="2800" b="1" dirty="0" smtClean="0"/>
              <a:t>Issues/Problems</a:t>
            </a:r>
            <a:endParaRPr lang="en-US" sz="2800" dirty="0"/>
          </a:p>
          <a:p>
            <a:r>
              <a:rPr lang="en-US" sz="2800" b="1" dirty="0"/>
              <a:t>Goals for Next </a:t>
            </a:r>
            <a:r>
              <a:rPr lang="en-US" sz="2800" b="1" dirty="0" smtClean="0"/>
              <a:t>Period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3309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General Parts of a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22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37160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All </a:t>
            </a:r>
            <a:r>
              <a:rPr lang="en-US" b="1" dirty="0"/>
              <a:t>reports have a number </a:t>
            </a:r>
            <a:r>
              <a:rPr lang="en-US" b="1" dirty="0" smtClean="0"/>
              <a:t>of common components, including</a:t>
            </a:r>
            <a:r>
              <a:rPr lang="en-US" b="1" dirty="0"/>
              <a:t>:</a:t>
            </a:r>
          </a:p>
          <a:p>
            <a:pPr algn="l" rtl="0"/>
            <a:endParaRPr lang="en-US" i="1" dirty="0" smtClean="0"/>
          </a:p>
          <a:p>
            <a:pPr algn="l" rtl="0">
              <a:lnSpc>
                <a:spcPct val="150000"/>
              </a:lnSpc>
            </a:pPr>
            <a:r>
              <a:rPr lang="en-US" b="1" i="1" dirty="0" smtClean="0">
                <a:solidFill>
                  <a:schemeClr val="accent3"/>
                </a:solidFill>
              </a:rPr>
              <a:t>1. The </a:t>
            </a:r>
            <a:r>
              <a:rPr lang="en-US" b="1" i="1" dirty="0">
                <a:solidFill>
                  <a:schemeClr val="accent3"/>
                </a:solidFill>
              </a:rPr>
              <a:t>beginning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Title </a:t>
            </a:r>
            <a:r>
              <a:rPr lang="en-US" dirty="0"/>
              <a:t>page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Acknowledgements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Contents </a:t>
            </a:r>
            <a:r>
              <a:rPr lang="en-US" dirty="0"/>
              <a:t>page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Summary </a:t>
            </a:r>
            <a:r>
              <a:rPr lang="en-US" dirty="0"/>
              <a:t>or Abstract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Introduction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0612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762000"/>
            <a:ext cx="6324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b="1" i="1" dirty="0">
                <a:solidFill>
                  <a:schemeClr val="accent3"/>
                </a:solidFill>
              </a:rPr>
              <a:t>2. The middle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Main </a:t>
            </a:r>
            <a:r>
              <a:rPr lang="en-US" dirty="0"/>
              <a:t>body, including </a:t>
            </a:r>
            <a:r>
              <a:rPr lang="en-US" dirty="0" smtClean="0"/>
              <a:t>substructures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>
              <a:lnSpc>
                <a:spcPct val="150000"/>
              </a:lnSpc>
            </a:pPr>
            <a:r>
              <a:rPr lang="en-US" b="1" i="1" dirty="0">
                <a:solidFill>
                  <a:schemeClr val="accent3"/>
                </a:solidFill>
              </a:rPr>
              <a:t>3. The end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Conclusions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Recommendations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Appendixes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References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Bibliography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Glossary</a:t>
            </a:r>
            <a:endParaRPr lang="en-US" dirty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Index</a:t>
            </a:r>
            <a:r>
              <a:rPr lang="en-US" dirty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3466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 The beginning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19745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4079"/>
            <a:ext cx="7391400" cy="6740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Title page</a:t>
            </a:r>
          </a:p>
          <a:p>
            <a:pPr algn="l" rtl="0"/>
            <a:r>
              <a:rPr lang="en-US" dirty="0"/>
              <a:t>Every report should have a title page. This tells the reader </a:t>
            </a:r>
            <a:r>
              <a:rPr lang="en-US" dirty="0" smtClean="0"/>
              <a:t>what </a:t>
            </a:r>
            <a:r>
              <a:rPr lang="en-US" dirty="0"/>
              <a:t>the report is about.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</a:t>
            </a:r>
            <a:r>
              <a:rPr lang="en-US" dirty="0"/>
              <a:t>good title page </a:t>
            </a:r>
            <a:r>
              <a:rPr lang="en-US" dirty="0" smtClean="0"/>
              <a:t>will include </a:t>
            </a:r>
            <a:r>
              <a:rPr lang="en-US" dirty="0"/>
              <a:t>the following </a:t>
            </a:r>
            <a:r>
              <a:rPr lang="en-US" dirty="0" smtClean="0"/>
              <a:t>information:</a:t>
            </a:r>
          </a:p>
          <a:p>
            <a:pPr algn="l" rtl="0"/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The title.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The name and position of the person who </a:t>
            </a:r>
            <a:r>
              <a:rPr lang="en-US" sz="2400" dirty="0" err="1" smtClean="0"/>
              <a:t>authorised</a:t>
            </a:r>
            <a:r>
              <a:rPr lang="en-US" sz="2400" dirty="0" smtClean="0"/>
              <a:t> the report.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The name of the author(s).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His, her or their position within the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The name of the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The date the report was issued.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A reference number.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Confidentiality (if applicable).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The distribution list (listed best according to seniority or else alphabetically &amp; 1 copy for file)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144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532" y="191517"/>
            <a:ext cx="8401164" cy="6586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solidFill>
                  <a:schemeClr val="accent3"/>
                </a:solidFill>
              </a:rPr>
              <a:t>Acknowledgements</a:t>
            </a:r>
          </a:p>
          <a:p>
            <a:pPr algn="l" rtl="0"/>
            <a:r>
              <a:rPr lang="en-US" sz="3200" dirty="0"/>
              <a:t>This section is used to </a:t>
            </a:r>
            <a:r>
              <a:rPr lang="en-US" sz="3200" dirty="0" smtClean="0"/>
              <a:t>thank people and/or organizations who </a:t>
            </a:r>
            <a:r>
              <a:rPr lang="en-US" sz="3200" dirty="0"/>
              <a:t>helped </a:t>
            </a:r>
            <a:r>
              <a:rPr lang="en-US" sz="3200" dirty="0" smtClean="0"/>
              <a:t>prepare the </a:t>
            </a:r>
            <a:r>
              <a:rPr lang="en-US" sz="3200" dirty="0"/>
              <a:t>report. </a:t>
            </a:r>
            <a:endParaRPr lang="en-US" sz="3200" dirty="0" smtClean="0"/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For example, </a:t>
            </a:r>
            <a:r>
              <a:rPr lang="en-US" sz="3200" dirty="0"/>
              <a:t>they </a:t>
            </a:r>
            <a:r>
              <a:rPr lang="en-US" sz="3200" dirty="0" smtClean="0"/>
              <a:t>may have </a:t>
            </a:r>
            <a:r>
              <a:rPr lang="en-US" sz="3200" dirty="0"/>
              <a:t>provided information, </a:t>
            </a:r>
            <a:r>
              <a:rPr lang="en-US" sz="3200" dirty="0" smtClean="0"/>
              <a:t>finance</a:t>
            </a:r>
            <a:r>
              <a:rPr lang="en-US" sz="3200" dirty="0"/>
              <a:t>, or granted permission </a:t>
            </a:r>
            <a:r>
              <a:rPr lang="en-US" sz="3200" dirty="0" smtClean="0"/>
              <a:t>for you </a:t>
            </a:r>
            <a:r>
              <a:rPr lang="en-US" sz="3200" dirty="0"/>
              <a:t>to use some copyright material. </a:t>
            </a:r>
            <a:endParaRPr lang="en-US" sz="3200" dirty="0" smtClean="0"/>
          </a:p>
          <a:p>
            <a:pPr algn="l" rtl="0"/>
            <a:endParaRPr lang="en-US" sz="1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2400" dirty="0" smtClean="0"/>
              <a:t>Keep </a:t>
            </a:r>
            <a:r>
              <a:rPr lang="en-US" sz="2400" dirty="0"/>
              <a:t>it </a:t>
            </a:r>
            <a:r>
              <a:rPr lang="en-US" sz="2400" dirty="0" smtClean="0"/>
              <a:t>balanced. If </a:t>
            </a:r>
            <a:r>
              <a:rPr lang="en-US" sz="2400" dirty="0"/>
              <a:t>a large number of people assisted </a:t>
            </a:r>
            <a:r>
              <a:rPr lang="en-US" sz="2400" dirty="0" smtClean="0"/>
              <a:t>you, you don’t have to name them all.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One </a:t>
            </a:r>
            <a:r>
              <a:rPr lang="en-US" sz="2400" dirty="0"/>
              <a:t>way </a:t>
            </a:r>
            <a:r>
              <a:rPr lang="en-US" sz="2400" dirty="0" smtClean="0"/>
              <a:t>is </a:t>
            </a:r>
            <a:r>
              <a:rPr lang="en-US" sz="2400" dirty="0"/>
              <a:t>‘to </a:t>
            </a:r>
            <a:r>
              <a:rPr lang="en-US" sz="2400" dirty="0" smtClean="0"/>
              <a:t>thank the </a:t>
            </a:r>
            <a:r>
              <a:rPr lang="en-US" sz="2400" dirty="0"/>
              <a:t>management and staff of ABC Ltd’. </a:t>
            </a:r>
            <a:r>
              <a:rPr lang="en-US" sz="2400" dirty="0" smtClean="0"/>
              <a:t>Or write a </a:t>
            </a:r>
            <a:r>
              <a:rPr lang="en-US" sz="2400" dirty="0"/>
              <a:t>blanket acknowledgement such as: ‘I also wish to thank every one </a:t>
            </a:r>
            <a:r>
              <a:rPr lang="en-US" sz="2400" dirty="0" smtClean="0"/>
              <a:t>else who helped me prepare this </a:t>
            </a:r>
            <a:r>
              <a:rPr lang="en-US" sz="2400" dirty="0"/>
              <a:t>report’. 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Sometimes </a:t>
            </a:r>
            <a:r>
              <a:rPr lang="en-US" sz="2400" dirty="0"/>
              <a:t>this section is placed at the end of the report.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62596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90</TotalTime>
  <Words>904</Words>
  <Application>Microsoft Macintosh PowerPoint</Application>
  <PresentationFormat>On-screen Show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Parts of a Report</vt:lpstr>
      <vt:lpstr>Feasibility Reports</vt:lpstr>
      <vt:lpstr>Progress Reports</vt:lpstr>
      <vt:lpstr>General Parts of a Report</vt:lpstr>
      <vt:lpstr>PowerPoint Presentation</vt:lpstr>
      <vt:lpstr>PowerPoint Presentation</vt:lpstr>
      <vt:lpstr>1. The beginning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The end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a Report</dc:title>
  <dc:creator>Hanouf Al-Muhaizaa</dc:creator>
  <cp:lastModifiedBy>Hanouf Al-Muhaizaa</cp:lastModifiedBy>
  <cp:revision>9</cp:revision>
  <dcterms:created xsi:type="dcterms:W3CDTF">2015-03-02T09:10:39Z</dcterms:created>
  <dcterms:modified xsi:type="dcterms:W3CDTF">2015-05-22T18:06:32Z</dcterms:modified>
</cp:coreProperties>
</file>