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8" r:id="rId3"/>
    <p:sldId id="278" r:id="rId4"/>
    <p:sldId id="260" r:id="rId5"/>
    <p:sldId id="291" r:id="rId6"/>
    <p:sldId id="263" r:id="rId7"/>
    <p:sldId id="261" r:id="rId8"/>
    <p:sldId id="264" r:id="rId9"/>
    <p:sldId id="265" r:id="rId10"/>
    <p:sldId id="266" r:id="rId11"/>
    <p:sldId id="267" r:id="rId12"/>
    <p:sldId id="269" r:id="rId13"/>
    <p:sldId id="268" r:id="rId14"/>
    <p:sldId id="289" r:id="rId15"/>
    <p:sldId id="293" r:id="rId16"/>
    <p:sldId id="290" r:id="rId17"/>
    <p:sldId id="270" r:id="rId18"/>
    <p:sldId id="271" r:id="rId19"/>
    <p:sldId id="272" r:id="rId20"/>
    <p:sldId id="273" r:id="rId21"/>
    <p:sldId id="285" r:id="rId22"/>
    <p:sldId id="286" r:id="rId23"/>
    <p:sldId id="283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3" autoAdjust="0"/>
    <p:restoredTop sz="86781" autoAdjust="0"/>
  </p:normalViewPr>
  <p:slideViewPr>
    <p:cSldViewPr snapToGrid="0">
      <p:cViewPr>
        <p:scale>
          <a:sx n="64" d="100"/>
          <a:sy n="64" d="100"/>
        </p:scale>
        <p:origin x="-81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A819AF-E2BA-4E87-882E-130E31E8A1F2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EG"/>
        </a:p>
      </dgm:t>
    </dgm:pt>
    <dgm:pt modelId="{3793DD49-01E6-4D97-9B53-D3CB091670E9}">
      <dgm:prSet phldrT="[Text]" custT="1"/>
      <dgm:spPr/>
      <dgm:t>
        <a:bodyPr/>
        <a:lstStyle/>
        <a:p>
          <a:pPr rtl="1"/>
          <a:r>
            <a:rPr lang="en-US" sz="1800" b="1" dirty="0" err="1" smtClean="0"/>
            <a:t>D</a:t>
          </a:r>
          <a:r>
            <a:rPr lang="en-US" sz="2000" b="1" dirty="0" err="1" smtClean="0"/>
            <a:t>yspnea</a:t>
          </a:r>
          <a:endParaRPr lang="ar-EG" sz="1800" b="1" dirty="0"/>
        </a:p>
      </dgm:t>
    </dgm:pt>
    <dgm:pt modelId="{574C672C-20A7-4071-9AA4-FDF4FB85D1EB}" type="parTrans" cxnId="{D1C3CEFB-F809-4D3A-9869-76E52C8F4D61}">
      <dgm:prSet/>
      <dgm:spPr/>
      <dgm:t>
        <a:bodyPr/>
        <a:lstStyle/>
        <a:p>
          <a:pPr rtl="1"/>
          <a:endParaRPr lang="ar-EG"/>
        </a:p>
      </dgm:t>
    </dgm:pt>
    <dgm:pt modelId="{6E2F43FB-C6A2-4C28-A090-1F3C4CCFD535}" type="sibTrans" cxnId="{D1C3CEFB-F809-4D3A-9869-76E52C8F4D61}">
      <dgm:prSet/>
      <dgm:spPr/>
      <dgm:t>
        <a:bodyPr/>
        <a:lstStyle/>
        <a:p>
          <a:pPr rtl="1"/>
          <a:endParaRPr lang="ar-EG"/>
        </a:p>
      </dgm:t>
    </dgm:pt>
    <dgm:pt modelId="{CA04BB25-7195-4B88-AB20-FBFDC09D620A}">
      <dgm:prSet phldrT="[Text]" custT="1"/>
      <dgm:spPr/>
      <dgm:t>
        <a:bodyPr/>
        <a:lstStyle/>
        <a:p>
          <a:pPr rtl="1"/>
          <a:r>
            <a:rPr lang="en-US" sz="2000" b="1" dirty="0" smtClean="0"/>
            <a:t>Chest pain</a:t>
          </a:r>
          <a:endParaRPr lang="ar-EG" sz="2000" b="1" dirty="0"/>
        </a:p>
      </dgm:t>
    </dgm:pt>
    <dgm:pt modelId="{E08FFD6A-B645-433B-9711-85B3A5F04CC7}" type="parTrans" cxnId="{3902BF15-3732-44F0-8A01-5AA1525286D4}">
      <dgm:prSet/>
      <dgm:spPr/>
      <dgm:t>
        <a:bodyPr/>
        <a:lstStyle/>
        <a:p>
          <a:pPr rtl="1"/>
          <a:endParaRPr lang="ar-EG"/>
        </a:p>
      </dgm:t>
    </dgm:pt>
    <dgm:pt modelId="{F18BC0FD-AF83-4F58-88BC-8D587FA6F5BF}" type="sibTrans" cxnId="{3902BF15-3732-44F0-8A01-5AA1525286D4}">
      <dgm:prSet/>
      <dgm:spPr/>
      <dgm:t>
        <a:bodyPr/>
        <a:lstStyle/>
        <a:p>
          <a:pPr rtl="1"/>
          <a:endParaRPr lang="ar-EG"/>
        </a:p>
      </dgm:t>
    </dgm:pt>
    <dgm:pt modelId="{44A3F6C7-8834-4993-98F3-D2D3FD814AD8}">
      <dgm:prSet phldrT="[Text]" custT="1"/>
      <dgm:spPr/>
      <dgm:t>
        <a:bodyPr/>
        <a:lstStyle/>
        <a:p>
          <a:pPr rtl="1"/>
          <a:r>
            <a:rPr lang="en-US" sz="1800" b="1" dirty="0" smtClean="0"/>
            <a:t>Cyanosis</a:t>
          </a:r>
          <a:endParaRPr lang="ar-EG" sz="1800" b="1" dirty="0"/>
        </a:p>
      </dgm:t>
    </dgm:pt>
    <dgm:pt modelId="{EB1A9160-38D9-48E0-833C-1E4BD8FB1ED5}" type="parTrans" cxnId="{2BE871E3-E722-4601-8B8C-2F641E6513FD}">
      <dgm:prSet/>
      <dgm:spPr/>
      <dgm:t>
        <a:bodyPr/>
        <a:lstStyle/>
        <a:p>
          <a:pPr rtl="1"/>
          <a:endParaRPr lang="ar-EG"/>
        </a:p>
      </dgm:t>
    </dgm:pt>
    <dgm:pt modelId="{06EC1597-FC6D-4690-9DC6-CD371306DB88}" type="sibTrans" cxnId="{2BE871E3-E722-4601-8B8C-2F641E6513FD}">
      <dgm:prSet/>
      <dgm:spPr/>
      <dgm:t>
        <a:bodyPr/>
        <a:lstStyle/>
        <a:p>
          <a:pPr rtl="1"/>
          <a:endParaRPr lang="ar-EG"/>
        </a:p>
      </dgm:t>
    </dgm:pt>
    <dgm:pt modelId="{D1957A0D-728B-481F-9B3B-E4CAD54ABB3A}">
      <dgm:prSet phldrT="[Text]" custT="1"/>
      <dgm:spPr/>
      <dgm:t>
        <a:bodyPr/>
        <a:lstStyle/>
        <a:p>
          <a:pPr rtl="1"/>
          <a:r>
            <a:rPr lang="en-US" sz="2400" b="1" dirty="0" smtClean="0"/>
            <a:t>Edema</a:t>
          </a:r>
          <a:endParaRPr lang="ar-EG" sz="2400" b="1" dirty="0"/>
        </a:p>
      </dgm:t>
    </dgm:pt>
    <dgm:pt modelId="{CA7F86D7-8F1E-48C7-BBB8-9A9B2CD7F84A}" type="parTrans" cxnId="{AF9778E2-F8CE-42B3-8124-A927C5B0416C}">
      <dgm:prSet/>
      <dgm:spPr/>
      <dgm:t>
        <a:bodyPr/>
        <a:lstStyle/>
        <a:p>
          <a:pPr rtl="1"/>
          <a:endParaRPr lang="ar-EG"/>
        </a:p>
      </dgm:t>
    </dgm:pt>
    <dgm:pt modelId="{214526E0-B692-4E6F-8752-B583F28AB31E}" type="sibTrans" cxnId="{AF9778E2-F8CE-42B3-8124-A927C5B0416C}">
      <dgm:prSet/>
      <dgm:spPr/>
      <dgm:t>
        <a:bodyPr/>
        <a:lstStyle/>
        <a:p>
          <a:pPr rtl="1"/>
          <a:endParaRPr lang="ar-EG"/>
        </a:p>
      </dgm:t>
    </dgm:pt>
    <dgm:pt modelId="{7192FE6F-5D3B-427C-A58C-4D5DCF3BD953}">
      <dgm:prSet custT="1"/>
      <dgm:spPr/>
      <dgm:t>
        <a:bodyPr/>
        <a:lstStyle/>
        <a:p>
          <a:pPr rtl="1"/>
          <a:r>
            <a:rPr lang="en-US" sz="1800" b="1" dirty="0" smtClean="0"/>
            <a:t>Palpitations</a:t>
          </a:r>
          <a:endParaRPr lang="ar-EG" sz="1800" b="1" dirty="0"/>
        </a:p>
      </dgm:t>
    </dgm:pt>
    <dgm:pt modelId="{FE354D5A-6D1B-4EDA-8198-8710845D1E46}" type="parTrans" cxnId="{8877170B-CAC1-4885-B196-7AB0B85BC1E5}">
      <dgm:prSet/>
      <dgm:spPr/>
      <dgm:t>
        <a:bodyPr/>
        <a:lstStyle/>
        <a:p>
          <a:pPr rtl="1"/>
          <a:endParaRPr lang="ar-EG"/>
        </a:p>
      </dgm:t>
    </dgm:pt>
    <dgm:pt modelId="{9FEACCB1-2CAE-4F6E-9786-5016D7743E15}" type="sibTrans" cxnId="{8877170B-CAC1-4885-B196-7AB0B85BC1E5}">
      <dgm:prSet/>
      <dgm:spPr/>
      <dgm:t>
        <a:bodyPr/>
        <a:lstStyle/>
        <a:p>
          <a:pPr rtl="1"/>
          <a:endParaRPr lang="ar-EG"/>
        </a:p>
      </dgm:t>
    </dgm:pt>
    <dgm:pt modelId="{AEE6527E-33AD-42F5-9D75-1FBA54DC0582}">
      <dgm:prSet custT="1"/>
      <dgm:spPr/>
      <dgm:t>
        <a:bodyPr/>
        <a:lstStyle/>
        <a:p>
          <a:pPr rtl="1"/>
          <a:r>
            <a:rPr lang="en-US" sz="1800" b="1" dirty="0" smtClean="0"/>
            <a:t>Syncope</a:t>
          </a:r>
          <a:endParaRPr lang="ar-EG" sz="1800" b="1" dirty="0"/>
        </a:p>
      </dgm:t>
    </dgm:pt>
    <dgm:pt modelId="{0881E0DB-5908-4035-8D54-1F84B7FD0BC1}" type="parTrans" cxnId="{667546B5-FD7A-4B23-A7A5-FD74A9EBD8AE}">
      <dgm:prSet/>
      <dgm:spPr/>
      <dgm:t>
        <a:bodyPr/>
        <a:lstStyle/>
        <a:p>
          <a:pPr rtl="1"/>
          <a:endParaRPr lang="ar-EG"/>
        </a:p>
      </dgm:t>
    </dgm:pt>
    <dgm:pt modelId="{F84115C4-60EA-4F67-B3AA-6DA252E4D435}" type="sibTrans" cxnId="{667546B5-FD7A-4B23-A7A5-FD74A9EBD8AE}">
      <dgm:prSet/>
      <dgm:spPr/>
      <dgm:t>
        <a:bodyPr/>
        <a:lstStyle/>
        <a:p>
          <a:pPr rtl="1"/>
          <a:endParaRPr lang="ar-EG"/>
        </a:p>
      </dgm:t>
    </dgm:pt>
    <dgm:pt modelId="{E84C74AB-21E1-4B9C-A946-9B5DDF93FC00}">
      <dgm:prSet phldrT="[Text]" custT="1"/>
      <dgm:spPr/>
      <dgm:t>
        <a:bodyPr/>
        <a:lstStyle/>
        <a:p>
          <a:pPr rtl="1"/>
          <a:r>
            <a:rPr lang="en-US" sz="2000" b="1" dirty="0" smtClean="0"/>
            <a:t>Fatigu</a:t>
          </a:r>
          <a:r>
            <a:rPr lang="en-US" sz="2000" b="0" dirty="0" smtClean="0"/>
            <a:t>e</a:t>
          </a:r>
          <a:endParaRPr lang="ar-EG" sz="2000" b="1" dirty="0"/>
        </a:p>
      </dgm:t>
    </dgm:pt>
    <dgm:pt modelId="{1D5956DF-FDEB-456A-B42C-C4ADFEFFE96E}" type="sibTrans" cxnId="{5007F13B-8252-4CFB-B6BF-E9E6864BC777}">
      <dgm:prSet/>
      <dgm:spPr/>
      <dgm:t>
        <a:bodyPr/>
        <a:lstStyle/>
        <a:p>
          <a:pPr rtl="1"/>
          <a:endParaRPr lang="ar-EG"/>
        </a:p>
      </dgm:t>
    </dgm:pt>
    <dgm:pt modelId="{75AF00A9-496C-4217-B3AC-BFF2AADD30DA}" type="parTrans" cxnId="{5007F13B-8252-4CFB-B6BF-E9E6864BC777}">
      <dgm:prSet/>
      <dgm:spPr/>
      <dgm:t>
        <a:bodyPr/>
        <a:lstStyle/>
        <a:p>
          <a:pPr rtl="1"/>
          <a:endParaRPr lang="ar-EG"/>
        </a:p>
      </dgm:t>
    </dgm:pt>
    <dgm:pt modelId="{369C0DA9-B6D7-473D-B26F-4A1689651E5B}" type="pres">
      <dgm:prSet presAssocID="{18A819AF-E2BA-4E87-882E-130E31E8A1F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76EAD955-EDA4-4746-B2E1-40605F8C0E60}" type="pres">
      <dgm:prSet presAssocID="{3793DD49-01E6-4D97-9B53-D3CB091670E9}" presName="centerShape" presStyleLbl="node0" presStyleIdx="0" presStyleCnt="1"/>
      <dgm:spPr/>
      <dgm:t>
        <a:bodyPr/>
        <a:lstStyle/>
        <a:p>
          <a:pPr rtl="1"/>
          <a:endParaRPr lang="ar-EG"/>
        </a:p>
      </dgm:t>
    </dgm:pt>
    <dgm:pt modelId="{C91762EA-A759-46C7-895C-DBBE4D443480}" type="pres">
      <dgm:prSet presAssocID="{E08FFD6A-B645-433B-9711-85B3A5F04CC7}" presName="Name9" presStyleLbl="parChTrans1D2" presStyleIdx="0" presStyleCnt="6"/>
      <dgm:spPr/>
      <dgm:t>
        <a:bodyPr/>
        <a:lstStyle/>
        <a:p>
          <a:pPr rtl="1"/>
          <a:endParaRPr lang="ar-EG"/>
        </a:p>
      </dgm:t>
    </dgm:pt>
    <dgm:pt modelId="{5999E8B4-134B-4478-B722-E5BB86EC712B}" type="pres">
      <dgm:prSet presAssocID="{E08FFD6A-B645-433B-9711-85B3A5F04CC7}" presName="connTx" presStyleLbl="parChTrans1D2" presStyleIdx="0" presStyleCnt="6"/>
      <dgm:spPr/>
      <dgm:t>
        <a:bodyPr/>
        <a:lstStyle/>
        <a:p>
          <a:pPr rtl="1"/>
          <a:endParaRPr lang="ar-EG"/>
        </a:p>
      </dgm:t>
    </dgm:pt>
    <dgm:pt modelId="{617B629B-E8C9-4B8D-99D9-EF0D6B12BB92}" type="pres">
      <dgm:prSet presAssocID="{CA04BB25-7195-4B88-AB20-FBFDC09D620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3B5C8A6E-353A-4EF4-8B9A-03BA1EDFADF0}" type="pres">
      <dgm:prSet presAssocID="{FE354D5A-6D1B-4EDA-8198-8710845D1E46}" presName="Name9" presStyleLbl="parChTrans1D2" presStyleIdx="1" presStyleCnt="6"/>
      <dgm:spPr/>
      <dgm:t>
        <a:bodyPr/>
        <a:lstStyle/>
        <a:p>
          <a:pPr rtl="1"/>
          <a:endParaRPr lang="ar-EG"/>
        </a:p>
      </dgm:t>
    </dgm:pt>
    <dgm:pt modelId="{2CC13940-857B-449A-912B-24BEB2F9954A}" type="pres">
      <dgm:prSet presAssocID="{FE354D5A-6D1B-4EDA-8198-8710845D1E46}" presName="connTx" presStyleLbl="parChTrans1D2" presStyleIdx="1" presStyleCnt="6"/>
      <dgm:spPr/>
      <dgm:t>
        <a:bodyPr/>
        <a:lstStyle/>
        <a:p>
          <a:pPr rtl="1"/>
          <a:endParaRPr lang="ar-EG"/>
        </a:p>
      </dgm:t>
    </dgm:pt>
    <dgm:pt modelId="{8A2AA3AB-5C2C-4C92-8D03-84F39F97AA91}" type="pres">
      <dgm:prSet presAssocID="{7192FE6F-5D3B-427C-A58C-4D5DCF3BD95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6A3119B7-F3C2-4766-9178-E71C6379E800}" type="pres">
      <dgm:prSet presAssocID="{0881E0DB-5908-4035-8D54-1F84B7FD0BC1}" presName="Name9" presStyleLbl="parChTrans1D2" presStyleIdx="2" presStyleCnt="6"/>
      <dgm:spPr/>
      <dgm:t>
        <a:bodyPr/>
        <a:lstStyle/>
        <a:p>
          <a:pPr rtl="1"/>
          <a:endParaRPr lang="ar-EG"/>
        </a:p>
      </dgm:t>
    </dgm:pt>
    <dgm:pt modelId="{AF21C4FC-9625-4B85-B7D7-7F169B5E8F9A}" type="pres">
      <dgm:prSet presAssocID="{0881E0DB-5908-4035-8D54-1F84B7FD0BC1}" presName="connTx" presStyleLbl="parChTrans1D2" presStyleIdx="2" presStyleCnt="6"/>
      <dgm:spPr/>
      <dgm:t>
        <a:bodyPr/>
        <a:lstStyle/>
        <a:p>
          <a:pPr rtl="1"/>
          <a:endParaRPr lang="ar-EG"/>
        </a:p>
      </dgm:t>
    </dgm:pt>
    <dgm:pt modelId="{C592F7C3-28FF-4D78-8761-B675485BC8F8}" type="pres">
      <dgm:prSet presAssocID="{AEE6527E-33AD-42F5-9D75-1FBA54DC058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2CD4BA8A-5FD9-4556-897D-6274B25137D8}" type="pres">
      <dgm:prSet presAssocID="{EB1A9160-38D9-48E0-833C-1E4BD8FB1ED5}" presName="Name9" presStyleLbl="parChTrans1D2" presStyleIdx="3" presStyleCnt="6"/>
      <dgm:spPr/>
      <dgm:t>
        <a:bodyPr/>
        <a:lstStyle/>
        <a:p>
          <a:pPr rtl="1"/>
          <a:endParaRPr lang="ar-EG"/>
        </a:p>
      </dgm:t>
    </dgm:pt>
    <dgm:pt modelId="{F75663D9-374E-445D-82C8-CECC64AFFCB8}" type="pres">
      <dgm:prSet presAssocID="{EB1A9160-38D9-48E0-833C-1E4BD8FB1ED5}" presName="connTx" presStyleLbl="parChTrans1D2" presStyleIdx="3" presStyleCnt="6"/>
      <dgm:spPr/>
      <dgm:t>
        <a:bodyPr/>
        <a:lstStyle/>
        <a:p>
          <a:pPr rtl="1"/>
          <a:endParaRPr lang="ar-EG"/>
        </a:p>
      </dgm:t>
    </dgm:pt>
    <dgm:pt modelId="{AC0FC74D-110B-4AD1-95E6-8F36DD4A60BE}" type="pres">
      <dgm:prSet presAssocID="{44A3F6C7-8834-4993-98F3-D2D3FD814A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8D372A3A-DE6A-485E-8646-F9ACC5B5D065}" type="pres">
      <dgm:prSet presAssocID="{75AF00A9-496C-4217-B3AC-BFF2AADD30DA}" presName="Name9" presStyleLbl="parChTrans1D2" presStyleIdx="4" presStyleCnt="6"/>
      <dgm:spPr/>
      <dgm:t>
        <a:bodyPr/>
        <a:lstStyle/>
        <a:p>
          <a:pPr rtl="1"/>
          <a:endParaRPr lang="ar-EG"/>
        </a:p>
      </dgm:t>
    </dgm:pt>
    <dgm:pt modelId="{24A5AA3F-46F2-4F91-B662-6F85DB8AC1FE}" type="pres">
      <dgm:prSet presAssocID="{75AF00A9-496C-4217-B3AC-BFF2AADD30DA}" presName="connTx" presStyleLbl="parChTrans1D2" presStyleIdx="4" presStyleCnt="6"/>
      <dgm:spPr/>
      <dgm:t>
        <a:bodyPr/>
        <a:lstStyle/>
        <a:p>
          <a:pPr rtl="1"/>
          <a:endParaRPr lang="ar-EG"/>
        </a:p>
      </dgm:t>
    </dgm:pt>
    <dgm:pt modelId="{34B0EC00-D404-40C2-A5C8-F6D76833E627}" type="pres">
      <dgm:prSet presAssocID="{E84C74AB-21E1-4B9C-A946-9B5DDF93FC0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C2949978-3CD4-4917-B1DB-6A3BA6313F22}" type="pres">
      <dgm:prSet presAssocID="{CA7F86D7-8F1E-48C7-BBB8-9A9B2CD7F84A}" presName="Name9" presStyleLbl="parChTrans1D2" presStyleIdx="5" presStyleCnt="6"/>
      <dgm:spPr/>
      <dgm:t>
        <a:bodyPr/>
        <a:lstStyle/>
        <a:p>
          <a:pPr rtl="1"/>
          <a:endParaRPr lang="ar-EG"/>
        </a:p>
      </dgm:t>
    </dgm:pt>
    <dgm:pt modelId="{22D3C371-B8DE-4170-8B20-0B38D7B39261}" type="pres">
      <dgm:prSet presAssocID="{CA7F86D7-8F1E-48C7-BBB8-9A9B2CD7F84A}" presName="connTx" presStyleLbl="parChTrans1D2" presStyleIdx="5" presStyleCnt="6"/>
      <dgm:spPr/>
      <dgm:t>
        <a:bodyPr/>
        <a:lstStyle/>
        <a:p>
          <a:pPr rtl="1"/>
          <a:endParaRPr lang="ar-EG"/>
        </a:p>
      </dgm:t>
    </dgm:pt>
    <dgm:pt modelId="{15032BBE-6130-4994-9E53-B02CE64C67D0}" type="pres">
      <dgm:prSet presAssocID="{D1957A0D-728B-481F-9B3B-E4CAD54ABB3A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A389D2CD-0B10-45F9-9CCD-7C9B75255658}" type="presOf" srcId="{CA7F86D7-8F1E-48C7-BBB8-9A9B2CD7F84A}" destId="{22D3C371-B8DE-4170-8B20-0B38D7B39261}" srcOrd="1" destOrd="0" presId="urn:microsoft.com/office/officeart/2005/8/layout/radial1"/>
    <dgm:cxn modelId="{13A03B4F-5369-455A-8EA0-20506FB5D230}" type="presOf" srcId="{0881E0DB-5908-4035-8D54-1F84B7FD0BC1}" destId="{6A3119B7-F3C2-4766-9178-E71C6379E800}" srcOrd="0" destOrd="0" presId="urn:microsoft.com/office/officeart/2005/8/layout/radial1"/>
    <dgm:cxn modelId="{4EC08727-1603-4D4D-A14B-B80C95BD041D}" type="presOf" srcId="{E08FFD6A-B645-433B-9711-85B3A5F04CC7}" destId="{5999E8B4-134B-4478-B722-E5BB86EC712B}" srcOrd="1" destOrd="0" presId="urn:microsoft.com/office/officeart/2005/8/layout/radial1"/>
    <dgm:cxn modelId="{5861E714-42CE-4460-B723-BAF67D7C0F83}" type="presOf" srcId="{EB1A9160-38D9-48E0-833C-1E4BD8FB1ED5}" destId="{F75663D9-374E-445D-82C8-CECC64AFFCB8}" srcOrd="1" destOrd="0" presId="urn:microsoft.com/office/officeart/2005/8/layout/radial1"/>
    <dgm:cxn modelId="{AF9778E2-F8CE-42B3-8124-A927C5B0416C}" srcId="{3793DD49-01E6-4D97-9B53-D3CB091670E9}" destId="{D1957A0D-728B-481F-9B3B-E4CAD54ABB3A}" srcOrd="5" destOrd="0" parTransId="{CA7F86D7-8F1E-48C7-BBB8-9A9B2CD7F84A}" sibTransId="{214526E0-B692-4E6F-8752-B583F28AB31E}"/>
    <dgm:cxn modelId="{667546B5-FD7A-4B23-A7A5-FD74A9EBD8AE}" srcId="{3793DD49-01E6-4D97-9B53-D3CB091670E9}" destId="{AEE6527E-33AD-42F5-9D75-1FBA54DC0582}" srcOrd="2" destOrd="0" parTransId="{0881E0DB-5908-4035-8D54-1F84B7FD0BC1}" sibTransId="{F84115C4-60EA-4F67-B3AA-6DA252E4D435}"/>
    <dgm:cxn modelId="{8877170B-CAC1-4885-B196-7AB0B85BC1E5}" srcId="{3793DD49-01E6-4D97-9B53-D3CB091670E9}" destId="{7192FE6F-5D3B-427C-A58C-4D5DCF3BD953}" srcOrd="1" destOrd="0" parTransId="{FE354D5A-6D1B-4EDA-8198-8710845D1E46}" sibTransId="{9FEACCB1-2CAE-4F6E-9786-5016D7743E15}"/>
    <dgm:cxn modelId="{227FF418-B532-4AE4-965D-BC040F4B3703}" type="presOf" srcId="{AEE6527E-33AD-42F5-9D75-1FBA54DC0582}" destId="{C592F7C3-28FF-4D78-8761-B675485BC8F8}" srcOrd="0" destOrd="0" presId="urn:microsoft.com/office/officeart/2005/8/layout/radial1"/>
    <dgm:cxn modelId="{D1C3CEFB-F809-4D3A-9869-76E52C8F4D61}" srcId="{18A819AF-E2BA-4E87-882E-130E31E8A1F2}" destId="{3793DD49-01E6-4D97-9B53-D3CB091670E9}" srcOrd="0" destOrd="0" parTransId="{574C672C-20A7-4071-9AA4-FDF4FB85D1EB}" sibTransId="{6E2F43FB-C6A2-4C28-A090-1F3C4CCFD535}"/>
    <dgm:cxn modelId="{582FD82B-A65B-4BD2-BCC4-DC6A4D824BAC}" type="presOf" srcId="{75AF00A9-496C-4217-B3AC-BFF2AADD30DA}" destId="{24A5AA3F-46F2-4F91-B662-6F85DB8AC1FE}" srcOrd="1" destOrd="0" presId="urn:microsoft.com/office/officeart/2005/8/layout/radial1"/>
    <dgm:cxn modelId="{1B3489DB-F85E-41BD-B9CF-DE4BF196528E}" type="presOf" srcId="{FE354D5A-6D1B-4EDA-8198-8710845D1E46}" destId="{3B5C8A6E-353A-4EF4-8B9A-03BA1EDFADF0}" srcOrd="0" destOrd="0" presId="urn:microsoft.com/office/officeart/2005/8/layout/radial1"/>
    <dgm:cxn modelId="{1B906739-7B27-4FAC-AEC2-117F2A6BEE85}" type="presOf" srcId="{0881E0DB-5908-4035-8D54-1F84B7FD0BC1}" destId="{AF21C4FC-9625-4B85-B7D7-7F169B5E8F9A}" srcOrd="1" destOrd="0" presId="urn:microsoft.com/office/officeart/2005/8/layout/radial1"/>
    <dgm:cxn modelId="{0C655E18-A126-4163-9360-8C53FB6C903C}" type="presOf" srcId="{FE354D5A-6D1B-4EDA-8198-8710845D1E46}" destId="{2CC13940-857B-449A-912B-24BEB2F9954A}" srcOrd="1" destOrd="0" presId="urn:microsoft.com/office/officeart/2005/8/layout/radial1"/>
    <dgm:cxn modelId="{4D8E1AC0-B6D7-41C6-B260-531A188525AC}" type="presOf" srcId="{18A819AF-E2BA-4E87-882E-130E31E8A1F2}" destId="{369C0DA9-B6D7-473D-B26F-4A1689651E5B}" srcOrd="0" destOrd="0" presId="urn:microsoft.com/office/officeart/2005/8/layout/radial1"/>
    <dgm:cxn modelId="{551A4E70-F641-42DC-88CA-BA1B99A9BCAB}" type="presOf" srcId="{E08FFD6A-B645-433B-9711-85B3A5F04CC7}" destId="{C91762EA-A759-46C7-895C-DBBE4D443480}" srcOrd="0" destOrd="0" presId="urn:microsoft.com/office/officeart/2005/8/layout/radial1"/>
    <dgm:cxn modelId="{C57007FA-37E2-440A-A4BC-DE4B18ED6A2C}" type="presOf" srcId="{E84C74AB-21E1-4B9C-A946-9B5DDF93FC00}" destId="{34B0EC00-D404-40C2-A5C8-F6D76833E627}" srcOrd="0" destOrd="0" presId="urn:microsoft.com/office/officeart/2005/8/layout/radial1"/>
    <dgm:cxn modelId="{549C1687-0C6B-4E40-B8EE-BC11CFA34566}" type="presOf" srcId="{CA04BB25-7195-4B88-AB20-FBFDC09D620A}" destId="{617B629B-E8C9-4B8D-99D9-EF0D6B12BB92}" srcOrd="0" destOrd="0" presId="urn:microsoft.com/office/officeart/2005/8/layout/radial1"/>
    <dgm:cxn modelId="{5007F13B-8252-4CFB-B6BF-E9E6864BC777}" srcId="{3793DD49-01E6-4D97-9B53-D3CB091670E9}" destId="{E84C74AB-21E1-4B9C-A946-9B5DDF93FC00}" srcOrd="4" destOrd="0" parTransId="{75AF00A9-496C-4217-B3AC-BFF2AADD30DA}" sibTransId="{1D5956DF-FDEB-456A-B42C-C4ADFEFFE96E}"/>
    <dgm:cxn modelId="{814BA547-B19C-4AFC-A9B2-ABD0690F6622}" type="presOf" srcId="{3793DD49-01E6-4D97-9B53-D3CB091670E9}" destId="{76EAD955-EDA4-4746-B2E1-40605F8C0E60}" srcOrd="0" destOrd="0" presId="urn:microsoft.com/office/officeart/2005/8/layout/radial1"/>
    <dgm:cxn modelId="{2BE871E3-E722-4601-8B8C-2F641E6513FD}" srcId="{3793DD49-01E6-4D97-9B53-D3CB091670E9}" destId="{44A3F6C7-8834-4993-98F3-D2D3FD814AD8}" srcOrd="3" destOrd="0" parTransId="{EB1A9160-38D9-48E0-833C-1E4BD8FB1ED5}" sibTransId="{06EC1597-FC6D-4690-9DC6-CD371306DB88}"/>
    <dgm:cxn modelId="{3902BF15-3732-44F0-8A01-5AA1525286D4}" srcId="{3793DD49-01E6-4D97-9B53-D3CB091670E9}" destId="{CA04BB25-7195-4B88-AB20-FBFDC09D620A}" srcOrd="0" destOrd="0" parTransId="{E08FFD6A-B645-433B-9711-85B3A5F04CC7}" sibTransId="{F18BC0FD-AF83-4F58-88BC-8D587FA6F5BF}"/>
    <dgm:cxn modelId="{986A556C-1E90-4EFA-A9AB-B71BEB993B10}" type="presOf" srcId="{44A3F6C7-8834-4993-98F3-D2D3FD814AD8}" destId="{AC0FC74D-110B-4AD1-95E6-8F36DD4A60BE}" srcOrd="0" destOrd="0" presId="urn:microsoft.com/office/officeart/2005/8/layout/radial1"/>
    <dgm:cxn modelId="{1D8C45A3-FBCB-4DA5-9627-F6D5D1A95967}" type="presOf" srcId="{EB1A9160-38D9-48E0-833C-1E4BD8FB1ED5}" destId="{2CD4BA8A-5FD9-4556-897D-6274B25137D8}" srcOrd="0" destOrd="0" presId="urn:microsoft.com/office/officeart/2005/8/layout/radial1"/>
    <dgm:cxn modelId="{4A1875EF-2E4A-4B4B-9945-672F6B94C165}" type="presOf" srcId="{CA7F86D7-8F1E-48C7-BBB8-9A9B2CD7F84A}" destId="{C2949978-3CD4-4917-B1DB-6A3BA6313F22}" srcOrd="0" destOrd="0" presId="urn:microsoft.com/office/officeart/2005/8/layout/radial1"/>
    <dgm:cxn modelId="{20BB97EF-4B51-4480-B49E-1DFD1172FBD0}" type="presOf" srcId="{D1957A0D-728B-481F-9B3B-E4CAD54ABB3A}" destId="{15032BBE-6130-4994-9E53-B02CE64C67D0}" srcOrd="0" destOrd="0" presId="urn:microsoft.com/office/officeart/2005/8/layout/radial1"/>
    <dgm:cxn modelId="{5CC9939E-4596-4463-9A84-C248B58A908A}" type="presOf" srcId="{75AF00A9-496C-4217-B3AC-BFF2AADD30DA}" destId="{8D372A3A-DE6A-485E-8646-F9ACC5B5D065}" srcOrd="0" destOrd="0" presId="urn:microsoft.com/office/officeart/2005/8/layout/radial1"/>
    <dgm:cxn modelId="{CD577545-EBC9-44E1-8991-867A803E8DBE}" type="presOf" srcId="{7192FE6F-5D3B-427C-A58C-4D5DCF3BD953}" destId="{8A2AA3AB-5C2C-4C92-8D03-84F39F97AA91}" srcOrd="0" destOrd="0" presId="urn:microsoft.com/office/officeart/2005/8/layout/radial1"/>
    <dgm:cxn modelId="{AF501F00-D3F9-4EFD-B6DC-85DF191038BB}" type="presParOf" srcId="{369C0DA9-B6D7-473D-B26F-4A1689651E5B}" destId="{76EAD955-EDA4-4746-B2E1-40605F8C0E60}" srcOrd="0" destOrd="0" presId="urn:microsoft.com/office/officeart/2005/8/layout/radial1"/>
    <dgm:cxn modelId="{64867150-FA8B-478F-A91E-E66481BF2531}" type="presParOf" srcId="{369C0DA9-B6D7-473D-B26F-4A1689651E5B}" destId="{C91762EA-A759-46C7-895C-DBBE4D443480}" srcOrd="1" destOrd="0" presId="urn:microsoft.com/office/officeart/2005/8/layout/radial1"/>
    <dgm:cxn modelId="{F770D199-1661-4A06-99F8-C0A19048D0EE}" type="presParOf" srcId="{C91762EA-A759-46C7-895C-DBBE4D443480}" destId="{5999E8B4-134B-4478-B722-E5BB86EC712B}" srcOrd="0" destOrd="0" presId="urn:microsoft.com/office/officeart/2005/8/layout/radial1"/>
    <dgm:cxn modelId="{A85E35E9-5427-4F10-AB97-0B4F54B4231F}" type="presParOf" srcId="{369C0DA9-B6D7-473D-B26F-4A1689651E5B}" destId="{617B629B-E8C9-4B8D-99D9-EF0D6B12BB92}" srcOrd="2" destOrd="0" presId="urn:microsoft.com/office/officeart/2005/8/layout/radial1"/>
    <dgm:cxn modelId="{DCA06E30-5472-4456-BBA6-E03BB28CECA8}" type="presParOf" srcId="{369C0DA9-B6D7-473D-B26F-4A1689651E5B}" destId="{3B5C8A6E-353A-4EF4-8B9A-03BA1EDFADF0}" srcOrd="3" destOrd="0" presId="urn:microsoft.com/office/officeart/2005/8/layout/radial1"/>
    <dgm:cxn modelId="{1B29BC62-92CF-4EEC-B4CA-DD3F5FC4029A}" type="presParOf" srcId="{3B5C8A6E-353A-4EF4-8B9A-03BA1EDFADF0}" destId="{2CC13940-857B-449A-912B-24BEB2F9954A}" srcOrd="0" destOrd="0" presId="urn:microsoft.com/office/officeart/2005/8/layout/radial1"/>
    <dgm:cxn modelId="{DB03383B-1189-4DF7-B8CA-C9CAF9F4E652}" type="presParOf" srcId="{369C0DA9-B6D7-473D-B26F-4A1689651E5B}" destId="{8A2AA3AB-5C2C-4C92-8D03-84F39F97AA91}" srcOrd="4" destOrd="0" presId="urn:microsoft.com/office/officeart/2005/8/layout/radial1"/>
    <dgm:cxn modelId="{236A823D-775D-43D4-9A48-48E642BC3829}" type="presParOf" srcId="{369C0DA9-B6D7-473D-B26F-4A1689651E5B}" destId="{6A3119B7-F3C2-4766-9178-E71C6379E800}" srcOrd="5" destOrd="0" presId="urn:microsoft.com/office/officeart/2005/8/layout/radial1"/>
    <dgm:cxn modelId="{C995FC60-2065-41AB-8581-409D2AEAFBC7}" type="presParOf" srcId="{6A3119B7-F3C2-4766-9178-E71C6379E800}" destId="{AF21C4FC-9625-4B85-B7D7-7F169B5E8F9A}" srcOrd="0" destOrd="0" presId="urn:microsoft.com/office/officeart/2005/8/layout/radial1"/>
    <dgm:cxn modelId="{6F80022A-61EC-48A8-B6DA-A7EE56E8FC36}" type="presParOf" srcId="{369C0DA9-B6D7-473D-B26F-4A1689651E5B}" destId="{C592F7C3-28FF-4D78-8761-B675485BC8F8}" srcOrd="6" destOrd="0" presId="urn:microsoft.com/office/officeart/2005/8/layout/radial1"/>
    <dgm:cxn modelId="{0E2A4F56-E142-45C1-9127-F69FC3E22BDA}" type="presParOf" srcId="{369C0DA9-B6D7-473D-B26F-4A1689651E5B}" destId="{2CD4BA8A-5FD9-4556-897D-6274B25137D8}" srcOrd="7" destOrd="0" presId="urn:microsoft.com/office/officeart/2005/8/layout/radial1"/>
    <dgm:cxn modelId="{24B9842D-EFE9-4A65-8EA4-2925C296BD53}" type="presParOf" srcId="{2CD4BA8A-5FD9-4556-897D-6274B25137D8}" destId="{F75663D9-374E-445D-82C8-CECC64AFFCB8}" srcOrd="0" destOrd="0" presId="urn:microsoft.com/office/officeart/2005/8/layout/radial1"/>
    <dgm:cxn modelId="{82B16947-95B2-442E-982E-46F4ADC0FC30}" type="presParOf" srcId="{369C0DA9-B6D7-473D-B26F-4A1689651E5B}" destId="{AC0FC74D-110B-4AD1-95E6-8F36DD4A60BE}" srcOrd="8" destOrd="0" presId="urn:microsoft.com/office/officeart/2005/8/layout/radial1"/>
    <dgm:cxn modelId="{A9598CFF-EC2E-4C00-9D28-23E8B7AEA051}" type="presParOf" srcId="{369C0DA9-B6D7-473D-B26F-4A1689651E5B}" destId="{8D372A3A-DE6A-485E-8646-F9ACC5B5D065}" srcOrd="9" destOrd="0" presId="urn:microsoft.com/office/officeart/2005/8/layout/radial1"/>
    <dgm:cxn modelId="{E6FFF0F7-AF60-4BDC-8AF2-B212253FAA7D}" type="presParOf" srcId="{8D372A3A-DE6A-485E-8646-F9ACC5B5D065}" destId="{24A5AA3F-46F2-4F91-B662-6F85DB8AC1FE}" srcOrd="0" destOrd="0" presId="urn:microsoft.com/office/officeart/2005/8/layout/radial1"/>
    <dgm:cxn modelId="{EAC10A31-E414-479C-BE6C-377D7B34A8AD}" type="presParOf" srcId="{369C0DA9-B6D7-473D-B26F-4A1689651E5B}" destId="{34B0EC00-D404-40C2-A5C8-F6D76833E627}" srcOrd="10" destOrd="0" presId="urn:microsoft.com/office/officeart/2005/8/layout/radial1"/>
    <dgm:cxn modelId="{C49533B4-99AC-40E7-831D-331FBA0BEAD9}" type="presParOf" srcId="{369C0DA9-B6D7-473D-B26F-4A1689651E5B}" destId="{C2949978-3CD4-4917-B1DB-6A3BA6313F22}" srcOrd="11" destOrd="0" presId="urn:microsoft.com/office/officeart/2005/8/layout/radial1"/>
    <dgm:cxn modelId="{42A580A8-17FA-4BB2-B244-B9348E4ED0C4}" type="presParOf" srcId="{C2949978-3CD4-4917-B1DB-6A3BA6313F22}" destId="{22D3C371-B8DE-4170-8B20-0B38D7B39261}" srcOrd="0" destOrd="0" presId="urn:microsoft.com/office/officeart/2005/8/layout/radial1"/>
    <dgm:cxn modelId="{6F796FE9-0019-4F16-823B-A0042D455E40}" type="presParOf" srcId="{369C0DA9-B6D7-473D-B26F-4A1689651E5B}" destId="{15032BBE-6130-4994-9E53-B02CE64C67D0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C69FEF-59A5-4D03-898E-36D70BC7322B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EG"/>
        </a:p>
      </dgm:t>
    </dgm:pt>
    <dgm:pt modelId="{AFEBFBC2-211F-44EC-B1E4-A7A01C46B06A}">
      <dgm:prSet phldrT="[Text]"/>
      <dgm:spPr/>
      <dgm:t>
        <a:bodyPr/>
        <a:lstStyle/>
        <a:p>
          <a:pPr rtl="1"/>
          <a:r>
            <a:rPr lang="en-US" smtClean="0"/>
            <a:t>Arteriolar end </a:t>
          </a:r>
          <a:r>
            <a:rPr lang="en-US" dirty="0" smtClean="0"/>
            <a:t>capillaries</a:t>
          </a:r>
          <a:endParaRPr lang="ar-EG" dirty="0"/>
        </a:p>
      </dgm:t>
    </dgm:pt>
    <dgm:pt modelId="{945DC46D-2D75-4FD3-B03A-E112AF54A1FA}" type="parTrans" cxnId="{EAB56977-9D33-4D19-B5AA-DB5C575EFE55}">
      <dgm:prSet/>
      <dgm:spPr/>
      <dgm:t>
        <a:bodyPr/>
        <a:lstStyle/>
        <a:p>
          <a:pPr rtl="1"/>
          <a:endParaRPr lang="ar-EG"/>
        </a:p>
      </dgm:t>
    </dgm:pt>
    <dgm:pt modelId="{C3E867F8-1E5D-4750-ACEA-2772515271B6}" type="sibTrans" cxnId="{EAB56977-9D33-4D19-B5AA-DB5C575EFE55}">
      <dgm:prSet/>
      <dgm:spPr/>
      <dgm:t>
        <a:bodyPr/>
        <a:lstStyle/>
        <a:p>
          <a:pPr rtl="1"/>
          <a:endParaRPr lang="ar-EG"/>
        </a:p>
      </dgm:t>
    </dgm:pt>
    <dgm:pt modelId="{3E796BA0-01B6-43FC-B3EB-C5E6F6987DA7}">
      <dgm:prSet phldrT="[Tex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r>
            <a:rPr lang="en-US" dirty="0" smtClean="0"/>
            <a:t>Interstitial tissue</a:t>
          </a:r>
          <a:endParaRPr lang="ar-EG" dirty="0"/>
        </a:p>
      </dgm:t>
    </dgm:pt>
    <dgm:pt modelId="{18C6F8D2-0811-4843-8DA2-97BAB6BFA3D6}" type="parTrans" cxnId="{1DBA91BF-2BBA-41F3-8206-ECAF5DE73E0F}">
      <dgm:prSet/>
      <dgm:spPr/>
      <dgm:t>
        <a:bodyPr/>
        <a:lstStyle/>
        <a:p>
          <a:pPr rtl="1"/>
          <a:endParaRPr lang="ar-EG"/>
        </a:p>
      </dgm:t>
    </dgm:pt>
    <dgm:pt modelId="{189E5C9B-31B8-4DE7-8FC3-C8025E582C04}" type="sibTrans" cxnId="{1DBA91BF-2BBA-41F3-8206-ECAF5DE73E0F}">
      <dgm:prSet/>
      <dgm:spPr/>
      <dgm:t>
        <a:bodyPr/>
        <a:lstStyle/>
        <a:p>
          <a:pPr rtl="1"/>
          <a:endParaRPr lang="ar-EG"/>
        </a:p>
      </dgm:t>
    </dgm:pt>
    <dgm:pt modelId="{77575325-68A5-412A-8647-EB133120A7BD}">
      <dgm:prSet phldrT="[Tex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r>
            <a:rPr lang="en-US" dirty="0" smtClean="0"/>
            <a:t>Venous end capillaries</a:t>
          </a:r>
          <a:endParaRPr lang="ar-EG" dirty="0"/>
        </a:p>
      </dgm:t>
    </dgm:pt>
    <dgm:pt modelId="{700EB665-26E9-4A8F-A940-C7B0086D61E6}" type="parTrans" cxnId="{FC3D99DF-CAF7-4E42-99E8-C5194D974C6A}">
      <dgm:prSet/>
      <dgm:spPr/>
      <dgm:t>
        <a:bodyPr/>
        <a:lstStyle/>
        <a:p>
          <a:pPr rtl="1"/>
          <a:endParaRPr lang="ar-EG"/>
        </a:p>
      </dgm:t>
    </dgm:pt>
    <dgm:pt modelId="{EDC8D105-2847-489D-A0BE-1B713FCA8036}" type="sibTrans" cxnId="{FC3D99DF-CAF7-4E42-99E8-C5194D974C6A}">
      <dgm:prSet/>
      <dgm:spPr/>
      <dgm:t>
        <a:bodyPr/>
        <a:lstStyle/>
        <a:p>
          <a:pPr rtl="1"/>
          <a:endParaRPr lang="ar-EG"/>
        </a:p>
      </dgm:t>
    </dgm:pt>
    <dgm:pt modelId="{97AEBEBB-7A70-41E1-A7A2-95BE72B60B21}">
      <dgm:prSet phldrT="[Text]"/>
      <dgm:spPr/>
      <dgm:t>
        <a:bodyPr/>
        <a:lstStyle/>
        <a:p>
          <a:pPr rtl="1"/>
          <a:r>
            <a:rPr lang="en-US" dirty="0" smtClean="0"/>
            <a:t>30mmHg</a:t>
          </a:r>
          <a:endParaRPr lang="ar-EG" dirty="0"/>
        </a:p>
      </dgm:t>
    </dgm:pt>
    <dgm:pt modelId="{1172DAF0-C815-42A1-B76E-2C58645F8CE6}" type="parTrans" cxnId="{7B6EB166-8D56-4C19-B481-B29CD143E391}">
      <dgm:prSet/>
      <dgm:spPr/>
      <dgm:t>
        <a:bodyPr/>
        <a:lstStyle/>
        <a:p>
          <a:pPr rtl="1"/>
          <a:endParaRPr lang="ar-EG"/>
        </a:p>
      </dgm:t>
    </dgm:pt>
    <dgm:pt modelId="{43D6710F-1CC1-428E-A072-4449D268F95C}" type="sibTrans" cxnId="{7B6EB166-8D56-4C19-B481-B29CD143E391}">
      <dgm:prSet/>
      <dgm:spPr/>
      <dgm:t>
        <a:bodyPr/>
        <a:lstStyle/>
        <a:p>
          <a:pPr rtl="1"/>
          <a:endParaRPr lang="ar-EG"/>
        </a:p>
      </dgm:t>
    </dgm:pt>
    <dgm:pt modelId="{75EBD417-CF23-43B2-B87C-77FE091198E2}">
      <dgm:prSet phldrT="[Tex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r>
            <a:rPr lang="en-US" dirty="0" smtClean="0"/>
            <a:t>25mmHg</a:t>
          </a:r>
          <a:endParaRPr lang="ar-EG" dirty="0"/>
        </a:p>
      </dgm:t>
    </dgm:pt>
    <dgm:pt modelId="{8E436162-BA9D-41CD-B58E-951A1D663C9A}" type="parTrans" cxnId="{A1CDF77B-7FF3-4A80-BA6B-7EC60D79FE48}">
      <dgm:prSet/>
      <dgm:spPr/>
      <dgm:t>
        <a:bodyPr/>
        <a:lstStyle/>
        <a:p>
          <a:pPr rtl="1"/>
          <a:endParaRPr lang="ar-EG"/>
        </a:p>
      </dgm:t>
    </dgm:pt>
    <dgm:pt modelId="{9095090D-3652-4165-B6D7-0A2D33463035}" type="sibTrans" cxnId="{A1CDF77B-7FF3-4A80-BA6B-7EC60D79FE48}">
      <dgm:prSet/>
      <dgm:spPr/>
      <dgm:t>
        <a:bodyPr/>
        <a:lstStyle/>
        <a:p>
          <a:pPr rtl="1"/>
          <a:endParaRPr lang="ar-EG"/>
        </a:p>
      </dgm:t>
    </dgm:pt>
    <dgm:pt modelId="{FC587B0C-17B0-4A48-AA2B-0218E964DB75}">
      <dgm:prSet phldrT="[Tex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r>
            <a:rPr lang="en-US" dirty="0" smtClean="0"/>
            <a:t>10-15 mmHg</a:t>
          </a:r>
          <a:endParaRPr lang="ar-EG" dirty="0"/>
        </a:p>
      </dgm:t>
    </dgm:pt>
    <dgm:pt modelId="{605F3908-5433-4BBB-A8D5-B16D8114E7C0}" type="parTrans" cxnId="{3C919EA5-C381-4D27-B816-987ABB721999}">
      <dgm:prSet/>
      <dgm:spPr/>
      <dgm:t>
        <a:bodyPr/>
        <a:lstStyle/>
        <a:p>
          <a:pPr rtl="1"/>
          <a:endParaRPr lang="ar-EG"/>
        </a:p>
      </dgm:t>
    </dgm:pt>
    <dgm:pt modelId="{BD2B399F-DE1B-49FF-8906-1117A571870C}" type="sibTrans" cxnId="{3C919EA5-C381-4D27-B816-987ABB721999}">
      <dgm:prSet/>
      <dgm:spPr/>
      <dgm:t>
        <a:bodyPr/>
        <a:lstStyle/>
        <a:p>
          <a:pPr rtl="1"/>
          <a:endParaRPr lang="ar-EG"/>
        </a:p>
      </dgm:t>
    </dgm:pt>
    <dgm:pt modelId="{6E186E87-2B6F-4E89-8D5F-3743A8EF8A32}" type="pres">
      <dgm:prSet presAssocID="{07C69FEF-59A5-4D03-898E-36D70BC732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5709F339-641A-4175-AE8E-ABC8EE38DC21}" type="pres">
      <dgm:prSet presAssocID="{AFEBFBC2-211F-44EC-B1E4-A7A01C46B06A}" presName="vertFlow" presStyleCnt="0"/>
      <dgm:spPr/>
    </dgm:pt>
    <dgm:pt modelId="{C607081C-28D4-4C36-A720-51D37188F7C7}" type="pres">
      <dgm:prSet presAssocID="{AFEBFBC2-211F-44EC-B1E4-A7A01C46B06A}" presName="header" presStyleLbl="node1" presStyleIdx="0" presStyleCnt="2"/>
      <dgm:spPr/>
      <dgm:t>
        <a:bodyPr/>
        <a:lstStyle/>
        <a:p>
          <a:pPr rtl="1"/>
          <a:endParaRPr lang="ar-EG"/>
        </a:p>
      </dgm:t>
    </dgm:pt>
    <dgm:pt modelId="{5FA89078-7A17-4DBE-960D-19BE4EF14487}" type="pres">
      <dgm:prSet presAssocID="{18C6F8D2-0811-4843-8DA2-97BAB6BFA3D6}" presName="parTrans" presStyleLbl="sibTrans2D1" presStyleIdx="0" presStyleCnt="4" custFlipHor="1" custScaleX="303631" custScaleY="294706" custLinFactNeighborX="24451" custLinFactNeighborY="-8150"/>
      <dgm:spPr/>
      <dgm:t>
        <a:bodyPr/>
        <a:lstStyle/>
        <a:p>
          <a:pPr rtl="1"/>
          <a:endParaRPr lang="ar-EG"/>
        </a:p>
      </dgm:t>
    </dgm:pt>
    <dgm:pt modelId="{33313803-835A-4C79-90DB-906BB850DEB3}" type="pres">
      <dgm:prSet presAssocID="{3E796BA0-01B6-43FC-B3EB-C5E6F6987DA7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C6928A98-AB73-4995-8B08-5C1A9BAE85D8}" type="pres">
      <dgm:prSet presAssocID="{189E5C9B-31B8-4DE7-8FC3-C8025E582C04}" presName="sibTrans" presStyleLbl="sibTrans2D1" presStyleIdx="1" presStyleCnt="4" custScaleX="379449" custScaleY="312177" custLinFactNeighborY="-32600"/>
      <dgm:spPr/>
      <dgm:t>
        <a:bodyPr/>
        <a:lstStyle/>
        <a:p>
          <a:pPr rtl="1"/>
          <a:endParaRPr lang="ar-EG"/>
        </a:p>
      </dgm:t>
    </dgm:pt>
    <dgm:pt modelId="{5653F2D7-9B75-46C7-8A8C-6BA9200477BA}" type="pres">
      <dgm:prSet presAssocID="{77575325-68A5-412A-8647-EB133120A7BD}" presName="child" presStyleLbl="alignAccFollowNode1" presStyleIdx="1" presStyleCnt="4" custLinFactNeighborX="-107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CB4650AC-0754-45CC-BA98-DC19305D48CA}" type="pres">
      <dgm:prSet presAssocID="{AFEBFBC2-211F-44EC-B1E4-A7A01C46B06A}" presName="hSp" presStyleCnt="0"/>
      <dgm:spPr/>
    </dgm:pt>
    <dgm:pt modelId="{16394E73-2824-41FE-88EA-0224EBFB8D1F}" type="pres">
      <dgm:prSet presAssocID="{97AEBEBB-7A70-41E1-A7A2-95BE72B60B21}" presName="vertFlow" presStyleCnt="0"/>
      <dgm:spPr/>
    </dgm:pt>
    <dgm:pt modelId="{8D9A52AB-E9E0-402A-9224-EFE0F1EB90CA}" type="pres">
      <dgm:prSet presAssocID="{97AEBEBB-7A70-41E1-A7A2-95BE72B60B21}" presName="header" presStyleLbl="node1" presStyleIdx="1" presStyleCnt="2"/>
      <dgm:spPr/>
      <dgm:t>
        <a:bodyPr/>
        <a:lstStyle/>
        <a:p>
          <a:pPr rtl="1"/>
          <a:endParaRPr lang="ar-EG"/>
        </a:p>
      </dgm:t>
    </dgm:pt>
    <dgm:pt modelId="{A9745743-1FA0-4356-B02C-6BD22C02CB43}" type="pres">
      <dgm:prSet presAssocID="{8E436162-BA9D-41CD-B58E-951A1D663C9A}" presName="parTrans" presStyleLbl="sibTrans2D1" presStyleIdx="2" presStyleCnt="4" custScaleX="271029" custScaleY="331950" custLinFactNeighborX="48900" custLinFactNeighborY="24450"/>
      <dgm:spPr/>
      <dgm:t>
        <a:bodyPr/>
        <a:lstStyle/>
        <a:p>
          <a:pPr rtl="1"/>
          <a:endParaRPr lang="ar-EG"/>
        </a:p>
      </dgm:t>
    </dgm:pt>
    <dgm:pt modelId="{9775F670-BE51-4182-A100-667F5F35CD6F}" type="pres">
      <dgm:prSet presAssocID="{75EBD417-CF23-43B2-B87C-77FE091198E2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520DAAF3-7BA1-4B8A-905E-54D5935F1345}" type="pres">
      <dgm:prSet presAssocID="{9095090D-3652-4165-B6D7-0A2D33463035}" presName="sibTrans" presStyleLbl="sibTrans2D1" presStyleIdx="3" presStyleCnt="4" custScaleX="297965" custScaleY="331949" custLinFactNeighborX="24451" custLinFactNeighborY="-8150"/>
      <dgm:spPr/>
      <dgm:t>
        <a:bodyPr/>
        <a:lstStyle/>
        <a:p>
          <a:pPr rtl="1"/>
          <a:endParaRPr lang="ar-EG"/>
        </a:p>
      </dgm:t>
    </dgm:pt>
    <dgm:pt modelId="{50A7AEF2-FA99-4F28-92A3-63FFC9F8BF6D}" type="pres">
      <dgm:prSet presAssocID="{FC587B0C-17B0-4A48-AA2B-0218E964DB75}" presName="child" presStyleLbl="alignAccFollow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3500FB17-E413-479D-A9A6-794A4ED6D668}" type="presOf" srcId="{FC587B0C-17B0-4A48-AA2B-0218E964DB75}" destId="{50A7AEF2-FA99-4F28-92A3-63FFC9F8BF6D}" srcOrd="0" destOrd="0" presId="urn:microsoft.com/office/officeart/2005/8/layout/lProcess1"/>
    <dgm:cxn modelId="{EAB56977-9D33-4D19-B5AA-DB5C575EFE55}" srcId="{07C69FEF-59A5-4D03-898E-36D70BC7322B}" destId="{AFEBFBC2-211F-44EC-B1E4-A7A01C46B06A}" srcOrd="0" destOrd="0" parTransId="{945DC46D-2D75-4FD3-B03A-E112AF54A1FA}" sibTransId="{C3E867F8-1E5D-4750-ACEA-2772515271B6}"/>
    <dgm:cxn modelId="{3A416DDB-C8D4-4BB1-A9B9-0FE44D01FCFA}" type="presOf" srcId="{9095090D-3652-4165-B6D7-0A2D33463035}" destId="{520DAAF3-7BA1-4B8A-905E-54D5935F1345}" srcOrd="0" destOrd="0" presId="urn:microsoft.com/office/officeart/2005/8/layout/lProcess1"/>
    <dgm:cxn modelId="{6A6750DE-6D59-4013-B752-B97FBAFCE08A}" type="presOf" srcId="{07C69FEF-59A5-4D03-898E-36D70BC7322B}" destId="{6E186E87-2B6F-4E89-8D5F-3743A8EF8A32}" srcOrd="0" destOrd="0" presId="urn:microsoft.com/office/officeart/2005/8/layout/lProcess1"/>
    <dgm:cxn modelId="{E0FB2918-AA29-402E-A623-0FF02163D465}" type="presOf" srcId="{3E796BA0-01B6-43FC-B3EB-C5E6F6987DA7}" destId="{33313803-835A-4C79-90DB-906BB850DEB3}" srcOrd="0" destOrd="0" presId="urn:microsoft.com/office/officeart/2005/8/layout/lProcess1"/>
    <dgm:cxn modelId="{A1CDF77B-7FF3-4A80-BA6B-7EC60D79FE48}" srcId="{97AEBEBB-7A70-41E1-A7A2-95BE72B60B21}" destId="{75EBD417-CF23-43B2-B87C-77FE091198E2}" srcOrd="0" destOrd="0" parTransId="{8E436162-BA9D-41CD-B58E-951A1D663C9A}" sibTransId="{9095090D-3652-4165-B6D7-0A2D33463035}"/>
    <dgm:cxn modelId="{7B6EB166-8D56-4C19-B481-B29CD143E391}" srcId="{07C69FEF-59A5-4D03-898E-36D70BC7322B}" destId="{97AEBEBB-7A70-41E1-A7A2-95BE72B60B21}" srcOrd="1" destOrd="0" parTransId="{1172DAF0-C815-42A1-B76E-2C58645F8CE6}" sibTransId="{43D6710F-1CC1-428E-A072-4449D268F95C}"/>
    <dgm:cxn modelId="{8CF89CF9-1ADC-4B61-89AE-C5B213D00279}" type="presOf" srcId="{8E436162-BA9D-41CD-B58E-951A1D663C9A}" destId="{A9745743-1FA0-4356-B02C-6BD22C02CB43}" srcOrd="0" destOrd="0" presId="urn:microsoft.com/office/officeart/2005/8/layout/lProcess1"/>
    <dgm:cxn modelId="{1DBA91BF-2BBA-41F3-8206-ECAF5DE73E0F}" srcId="{AFEBFBC2-211F-44EC-B1E4-A7A01C46B06A}" destId="{3E796BA0-01B6-43FC-B3EB-C5E6F6987DA7}" srcOrd="0" destOrd="0" parTransId="{18C6F8D2-0811-4843-8DA2-97BAB6BFA3D6}" sibTransId="{189E5C9B-31B8-4DE7-8FC3-C8025E582C04}"/>
    <dgm:cxn modelId="{7FF00385-8CC1-4CC5-AB49-0E1843A6E607}" type="presOf" srcId="{AFEBFBC2-211F-44EC-B1E4-A7A01C46B06A}" destId="{C607081C-28D4-4C36-A720-51D37188F7C7}" srcOrd="0" destOrd="0" presId="urn:microsoft.com/office/officeart/2005/8/layout/lProcess1"/>
    <dgm:cxn modelId="{21C011A1-B520-4412-BF88-5C31DB10DF99}" type="presOf" srcId="{97AEBEBB-7A70-41E1-A7A2-95BE72B60B21}" destId="{8D9A52AB-E9E0-402A-9224-EFE0F1EB90CA}" srcOrd="0" destOrd="0" presId="urn:microsoft.com/office/officeart/2005/8/layout/lProcess1"/>
    <dgm:cxn modelId="{724E482C-B779-4B67-89DA-C2EEB34BAAAB}" type="presOf" srcId="{75EBD417-CF23-43B2-B87C-77FE091198E2}" destId="{9775F670-BE51-4182-A100-667F5F35CD6F}" srcOrd="0" destOrd="0" presId="urn:microsoft.com/office/officeart/2005/8/layout/lProcess1"/>
    <dgm:cxn modelId="{3C919EA5-C381-4D27-B816-987ABB721999}" srcId="{97AEBEBB-7A70-41E1-A7A2-95BE72B60B21}" destId="{FC587B0C-17B0-4A48-AA2B-0218E964DB75}" srcOrd="1" destOrd="0" parTransId="{605F3908-5433-4BBB-A8D5-B16D8114E7C0}" sibTransId="{BD2B399F-DE1B-49FF-8906-1117A571870C}"/>
    <dgm:cxn modelId="{FC3D99DF-CAF7-4E42-99E8-C5194D974C6A}" srcId="{AFEBFBC2-211F-44EC-B1E4-A7A01C46B06A}" destId="{77575325-68A5-412A-8647-EB133120A7BD}" srcOrd="1" destOrd="0" parTransId="{700EB665-26E9-4A8F-A940-C7B0086D61E6}" sibTransId="{EDC8D105-2847-489D-A0BE-1B713FCA8036}"/>
    <dgm:cxn modelId="{D50BF072-1F90-42FF-99C5-D6E10A4B3B05}" type="presOf" srcId="{18C6F8D2-0811-4843-8DA2-97BAB6BFA3D6}" destId="{5FA89078-7A17-4DBE-960D-19BE4EF14487}" srcOrd="0" destOrd="0" presId="urn:microsoft.com/office/officeart/2005/8/layout/lProcess1"/>
    <dgm:cxn modelId="{5E2AB3A4-39F4-46C6-A563-76E33A13749E}" type="presOf" srcId="{77575325-68A5-412A-8647-EB133120A7BD}" destId="{5653F2D7-9B75-46C7-8A8C-6BA9200477BA}" srcOrd="0" destOrd="0" presId="urn:microsoft.com/office/officeart/2005/8/layout/lProcess1"/>
    <dgm:cxn modelId="{77B2A487-4E3F-4C11-9831-B1EEA7D41DD5}" type="presOf" srcId="{189E5C9B-31B8-4DE7-8FC3-C8025E582C04}" destId="{C6928A98-AB73-4995-8B08-5C1A9BAE85D8}" srcOrd="0" destOrd="0" presId="urn:microsoft.com/office/officeart/2005/8/layout/lProcess1"/>
    <dgm:cxn modelId="{A980F150-E106-4410-9421-9F698D48BF50}" type="presParOf" srcId="{6E186E87-2B6F-4E89-8D5F-3743A8EF8A32}" destId="{5709F339-641A-4175-AE8E-ABC8EE38DC21}" srcOrd="0" destOrd="0" presId="urn:microsoft.com/office/officeart/2005/8/layout/lProcess1"/>
    <dgm:cxn modelId="{8A24779C-C567-4BC5-A7B7-5F66B2682556}" type="presParOf" srcId="{5709F339-641A-4175-AE8E-ABC8EE38DC21}" destId="{C607081C-28D4-4C36-A720-51D37188F7C7}" srcOrd="0" destOrd="0" presId="urn:microsoft.com/office/officeart/2005/8/layout/lProcess1"/>
    <dgm:cxn modelId="{F5242685-198D-48F0-B2E5-1379C3CB448E}" type="presParOf" srcId="{5709F339-641A-4175-AE8E-ABC8EE38DC21}" destId="{5FA89078-7A17-4DBE-960D-19BE4EF14487}" srcOrd="1" destOrd="0" presId="urn:microsoft.com/office/officeart/2005/8/layout/lProcess1"/>
    <dgm:cxn modelId="{DA0361F1-549D-4C15-A2BD-C077829F479E}" type="presParOf" srcId="{5709F339-641A-4175-AE8E-ABC8EE38DC21}" destId="{33313803-835A-4C79-90DB-906BB850DEB3}" srcOrd="2" destOrd="0" presId="urn:microsoft.com/office/officeart/2005/8/layout/lProcess1"/>
    <dgm:cxn modelId="{ECB8C800-0373-4972-80FD-C2963869DC22}" type="presParOf" srcId="{5709F339-641A-4175-AE8E-ABC8EE38DC21}" destId="{C6928A98-AB73-4995-8B08-5C1A9BAE85D8}" srcOrd="3" destOrd="0" presId="urn:microsoft.com/office/officeart/2005/8/layout/lProcess1"/>
    <dgm:cxn modelId="{C40B041A-F2BE-4FA6-B622-23319EF6AC89}" type="presParOf" srcId="{5709F339-641A-4175-AE8E-ABC8EE38DC21}" destId="{5653F2D7-9B75-46C7-8A8C-6BA9200477BA}" srcOrd="4" destOrd="0" presId="urn:microsoft.com/office/officeart/2005/8/layout/lProcess1"/>
    <dgm:cxn modelId="{1E152890-2FF6-4D0C-8575-1F63631D1638}" type="presParOf" srcId="{6E186E87-2B6F-4E89-8D5F-3743A8EF8A32}" destId="{CB4650AC-0754-45CC-BA98-DC19305D48CA}" srcOrd="1" destOrd="0" presId="urn:microsoft.com/office/officeart/2005/8/layout/lProcess1"/>
    <dgm:cxn modelId="{0575E52E-9602-41AF-A414-6BFC8DBAB76A}" type="presParOf" srcId="{6E186E87-2B6F-4E89-8D5F-3743A8EF8A32}" destId="{16394E73-2824-41FE-88EA-0224EBFB8D1F}" srcOrd="2" destOrd="0" presId="urn:microsoft.com/office/officeart/2005/8/layout/lProcess1"/>
    <dgm:cxn modelId="{14FECA05-4584-4656-A85C-DB76824B4F77}" type="presParOf" srcId="{16394E73-2824-41FE-88EA-0224EBFB8D1F}" destId="{8D9A52AB-E9E0-402A-9224-EFE0F1EB90CA}" srcOrd="0" destOrd="0" presId="urn:microsoft.com/office/officeart/2005/8/layout/lProcess1"/>
    <dgm:cxn modelId="{26FB03B2-4FBC-4C00-9F2F-6DBE82AE31FF}" type="presParOf" srcId="{16394E73-2824-41FE-88EA-0224EBFB8D1F}" destId="{A9745743-1FA0-4356-B02C-6BD22C02CB43}" srcOrd="1" destOrd="0" presId="urn:microsoft.com/office/officeart/2005/8/layout/lProcess1"/>
    <dgm:cxn modelId="{7DB673DC-20E9-4D5B-AE0C-A181290B7564}" type="presParOf" srcId="{16394E73-2824-41FE-88EA-0224EBFB8D1F}" destId="{9775F670-BE51-4182-A100-667F5F35CD6F}" srcOrd="2" destOrd="0" presId="urn:microsoft.com/office/officeart/2005/8/layout/lProcess1"/>
    <dgm:cxn modelId="{6A3382E9-7D12-416B-8F1F-8B1D7F185B5A}" type="presParOf" srcId="{16394E73-2824-41FE-88EA-0224EBFB8D1F}" destId="{520DAAF3-7BA1-4B8A-905E-54D5935F1345}" srcOrd="3" destOrd="0" presId="urn:microsoft.com/office/officeart/2005/8/layout/lProcess1"/>
    <dgm:cxn modelId="{ED8C70C4-79C0-4D1A-BE47-97D8C8B28636}" type="presParOf" srcId="{16394E73-2824-41FE-88EA-0224EBFB8D1F}" destId="{50A7AEF2-FA99-4F28-92A3-63FFC9F8BF6D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C69FEF-59A5-4D03-898E-36D70BC7322B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EG"/>
        </a:p>
      </dgm:t>
    </dgm:pt>
    <dgm:pt modelId="{AFEBFBC2-211F-44EC-B1E4-A7A01C46B06A}">
      <dgm:prSet phldrT="[Text]"/>
      <dgm:spPr/>
      <dgm:t>
        <a:bodyPr/>
        <a:lstStyle/>
        <a:p>
          <a:pPr rtl="1"/>
          <a:r>
            <a:rPr lang="en-US" dirty="0" smtClean="0"/>
            <a:t>Arteriolar end capillaries</a:t>
          </a:r>
          <a:endParaRPr lang="ar-EG" dirty="0"/>
        </a:p>
      </dgm:t>
    </dgm:pt>
    <dgm:pt modelId="{945DC46D-2D75-4FD3-B03A-E112AF54A1FA}" type="parTrans" cxnId="{EAB56977-9D33-4D19-B5AA-DB5C575EFE55}">
      <dgm:prSet/>
      <dgm:spPr/>
      <dgm:t>
        <a:bodyPr/>
        <a:lstStyle/>
        <a:p>
          <a:pPr rtl="1"/>
          <a:endParaRPr lang="ar-EG"/>
        </a:p>
      </dgm:t>
    </dgm:pt>
    <dgm:pt modelId="{C3E867F8-1E5D-4750-ACEA-2772515271B6}" type="sibTrans" cxnId="{EAB56977-9D33-4D19-B5AA-DB5C575EFE55}">
      <dgm:prSet/>
      <dgm:spPr/>
      <dgm:t>
        <a:bodyPr/>
        <a:lstStyle/>
        <a:p>
          <a:pPr rtl="1"/>
          <a:endParaRPr lang="ar-EG"/>
        </a:p>
      </dgm:t>
    </dgm:pt>
    <dgm:pt modelId="{3E796BA0-01B6-43FC-B3EB-C5E6F6987DA7}">
      <dgm:prSet phldrT="[Tex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r>
            <a:rPr lang="en-US" dirty="0" smtClean="0"/>
            <a:t>Interstitial tissue</a:t>
          </a:r>
          <a:endParaRPr lang="ar-EG" dirty="0"/>
        </a:p>
      </dgm:t>
    </dgm:pt>
    <dgm:pt modelId="{18C6F8D2-0811-4843-8DA2-97BAB6BFA3D6}" type="parTrans" cxnId="{1DBA91BF-2BBA-41F3-8206-ECAF5DE73E0F}">
      <dgm:prSet/>
      <dgm:spPr/>
      <dgm:t>
        <a:bodyPr/>
        <a:lstStyle/>
        <a:p>
          <a:pPr rtl="1"/>
          <a:endParaRPr lang="ar-EG"/>
        </a:p>
      </dgm:t>
    </dgm:pt>
    <dgm:pt modelId="{189E5C9B-31B8-4DE7-8FC3-C8025E582C04}" type="sibTrans" cxnId="{1DBA91BF-2BBA-41F3-8206-ECAF5DE73E0F}">
      <dgm:prSet/>
      <dgm:spPr/>
      <dgm:t>
        <a:bodyPr/>
        <a:lstStyle/>
        <a:p>
          <a:pPr rtl="1"/>
          <a:endParaRPr lang="ar-EG"/>
        </a:p>
      </dgm:t>
    </dgm:pt>
    <dgm:pt modelId="{77575325-68A5-412A-8647-EB133120A7BD}">
      <dgm:prSet phldrT="[Text]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1"/>
          <a:r>
            <a:rPr lang="en-US" dirty="0" smtClean="0"/>
            <a:t>Venous end capillaries</a:t>
          </a:r>
          <a:endParaRPr lang="ar-EG" dirty="0"/>
        </a:p>
      </dgm:t>
    </dgm:pt>
    <dgm:pt modelId="{700EB665-26E9-4A8F-A940-C7B0086D61E6}" type="parTrans" cxnId="{FC3D99DF-CAF7-4E42-99E8-C5194D974C6A}">
      <dgm:prSet/>
      <dgm:spPr/>
      <dgm:t>
        <a:bodyPr/>
        <a:lstStyle/>
        <a:p>
          <a:pPr rtl="1"/>
          <a:endParaRPr lang="ar-EG"/>
        </a:p>
      </dgm:t>
    </dgm:pt>
    <dgm:pt modelId="{EDC8D105-2847-489D-A0BE-1B713FCA8036}" type="sibTrans" cxnId="{FC3D99DF-CAF7-4E42-99E8-C5194D974C6A}">
      <dgm:prSet/>
      <dgm:spPr/>
      <dgm:t>
        <a:bodyPr/>
        <a:lstStyle/>
        <a:p>
          <a:pPr rtl="1"/>
          <a:endParaRPr lang="ar-EG"/>
        </a:p>
      </dgm:t>
    </dgm:pt>
    <dgm:pt modelId="{6E186E87-2B6F-4E89-8D5F-3743A8EF8A32}" type="pres">
      <dgm:prSet presAssocID="{07C69FEF-59A5-4D03-898E-36D70BC732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5709F339-641A-4175-AE8E-ABC8EE38DC21}" type="pres">
      <dgm:prSet presAssocID="{AFEBFBC2-211F-44EC-B1E4-A7A01C46B06A}" presName="vertFlow" presStyleCnt="0"/>
      <dgm:spPr/>
    </dgm:pt>
    <dgm:pt modelId="{C607081C-28D4-4C36-A720-51D37188F7C7}" type="pres">
      <dgm:prSet presAssocID="{AFEBFBC2-211F-44EC-B1E4-A7A01C46B06A}" presName="header" presStyleLbl="node1" presStyleIdx="0" presStyleCnt="1"/>
      <dgm:spPr/>
      <dgm:t>
        <a:bodyPr/>
        <a:lstStyle/>
        <a:p>
          <a:pPr rtl="1"/>
          <a:endParaRPr lang="ar-EG"/>
        </a:p>
      </dgm:t>
    </dgm:pt>
    <dgm:pt modelId="{5FA89078-7A17-4DBE-960D-19BE4EF14487}" type="pres">
      <dgm:prSet presAssocID="{18C6F8D2-0811-4843-8DA2-97BAB6BFA3D6}" presName="parTrans" presStyleLbl="sibTrans2D1" presStyleIdx="0" presStyleCnt="2" custFlipHor="1" custScaleX="303631" custScaleY="294706" custLinFactNeighborX="24451" custLinFactNeighborY="-8150"/>
      <dgm:spPr/>
      <dgm:t>
        <a:bodyPr/>
        <a:lstStyle/>
        <a:p>
          <a:pPr rtl="1"/>
          <a:endParaRPr lang="ar-EG"/>
        </a:p>
      </dgm:t>
    </dgm:pt>
    <dgm:pt modelId="{33313803-835A-4C79-90DB-906BB850DEB3}" type="pres">
      <dgm:prSet presAssocID="{3E796BA0-01B6-43FC-B3EB-C5E6F6987DA7}" presName="child" presStyleLbl="alignAccFollow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C6928A98-AB73-4995-8B08-5C1A9BAE85D8}" type="pres">
      <dgm:prSet presAssocID="{189E5C9B-31B8-4DE7-8FC3-C8025E582C04}" presName="sibTrans" presStyleLbl="sibTrans2D1" presStyleIdx="1" presStyleCnt="2" custAng="10691047" custScaleX="379449" custScaleY="312177" custLinFactNeighborX="-7096" custLinFactNeighborY="-4185"/>
      <dgm:spPr/>
      <dgm:t>
        <a:bodyPr/>
        <a:lstStyle/>
        <a:p>
          <a:pPr rtl="1"/>
          <a:endParaRPr lang="ar-EG"/>
        </a:p>
      </dgm:t>
    </dgm:pt>
    <dgm:pt modelId="{5653F2D7-9B75-46C7-8A8C-6BA9200477BA}" type="pres">
      <dgm:prSet presAssocID="{77575325-68A5-412A-8647-EB133120A7BD}" presName="child" presStyleLbl="alignAccFollowNode1" presStyleIdx="1" presStyleCnt="2" custLinFactNeighborX="-107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EAB56977-9D33-4D19-B5AA-DB5C575EFE55}" srcId="{07C69FEF-59A5-4D03-898E-36D70BC7322B}" destId="{AFEBFBC2-211F-44EC-B1E4-A7A01C46B06A}" srcOrd="0" destOrd="0" parTransId="{945DC46D-2D75-4FD3-B03A-E112AF54A1FA}" sibTransId="{C3E867F8-1E5D-4750-ACEA-2772515271B6}"/>
    <dgm:cxn modelId="{7A58195B-D241-4A71-A275-839453DD2F00}" type="presOf" srcId="{189E5C9B-31B8-4DE7-8FC3-C8025E582C04}" destId="{C6928A98-AB73-4995-8B08-5C1A9BAE85D8}" srcOrd="0" destOrd="0" presId="urn:microsoft.com/office/officeart/2005/8/layout/lProcess1"/>
    <dgm:cxn modelId="{32AA4634-CA0A-481B-BE9E-1368D6CBB454}" type="presOf" srcId="{77575325-68A5-412A-8647-EB133120A7BD}" destId="{5653F2D7-9B75-46C7-8A8C-6BA9200477BA}" srcOrd="0" destOrd="0" presId="urn:microsoft.com/office/officeart/2005/8/layout/lProcess1"/>
    <dgm:cxn modelId="{1DBA91BF-2BBA-41F3-8206-ECAF5DE73E0F}" srcId="{AFEBFBC2-211F-44EC-B1E4-A7A01C46B06A}" destId="{3E796BA0-01B6-43FC-B3EB-C5E6F6987DA7}" srcOrd="0" destOrd="0" parTransId="{18C6F8D2-0811-4843-8DA2-97BAB6BFA3D6}" sibTransId="{189E5C9B-31B8-4DE7-8FC3-C8025E582C04}"/>
    <dgm:cxn modelId="{E66FFB21-EE3D-44AA-8E54-6CBAAD6AF32F}" type="presOf" srcId="{3E796BA0-01B6-43FC-B3EB-C5E6F6987DA7}" destId="{33313803-835A-4C79-90DB-906BB850DEB3}" srcOrd="0" destOrd="0" presId="urn:microsoft.com/office/officeart/2005/8/layout/lProcess1"/>
    <dgm:cxn modelId="{622CB286-6437-4586-B8A3-0ACB07DF6912}" type="presOf" srcId="{07C69FEF-59A5-4D03-898E-36D70BC7322B}" destId="{6E186E87-2B6F-4E89-8D5F-3743A8EF8A32}" srcOrd="0" destOrd="0" presId="urn:microsoft.com/office/officeart/2005/8/layout/lProcess1"/>
    <dgm:cxn modelId="{AC88C810-CC9D-48D7-98BB-047EE9AAF67A}" type="presOf" srcId="{18C6F8D2-0811-4843-8DA2-97BAB6BFA3D6}" destId="{5FA89078-7A17-4DBE-960D-19BE4EF14487}" srcOrd="0" destOrd="0" presId="urn:microsoft.com/office/officeart/2005/8/layout/lProcess1"/>
    <dgm:cxn modelId="{FC3D99DF-CAF7-4E42-99E8-C5194D974C6A}" srcId="{AFEBFBC2-211F-44EC-B1E4-A7A01C46B06A}" destId="{77575325-68A5-412A-8647-EB133120A7BD}" srcOrd="1" destOrd="0" parTransId="{700EB665-26E9-4A8F-A940-C7B0086D61E6}" sibTransId="{EDC8D105-2847-489D-A0BE-1B713FCA8036}"/>
    <dgm:cxn modelId="{A5B7454E-056E-43C6-9536-F9A43BAD8B32}" type="presOf" srcId="{AFEBFBC2-211F-44EC-B1E4-A7A01C46B06A}" destId="{C607081C-28D4-4C36-A720-51D37188F7C7}" srcOrd="0" destOrd="0" presId="urn:microsoft.com/office/officeart/2005/8/layout/lProcess1"/>
    <dgm:cxn modelId="{0E82E198-EC5D-4A84-BEA3-D81801CE72C0}" type="presParOf" srcId="{6E186E87-2B6F-4E89-8D5F-3743A8EF8A32}" destId="{5709F339-641A-4175-AE8E-ABC8EE38DC21}" srcOrd="0" destOrd="0" presId="urn:microsoft.com/office/officeart/2005/8/layout/lProcess1"/>
    <dgm:cxn modelId="{02162780-59B2-4312-B5D9-25FBE27DD52F}" type="presParOf" srcId="{5709F339-641A-4175-AE8E-ABC8EE38DC21}" destId="{C607081C-28D4-4C36-A720-51D37188F7C7}" srcOrd="0" destOrd="0" presId="urn:microsoft.com/office/officeart/2005/8/layout/lProcess1"/>
    <dgm:cxn modelId="{00759C91-6527-4B7D-AF4B-969FF7262845}" type="presParOf" srcId="{5709F339-641A-4175-AE8E-ABC8EE38DC21}" destId="{5FA89078-7A17-4DBE-960D-19BE4EF14487}" srcOrd="1" destOrd="0" presId="urn:microsoft.com/office/officeart/2005/8/layout/lProcess1"/>
    <dgm:cxn modelId="{B43A8922-629F-461C-9F00-A23B77A1B245}" type="presParOf" srcId="{5709F339-641A-4175-AE8E-ABC8EE38DC21}" destId="{33313803-835A-4C79-90DB-906BB850DEB3}" srcOrd="2" destOrd="0" presId="urn:microsoft.com/office/officeart/2005/8/layout/lProcess1"/>
    <dgm:cxn modelId="{1AA81BF3-C6FB-4985-B638-B60183D4047C}" type="presParOf" srcId="{5709F339-641A-4175-AE8E-ABC8EE38DC21}" destId="{C6928A98-AB73-4995-8B08-5C1A9BAE85D8}" srcOrd="3" destOrd="0" presId="urn:microsoft.com/office/officeart/2005/8/layout/lProcess1"/>
    <dgm:cxn modelId="{A04F20E8-227E-482B-891B-2AF5E1F3FFF1}" type="presParOf" srcId="{5709F339-641A-4175-AE8E-ABC8EE38DC21}" destId="{5653F2D7-9B75-46C7-8A8C-6BA9200477BA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EAD955-EDA4-4746-B2E1-40605F8C0E60}">
      <dsp:nvSpPr>
        <dsp:cNvPr id="0" name=""/>
        <dsp:cNvSpPr/>
      </dsp:nvSpPr>
      <dsp:spPr>
        <a:xfrm>
          <a:off x="4316174" y="1884057"/>
          <a:ext cx="1430903" cy="14309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/>
            <a:t>D</a:t>
          </a:r>
          <a:r>
            <a:rPr lang="en-US" sz="2000" b="1" kern="1200" dirty="0" err="1" smtClean="0"/>
            <a:t>yspnea</a:t>
          </a:r>
          <a:endParaRPr lang="ar-EG" sz="1800" b="1" kern="1200" dirty="0"/>
        </a:p>
      </dsp:txBody>
      <dsp:txXfrm>
        <a:off x="4525725" y="2093608"/>
        <a:ext cx="1011801" cy="1011801"/>
      </dsp:txXfrm>
    </dsp:sp>
    <dsp:sp modelId="{C91762EA-A759-46C7-895C-DBBE4D443480}">
      <dsp:nvSpPr>
        <dsp:cNvPr id="0" name=""/>
        <dsp:cNvSpPr/>
      </dsp:nvSpPr>
      <dsp:spPr>
        <a:xfrm rot="16200000">
          <a:off x="4815311" y="1654945"/>
          <a:ext cx="432630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432630" y="1279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500" kern="1200"/>
        </a:p>
      </dsp:txBody>
      <dsp:txXfrm>
        <a:off x="5020810" y="1656926"/>
        <a:ext cx="21631" cy="21631"/>
      </dsp:txXfrm>
    </dsp:sp>
    <dsp:sp modelId="{617B629B-E8C9-4B8D-99D9-EF0D6B12BB92}">
      <dsp:nvSpPr>
        <dsp:cNvPr id="0" name=""/>
        <dsp:cNvSpPr/>
      </dsp:nvSpPr>
      <dsp:spPr>
        <a:xfrm>
          <a:off x="4316174" y="20523"/>
          <a:ext cx="1430903" cy="14309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Chest pain</a:t>
          </a:r>
          <a:endParaRPr lang="ar-EG" sz="2000" b="1" kern="1200" dirty="0"/>
        </a:p>
      </dsp:txBody>
      <dsp:txXfrm>
        <a:off x="4525725" y="230074"/>
        <a:ext cx="1011801" cy="1011801"/>
      </dsp:txXfrm>
    </dsp:sp>
    <dsp:sp modelId="{3B5C8A6E-353A-4EF4-8B9A-03BA1EDFADF0}">
      <dsp:nvSpPr>
        <dsp:cNvPr id="0" name=""/>
        <dsp:cNvSpPr/>
      </dsp:nvSpPr>
      <dsp:spPr>
        <a:xfrm rot="19800000">
          <a:off x="5622245" y="2120828"/>
          <a:ext cx="432630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432630" y="1279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500" kern="1200"/>
        </a:p>
      </dsp:txBody>
      <dsp:txXfrm>
        <a:off x="5827744" y="2122809"/>
        <a:ext cx="21631" cy="21631"/>
      </dsp:txXfrm>
    </dsp:sp>
    <dsp:sp modelId="{8A2AA3AB-5C2C-4C92-8D03-84F39F97AA91}">
      <dsp:nvSpPr>
        <dsp:cNvPr id="0" name=""/>
        <dsp:cNvSpPr/>
      </dsp:nvSpPr>
      <dsp:spPr>
        <a:xfrm>
          <a:off x="5930042" y="952290"/>
          <a:ext cx="1430903" cy="14309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Palpitations</a:t>
          </a:r>
          <a:endParaRPr lang="ar-EG" sz="1800" b="1" kern="1200" dirty="0"/>
        </a:p>
      </dsp:txBody>
      <dsp:txXfrm>
        <a:off x="6139593" y="1161841"/>
        <a:ext cx="1011801" cy="1011801"/>
      </dsp:txXfrm>
    </dsp:sp>
    <dsp:sp modelId="{6A3119B7-F3C2-4766-9178-E71C6379E800}">
      <dsp:nvSpPr>
        <dsp:cNvPr id="0" name=""/>
        <dsp:cNvSpPr/>
      </dsp:nvSpPr>
      <dsp:spPr>
        <a:xfrm rot="1800000">
          <a:off x="5622245" y="3052595"/>
          <a:ext cx="432630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432630" y="1279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500" kern="1200"/>
        </a:p>
      </dsp:txBody>
      <dsp:txXfrm>
        <a:off x="5827744" y="3054576"/>
        <a:ext cx="21631" cy="21631"/>
      </dsp:txXfrm>
    </dsp:sp>
    <dsp:sp modelId="{C592F7C3-28FF-4D78-8761-B675485BC8F8}">
      <dsp:nvSpPr>
        <dsp:cNvPr id="0" name=""/>
        <dsp:cNvSpPr/>
      </dsp:nvSpPr>
      <dsp:spPr>
        <a:xfrm>
          <a:off x="5930042" y="2815824"/>
          <a:ext cx="1430903" cy="14309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Syncope</a:t>
          </a:r>
          <a:endParaRPr lang="ar-EG" sz="1800" b="1" kern="1200" dirty="0"/>
        </a:p>
      </dsp:txBody>
      <dsp:txXfrm>
        <a:off x="6139593" y="3025375"/>
        <a:ext cx="1011801" cy="1011801"/>
      </dsp:txXfrm>
    </dsp:sp>
    <dsp:sp modelId="{2CD4BA8A-5FD9-4556-897D-6274B25137D8}">
      <dsp:nvSpPr>
        <dsp:cNvPr id="0" name=""/>
        <dsp:cNvSpPr/>
      </dsp:nvSpPr>
      <dsp:spPr>
        <a:xfrm rot="5400000">
          <a:off x="4815311" y="3518478"/>
          <a:ext cx="432630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432630" y="1279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500" kern="1200"/>
        </a:p>
      </dsp:txBody>
      <dsp:txXfrm>
        <a:off x="5020810" y="3520460"/>
        <a:ext cx="21631" cy="21631"/>
      </dsp:txXfrm>
    </dsp:sp>
    <dsp:sp modelId="{AC0FC74D-110B-4AD1-95E6-8F36DD4A60BE}">
      <dsp:nvSpPr>
        <dsp:cNvPr id="0" name=""/>
        <dsp:cNvSpPr/>
      </dsp:nvSpPr>
      <dsp:spPr>
        <a:xfrm>
          <a:off x="4316174" y="3747590"/>
          <a:ext cx="1430903" cy="14309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Cyanosis</a:t>
          </a:r>
          <a:endParaRPr lang="ar-EG" sz="1800" b="1" kern="1200" dirty="0"/>
        </a:p>
      </dsp:txBody>
      <dsp:txXfrm>
        <a:off x="4525725" y="3957141"/>
        <a:ext cx="1011801" cy="1011801"/>
      </dsp:txXfrm>
    </dsp:sp>
    <dsp:sp modelId="{8D372A3A-DE6A-485E-8646-F9ACC5B5D065}">
      <dsp:nvSpPr>
        <dsp:cNvPr id="0" name=""/>
        <dsp:cNvSpPr/>
      </dsp:nvSpPr>
      <dsp:spPr>
        <a:xfrm rot="9000000">
          <a:off x="4008377" y="3052595"/>
          <a:ext cx="432630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432630" y="1279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500" kern="1200"/>
        </a:p>
      </dsp:txBody>
      <dsp:txXfrm rot="10800000">
        <a:off x="4213877" y="3054576"/>
        <a:ext cx="21631" cy="21631"/>
      </dsp:txXfrm>
    </dsp:sp>
    <dsp:sp modelId="{34B0EC00-D404-40C2-A5C8-F6D76833E627}">
      <dsp:nvSpPr>
        <dsp:cNvPr id="0" name=""/>
        <dsp:cNvSpPr/>
      </dsp:nvSpPr>
      <dsp:spPr>
        <a:xfrm>
          <a:off x="2702307" y="2815824"/>
          <a:ext cx="1430903" cy="14309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Fatigu</a:t>
          </a:r>
          <a:r>
            <a:rPr lang="en-US" sz="2000" b="0" kern="1200" dirty="0" smtClean="0"/>
            <a:t>e</a:t>
          </a:r>
          <a:endParaRPr lang="ar-EG" sz="2000" b="1" kern="1200" dirty="0"/>
        </a:p>
      </dsp:txBody>
      <dsp:txXfrm>
        <a:off x="2911858" y="3025375"/>
        <a:ext cx="1011801" cy="1011801"/>
      </dsp:txXfrm>
    </dsp:sp>
    <dsp:sp modelId="{C2949978-3CD4-4917-B1DB-6A3BA6313F22}">
      <dsp:nvSpPr>
        <dsp:cNvPr id="0" name=""/>
        <dsp:cNvSpPr/>
      </dsp:nvSpPr>
      <dsp:spPr>
        <a:xfrm rot="12600000">
          <a:off x="4008377" y="2120828"/>
          <a:ext cx="432630" cy="25594"/>
        </a:xfrm>
        <a:custGeom>
          <a:avLst/>
          <a:gdLst/>
          <a:ahLst/>
          <a:cxnLst/>
          <a:rect l="0" t="0" r="0" b="0"/>
          <a:pathLst>
            <a:path>
              <a:moveTo>
                <a:pt x="0" y="12797"/>
              </a:moveTo>
              <a:lnTo>
                <a:pt x="432630" y="1279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500" kern="1200"/>
        </a:p>
      </dsp:txBody>
      <dsp:txXfrm rot="10800000">
        <a:off x="4213877" y="2122809"/>
        <a:ext cx="21631" cy="21631"/>
      </dsp:txXfrm>
    </dsp:sp>
    <dsp:sp modelId="{15032BBE-6130-4994-9E53-B02CE64C67D0}">
      <dsp:nvSpPr>
        <dsp:cNvPr id="0" name=""/>
        <dsp:cNvSpPr/>
      </dsp:nvSpPr>
      <dsp:spPr>
        <a:xfrm>
          <a:off x="2702307" y="952290"/>
          <a:ext cx="1430903" cy="14309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Edema</a:t>
          </a:r>
          <a:endParaRPr lang="ar-EG" sz="2400" b="1" kern="1200" dirty="0"/>
        </a:p>
      </dsp:txBody>
      <dsp:txXfrm>
        <a:off x="2911858" y="1161841"/>
        <a:ext cx="1011801" cy="10118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07081C-28D4-4C36-A720-51D37188F7C7}">
      <dsp:nvSpPr>
        <dsp:cNvPr id="0" name=""/>
        <dsp:cNvSpPr/>
      </dsp:nvSpPr>
      <dsp:spPr>
        <a:xfrm>
          <a:off x="1811" y="251390"/>
          <a:ext cx="3663503" cy="9158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smtClean="0"/>
            <a:t>Arteriolar end </a:t>
          </a:r>
          <a:r>
            <a:rPr lang="en-US" sz="2700" kern="1200" dirty="0" smtClean="0"/>
            <a:t>capillaries</a:t>
          </a:r>
          <a:endParaRPr lang="ar-EG" sz="2700" kern="1200" dirty="0"/>
        </a:p>
      </dsp:txBody>
      <dsp:txXfrm>
        <a:off x="28636" y="278215"/>
        <a:ext cx="3609853" cy="862225"/>
      </dsp:txXfrm>
    </dsp:sp>
    <dsp:sp modelId="{5FA89078-7A17-4DBE-960D-19BE4EF14487}">
      <dsp:nvSpPr>
        <dsp:cNvPr id="0" name=""/>
        <dsp:cNvSpPr/>
      </dsp:nvSpPr>
      <dsp:spPr>
        <a:xfrm rot="16200000" flipH="1">
          <a:off x="1629425" y="1078307"/>
          <a:ext cx="486654" cy="47234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13803-835A-4C79-90DB-906BB850DEB3}">
      <dsp:nvSpPr>
        <dsp:cNvPr id="0" name=""/>
        <dsp:cNvSpPr/>
      </dsp:nvSpPr>
      <dsp:spPr>
        <a:xfrm>
          <a:off x="1811" y="1487823"/>
          <a:ext cx="3663503" cy="915875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9000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Interstitial tissue</a:t>
          </a:r>
          <a:endParaRPr lang="ar-EG" sz="3000" kern="1200" dirty="0"/>
        </a:p>
      </dsp:txBody>
      <dsp:txXfrm>
        <a:off x="28636" y="1514648"/>
        <a:ext cx="3609853" cy="862225"/>
      </dsp:txXfrm>
    </dsp:sp>
    <dsp:sp modelId="{C6928A98-AB73-4995-8B08-5C1A9BAE85D8}">
      <dsp:nvSpPr>
        <dsp:cNvPr id="0" name=""/>
        <dsp:cNvSpPr/>
      </dsp:nvSpPr>
      <dsp:spPr>
        <a:xfrm rot="5405037">
          <a:off x="1528569" y="2261550"/>
          <a:ext cx="608175" cy="500351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53F2D7-9B75-46C7-8A8C-6BA9200477BA}">
      <dsp:nvSpPr>
        <dsp:cNvPr id="0" name=""/>
        <dsp:cNvSpPr/>
      </dsp:nvSpPr>
      <dsp:spPr>
        <a:xfrm>
          <a:off x="0" y="2724255"/>
          <a:ext cx="3663503" cy="915875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9000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Venous end capillaries</a:t>
          </a:r>
          <a:endParaRPr lang="ar-EG" sz="3000" kern="1200" dirty="0"/>
        </a:p>
      </dsp:txBody>
      <dsp:txXfrm>
        <a:off x="26825" y="2751080"/>
        <a:ext cx="3609853" cy="862225"/>
      </dsp:txXfrm>
    </dsp:sp>
    <dsp:sp modelId="{8D9A52AB-E9E0-402A-9224-EFE0F1EB90CA}">
      <dsp:nvSpPr>
        <dsp:cNvPr id="0" name=""/>
        <dsp:cNvSpPr/>
      </dsp:nvSpPr>
      <dsp:spPr>
        <a:xfrm>
          <a:off x="4178205" y="251390"/>
          <a:ext cx="3663503" cy="9158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30mmHg</a:t>
          </a:r>
          <a:endParaRPr lang="ar-EG" sz="2700" kern="1200" dirty="0"/>
        </a:p>
      </dsp:txBody>
      <dsp:txXfrm>
        <a:off x="4205030" y="278215"/>
        <a:ext cx="3609853" cy="862225"/>
      </dsp:txXfrm>
    </dsp:sp>
    <dsp:sp modelId="{A9745743-1FA0-4356-B02C-6BD22C02CB43}">
      <dsp:nvSpPr>
        <dsp:cNvPr id="0" name=""/>
        <dsp:cNvSpPr/>
      </dsp:nvSpPr>
      <dsp:spPr>
        <a:xfrm rot="5400000">
          <a:off x="5871132" y="1100711"/>
          <a:ext cx="434400" cy="532043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75F670-BE51-4182-A100-667F5F35CD6F}">
      <dsp:nvSpPr>
        <dsp:cNvPr id="0" name=""/>
        <dsp:cNvSpPr/>
      </dsp:nvSpPr>
      <dsp:spPr>
        <a:xfrm>
          <a:off x="4178205" y="1487823"/>
          <a:ext cx="3663503" cy="915875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9000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25mmHg</a:t>
          </a:r>
          <a:endParaRPr lang="ar-EG" sz="3000" kern="1200" dirty="0"/>
        </a:p>
      </dsp:txBody>
      <dsp:txXfrm>
        <a:off x="4205030" y="1514648"/>
        <a:ext cx="3609853" cy="862225"/>
      </dsp:txXfrm>
    </dsp:sp>
    <dsp:sp modelId="{520DAAF3-7BA1-4B8A-905E-54D5935F1345}">
      <dsp:nvSpPr>
        <dsp:cNvPr id="0" name=""/>
        <dsp:cNvSpPr/>
      </dsp:nvSpPr>
      <dsp:spPr>
        <a:xfrm rot="5400000">
          <a:off x="5810359" y="2284893"/>
          <a:ext cx="477573" cy="532042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7AEF2-FA99-4F28-92A3-63FFC9F8BF6D}">
      <dsp:nvSpPr>
        <dsp:cNvPr id="0" name=""/>
        <dsp:cNvSpPr/>
      </dsp:nvSpPr>
      <dsp:spPr>
        <a:xfrm>
          <a:off x="4178205" y="2724255"/>
          <a:ext cx="3663503" cy="915875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9000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10-15 mmHg</a:t>
          </a:r>
          <a:endParaRPr lang="ar-EG" sz="3000" kern="1200" dirty="0"/>
        </a:p>
      </dsp:txBody>
      <dsp:txXfrm>
        <a:off x="4205030" y="2751080"/>
        <a:ext cx="3609853" cy="8622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07081C-28D4-4C36-A720-51D37188F7C7}">
      <dsp:nvSpPr>
        <dsp:cNvPr id="0" name=""/>
        <dsp:cNvSpPr/>
      </dsp:nvSpPr>
      <dsp:spPr>
        <a:xfrm>
          <a:off x="1820186" y="1805"/>
          <a:ext cx="4203147" cy="10507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Arteriolar end capillaries</a:t>
          </a:r>
          <a:endParaRPr lang="ar-EG" sz="3100" kern="1200" dirty="0"/>
        </a:p>
      </dsp:txBody>
      <dsp:txXfrm>
        <a:off x="1850962" y="32581"/>
        <a:ext cx="4141595" cy="989234"/>
      </dsp:txXfrm>
    </dsp:sp>
    <dsp:sp modelId="{5FA89078-7A17-4DBE-960D-19BE4EF14487}">
      <dsp:nvSpPr>
        <dsp:cNvPr id="0" name=""/>
        <dsp:cNvSpPr/>
      </dsp:nvSpPr>
      <dsp:spPr>
        <a:xfrm rot="16200000" flipH="1">
          <a:off x="3687552" y="950528"/>
          <a:ext cx="558340" cy="54192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13803-835A-4C79-90DB-906BB850DEB3}">
      <dsp:nvSpPr>
        <dsp:cNvPr id="0" name=""/>
        <dsp:cNvSpPr/>
      </dsp:nvSpPr>
      <dsp:spPr>
        <a:xfrm>
          <a:off x="1820186" y="1420367"/>
          <a:ext cx="4203147" cy="1050786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9000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Interstitial tissue</a:t>
          </a:r>
          <a:endParaRPr lang="ar-EG" sz="3400" kern="1200" dirty="0"/>
        </a:p>
      </dsp:txBody>
      <dsp:txXfrm>
        <a:off x="1850962" y="1451143"/>
        <a:ext cx="4141595" cy="989234"/>
      </dsp:txXfrm>
    </dsp:sp>
    <dsp:sp modelId="{C6928A98-AB73-4995-8B08-5C1A9BAE85D8}">
      <dsp:nvSpPr>
        <dsp:cNvPr id="0" name=""/>
        <dsp:cNvSpPr/>
      </dsp:nvSpPr>
      <dsp:spPr>
        <a:xfrm rot="16200000">
          <a:off x="3536980" y="2360318"/>
          <a:ext cx="698461" cy="57405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53F2D7-9B75-46C7-8A8C-6BA9200477BA}">
      <dsp:nvSpPr>
        <dsp:cNvPr id="0" name=""/>
        <dsp:cNvSpPr/>
      </dsp:nvSpPr>
      <dsp:spPr>
        <a:xfrm>
          <a:off x="1775212" y="2838929"/>
          <a:ext cx="4203147" cy="1050786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9000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Venous end capillaries</a:t>
          </a:r>
          <a:endParaRPr lang="ar-EG" sz="3400" kern="1200" dirty="0"/>
        </a:p>
      </dsp:txBody>
      <dsp:txXfrm>
        <a:off x="1805988" y="2869705"/>
        <a:ext cx="4141595" cy="989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dema" TargetMode="External"/><Relationship Id="rId2" Type="http://schemas.openxmlformats.org/officeDocument/2006/relationships/hyperlink" Target="https://en.wikipedia.org/wiki/Interstitial_fluid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ulmonary_edema" TargetMode="External"/><Relationship Id="rId2" Type="http://schemas.openxmlformats.org/officeDocument/2006/relationships/hyperlink" Target="https://en.wikipedia.org/wiki/Edem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Paroxysmal_nocturnal_dyspnea" TargetMode="External"/><Relationship Id="rId5" Type="http://schemas.openxmlformats.org/officeDocument/2006/relationships/hyperlink" Target="https://en.wikipedia.org/wiki/Orthopnea" TargetMode="External"/><Relationship Id="rId4" Type="http://schemas.openxmlformats.org/officeDocument/2006/relationships/hyperlink" Target="https://en.wikipedia.org/wiki/Dyspnea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ghtdiagnosis.com/b/bradycardia/intro.htm" TargetMode="External"/><Relationship Id="rId2" Type="http://schemas.openxmlformats.org/officeDocument/2006/relationships/hyperlink" Target="http://www.rightdiagnosis.com/t/tachycardia/intro.ht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ghtdiagnosis.com/a/atrial_fibrillation/intro.htm" TargetMode="External"/><Relationship Id="rId2" Type="http://schemas.openxmlformats.org/officeDocument/2006/relationships/hyperlink" Target="http://www.rightdiagnosis.com/s/supraventricular_tachycardia/intro.ht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ightdiagnosis.com/sym/breathing_difficulties.htm" TargetMode="External"/><Relationship Id="rId3" Type="http://schemas.openxmlformats.org/officeDocument/2006/relationships/hyperlink" Target="http://www.rightdiagnosis.com/c/chest_pain/intro.htm" TargetMode="External"/><Relationship Id="rId7" Type="http://schemas.openxmlformats.org/officeDocument/2006/relationships/hyperlink" Target="http://www.rightdiagnosis.com/t/tachypnea/intro.htm" TargetMode="External"/><Relationship Id="rId2" Type="http://schemas.openxmlformats.org/officeDocument/2006/relationships/hyperlink" Target="http://www.rightdiagnosis.com/sym/atrial_fibrillation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ightdiagnosis.com/f/fever/intro.htm" TargetMode="External"/><Relationship Id="rId5" Type="http://schemas.openxmlformats.org/officeDocument/2006/relationships/hyperlink" Target="http://www.rightdiagnosis.com/c/cough/intro.htm" TargetMode="External"/><Relationship Id="rId4" Type="http://schemas.openxmlformats.org/officeDocument/2006/relationships/hyperlink" Target="http://www.rightdiagnosis.com/sym/shortness_of_breath.htm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Pathogenesis of cardiac symptoms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Dr. Rehab F. </a:t>
            </a:r>
            <a:r>
              <a:rPr lang="en-US" dirty="0" err="1" smtClean="0">
                <a:latin typeface="Algerian" pitchFamily="82" charset="0"/>
              </a:rPr>
              <a:t>Gwada</a:t>
            </a:r>
            <a:endParaRPr lang="en-US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51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Cardiac edema</a:t>
            </a:r>
            <a:endParaRPr lang="ar-EG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2207623"/>
            <a:ext cx="10018713" cy="3583577"/>
          </a:xfrm>
        </p:spPr>
        <p:txBody>
          <a:bodyPr/>
          <a:lstStyle/>
          <a:p>
            <a:r>
              <a:rPr lang="en-US" b="1" dirty="0"/>
              <a:t>It is abnormal accumulation of fluid in the interstitial tissues </a:t>
            </a:r>
            <a:r>
              <a:rPr lang="en-US" sz="2000" b="1" u="sng" dirty="0">
                <a:solidFill>
                  <a:srgbClr val="FF0000"/>
                </a:solidFill>
              </a:rPr>
              <a:t>due to a disturbed mechanism of interstitial fluid formation.</a:t>
            </a:r>
          </a:p>
          <a:p>
            <a:r>
              <a:rPr lang="en-US" b="1" dirty="0"/>
              <a:t> Technically, edema is classified as a sign, rather than a symptom, because it is physically observable.</a:t>
            </a:r>
          </a:p>
          <a:p>
            <a:r>
              <a:rPr lang="en-US" b="1" dirty="0"/>
              <a:t> Edema is a common sign of heart disease</a:t>
            </a:r>
          </a:p>
          <a:p>
            <a:endParaRPr lang="ar-EG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Mechanism of interstitial fluid formation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2032000" y="2246811"/>
          <a:ext cx="7843520" cy="3891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 Pathogenesis of cardiac </a:t>
            </a:r>
            <a:r>
              <a:rPr lang="en-US" b="1" dirty="0" err="1" smtClean="0">
                <a:solidFill>
                  <a:srgbClr val="FF0000"/>
                </a:solidFill>
              </a:rPr>
              <a:t>oedema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I- Raised venous hydrostatic pressure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2032000" y="2246811"/>
          <a:ext cx="7843520" cy="3891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Pathogenesis of cardiac </a:t>
            </a:r>
            <a:r>
              <a:rPr lang="en-US" b="1" dirty="0" err="1" smtClean="0">
                <a:solidFill>
                  <a:srgbClr val="FF0000"/>
                </a:solidFill>
              </a:rPr>
              <a:t>oedema</a:t>
            </a:r>
            <a:endParaRPr lang="ar-EG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II- Increased capillary permeability</a:t>
            </a:r>
          </a:p>
          <a:p>
            <a:r>
              <a:rPr lang="en-US" b="1" dirty="0" smtClean="0"/>
              <a:t>III- Salt and water retention</a:t>
            </a:r>
            <a:endParaRPr lang="ar-EG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Pathogenesis of cardiac </a:t>
            </a:r>
            <a:r>
              <a:rPr lang="en-US" b="1" dirty="0" err="1">
                <a:solidFill>
                  <a:srgbClr val="FF0000"/>
                </a:solidFill>
              </a:rPr>
              <a:t>oedema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Vasoconstriction and fluid retention produce an increased hydrostatic pressure in the capillaries.</a:t>
            </a:r>
          </a:p>
          <a:p>
            <a:r>
              <a:rPr lang="en-US" sz="2000" b="1" dirty="0"/>
              <a:t> This shifts the balance of forces in </a:t>
            </a:r>
            <a:r>
              <a:rPr lang="en-US" sz="2000" b="1" dirty="0" smtClean="0"/>
              <a:t>favor </a:t>
            </a:r>
            <a:r>
              <a:rPr lang="en-US" sz="2000" b="1" dirty="0"/>
              <a:t>of </a:t>
            </a:r>
            <a:r>
              <a:rPr lang="en-US" sz="2000" b="1" dirty="0">
                <a:hlinkClick r:id="rId2" tooltip="Interstitial fluid"/>
              </a:rPr>
              <a:t>interstitial fluid</a:t>
            </a:r>
            <a:r>
              <a:rPr lang="en-US" sz="2000" b="1" dirty="0"/>
              <a:t> formation as the increased pressure forces additional fluid out of the blood, into the tissue. </a:t>
            </a:r>
          </a:p>
          <a:p>
            <a:r>
              <a:rPr lang="en-US" sz="2000" b="1" dirty="0"/>
              <a:t>This results in </a:t>
            </a:r>
            <a:r>
              <a:rPr lang="en-US" sz="2000" b="1" dirty="0">
                <a:hlinkClick r:id="rId3" tooltip="Edema"/>
              </a:rPr>
              <a:t>edema</a:t>
            </a:r>
            <a:r>
              <a:rPr lang="en-US" sz="2000" b="1" dirty="0"/>
              <a:t> (fluid build-up) in the tissues.</a:t>
            </a:r>
          </a:p>
          <a:p>
            <a:pPr marL="0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9196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12801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Neurohormonal</a:t>
            </a:r>
            <a:r>
              <a:rPr lang="en-US" b="1" dirty="0">
                <a:solidFill>
                  <a:srgbClr val="FF0000"/>
                </a:solidFill>
              </a:rPr>
              <a:t> Activation in CHF and Edema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9679" y="2667000"/>
            <a:ext cx="3393344" cy="3124200"/>
          </a:xfrm>
        </p:spPr>
        <p:txBody>
          <a:bodyPr/>
          <a:lstStyle/>
          <a:p>
            <a:r>
              <a:rPr lang="en-US" b="1" dirty="0"/>
              <a:t>Decreased CO in </a:t>
            </a:r>
            <a:r>
              <a:rPr lang="en-US" b="1" dirty="0" smtClean="0"/>
              <a:t>HF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Baroreceptors Dysfunction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79" y="1798821"/>
            <a:ext cx="7000406" cy="505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>
            <a:off x="9383844" y="3807502"/>
            <a:ext cx="484632" cy="6145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709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39843"/>
            <a:ext cx="10018713" cy="764498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solidFill>
                  <a:srgbClr val="FF0000"/>
                </a:solidFill>
              </a:rPr>
              <a:t>In right-sided heart failure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019330"/>
            <a:ext cx="10018713" cy="5838669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Edema commonly </a:t>
            </a:r>
            <a:r>
              <a:rPr lang="en-US" b="1" dirty="0"/>
              <a:t>starts in the ankles where venous pressure is high due to the effects of gravity (although if the patient is bed-ridden, fluid accumulation may begin in the sacral region.) </a:t>
            </a:r>
            <a:endParaRPr lang="en-US" b="1" dirty="0" smtClean="0"/>
          </a:p>
          <a:p>
            <a:r>
              <a:rPr lang="en-US" b="1" dirty="0" smtClean="0"/>
              <a:t>It </a:t>
            </a:r>
            <a:r>
              <a:rPr lang="en-US" b="1" dirty="0"/>
              <a:t>may also occur in the abdominal cavity, where the fluid build-up is called ascites.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smtClean="0">
                <a:solidFill>
                  <a:srgbClr val="FF0000"/>
                </a:solidFill>
              </a:rPr>
              <a:t>In left-sided heart failure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hlinkClick r:id="rId2" tooltip="Edema"/>
              </a:rPr>
              <a:t>edema</a:t>
            </a:r>
            <a:r>
              <a:rPr lang="en-US" b="1" dirty="0" smtClean="0"/>
              <a:t> </a:t>
            </a:r>
            <a:r>
              <a:rPr lang="en-US" b="1" dirty="0"/>
              <a:t>can occur in the lungs – this is called </a:t>
            </a:r>
            <a:r>
              <a:rPr lang="en-US" b="1" dirty="0">
                <a:solidFill>
                  <a:srgbClr val="0070C0"/>
                </a:solidFill>
              </a:rPr>
              <a:t>cardiogenic</a:t>
            </a:r>
            <a:r>
              <a:rPr lang="en-US" b="1" dirty="0"/>
              <a:t> </a:t>
            </a:r>
            <a:r>
              <a:rPr lang="en-US" b="1" dirty="0">
                <a:hlinkClick r:id="rId3" tooltip="Pulmonary edema"/>
              </a:rPr>
              <a:t>pulmonary edema</a:t>
            </a:r>
            <a:r>
              <a:rPr lang="en-US" b="1" dirty="0"/>
              <a:t>. </a:t>
            </a:r>
            <a:r>
              <a:rPr lang="en-US" b="1" dirty="0" smtClean="0"/>
              <a:t>Leads to: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/>
              <a:t>Reduce capacity </a:t>
            </a:r>
            <a:r>
              <a:rPr lang="en-US" b="1" dirty="0"/>
              <a:t>for </a:t>
            </a:r>
            <a:r>
              <a:rPr lang="en-US" b="1" dirty="0" smtClean="0"/>
              <a:t>ventilation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/>
              <a:t>stiffening </a:t>
            </a:r>
            <a:r>
              <a:rPr lang="en-US" b="1" dirty="0"/>
              <a:t>of the lungs </a:t>
            </a:r>
            <a:endParaRPr lang="en-US" b="1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/>
              <a:t> Reduces </a:t>
            </a:r>
            <a:r>
              <a:rPr lang="en-US" b="1" dirty="0"/>
              <a:t>the efficiency of gas exchange by increasing the distance between the air and the blood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r>
              <a:rPr lang="en-US" b="1" dirty="0" smtClean="0"/>
              <a:t> </a:t>
            </a:r>
            <a:r>
              <a:rPr lang="en-US" b="1" dirty="0"/>
              <a:t>The consequences of this are </a:t>
            </a:r>
            <a:r>
              <a:rPr lang="en-US" b="1" dirty="0">
                <a:hlinkClick r:id="rId4" tooltip="Dyspnea"/>
              </a:rPr>
              <a:t>dyspnea</a:t>
            </a:r>
            <a:r>
              <a:rPr lang="en-US" b="1" dirty="0"/>
              <a:t> (shortness of breath), </a:t>
            </a:r>
            <a:r>
              <a:rPr lang="en-US" b="1" dirty="0">
                <a:hlinkClick r:id="rId5" tooltip="Orthopnea"/>
              </a:rPr>
              <a:t>orthopnea</a:t>
            </a:r>
            <a:r>
              <a:rPr lang="en-US" b="1" dirty="0"/>
              <a:t> and </a:t>
            </a:r>
            <a:r>
              <a:rPr lang="en-US" b="1" dirty="0">
                <a:hlinkClick r:id="rId6" tooltip="Paroxysmal nocturnal dyspnea"/>
              </a:rPr>
              <a:t>paroxysmal nocturnal dyspnea</a:t>
            </a:r>
            <a:r>
              <a:rPr lang="en-US" b="1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50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Characteristics of cardiac edema</a:t>
            </a:r>
            <a:r>
              <a:rPr lang="en-US" dirty="0" smtClean="0"/>
              <a:t>: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b="1" dirty="0"/>
              <a:t>Appear in the dependent parts of the body(L.L)</a:t>
            </a:r>
          </a:p>
          <a:p>
            <a:pPr>
              <a:lnSpc>
                <a:spcPct val="90000"/>
              </a:lnSpc>
            </a:pPr>
            <a:r>
              <a:rPr lang="en-US" sz="2200" b="1" dirty="0"/>
              <a:t>Pitting</a:t>
            </a:r>
          </a:p>
          <a:p>
            <a:pPr>
              <a:lnSpc>
                <a:spcPct val="90000"/>
              </a:lnSpc>
            </a:pPr>
            <a:r>
              <a:rPr lang="en-US" sz="2200" b="1" dirty="0"/>
              <a:t>Precedes appearance of ascites( abdominal enlargement ) </a:t>
            </a:r>
          </a:p>
          <a:p>
            <a:pPr>
              <a:lnSpc>
                <a:spcPct val="90000"/>
              </a:lnSpc>
            </a:pPr>
            <a:r>
              <a:rPr lang="en-US" sz="2200" b="1" dirty="0"/>
              <a:t>Bilateral</a:t>
            </a:r>
            <a:endParaRPr lang="ar-EG" sz="2200" b="1" dirty="0"/>
          </a:p>
        </p:txBody>
      </p:sp>
      <p:pic>
        <p:nvPicPr>
          <p:cNvPr id="1026" name="Picture 2" descr="https://upload.wikimedia.org/wikipedia/commons/8/84/Combinped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046" y="4698610"/>
            <a:ext cx="2414954" cy="215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a/a3/Hepaticfail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2" y="2103120"/>
            <a:ext cx="1420810" cy="248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8542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Cyanosis</a:t>
            </a:r>
            <a:endParaRPr lang="ar-EG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622739"/>
            <a:ext cx="10018713" cy="41684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b="1" dirty="0"/>
              <a:t>Cyanosis is </a:t>
            </a:r>
            <a:r>
              <a:rPr lang="en-US" sz="2000" b="1" dirty="0" smtClean="0"/>
              <a:t>bluish </a:t>
            </a:r>
            <a:r>
              <a:rPr lang="en-US" sz="2000" b="1" dirty="0"/>
              <a:t>discoloration of skin, nail beds and mucous </a:t>
            </a:r>
            <a:r>
              <a:rPr lang="en-US" sz="2000" b="1" dirty="0" smtClean="0"/>
              <a:t>membranes </a:t>
            </a:r>
            <a:r>
              <a:rPr lang="en-US" sz="2200" b="1" dirty="0" smtClean="0"/>
              <a:t>as </a:t>
            </a:r>
            <a:r>
              <a:rPr lang="en-US" sz="2200" b="1" dirty="0"/>
              <a:t>a result from insufficient oxygenation ,  when arterial  reduced </a:t>
            </a:r>
            <a:r>
              <a:rPr lang="en-US" sz="2200" b="1" dirty="0" err="1"/>
              <a:t>Hb</a:t>
            </a:r>
            <a:r>
              <a:rPr lang="en-US" sz="2200" b="1" dirty="0"/>
              <a:t>. Exceeds </a:t>
            </a:r>
            <a:r>
              <a:rPr lang="en-US" sz="2200" b="1" dirty="0" smtClean="0"/>
              <a:t>5 </a:t>
            </a:r>
            <a:r>
              <a:rPr lang="en-US" sz="2200" b="1" dirty="0"/>
              <a:t>g/</a:t>
            </a:r>
            <a:r>
              <a:rPr lang="en-US" sz="2200" b="1" dirty="0" err="1"/>
              <a:t>dL</a:t>
            </a:r>
            <a:r>
              <a:rPr lang="en-US" sz="2200" b="1" dirty="0"/>
              <a:t>(gram/</a:t>
            </a:r>
            <a:r>
              <a:rPr lang="en-US" sz="2200" b="1" dirty="0" err="1"/>
              <a:t>decilliter</a:t>
            </a:r>
            <a:r>
              <a:rPr lang="en-US" sz="2200" b="1" dirty="0"/>
              <a:t>) </a:t>
            </a:r>
            <a:r>
              <a:rPr lang="en-US" sz="2200" b="1" dirty="0" smtClean="0"/>
              <a:t>.</a:t>
            </a:r>
          </a:p>
          <a:p>
            <a:pPr>
              <a:lnSpc>
                <a:spcPct val="90000"/>
              </a:lnSpc>
            </a:pPr>
            <a:endParaRPr lang="en-US" sz="2200" b="1" dirty="0"/>
          </a:p>
          <a:p>
            <a:pPr marL="0" indent="0">
              <a:lnSpc>
                <a:spcPct val="90000"/>
              </a:lnSpc>
              <a:buNone/>
            </a:pPr>
            <a:endParaRPr lang="en-US" sz="2200" b="1" dirty="0" smtClean="0"/>
          </a:p>
          <a:p>
            <a:pPr>
              <a:lnSpc>
                <a:spcPct val="90000"/>
              </a:lnSpc>
            </a:pPr>
            <a:r>
              <a:rPr lang="en-US" sz="2000" b="1" dirty="0"/>
              <a:t>Normally </a:t>
            </a:r>
            <a:r>
              <a:rPr lang="en-US" sz="2000" b="1" dirty="0" err="1"/>
              <a:t>haemoglobin</a:t>
            </a:r>
            <a:r>
              <a:rPr lang="en-US" sz="2000" b="1" dirty="0"/>
              <a:t> carries most of the oxygen in blood. This oxygen carrying capacity of </a:t>
            </a:r>
            <a:r>
              <a:rPr lang="en-US" sz="2000" b="1" dirty="0" err="1"/>
              <a:t>haemoglobin</a:t>
            </a:r>
            <a:r>
              <a:rPr lang="en-US" sz="2000" b="1" dirty="0"/>
              <a:t> in the blood (present in the arteries) is called oxygen saturation</a:t>
            </a:r>
            <a:endParaRPr lang="en-US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Types of cyanosis</a:t>
            </a:r>
            <a:endParaRPr lang="ar-EG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1918742"/>
            <a:ext cx="4607188" cy="749508"/>
          </a:xfrm>
        </p:spPr>
        <p:txBody>
          <a:bodyPr/>
          <a:lstStyle/>
          <a:p>
            <a:r>
              <a:rPr lang="en-US" b="1" dirty="0" smtClean="0"/>
              <a:t>Central cyanosis</a:t>
            </a:r>
            <a:endParaRPr lang="ar-EG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2773180"/>
            <a:ext cx="4895056" cy="3807502"/>
          </a:xfrm>
        </p:spPr>
        <p:txBody>
          <a:bodyPr>
            <a:normAutofit/>
          </a:bodyPr>
          <a:lstStyle/>
          <a:p>
            <a:r>
              <a:rPr lang="en-US" dirty="0" smtClean="0"/>
              <a:t>Central cyanosis is caused by diseases of the heart or lungs or by abnormal hemoglobin </a:t>
            </a:r>
            <a:endParaRPr lang="en-US" b="1" dirty="0" smtClean="0"/>
          </a:p>
          <a:p>
            <a:r>
              <a:rPr lang="en-US" b="1" dirty="0" smtClean="0"/>
              <a:t>Lead to         SaO2 ,</a:t>
            </a:r>
            <a:r>
              <a:rPr lang="en-US" b="1" u="sng" dirty="0" smtClean="0"/>
              <a:t> </a:t>
            </a:r>
            <a:r>
              <a:rPr lang="en-US" b="1" dirty="0" smtClean="0"/>
              <a:t>the aortic blood carrying reduced hemoglobin</a:t>
            </a:r>
          </a:p>
          <a:p>
            <a:r>
              <a:rPr lang="en-US" b="1" dirty="0" smtClean="0"/>
              <a:t>Noticed in tongue , lips, ear lobes ,conjunctiva of the eyes</a:t>
            </a:r>
          </a:p>
          <a:p>
            <a:r>
              <a:rPr lang="en-US" b="1" dirty="0" smtClean="0"/>
              <a:t>Warm extremities</a:t>
            </a:r>
          </a:p>
          <a:p>
            <a:r>
              <a:rPr lang="en-US" dirty="0"/>
              <a:t>There may be </a:t>
            </a:r>
            <a:r>
              <a:rPr lang="en-US" dirty="0" smtClean="0"/>
              <a:t>breathlessness</a:t>
            </a:r>
            <a:r>
              <a:rPr lang="en-US" dirty="0"/>
              <a:t>, shallow </a:t>
            </a:r>
            <a:r>
              <a:rPr lang="en-US" dirty="0" smtClean="0"/>
              <a:t>or  </a:t>
            </a:r>
            <a:r>
              <a:rPr lang="en-US" dirty="0"/>
              <a:t>rapid breathing </a:t>
            </a:r>
            <a:endParaRPr lang="en-US" b="1" dirty="0" smtClean="0"/>
          </a:p>
          <a:p>
            <a:endParaRPr lang="en-US" b="1" dirty="0" smtClean="0"/>
          </a:p>
          <a:p>
            <a:endParaRPr lang="ar-EG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1963712"/>
            <a:ext cx="4622537" cy="719528"/>
          </a:xfrm>
        </p:spPr>
        <p:txBody>
          <a:bodyPr/>
          <a:lstStyle/>
          <a:p>
            <a:r>
              <a:rPr lang="en-US" b="1" dirty="0" smtClean="0"/>
              <a:t>Peripheral cyanosis</a:t>
            </a:r>
            <a:endParaRPr lang="ar-EG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2773180"/>
            <a:ext cx="4895056" cy="3777522"/>
          </a:xfrm>
        </p:spPr>
        <p:txBody>
          <a:bodyPr>
            <a:normAutofit/>
          </a:bodyPr>
          <a:lstStyle/>
          <a:p>
            <a:r>
              <a:rPr lang="en-US" dirty="0"/>
              <a:t>may be seen in heart failure, </a:t>
            </a:r>
            <a:r>
              <a:rPr lang="en-US" dirty="0" smtClean="0"/>
              <a:t>,exposure </a:t>
            </a:r>
            <a:r>
              <a:rPr lang="en-US" dirty="0"/>
              <a:t>to cold temperatures and diseases of blood circulation. </a:t>
            </a:r>
            <a:endParaRPr lang="en-US" b="1" dirty="0" smtClean="0"/>
          </a:p>
          <a:p>
            <a:r>
              <a:rPr lang="en-US" b="1" dirty="0" smtClean="0"/>
              <a:t>Due </a:t>
            </a:r>
            <a:r>
              <a:rPr lang="en-US" b="1" dirty="0" smtClean="0"/>
              <a:t>to      oxygenated  blood flow through the peripheries </a:t>
            </a:r>
            <a:r>
              <a:rPr lang="en-US" b="1" dirty="0" smtClean="0"/>
              <a:t>.</a:t>
            </a:r>
            <a:endParaRPr lang="en-US" b="1" dirty="0" smtClean="0"/>
          </a:p>
          <a:p>
            <a:r>
              <a:rPr lang="en-US" b="1" dirty="0" smtClean="0"/>
              <a:t>Noticed in fingers, cheeks, nose, and outer</a:t>
            </a:r>
          </a:p>
          <a:p>
            <a:pPr>
              <a:buNone/>
            </a:pPr>
            <a:r>
              <a:rPr lang="en-US" b="1" dirty="0" smtClean="0"/>
              <a:t>areas of the lips.</a:t>
            </a:r>
          </a:p>
          <a:p>
            <a:r>
              <a:rPr lang="en-US" b="1" dirty="0" smtClean="0"/>
              <a:t>Cold </a:t>
            </a:r>
            <a:r>
              <a:rPr lang="en-US" b="1" dirty="0" smtClean="0"/>
              <a:t>extremities</a:t>
            </a:r>
          </a:p>
        </p:txBody>
      </p:sp>
      <p:sp>
        <p:nvSpPr>
          <p:cNvPr id="7" name="Down Arrow 6"/>
          <p:cNvSpPr/>
          <p:nvPr/>
        </p:nvSpPr>
        <p:spPr>
          <a:xfrm>
            <a:off x="2710897" y="3592501"/>
            <a:ext cx="177561" cy="2422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Down Arrow 7"/>
          <p:cNvSpPr/>
          <p:nvPr/>
        </p:nvSpPr>
        <p:spPr>
          <a:xfrm>
            <a:off x="7686271" y="3834711"/>
            <a:ext cx="151685" cy="2422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the lecture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main cardiac  symptoms </a:t>
            </a:r>
          </a:p>
          <a:p>
            <a:r>
              <a:rPr lang="en-US" dirty="0" smtClean="0"/>
              <a:t>Explain pathogenesis of cardiac symptoms </a:t>
            </a:r>
          </a:p>
          <a:p>
            <a:r>
              <a:rPr lang="en-US" dirty="0" smtClean="0"/>
              <a:t>Differentiated  </a:t>
            </a:r>
            <a:r>
              <a:rPr lang="en-US" dirty="0"/>
              <a:t>between  Cardiac asthma </a:t>
            </a:r>
            <a:r>
              <a:rPr lang="en-US" dirty="0" smtClean="0"/>
              <a:t>and  </a:t>
            </a:r>
            <a:r>
              <a:rPr lang="en-US" dirty="0"/>
              <a:t>bronchial </a:t>
            </a:r>
            <a:r>
              <a:rPr lang="en-US" dirty="0" smtClean="0"/>
              <a:t>asthma</a:t>
            </a:r>
          </a:p>
          <a:p>
            <a:r>
              <a:rPr lang="en-US" dirty="0"/>
              <a:t>Understand the </a:t>
            </a:r>
            <a:r>
              <a:rPr lang="en-US" dirty="0" smtClean="0"/>
              <a:t>mechanism </a:t>
            </a:r>
            <a:r>
              <a:rPr lang="en-US" dirty="0"/>
              <a:t>of interstitial fluid </a:t>
            </a:r>
            <a:r>
              <a:rPr lang="en-US" dirty="0" smtClean="0"/>
              <a:t>formation</a:t>
            </a:r>
          </a:p>
          <a:p>
            <a:r>
              <a:rPr lang="en-US" dirty="0"/>
              <a:t>Compare between Peripheral </a:t>
            </a:r>
            <a:r>
              <a:rPr lang="en-US" dirty="0" smtClean="0"/>
              <a:t> &amp; central cyanosis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2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Palpitations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2438399"/>
            <a:ext cx="10018713" cy="4044288"/>
          </a:xfrm>
        </p:spPr>
        <p:txBody>
          <a:bodyPr>
            <a:normAutofit/>
          </a:bodyPr>
          <a:lstStyle/>
          <a:p>
            <a:r>
              <a:rPr lang="en-US" b="1" dirty="0" smtClean="0"/>
              <a:t>It an abnormal subjective awareness of the heart beats.</a:t>
            </a:r>
          </a:p>
          <a:p>
            <a:r>
              <a:rPr lang="en-US" b="1" dirty="0" smtClean="0"/>
              <a:t>These </a:t>
            </a:r>
            <a:r>
              <a:rPr lang="en-US" b="1" dirty="0"/>
              <a:t>include feeling a rapid heartbeat, a pounding in the chest, a fluttering of the heart, being conscious of the beating of the heart, or feeling missed or skipped beats of the heart</a:t>
            </a:r>
            <a:endParaRPr lang="en-US" b="1" dirty="0" smtClean="0"/>
          </a:p>
          <a:p>
            <a:r>
              <a:rPr lang="en-US" b="1" dirty="0" smtClean="0"/>
              <a:t> Heart Causes:</a:t>
            </a:r>
          </a:p>
          <a:p>
            <a:pPr marL="0" indent="0">
              <a:buNone/>
            </a:pPr>
            <a:r>
              <a:rPr lang="en-US" b="1" dirty="0" smtClean="0"/>
              <a:t>1- </a:t>
            </a:r>
            <a:r>
              <a:rPr lang="en-US" b="1" dirty="0" smtClean="0"/>
              <a:t>Changes </a:t>
            </a:r>
            <a:r>
              <a:rPr lang="en-US" b="1" dirty="0" smtClean="0"/>
              <a:t>in heart rate.(</a:t>
            </a:r>
            <a:r>
              <a:rPr lang="en-US" b="1" dirty="0">
                <a:hlinkClick r:id="rId2" action="ppaction://hlinkfile"/>
              </a:rPr>
              <a:t>Tachycardia</a:t>
            </a:r>
            <a:r>
              <a:rPr lang="en-US" b="1" dirty="0"/>
              <a:t> </a:t>
            </a:r>
            <a:r>
              <a:rPr lang="en-US" b="1" dirty="0" smtClean="0"/>
              <a:t>, </a:t>
            </a:r>
            <a:r>
              <a:rPr lang="en-US" b="1" dirty="0" smtClean="0">
                <a:hlinkClick r:id="rId3" action="ppaction://hlinkfile"/>
              </a:rPr>
              <a:t>Bradycardia</a:t>
            </a:r>
            <a:r>
              <a:rPr lang="en-US" b="1" dirty="0" smtClean="0"/>
              <a:t>)</a:t>
            </a: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2- </a:t>
            </a:r>
            <a:r>
              <a:rPr lang="en-US" b="1" dirty="0" smtClean="0"/>
              <a:t>Changes </a:t>
            </a:r>
            <a:r>
              <a:rPr lang="en-US" b="1" dirty="0" smtClean="0"/>
              <a:t>in rhythm. (</a:t>
            </a:r>
            <a:r>
              <a:rPr lang="en-US" b="1" dirty="0" smtClean="0">
                <a:solidFill>
                  <a:srgbClr val="0070C0"/>
                </a:solidFill>
              </a:rPr>
              <a:t>arrhythmias</a:t>
            </a:r>
            <a:r>
              <a:rPr lang="en-US" b="1" dirty="0" smtClean="0"/>
              <a:t> )</a:t>
            </a:r>
          </a:p>
          <a:p>
            <a:pPr marL="0" indent="0">
              <a:buNone/>
            </a:pPr>
            <a:r>
              <a:rPr lang="en-US" b="1" dirty="0" smtClean="0"/>
              <a:t>3- </a:t>
            </a:r>
            <a:r>
              <a:rPr lang="en-US" b="1" dirty="0" smtClean="0"/>
              <a:t>Changes </a:t>
            </a:r>
            <a:r>
              <a:rPr lang="en-US" b="1" dirty="0" smtClean="0"/>
              <a:t>in force . (</a:t>
            </a:r>
            <a:r>
              <a:rPr lang="en-US" b="1" dirty="0">
                <a:solidFill>
                  <a:srgbClr val="0070C0"/>
                </a:solidFill>
              </a:rPr>
              <a:t>heart failure, Cardiomyopathy  </a:t>
            </a:r>
            <a:r>
              <a:rPr lang="en-US" b="1" dirty="0" smtClean="0"/>
              <a:t>)</a:t>
            </a:r>
          </a:p>
          <a:p>
            <a:endParaRPr lang="ar-EG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Palpitations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Depending on the cause, palpitations can be 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r>
              <a:rPr lang="en-US" b="1" dirty="0" smtClean="0"/>
              <a:t>A- </a:t>
            </a:r>
            <a:r>
              <a:rPr lang="en-US" b="1" dirty="0" smtClean="0"/>
              <a:t>Short-term </a:t>
            </a:r>
            <a:r>
              <a:rPr lang="en-US" b="1" dirty="0"/>
              <a:t>and disappear quickly, such as when palpitations occurs during an </a:t>
            </a:r>
            <a:r>
              <a:rPr lang="en-US" b="1" dirty="0" smtClean="0">
                <a:solidFill>
                  <a:srgbClr val="0070C0"/>
                </a:solidFill>
              </a:rPr>
              <a:t>anxiety attack</a:t>
            </a:r>
            <a:r>
              <a:rPr lang="en-US" b="1" dirty="0" smtClean="0"/>
              <a:t>. </a:t>
            </a:r>
          </a:p>
          <a:p>
            <a:pPr marL="0" indent="0">
              <a:buNone/>
            </a:pPr>
            <a:r>
              <a:rPr lang="en-US" b="1" dirty="0" smtClean="0"/>
              <a:t>B- </a:t>
            </a:r>
            <a:r>
              <a:rPr lang="en-US" b="1" dirty="0" smtClean="0"/>
              <a:t>Sudden</a:t>
            </a:r>
            <a:r>
              <a:rPr lang="en-US" b="1" dirty="0"/>
              <a:t>, severe episodes, such as palpitations that happens with </a:t>
            </a:r>
            <a:r>
              <a:rPr lang="en-US" b="1" dirty="0" smtClean="0">
                <a:hlinkClick r:id="rId2" action="ppaction://hlinkfile"/>
              </a:rPr>
              <a:t>supraventricular </a:t>
            </a:r>
            <a:r>
              <a:rPr lang="en-US" b="1" dirty="0">
                <a:hlinkClick r:id="rId2" action="ppaction://hlinkfile"/>
              </a:rPr>
              <a:t>tachycardia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r>
              <a:rPr lang="en-US" b="1" dirty="0" smtClean="0"/>
              <a:t> C- </a:t>
            </a:r>
            <a:r>
              <a:rPr lang="en-US" b="1" dirty="0" smtClean="0"/>
              <a:t>Chronic </a:t>
            </a:r>
            <a:r>
              <a:rPr lang="en-US" b="1" dirty="0"/>
              <a:t>and ongoing over a long period of time, such as when it is due to </a:t>
            </a:r>
            <a:r>
              <a:rPr lang="en-US" b="1" dirty="0" smtClean="0"/>
              <a:t>chronic </a:t>
            </a:r>
            <a:r>
              <a:rPr lang="en-US" b="1" dirty="0">
                <a:hlinkClick r:id="rId3" action="ppaction://hlinkfile"/>
              </a:rPr>
              <a:t>atrial fibrillation</a:t>
            </a:r>
            <a:r>
              <a:rPr lang="en-U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8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Palpitations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Palpitations often occur in conjunction with other symptoms, which vary depending on the underlying </a:t>
            </a:r>
            <a:r>
              <a:rPr lang="en-US" b="1" dirty="0" smtClean="0"/>
              <a:t>disease, </a:t>
            </a:r>
            <a:r>
              <a:rPr lang="en-US" b="1" dirty="0"/>
              <a:t>include </a:t>
            </a:r>
            <a:r>
              <a:rPr lang="en-US" b="1" dirty="0">
                <a:hlinkClick r:id="rId2" action="ppaction://hlinkfile"/>
              </a:rPr>
              <a:t>irregular pulse</a:t>
            </a:r>
            <a:r>
              <a:rPr lang="en-US" b="1" dirty="0"/>
              <a:t>, </a:t>
            </a:r>
            <a:r>
              <a:rPr lang="en-US" b="1" dirty="0">
                <a:hlinkClick r:id="rId3" action="ppaction://hlinkfile"/>
              </a:rPr>
              <a:t>chest pain</a:t>
            </a:r>
            <a:r>
              <a:rPr lang="en-US" b="1" dirty="0"/>
              <a:t>, </a:t>
            </a:r>
            <a:r>
              <a:rPr lang="en-US" b="1" dirty="0" smtClean="0"/>
              <a:t> </a:t>
            </a:r>
            <a:r>
              <a:rPr lang="en-US" b="1" dirty="0">
                <a:hlinkClick r:id="rId4" action="ppaction://hlinkfile"/>
              </a:rPr>
              <a:t>shortness of breath</a:t>
            </a:r>
            <a:r>
              <a:rPr lang="en-US" b="1" dirty="0"/>
              <a:t>, </a:t>
            </a:r>
            <a:r>
              <a:rPr lang="en-US" b="1" dirty="0">
                <a:hlinkClick r:id="rId5" action="ppaction://hlinkfile"/>
              </a:rPr>
              <a:t>cough</a:t>
            </a:r>
            <a:r>
              <a:rPr lang="en-US" b="1" dirty="0"/>
              <a:t>, </a:t>
            </a:r>
            <a:r>
              <a:rPr lang="en-US" b="1" dirty="0">
                <a:hlinkClick r:id="rId6" action="ppaction://hlinkfile"/>
              </a:rPr>
              <a:t>fever</a:t>
            </a:r>
            <a:r>
              <a:rPr lang="en-US" b="1" dirty="0"/>
              <a:t>, abnormal vital signs, </a:t>
            </a:r>
            <a:r>
              <a:rPr lang="en-US" b="1" dirty="0" smtClean="0">
                <a:hlinkClick r:id="rId7" action="ppaction://hlinkfile"/>
              </a:rPr>
              <a:t>tachypnea</a:t>
            </a:r>
            <a:r>
              <a:rPr lang="en-US" b="1" dirty="0" smtClean="0"/>
              <a:t> and </a:t>
            </a:r>
            <a:r>
              <a:rPr lang="en-US" b="1" dirty="0" smtClean="0">
                <a:hlinkClick r:id="rId8" action="ppaction://hlinkfile"/>
              </a:rPr>
              <a:t>dyspnea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8909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b="1" dirty="0" smtClean="0">
                <a:latin typeface="Blackadder ITC" pitchFamily="82" charset="0"/>
              </a:rPr>
              <a:t>Thank you </a:t>
            </a:r>
            <a:endParaRPr lang="ar-EG" sz="7200" b="1" dirty="0">
              <a:latin typeface="Blackadder ITC" pitchFamily="82" charset="0"/>
            </a:endParaRPr>
          </a:p>
        </p:txBody>
      </p:sp>
      <p:pic>
        <p:nvPicPr>
          <p:cNvPr id="1026" name="Picture 2" descr="C:\Users\Public\Pictures\Sample Pictures\Hydrange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9303" y="2312126"/>
            <a:ext cx="4781006" cy="2704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29937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The main symptoms of cardiac diseases</a:t>
            </a:r>
            <a:endParaRPr lang="ar-E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84312" y="1658983"/>
          <a:ext cx="10063253" cy="5199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0"/>
            <a:ext cx="10018713" cy="1985554"/>
          </a:xfrm>
        </p:spPr>
        <p:txBody>
          <a:bodyPr/>
          <a:lstStyle/>
          <a:p>
            <a:r>
              <a:rPr lang="en-US" dirty="0" smtClean="0"/>
              <a:t>Dyspnea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9481" y="106681"/>
            <a:ext cx="10018713" cy="6751320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Definition :</a:t>
            </a:r>
          </a:p>
          <a:p>
            <a:r>
              <a:rPr lang="en-US" dirty="0" smtClean="0"/>
              <a:t>Shortness(difficultly) of breathing (SOB)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types 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 err="1" smtClean="0"/>
              <a:t>Exertional</a:t>
            </a:r>
            <a:r>
              <a:rPr lang="en-US" b="1" dirty="0" smtClean="0"/>
              <a:t> dyspnea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 smtClean="0"/>
              <a:t>Positional (Orthopnea)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 smtClean="0"/>
              <a:t>Paroxysmal dyspnea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dirty="0" smtClean="0"/>
              <a:t>Acute dyspnea (acute pulmonary edema)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2110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Dyspnea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</a:rPr>
              <a:t>Shortness(difficultly) of breathing (SOB)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b="1" u="sng" dirty="0">
                <a:solidFill>
                  <a:srgbClr val="FF0000"/>
                </a:solidFill>
              </a:rPr>
              <a:t>Pathogenesis of Cardiac </a:t>
            </a:r>
            <a:r>
              <a:rPr lang="en-US" b="1" u="sng" dirty="0" err="1">
                <a:solidFill>
                  <a:srgbClr val="FF0000"/>
                </a:solidFill>
              </a:rPr>
              <a:t>dyspnoea</a:t>
            </a:r>
            <a:r>
              <a:rPr lang="en-US" b="1" u="sng" dirty="0">
                <a:solidFill>
                  <a:srgbClr val="FF0000"/>
                </a:solidFill>
              </a:rPr>
              <a:t/>
            </a:r>
            <a:br>
              <a:rPr lang="en-US" b="1" u="sng" dirty="0">
                <a:solidFill>
                  <a:srgbClr val="FF0000"/>
                </a:solidFill>
              </a:rPr>
            </a:br>
            <a:endParaRPr lang="ar-EG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233534"/>
            <a:ext cx="4895055" cy="4032355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1-         </a:t>
            </a:r>
            <a:r>
              <a:rPr lang="en-US" sz="2400" b="1" dirty="0" smtClean="0"/>
              <a:t>vital capacity due to        blood in lung</a:t>
            </a:r>
          </a:p>
          <a:p>
            <a:r>
              <a:rPr lang="en-US" sz="2400" b="1" dirty="0" smtClean="0"/>
              <a:t>2- exaggeration of </a:t>
            </a:r>
            <a:r>
              <a:rPr lang="en-US" sz="2400" b="1" dirty="0" err="1" smtClean="0"/>
              <a:t>Hering-Beruer</a:t>
            </a:r>
            <a:r>
              <a:rPr lang="en-US" sz="2400" b="1" dirty="0" smtClean="0"/>
              <a:t> reflex due to rigid </a:t>
            </a:r>
            <a:r>
              <a:rPr lang="en-US" sz="2400" b="1" dirty="0" err="1" smtClean="0"/>
              <a:t>alveali</a:t>
            </a:r>
            <a:r>
              <a:rPr lang="en-US" sz="2400" b="1" dirty="0" smtClean="0"/>
              <a:t>.</a:t>
            </a:r>
          </a:p>
          <a:p>
            <a:r>
              <a:rPr lang="en-US" sz="2400" b="1" dirty="0" smtClean="0"/>
              <a:t>3- </a:t>
            </a:r>
            <a:r>
              <a:rPr lang="en-US" sz="2400" b="1" dirty="0" err="1" smtClean="0"/>
              <a:t>Churchil</a:t>
            </a:r>
            <a:r>
              <a:rPr lang="en-US" sz="2400" b="1" dirty="0" smtClean="0"/>
              <a:t>- Cope reflex in </a:t>
            </a:r>
            <a:r>
              <a:rPr lang="en-US" sz="2400" b="1" dirty="0" err="1" smtClean="0"/>
              <a:t>pul</a:t>
            </a:r>
            <a:r>
              <a:rPr lang="en-US" sz="2400" b="1" dirty="0" smtClean="0"/>
              <a:t>. congestion              stimulate RC</a:t>
            </a:r>
          </a:p>
          <a:p>
            <a:r>
              <a:rPr lang="en-US" sz="2400" b="1" dirty="0" smtClean="0"/>
              <a:t>4- pulmonary edema               nonfunctioning alveoli</a:t>
            </a:r>
            <a:endParaRPr lang="ar-EG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5- fatigue of resp. </a:t>
            </a:r>
            <a:r>
              <a:rPr lang="en-US" sz="2400" b="1" dirty="0" err="1" smtClean="0"/>
              <a:t>ms.</a:t>
            </a:r>
            <a:r>
              <a:rPr lang="en-US" sz="2400" b="1" dirty="0" smtClean="0"/>
              <a:t> Due to LCOP</a:t>
            </a:r>
          </a:p>
          <a:p>
            <a:r>
              <a:rPr lang="en-US" sz="2400" b="1" dirty="0" smtClean="0"/>
              <a:t>6- pleural &amp; pericardial effusion               compression of lung</a:t>
            </a:r>
          </a:p>
          <a:p>
            <a:r>
              <a:rPr lang="en-US" sz="2400" b="1" dirty="0" smtClean="0"/>
              <a:t>7-Hypoxia              stimulate RC</a:t>
            </a:r>
            <a:r>
              <a:rPr lang="en-US" sz="2400" dirty="0" smtClean="0"/>
              <a:t>.</a:t>
            </a:r>
            <a:endParaRPr lang="ar-EG" sz="2400" dirty="0"/>
          </a:p>
        </p:txBody>
      </p:sp>
      <p:sp>
        <p:nvSpPr>
          <p:cNvPr id="5" name="Down Arrow 4"/>
          <p:cNvSpPr/>
          <p:nvPr/>
        </p:nvSpPr>
        <p:spPr>
          <a:xfrm>
            <a:off x="2103119" y="2675708"/>
            <a:ext cx="326572" cy="3265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Up Arrow 5"/>
          <p:cNvSpPr/>
          <p:nvPr/>
        </p:nvSpPr>
        <p:spPr>
          <a:xfrm>
            <a:off x="5337570" y="2486297"/>
            <a:ext cx="261257" cy="37882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Right Arrow 6"/>
          <p:cNvSpPr/>
          <p:nvPr/>
        </p:nvSpPr>
        <p:spPr>
          <a:xfrm>
            <a:off x="4625338" y="5380755"/>
            <a:ext cx="807721" cy="161108"/>
          </a:xfrm>
          <a:prstGeom prst="rightArrow">
            <a:avLst>
              <a:gd name="adj1" fmla="val 50000"/>
              <a:gd name="adj2" fmla="val 473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8" name="Right Arrow 7"/>
          <p:cNvSpPr/>
          <p:nvPr/>
        </p:nvSpPr>
        <p:spPr>
          <a:xfrm>
            <a:off x="3487782" y="4928120"/>
            <a:ext cx="561703" cy="108859"/>
          </a:xfrm>
          <a:prstGeom prst="rightArrow">
            <a:avLst>
              <a:gd name="adj1" fmla="val 50000"/>
              <a:gd name="adj2" fmla="val 473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9" name="Right Arrow 8"/>
          <p:cNvSpPr/>
          <p:nvPr/>
        </p:nvSpPr>
        <p:spPr>
          <a:xfrm>
            <a:off x="9864634" y="4548050"/>
            <a:ext cx="561703" cy="169817"/>
          </a:xfrm>
          <a:prstGeom prst="rightArrow">
            <a:avLst>
              <a:gd name="adj1" fmla="val 50000"/>
              <a:gd name="adj2" fmla="val 473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0" name="Right Arrow 9"/>
          <p:cNvSpPr/>
          <p:nvPr/>
        </p:nvSpPr>
        <p:spPr>
          <a:xfrm>
            <a:off x="8628016" y="5079108"/>
            <a:ext cx="561703" cy="169817"/>
          </a:xfrm>
          <a:prstGeom prst="rightArrow">
            <a:avLst>
              <a:gd name="adj1" fmla="val 50000"/>
              <a:gd name="adj2" fmla="val 473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14085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Grades of dyspnea</a:t>
            </a:r>
            <a:br>
              <a:rPr lang="en-US" dirty="0" smtClean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Grade I: </a:t>
            </a:r>
            <a:r>
              <a:rPr lang="en-US" dirty="0" err="1" smtClean="0"/>
              <a:t>dyspnea</a:t>
            </a:r>
            <a:r>
              <a:rPr lang="en-US" dirty="0" smtClean="0"/>
              <a:t> on extra ordinary effort</a:t>
            </a:r>
          </a:p>
          <a:p>
            <a:r>
              <a:rPr lang="en-US" dirty="0" smtClean="0"/>
              <a:t>Grade II: </a:t>
            </a:r>
            <a:r>
              <a:rPr lang="en-US" dirty="0" err="1" smtClean="0"/>
              <a:t>dyspnea</a:t>
            </a:r>
            <a:r>
              <a:rPr lang="en-US" dirty="0" smtClean="0"/>
              <a:t> on ordinary effort</a:t>
            </a:r>
          </a:p>
          <a:p>
            <a:r>
              <a:rPr lang="en-US" dirty="0" smtClean="0"/>
              <a:t>Grade III: </a:t>
            </a:r>
            <a:r>
              <a:rPr lang="en-US" dirty="0" err="1" smtClean="0"/>
              <a:t>dyspnea</a:t>
            </a:r>
            <a:r>
              <a:rPr lang="en-US" dirty="0" smtClean="0"/>
              <a:t> on less than ordinary effort</a:t>
            </a:r>
          </a:p>
          <a:p>
            <a:r>
              <a:rPr lang="en-US" dirty="0" smtClean="0"/>
              <a:t>Grade IV: dyspnea even at rest.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Ordinary effort</a:t>
            </a:r>
            <a:r>
              <a:rPr lang="en-US" dirty="0"/>
              <a:t> </a:t>
            </a:r>
            <a:r>
              <a:rPr lang="en-US" b="1" dirty="0"/>
              <a:t>is that of the person himself as regard his previous effort tolerance and usual life </a:t>
            </a:r>
            <a:r>
              <a:rPr lang="en-US" b="1" dirty="0" smtClean="0"/>
              <a:t>style.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947" y="685800"/>
            <a:ext cx="10261078" cy="1752599"/>
          </a:xfrm>
        </p:spPr>
        <p:txBody>
          <a:bodyPr>
            <a:normAutofit fontScale="90000"/>
          </a:bodyPr>
          <a:lstStyle/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 smtClean="0">
                <a:solidFill>
                  <a:srgbClr val="FF0000"/>
                </a:solidFill>
              </a:rPr>
              <a:t/>
            </a:r>
            <a:br>
              <a:rPr lang="en-US" sz="2700" u="sng" dirty="0" smtClean="0">
                <a:solidFill>
                  <a:srgbClr val="FF0000"/>
                </a:solidFill>
              </a:rPr>
            </a:br>
            <a:r>
              <a:rPr lang="en-US" sz="2700" u="sng" dirty="0">
                <a:solidFill>
                  <a:srgbClr val="FF0000"/>
                </a:solidFill>
              </a:rPr>
              <a:t/>
            </a:r>
            <a:br>
              <a:rPr lang="en-US" sz="2700" u="sng" dirty="0">
                <a:solidFill>
                  <a:srgbClr val="FF0000"/>
                </a:solidFill>
              </a:rPr>
            </a:br>
            <a:r>
              <a:rPr lang="en-US" sz="2700" b="1" u="sng" dirty="0" smtClean="0">
                <a:solidFill>
                  <a:srgbClr val="FF0000"/>
                </a:solidFill>
              </a:rPr>
              <a:t>Exertional  dyspnea</a:t>
            </a:r>
            <a:r>
              <a:rPr lang="en-US" sz="2700" b="1" u="sng" dirty="0" smtClean="0"/>
              <a:t>: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SOB aggravated by exertional 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Cardiac causes</a:t>
            </a:r>
            <a:r>
              <a:rPr lang="en-US" sz="2700" b="1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7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Coronary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artery disease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Congestive 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heart disease: LSHF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Congenital 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cyanotic heart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disease</a:t>
            </a:r>
            <a:br>
              <a:rPr lang="en-US" sz="2700" dirty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Dyspnea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may be accompanied by chest discomfort or pain 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   (angina) or heart attack.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> .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Orthopnea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Dyspnea on lying flat (reclining),partially relieved by sitting 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that is due to: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1-        venous return                lung congestion 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2- elevation of diaphragm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Up Arrow 2"/>
          <p:cNvSpPr/>
          <p:nvPr/>
        </p:nvSpPr>
        <p:spPr>
          <a:xfrm>
            <a:off x="2203334" y="4464187"/>
            <a:ext cx="313509" cy="2090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Right Arrow 3"/>
          <p:cNvSpPr/>
          <p:nvPr/>
        </p:nvSpPr>
        <p:spPr>
          <a:xfrm>
            <a:off x="4334654" y="4490857"/>
            <a:ext cx="744583" cy="2351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5" name="Up Arrow 4"/>
          <p:cNvSpPr/>
          <p:nvPr/>
        </p:nvSpPr>
        <p:spPr>
          <a:xfrm>
            <a:off x="5207532" y="4490857"/>
            <a:ext cx="278867" cy="2351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Right Arrow 5"/>
          <p:cNvSpPr/>
          <p:nvPr/>
        </p:nvSpPr>
        <p:spPr>
          <a:xfrm flipV="1">
            <a:off x="9007522" y="2535648"/>
            <a:ext cx="245659" cy="127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3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4" y="156754"/>
            <a:ext cx="11469189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/>
            <a:r>
              <a:rPr lang="en-US" sz="3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Paroxysmal  Nocturnal </a:t>
            </a:r>
            <a:r>
              <a:rPr lang="en-US" sz="32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Dyspnea</a:t>
            </a:r>
            <a:r>
              <a:rPr lang="en-US" sz="3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(PND):</a:t>
            </a:r>
          </a:p>
          <a:p>
            <a:pPr marL="914400" lvl="1" indent="-4572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Attacks of dyspnea , </a:t>
            </a:r>
            <a:r>
              <a:rPr lang="en-US" sz="2400" b="1" dirty="0"/>
              <a:t>sweating</a:t>
            </a:r>
            <a:r>
              <a:rPr lang="en-US" sz="2400" dirty="0"/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&amp; cough with frothy expectoration occurring during night 1-2 h. after sleep &amp; after a few(10-20) minutes the pt. feels better &amp; goes back to sleep.</a:t>
            </a:r>
            <a:r>
              <a:rPr lang="en-US" sz="2400" dirty="0"/>
              <a:t> symptoms may be relieved by getting out of bed or by sitting on the side of the </a:t>
            </a:r>
            <a:r>
              <a:rPr lang="en-US" sz="2400" dirty="0" smtClean="0"/>
              <a:t>bed</a:t>
            </a:r>
          </a:p>
          <a:p>
            <a:pPr marL="914400" lvl="1" indent="-4572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If the condition is accompanied with chest wheezes, it called cardiac asthma</a:t>
            </a:r>
          </a:p>
          <a:p>
            <a:pPr marL="914400" lvl="1" indent="-4572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PND is a specific symptom of LSHF</a:t>
            </a:r>
          </a:p>
          <a:p>
            <a:pPr marL="914400" lvl="1" indent="-457200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/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836023" y="3087580"/>
            <a:ext cx="1081604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Acute pulmonary edema:</a:t>
            </a:r>
          </a:p>
          <a:p>
            <a:r>
              <a:rPr lang="en-US" sz="2400" b="1" dirty="0" smtClean="0"/>
              <a:t>Severe SOB of acute onset(second- minutes)&amp; short duration (minutes-hours)&amp; very rapid progressive course</a:t>
            </a:r>
            <a:endParaRPr lang="ar-EG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2047"/>
            <a:ext cx="11734799" cy="99508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Cardiac asthma is sometimes confused with bronchial asthma , discuss, and compare ?</a:t>
            </a:r>
            <a:endParaRPr lang="ar-EG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901" y="1277471"/>
            <a:ext cx="5556407" cy="484094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Character </a:t>
            </a:r>
            <a:r>
              <a:rPr lang="en-US" dirty="0" smtClean="0"/>
              <a:t>             </a:t>
            </a:r>
            <a:r>
              <a:rPr lang="en-US" b="1" dirty="0" smtClean="0"/>
              <a:t>Cardiac asthma</a:t>
            </a:r>
            <a:endParaRPr lang="ar-EG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9269" y="1680883"/>
            <a:ext cx="7067005" cy="4639236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Age                                                        </a:t>
            </a:r>
          </a:p>
          <a:p>
            <a:r>
              <a:rPr lang="en-US" sz="2000" b="1" dirty="0" smtClean="0"/>
              <a:t>Time of Attack                               </a:t>
            </a:r>
          </a:p>
          <a:p>
            <a:r>
              <a:rPr lang="en-US" sz="2000" b="1" dirty="0" smtClean="0"/>
              <a:t>Duration of attack                        </a:t>
            </a:r>
          </a:p>
          <a:p>
            <a:r>
              <a:rPr lang="en-US" sz="2000" b="1" dirty="0" smtClean="0"/>
              <a:t>Frequency                                         </a:t>
            </a:r>
          </a:p>
          <a:p>
            <a:r>
              <a:rPr lang="en-US" sz="2000" b="1" dirty="0" smtClean="0"/>
              <a:t>Dyspnea                                               </a:t>
            </a:r>
          </a:p>
          <a:p>
            <a:r>
              <a:rPr lang="en-US" sz="2000" b="1" dirty="0" smtClean="0"/>
              <a:t>Expectoration                                           </a:t>
            </a:r>
          </a:p>
          <a:p>
            <a:r>
              <a:rPr lang="en-US" sz="2000" b="1" dirty="0" smtClean="0"/>
              <a:t>  Cardiac examination                  </a:t>
            </a:r>
          </a:p>
          <a:p>
            <a:r>
              <a:rPr lang="en-US" sz="2000" b="1" dirty="0" smtClean="0"/>
              <a:t>Chest examination                        </a:t>
            </a:r>
          </a:p>
          <a:p>
            <a:r>
              <a:rPr lang="en-US" sz="2000" b="1" dirty="0" smtClean="0"/>
              <a:t>MORPHINE                                       </a:t>
            </a:r>
          </a:p>
          <a:p>
            <a:r>
              <a:rPr lang="en-US" sz="2000" b="1" dirty="0" smtClean="0"/>
              <a:t>ADRINALINE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ar-EG" sz="20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64286" y="1250576"/>
            <a:ext cx="3338738" cy="510989"/>
          </a:xfrm>
        </p:spPr>
        <p:txBody>
          <a:bodyPr/>
          <a:lstStyle/>
          <a:p>
            <a:pPr algn="r"/>
            <a:r>
              <a:rPr lang="en-US" b="1" dirty="0" smtClean="0"/>
              <a:t>Bronchial   asthma</a:t>
            </a:r>
            <a:endParaRPr lang="ar-EG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929153" y="1788458"/>
            <a:ext cx="3573869" cy="44644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 </a:t>
            </a:r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 smtClean="0"/>
          </a:p>
          <a:p>
            <a:endParaRPr lang="ar-EG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1732</TotalTime>
  <Words>982</Words>
  <Application>Microsoft Office PowerPoint</Application>
  <PresentationFormat>Custom</PresentationFormat>
  <Paragraphs>141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Parallax</vt:lpstr>
      <vt:lpstr>Pathogenesis of cardiac symptoms</vt:lpstr>
      <vt:lpstr>Objectives of the lecture</vt:lpstr>
      <vt:lpstr>The main symptoms of cardiac diseases</vt:lpstr>
      <vt:lpstr>Dyspnea</vt:lpstr>
      <vt:lpstr>Dyspnea Shortness(difficultly) of breathing (SOB) Pathogenesis of Cardiac dyspnoea </vt:lpstr>
      <vt:lpstr>Grades of dyspnea </vt:lpstr>
      <vt:lpstr>         Exertional  dyspnea: SOB aggravated by exertional  Cardiac causes: Coronary artery disease Congestive heart disease: LSHF Congenital cyanotic heart disease Dyspnea may be accompanied by chest discomfort or pain     (angina) or heart attack.  . Orthopnea : Dyspnea on lying flat (reclining),partially relieved by sitting  that is due to: 1-        venous return                lung congestion  2- elevation of diaphragm  </vt:lpstr>
      <vt:lpstr>PowerPoint Presentation</vt:lpstr>
      <vt:lpstr>Cardiac asthma is sometimes confused with bronchial asthma , discuss, and compare ?</vt:lpstr>
      <vt:lpstr>Cardiac edema</vt:lpstr>
      <vt:lpstr> Mechanism of interstitial fluid formation  </vt:lpstr>
      <vt:lpstr>  Pathogenesis of cardiac oedema I- Raised venous hydrostatic pressure   </vt:lpstr>
      <vt:lpstr>Pathogenesis of cardiac oedema</vt:lpstr>
      <vt:lpstr>Pathogenesis of cardiac oedema</vt:lpstr>
      <vt:lpstr>Neurohormonal Activation in CHF and Edema</vt:lpstr>
      <vt:lpstr>In right-sided heart failure </vt:lpstr>
      <vt:lpstr>Characteristics of cardiac edema:</vt:lpstr>
      <vt:lpstr>Cyanosis</vt:lpstr>
      <vt:lpstr>Types of cyanosis</vt:lpstr>
      <vt:lpstr>Palpitations</vt:lpstr>
      <vt:lpstr>Palpitations</vt:lpstr>
      <vt:lpstr>Palpitations</vt:lpstr>
      <vt:lpstr>Thank you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Rehab Farrag Gwada</dc:creator>
  <cp:lastModifiedBy>Rehab Gwada</cp:lastModifiedBy>
  <cp:revision>114</cp:revision>
  <dcterms:created xsi:type="dcterms:W3CDTF">2014-08-28T07:16:13Z</dcterms:created>
  <dcterms:modified xsi:type="dcterms:W3CDTF">2016-01-23T19:23:46Z</dcterms:modified>
</cp:coreProperties>
</file>