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4" r:id="rId3"/>
    <p:sldId id="274" r:id="rId4"/>
    <p:sldId id="275" r:id="rId5"/>
    <p:sldId id="276" r:id="rId6"/>
    <p:sldId id="279" r:id="rId7"/>
    <p:sldId id="280" r:id="rId8"/>
    <p:sldId id="281" r:id="rId9"/>
    <p:sldId id="282" r:id="rId10"/>
    <p:sldId id="288" r:id="rId11"/>
    <p:sldId id="28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8959" autoAdjust="0"/>
    <p:restoredTop sz="86781" autoAdjust="0"/>
  </p:normalViewPr>
  <p:slideViewPr>
    <p:cSldViewPr snapToGrid="0">
      <p:cViewPr varScale="1">
        <p:scale>
          <a:sx n="63" d="100"/>
          <a:sy n="63" d="100"/>
        </p:scale>
        <p:origin x="-162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A819AF-E2BA-4E87-882E-130E31E8A1F2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EG"/>
        </a:p>
      </dgm:t>
    </dgm:pt>
    <dgm:pt modelId="{3793DD49-01E6-4D97-9B53-D3CB091670E9}">
      <dgm:prSet phldrT="[Text]" custT="1"/>
      <dgm:spPr/>
      <dgm:t>
        <a:bodyPr/>
        <a:lstStyle/>
        <a:p>
          <a:pPr rtl="1"/>
          <a:r>
            <a:rPr lang="en-US" sz="1800" b="1" dirty="0" err="1" smtClean="0">
              <a:solidFill>
                <a:srgbClr val="FF0000"/>
              </a:solidFill>
            </a:rPr>
            <a:t>D</a:t>
          </a:r>
          <a:r>
            <a:rPr lang="en-US" sz="2000" b="1" dirty="0" err="1" smtClean="0">
              <a:solidFill>
                <a:srgbClr val="FF0000"/>
              </a:solidFill>
            </a:rPr>
            <a:t>yspnea</a:t>
          </a:r>
          <a:r>
            <a:rPr lang="en-US" sz="2000" b="1" dirty="0" smtClean="0">
              <a:solidFill>
                <a:srgbClr val="FF0000"/>
              </a:solidFill>
              <a:latin typeface="Times New Roman"/>
              <a:cs typeface="Times New Roman"/>
            </a:rPr>
            <a:t>*</a:t>
          </a:r>
          <a:endParaRPr lang="ar-EG" sz="1800" b="1" dirty="0">
            <a:solidFill>
              <a:srgbClr val="FF0000"/>
            </a:solidFill>
          </a:endParaRPr>
        </a:p>
      </dgm:t>
    </dgm:pt>
    <dgm:pt modelId="{574C672C-20A7-4071-9AA4-FDF4FB85D1EB}" type="parTrans" cxnId="{D1C3CEFB-F809-4D3A-9869-76E52C8F4D61}">
      <dgm:prSet/>
      <dgm:spPr/>
      <dgm:t>
        <a:bodyPr/>
        <a:lstStyle/>
        <a:p>
          <a:pPr rtl="1"/>
          <a:endParaRPr lang="ar-EG"/>
        </a:p>
      </dgm:t>
    </dgm:pt>
    <dgm:pt modelId="{6E2F43FB-C6A2-4C28-A090-1F3C4CCFD535}" type="sibTrans" cxnId="{D1C3CEFB-F809-4D3A-9869-76E52C8F4D61}">
      <dgm:prSet/>
      <dgm:spPr/>
      <dgm:t>
        <a:bodyPr/>
        <a:lstStyle/>
        <a:p>
          <a:pPr rtl="1"/>
          <a:endParaRPr lang="ar-EG"/>
        </a:p>
      </dgm:t>
    </dgm:pt>
    <dgm:pt modelId="{CA04BB25-7195-4B88-AB20-FBFDC09D620A}">
      <dgm:prSet phldrT="[Text]" custT="1"/>
      <dgm:spPr/>
      <dgm:t>
        <a:bodyPr/>
        <a:lstStyle/>
        <a:p>
          <a:pPr rtl="1"/>
          <a:r>
            <a:rPr lang="en-US" sz="2000" b="1" dirty="0" smtClean="0"/>
            <a:t>Chest pain</a:t>
          </a:r>
          <a:endParaRPr lang="ar-EG" sz="2000" b="1" dirty="0"/>
        </a:p>
      </dgm:t>
    </dgm:pt>
    <dgm:pt modelId="{E08FFD6A-B645-433B-9711-85B3A5F04CC7}" type="parTrans" cxnId="{3902BF15-3732-44F0-8A01-5AA1525286D4}">
      <dgm:prSet/>
      <dgm:spPr/>
      <dgm:t>
        <a:bodyPr/>
        <a:lstStyle/>
        <a:p>
          <a:pPr rtl="1"/>
          <a:endParaRPr lang="ar-EG"/>
        </a:p>
      </dgm:t>
    </dgm:pt>
    <dgm:pt modelId="{F18BC0FD-AF83-4F58-88BC-8D587FA6F5BF}" type="sibTrans" cxnId="{3902BF15-3732-44F0-8A01-5AA1525286D4}">
      <dgm:prSet/>
      <dgm:spPr/>
      <dgm:t>
        <a:bodyPr/>
        <a:lstStyle/>
        <a:p>
          <a:pPr rtl="1"/>
          <a:endParaRPr lang="ar-EG"/>
        </a:p>
      </dgm:t>
    </dgm:pt>
    <dgm:pt modelId="{44A3F6C7-8834-4993-98F3-D2D3FD814AD8}">
      <dgm:prSet phldrT="[Text]" custT="1"/>
      <dgm:spPr/>
      <dgm:t>
        <a:bodyPr/>
        <a:lstStyle/>
        <a:p>
          <a:pPr rtl="1"/>
          <a:r>
            <a:rPr lang="en-US" sz="1800" b="1" dirty="0" smtClean="0">
              <a:solidFill>
                <a:srgbClr val="FF0000"/>
              </a:solidFill>
            </a:rPr>
            <a:t>Cyanosis</a:t>
          </a:r>
          <a:r>
            <a:rPr lang="en-US" sz="1800" b="1" dirty="0" smtClean="0">
              <a:solidFill>
                <a:srgbClr val="FF0000"/>
              </a:solidFill>
              <a:latin typeface="Times New Roman"/>
              <a:cs typeface="Times New Roman"/>
            </a:rPr>
            <a:t>*</a:t>
          </a:r>
          <a:endParaRPr lang="ar-EG" sz="1800" b="1" dirty="0">
            <a:solidFill>
              <a:srgbClr val="FF0000"/>
            </a:solidFill>
          </a:endParaRPr>
        </a:p>
      </dgm:t>
    </dgm:pt>
    <dgm:pt modelId="{EB1A9160-38D9-48E0-833C-1E4BD8FB1ED5}" type="parTrans" cxnId="{2BE871E3-E722-4601-8B8C-2F641E6513FD}">
      <dgm:prSet/>
      <dgm:spPr/>
      <dgm:t>
        <a:bodyPr/>
        <a:lstStyle/>
        <a:p>
          <a:pPr rtl="1"/>
          <a:endParaRPr lang="ar-EG"/>
        </a:p>
      </dgm:t>
    </dgm:pt>
    <dgm:pt modelId="{06EC1597-FC6D-4690-9DC6-CD371306DB88}" type="sibTrans" cxnId="{2BE871E3-E722-4601-8B8C-2F641E6513FD}">
      <dgm:prSet/>
      <dgm:spPr/>
      <dgm:t>
        <a:bodyPr/>
        <a:lstStyle/>
        <a:p>
          <a:pPr rtl="1"/>
          <a:endParaRPr lang="ar-EG"/>
        </a:p>
      </dgm:t>
    </dgm:pt>
    <dgm:pt modelId="{D1957A0D-728B-481F-9B3B-E4CAD54ABB3A}">
      <dgm:prSet phldrT="[Text]" custT="1"/>
      <dgm:spPr/>
      <dgm:t>
        <a:bodyPr/>
        <a:lstStyle/>
        <a:p>
          <a:pPr rtl="1"/>
          <a:r>
            <a:rPr lang="en-US" sz="2400" b="1" dirty="0" smtClean="0">
              <a:solidFill>
                <a:srgbClr val="FF0000"/>
              </a:solidFill>
            </a:rPr>
            <a:t>Edema</a:t>
          </a:r>
          <a:r>
            <a:rPr lang="en-US" sz="2400" b="1" dirty="0" smtClean="0">
              <a:solidFill>
                <a:srgbClr val="FF0000"/>
              </a:solidFill>
              <a:latin typeface="Times New Roman"/>
              <a:cs typeface="Times New Roman"/>
            </a:rPr>
            <a:t>*</a:t>
          </a:r>
          <a:endParaRPr lang="ar-EG" sz="2400" b="1" dirty="0">
            <a:solidFill>
              <a:srgbClr val="FF0000"/>
            </a:solidFill>
          </a:endParaRPr>
        </a:p>
      </dgm:t>
    </dgm:pt>
    <dgm:pt modelId="{CA7F86D7-8F1E-48C7-BBB8-9A9B2CD7F84A}" type="parTrans" cxnId="{AF9778E2-F8CE-42B3-8124-A927C5B0416C}">
      <dgm:prSet/>
      <dgm:spPr/>
      <dgm:t>
        <a:bodyPr/>
        <a:lstStyle/>
        <a:p>
          <a:pPr rtl="1"/>
          <a:endParaRPr lang="ar-EG"/>
        </a:p>
      </dgm:t>
    </dgm:pt>
    <dgm:pt modelId="{214526E0-B692-4E6F-8752-B583F28AB31E}" type="sibTrans" cxnId="{AF9778E2-F8CE-42B3-8124-A927C5B0416C}">
      <dgm:prSet/>
      <dgm:spPr/>
      <dgm:t>
        <a:bodyPr/>
        <a:lstStyle/>
        <a:p>
          <a:pPr rtl="1"/>
          <a:endParaRPr lang="ar-EG"/>
        </a:p>
      </dgm:t>
    </dgm:pt>
    <dgm:pt modelId="{7192FE6F-5D3B-427C-A58C-4D5DCF3BD953}">
      <dgm:prSet custT="1"/>
      <dgm:spPr/>
      <dgm:t>
        <a:bodyPr/>
        <a:lstStyle/>
        <a:p>
          <a:pPr rtl="1"/>
          <a:r>
            <a:rPr lang="en-US" sz="1800" b="1" dirty="0" smtClean="0">
              <a:solidFill>
                <a:srgbClr val="FF0000"/>
              </a:solidFill>
            </a:rPr>
            <a:t>Palpitations </a:t>
          </a:r>
          <a:r>
            <a:rPr lang="en-US" sz="1800" b="1" dirty="0" smtClean="0">
              <a:solidFill>
                <a:srgbClr val="FF0000"/>
              </a:solidFill>
              <a:latin typeface="Times New Roman"/>
              <a:cs typeface="Times New Roman"/>
            </a:rPr>
            <a:t>*</a:t>
          </a:r>
          <a:endParaRPr lang="ar-EG" sz="1800" b="1" dirty="0">
            <a:solidFill>
              <a:srgbClr val="FF0000"/>
            </a:solidFill>
          </a:endParaRPr>
        </a:p>
      </dgm:t>
    </dgm:pt>
    <dgm:pt modelId="{FE354D5A-6D1B-4EDA-8198-8710845D1E46}" type="parTrans" cxnId="{8877170B-CAC1-4885-B196-7AB0B85BC1E5}">
      <dgm:prSet/>
      <dgm:spPr/>
      <dgm:t>
        <a:bodyPr/>
        <a:lstStyle/>
        <a:p>
          <a:pPr rtl="1"/>
          <a:endParaRPr lang="ar-EG"/>
        </a:p>
      </dgm:t>
    </dgm:pt>
    <dgm:pt modelId="{9FEACCB1-2CAE-4F6E-9786-5016D7743E15}" type="sibTrans" cxnId="{8877170B-CAC1-4885-B196-7AB0B85BC1E5}">
      <dgm:prSet/>
      <dgm:spPr/>
      <dgm:t>
        <a:bodyPr/>
        <a:lstStyle/>
        <a:p>
          <a:pPr rtl="1"/>
          <a:endParaRPr lang="ar-EG"/>
        </a:p>
      </dgm:t>
    </dgm:pt>
    <dgm:pt modelId="{AEE6527E-33AD-42F5-9D75-1FBA54DC0582}">
      <dgm:prSet custT="1"/>
      <dgm:spPr/>
      <dgm:t>
        <a:bodyPr/>
        <a:lstStyle/>
        <a:p>
          <a:pPr rtl="1"/>
          <a:r>
            <a:rPr lang="en-US" sz="1800" b="1" dirty="0" smtClean="0"/>
            <a:t>Syncope</a:t>
          </a:r>
          <a:endParaRPr lang="ar-EG" sz="1800" b="1" dirty="0"/>
        </a:p>
      </dgm:t>
    </dgm:pt>
    <dgm:pt modelId="{0881E0DB-5908-4035-8D54-1F84B7FD0BC1}" type="parTrans" cxnId="{667546B5-FD7A-4B23-A7A5-FD74A9EBD8AE}">
      <dgm:prSet/>
      <dgm:spPr/>
      <dgm:t>
        <a:bodyPr/>
        <a:lstStyle/>
        <a:p>
          <a:pPr rtl="1"/>
          <a:endParaRPr lang="ar-EG"/>
        </a:p>
      </dgm:t>
    </dgm:pt>
    <dgm:pt modelId="{F84115C4-60EA-4F67-B3AA-6DA252E4D435}" type="sibTrans" cxnId="{667546B5-FD7A-4B23-A7A5-FD74A9EBD8AE}">
      <dgm:prSet/>
      <dgm:spPr/>
      <dgm:t>
        <a:bodyPr/>
        <a:lstStyle/>
        <a:p>
          <a:pPr rtl="1"/>
          <a:endParaRPr lang="ar-EG"/>
        </a:p>
      </dgm:t>
    </dgm:pt>
    <dgm:pt modelId="{E84C74AB-21E1-4B9C-A946-9B5DDF93FC00}">
      <dgm:prSet phldrT="[Text]" custT="1"/>
      <dgm:spPr/>
      <dgm:t>
        <a:bodyPr/>
        <a:lstStyle/>
        <a:p>
          <a:pPr rtl="1"/>
          <a:r>
            <a:rPr lang="en-US" sz="2000" b="1" dirty="0" smtClean="0"/>
            <a:t>Fatigu</a:t>
          </a:r>
          <a:r>
            <a:rPr lang="en-US" sz="2000" b="0" dirty="0" smtClean="0"/>
            <a:t>e</a:t>
          </a:r>
          <a:endParaRPr lang="ar-EG" sz="2000" b="1" dirty="0"/>
        </a:p>
      </dgm:t>
    </dgm:pt>
    <dgm:pt modelId="{1D5956DF-FDEB-456A-B42C-C4ADFEFFE96E}" type="sibTrans" cxnId="{5007F13B-8252-4CFB-B6BF-E9E6864BC777}">
      <dgm:prSet/>
      <dgm:spPr/>
      <dgm:t>
        <a:bodyPr/>
        <a:lstStyle/>
        <a:p>
          <a:pPr rtl="1"/>
          <a:endParaRPr lang="ar-EG"/>
        </a:p>
      </dgm:t>
    </dgm:pt>
    <dgm:pt modelId="{75AF00A9-496C-4217-B3AC-BFF2AADD30DA}" type="parTrans" cxnId="{5007F13B-8252-4CFB-B6BF-E9E6864BC777}">
      <dgm:prSet/>
      <dgm:spPr/>
      <dgm:t>
        <a:bodyPr/>
        <a:lstStyle/>
        <a:p>
          <a:pPr rtl="1"/>
          <a:endParaRPr lang="ar-EG"/>
        </a:p>
      </dgm:t>
    </dgm:pt>
    <dgm:pt modelId="{369C0DA9-B6D7-473D-B26F-4A1689651E5B}" type="pres">
      <dgm:prSet presAssocID="{18A819AF-E2BA-4E87-882E-130E31E8A1F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76EAD955-EDA4-4746-B2E1-40605F8C0E60}" type="pres">
      <dgm:prSet presAssocID="{3793DD49-01E6-4D97-9B53-D3CB091670E9}" presName="centerShape" presStyleLbl="node0" presStyleIdx="0" presStyleCnt="1"/>
      <dgm:spPr/>
      <dgm:t>
        <a:bodyPr/>
        <a:lstStyle/>
        <a:p>
          <a:pPr rtl="1"/>
          <a:endParaRPr lang="ar-EG"/>
        </a:p>
      </dgm:t>
    </dgm:pt>
    <dgm:pt modelId="{C91762EA-A759-46C7-895C-DBBE4D443480}" type="pres">
      <dgm:prSet presAssocID="{E08FFD6A-B645-433B-9711-85B3A5F04CC7}" presName="Name9" presStyleLbl="parChTrans1D2" presStyleIdx="0" presStyleCnt="6"/>
      <dgm:spPr/>
      <dgm:t>
        <a:bodyPr/>
        <a:lstStyle/>
        <a:p>
          <a:pPr rtl="1"/>
          <a:endParaRPr lang="ar-EG"/>
        </a:p>
      </dgm:t>
    </dgm:pt>
    <dgm:pt modelId="{5999E8B4-134B-4478-B722-E5BB86EC712B}" type="pres">
      <dgm:prSet presAssocID="{E08FFD6A-B645-433B-9711-85B3A5F04CC7}" presName="connTx" presStyleLbl="parChTrans1D2" presStyleIdx="0" presStyleCnt="6"/>
      <dgm:spPr/>
      <dgm:t>
        <a:bodyPr/>
        <a:lstStyle/>
        <a:p>
          <a:pPr rtl="1"/>
          <a:endParaRPr lang="ar-EG"/>
        </a:p>
      </dgm:t>
    </dgm:pt>
    <dgm:pt modelId="{617B629B-E8C9-4B8D-99D9-EF0D6B12BB92}" type="pres">
      <dgm:prSet presAssocID="{CA04BB25-7195-4B88-AB20-FBFDC09D620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3B5C8A6E-353A-4EF4-8B9A-03BA1EDFADF0}" type="pres">
      <dgm:prSet presAssocID="{FE354D5A-6D1B-4EDA-8198-8710845D1E46}" presName="Name9" presStyleLbl="parChTrans1D2" presStyleIdx="1" presStyleCnt="6"/>
      <dgm:spPr/>
      <dgm:t>
        <a:bodyPr/>
        <a:lstStyle/>
        <a:p>
          <a:pPr rtl="1"/>
          <a:endParaRPr lang="ar-EG"/>
        </a:p>
      </dgm:t>
    </dgm:pt>
    <dgm:pt modelId="{2CC13940-857B-449A-912B-24BEB2F9954A}" type="pres">
      <dgm:prSet presAssocID="{FE354D5A-6D1B-4EDA-8198-8710845D1E46}" presName="connTx" presStyleLbl="parChTrans1D2" presStyleIdx="1" presStyleCnt="6"/>
      <dgm:spPr/>
      <dgm:t>
        <a:bodyPr/>
        <a:lstStyle/>
        <a:p>
          <a:pPr rtl="1"/>
          <a:endParaRPr lang="ar-EG"/>
        </a:p>
      </dgm:t>
    </dgm:pt>
    <dgm:pt modelId="{8A2AA3AB-5C2C-4C92-8D03-84F39F97AA91}" type="pres">
      <dgm:prSet presAssocID="{7192FE6F-5D3B-427C-A58C-4D5DCF3BD95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6A3119B7-F3C2-4766-9178-E71C6379E800}" type="pres">
      <dgm:prSet presAssocID="{0881E0DB-5908-4035-8D54-1F84B7FD0BC1}" presName="Name9" presStyleLbl="parChTrans1D2" presStyleIdx="2" presStyleCnt="6"/>
      <dgm:spPr/>
      <dgm:t>
        <a:bodyPr/>
        <a:lstStyle/>
        <a:p>
          <a:pPr rtl="1"/>
          <a:endParaRPr lang="ar-EG"/>
        </a:p>
      </dgm:t>
    </dgm:pt>
    <dgm:pt modelId="{AF21C4FC-9625-4B85-B7D7-7F169B5E8F9A}" type="pres">
      <dgm:prSet presAssocID="{0881E0DB-5908-4035-8D54-1F84B7FD0BC1}" presName="connTx" presStyleLbl="parChTrans1D2" presStyleIdx="2" presStyleCnt="6"/>
      <dgm:spPr/>
      <dgm:t>
        <a:bodyPr/>
        <a:lstStyle/>
        <a:p>
          <a:pPr rtl="1"/>
          <a:endParaRPr lang="ar-EG"/>
        </a:p>
      </dgm:t>
    </dgm:pt>
    <dgm:pt modelId="{C592F7C3-28FF-4D78-8761-B675485BC8F8}" type="pres">
      <dgm:prSet presAssocID="{AEE6527E-33AD-42F5-9D75-1FBA54DC058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2CD4BA8A-5FD9-4556-897D-6274B25137D8}" type="pres">
      <dgm:prSet presAssocID="{EB1A9160-38D9-48E0-833C-1E4BD8FB1ED5}" presName="Name9" presStyleLbl="parChTrans1D2" presStyleIdx="3" presStyleCnt="6"/>
      <dgm:spPr/>
      <dgm:t>
        <a:bodyPr/>
        <a:lstStyle/>
        <a:p>
          <a:pPr rtl="1"/>
          <a:endParaRPr lang="ar-EG"/>
        </a:p>
      </dgm:t>
    </dgm:pt>
    <dgm:pt modelId="{F75663D9-374E-445D-82C8-CECC64AFFCB8}" type="pres">
      <dgm:prSet presAssocID="{EB1A9160-38D9-48E0-833C-1E4BD8FB1ED5}" presName="connTx" presStyleLbl="parChTrans1D2" presStyleIdx="3" presStyleCnt="6"/>
      <dgm:spPr/>
      <dgm:t>
        <a:bodyPr/>
        <a:lstStyle/>
        <a:p>
          <a:pPr rtl="1"/>
          <a:endParaRPr lang="ar-EG"/>
        </a:p>
      </dgm:t>
    </dgm:pt>
    <dgm:pt modelId="{AC0FC74D-110B-4AD1-95E6-8F36DD4A60BE}" type="pres">
      <dgm:prSet presAssocID="{44A3F6C7-8834-4993-98F3-D2D3FD814AD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8D372A3A-DE6A-485E-8646-F9ACC5B5D065}" type="pres">
      <dgm:prSet presAssocID="{75AF00A9-496C-4217-B3AC-BFF2AADD30DA}" presName="Name9" presStyleLbl="parChTrans1D2" presStyleIdx="4" presStyleCnt="6"/>
      <dgm:spPr/>
      <dgm:t>
        <a:bodyPr/>
        <a:lstStyle/>
        <a:p>
          <a:pPr rtl="1"/>
          <a:endParaRPr lang="ar-EG"/>
        </a:p>
      </dgm:t>
    </dgm:pt>
    <dgm:pt modelId="{24A5AA3F-46F2-4F91-B662-6F85DB8AC1FE}" type="pres">
      <dgm:prSet presAssocID="{75AF00A9-496C-4217-B3AC-BFF2AADD30DA}" presName="connTx" presStyleLbl="parChTrans1D2" presStyleIdx="4" presStyleCnt="6"/>
      <dgm:spPr/>
      <dgm:t>
        <a:bodyPr/>
        <a:lstStyle/>
        <a:p>
          <a:pPr rtl="1"/>
          <a:endParaRPr lang="ar-EG"/>
        </a:p>
      </dgm:t>
    </dgm:pt>
    <dgm:pt modelId="{34B0EC00-D404-40C2-A5C8-F6D76833E627}" type="pres">
      <dgm:prSet presAssocID="{E84C74AB-21E1-4B9C-A946-9B5DDF93FC0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C2949978-3CD4-4917-B1DB-6A3BA6313F22}" type="pres">
      <dgm:prSet presAssocID="{CA7F86D7-8F1E-48C7-BBB8-9A9B2CD7F84A}" presName="Name9" presStyleLbl="parChTrans1D2" presStyleIdx="5" presStyleCnt="6"/>
      <dgm:spPr/>
      <dgm:t>
        <a:bodyPr/>
        <a:lstStyle/>
        <a:p>
          <a:pPr rtl="1"/>
          <a:endParaRPr lang="ar-EG"/>
        </a:p>
      </dgm:t>
    </dgm:pt>
    <dgm:pt modelId="{22D3C371-B8DE-4170-8B20-0B38D7B39261}" type="pres">
      <dgm:prSet presAssocID="{CA7F86D7-8F1E-48C7-BBB8-9A9B2CD7F84A}" presName="connTx" presStyleLbl="parChTrans1D2" presStyleIdx="5" presStyleCnt="6"/>
      <dgm:spPr/>
      <dgm:t>
        <a:bodyPr/>
        <a:lstStyle/>
        <a:p>
          <a:pPr rtl="1"/>
          <a:endParaRPr lang="ar-EG"/>
        </a:p>
      </dgm:t>
    </dgm:pt>
    <dgm:pt modelId="{15032BBE-6130-4994-9E53-B02CE64C67D0}" type="pres">
      <dgm:prSet presAssocID="{D1957A0D-728B-481F-9B3B-E4CAD54ABB3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</dgm:ptLst>
  <dgm:cxnLst>
    <dgm:cxn modelId="{4788C1A9-864A-4499-BAE3-7208B4298802}" type="presOf" srcId="{18A819AF-E2BA-4E87-882E-130E31E8A1F2}" destId="{369C0DA9-B6D7-473D-B26F-4A1689651E5B}" srcOrd="0" destOrd="0" presId="urn:microsoft.com/office/officeart/2005/8/layout/radial1"/>
    <dgm:cxn modelId="{66574558-9444-435D-ADBC-79F5C946E35B}" type="presOf" srcId="{75AF00A9-496C-4217-B3AC-BFF2AADD30DA}" destId="{8D372A3A-DE6A-485E-8646-F9ACC5B5D065}" srcOrd="0" destOrd="0" presId="urn:microsoft.com/office/officeart/2005/8/layout/radial1"/>
    <dgm:cxn modelId="{14E6941B-3203-4767-851A-2C4774B9CAE1}" type="presOf" srcId="{D1957A0D-728B-481F-9B3B-E4CAD54ABB3A}" destId="{15032BBE-6130-4994-9E53-B02CE64C67D0}" srcOrd="0" destOrd="0" presId="urn:microsoft.com/office/officeart/2005/8/layout/radial1"/>
    <dgm:cxn modelId="{5C91BAE3-6650-4453-9D5E-6828A2E5D923}" type="presOf" srcId="{EB1A9160-38D9-48E0-833C-1E4BD8FB1ED5}" destId="{F75663D9-374E-445D-82C8-CECC64AFFCB8}" srcOrd="1" destOrd="0" presId="urn:microsoft.com/office/officeart/2005/8/layout/radial1"/>
    <dgm:cxn modelId="{9E60506E-88EA-4920-9854-DFB74B523F9A}" type="presOf" srcId="{CA04BB25-7195-4B88-AB20-FBFDC09D620A}" destId="{617B629B-E8C9-4B8D-99D9-EF0D6B12BB92}" srcOrd="0" destOrd="0" presId="urn:microsoft.com/office/officeart/2005/8/layout/radial1"/>
    <dgm:cxn modelId="{548FD7EB-B6FE-49A2-BB41-3EAA3D5B94FF}" type="presOf" srcId="{E84C74AB-21E1-4B9C-A946-9B5DDF93FC00}" destId="{34B0EC00-D404-40C2-A5C8-F6D76833E627}" srcOrd="0" destOrd="0" presId="urn:microsoft.com/office/officeart/2005/8/layout/radial1"/>
    <dgm:cxn modelId="{AF9778E2-F8CE-42B3-8124-A927C5B0416C}" srcId="{3793DD49-01E6-4D97-9B53-D3CB091670E9}" destId="{D1957A0D-728B-481F-9B3B-E4CAD54ABB3A}" srcOrd="5" destOrd="0" parTransId="{CA7F86D7-8F1E-48C7-BBB8-9A9B2CD7F84A}" sibTransId="{214526E0-B692-4E6F-8752-B583F28AB31E}"/>
    <dgm:cxn modelId="{B96FA5AE-4236-4CFE-88FC-11D2FD2AAF13}" type="presOf" srcId="{44A3F6C7-8834-4993-98F3-D2D3FD814AD8}" destId="{AC0FC74D-110B-4AD1-95E6-8F36DD4A60BE}" srcOrd="0" destOrd="0" presId="urn:microsoft.com/office/officeart/2005/8/layout/radial1"/>
    <dgm:cxn modelId="{667546B5-FD7A-4B23-A7A5-FD74A9EBD8AE}" srcId="{3793DD49-01E6-4D97-9B53-D3CB091670E9}" destId="{AEE6527E-33AD-42F5-9D75-1FBA54DC0582}" srcOrd="2" destOrd="0" parTransId="{0881E0DB-5908-4035-8D54-1F84B7FD0BC1}" sibTransId="{F84115C4-60EA-4F67-B3AA-6DA252E4D435}"/>
    <dgm:cxn modelId="{8877170B-CAC1-4885-B196-7AB0B85BC1E5}" srcId="{3793DD49-01E6-4D97-9B53-D3CB091670E9}" destId="{7192FE6F-5D3B-427C-A58C-4D5DCF3BD953}" srcOrd="1" destOrd="0" parTransId="{FE354D5A-6D1B-4EDA-8198-8710845D1E46}" sibTransId="{9FEACCB1-2CAE-4F6E-9786-5016D7743E15}"/>
    <dgm:cxn modelId="{91DA8856-F5C8-4689-B40E-4E8543A8A15D}" type="presOf" srcId="{AEE6527E-33AD-42F5-9D75-1FBA54DC0582}" destId="{C592F7C3-28FF-4D78-8761-B675485BC8F8}" srcOrd="0" destOrd="0" presId="urn:microsoft.com/office/officeart/2005/8/layout/radial1"/>
    <dgm:cxn modelId="{D1C3CEFB-F809-4D3A-9869-76E52C8F4D61}" srcId="{18A819AF-E2BA-4E87-882E-130E31E8A1F2}" destId="{3793DD49-01E6-4D97-9B53-D3CB091670E9}" srcOrd="0" destOrd="0" parTransId="{574C672C-20A7-4071-9AA4-FDF4FB85D1EB}" sibTransId="{6E2F43FB-C6A2-4C28-A090-1F3C4CCFD535}"/>
    <dgm:cxn modelId="{77A90A87-4D93-43F3-AD36-EE887A239727}" type="presOf" srcId="{3793DD49-01E6-4D97-9B53-D3CB091670E9}" destId="{76EAD955-EDA4-4746-B2E1-40605F8C0E60}" srcOrd="0" destOrd="0" presId="urn:microsoft.com/office/officeart/2005/8/layout/radial1"/>
    <dgm:cxn modelId="{A25480D3-FE90-4E80-9630-68EE6D8396F8}" type="presOf" srcId="{7192FE6F-5D3B-427C-A58C-4D5DCF3BD953}" destId="{8A2AA3AB-5C2C-4C92-8D03-84F39F97AA91}" srcOrd="0" destOrd="0" presId="urn:microsoft.com/office/officeart/2005/8/layout/radial1"/>
    <dgm:cxn modelId="{9BF7418C-6AC5-4C07-A4CB-A0AEEB3B5C5A}" type="presOf" srcId="{CA7F86D7-8F1E-48C7-BBB8-9A9B2CD7F84A}" destId="{22D3C371-B8DE-4170-8B20-0B38D7B39261}" srcOrd="1" destOrd="0" presId="urn:microsoft.com/office/officeart/2005/8/layout/radial1"/>
    <dgm:cxn modelId="{5007F13B-8252-4CFB-B6BF-E9E6864BC777}" srcId="{3793DD49-01E6-4D97-9B53-D3CB091670E9}" destId="{E84C74AB-21E1-4B9C-A946-9B5DDF93FC00}" srcOrd="4" destOrd="0" parTransId="{75AF00A9-496C-4217-B3AC-BFF2AADD30DA}" sibTransId="{1D5956DF-FDEB-456A-B42C-C4ADFEFFE96E}"/>
    <dgm:cxn modelId="{2BE871E3-E722-4601-8B8C-2F641E6513FD}" srcId="{3793DD49-01E6-4D97-9B53-D3CB091670E9}" destId="{44A3F6C7-8834-4993-98F3-D2D3FD814AD8}" srcOrd="3" destOrd="0" parTransId="{EB1A9160-38D9-48E0-833C-1E4BD8FB1ED5}" sibTransId="{06EC1597-FC6D-4690-9DC6-CD371306DB88}"/>
    <dgm:cxn modelId="{3902BF15-3732-44F0-8A01-5AA1525286D4}" srcId="{3793DD49-01E6-4D97-9B53-D3CB091670E9}" destId="{CA04BB25-7195-4B88-AB20-FBFDC09D620A}" srcOrd="0" destOrd="0" parTransId="{E08FFD6A-B645-433B-9711-85B3A5F04CC7}" sibTransId="{F18BC0FD-AF83-4F58-88BC-8D587FA6F5BF}"/>
    <dgm:cxn modelId="{6CDF5523-CB94-4160-A77F-272980FE44DA}" type="presOf" srcId="{CA7F86D7-8F1E-48C7-BBB8-9A9B2CD7F84A}" destId="{C2949978-3CD4-4917-B1DB-6A3BA6313F22}" srcOrd="0" destOrd="0" presId="urn:microsoft.com/office/officeart/2005/8/layout/radial1"/>
    <dgm:cxn modelId="{8FD103E5-6811-4608-86FE-318F445CC798}" type="presOf" srcId="{0881E0DB-5908-4035-8D54-1F84B7FD0BC1}" destId="{6A3119B7-F3C2-4766-9178-E71C6379E800}" srcOrd="0" destOrd="0" presId="urn:microsoft.com/office/officeart/2005/8/layout/radial1"/>
    <dgm:cxn modelId="{BCCE3FA4-E98A-43B7-9B89-8DFEF1AFE4DB}" type="presOf" srcId="{0881E0DB-5908-4035-8D54-1F84B7FD0BC1}" destId="{AF21C4FC-9625-4B85-B7D7-7F169B5E8F9A}" srcOrd="1" destOrd="0" presId="urn:microsoft.com/office/officeart/2005/8/layout/radial1"/>
    <dgm:cxn modelId="{718A2B72-A8EC-4CD9-90C0-ABC8B16C5483}" type="presOf" srcId="{E08FFD6A-B645-433B-9711-85B3A5F04CC7}" destId="{5999E8B4-134B-4478-B722-E5BB86EC712B}" srcOrd="1" destOrd="0" presId="urn:microsoft.com/office/officeart/2005/8/layout/radial1"/>
    <dgm:cxn modelId="{1EA75F7C-2E3F-48AC-BAB0-52D0C01E3103}" type="presOf" srcId="{EB1A9160-38D9-48E0-833C-1E4BD8FB1ED5}" destId="{2CD4BA8A-5FD9-4556-897D-6274B25137D8}" srcOrd="0" destOrd="0" presId="urn:microsoft.com/office/officeart/2005/8/layout/radial1"/>
    <dgm:cxn modelId="{7870C966-3C71-41A2-A3C3-91187CEB38B3}" type="presOf" srcId="{75AF00A9-496C-4217-B3AC-BFF2AADD30DA}" destId="{24A5AA3F-46F2-4F91-B662-6F85DB8AC1FE}" srcOrd="1" destOrd="0" presId="urn:microsoft.com/office/officeart/2005/8/layout/radial1"/>
    <dgm:cxn modelId="{5EFA726F-7C46-487C-9983-32FAF752F69F}" type="presOf" srcId="{FE354D5A-6D1B-4EDA-8198-8710845D1E46}" destId="{3B5C8A6E-353A-4EF4-8B9A-03BA1EDFADF0}" srcOrd="0" destOrd="0" presId="urn:microsoft.com/office/officeart/2005/8/layout/radial1"/>
    <dgm:cxn modelId="{0BB8C778-75D1-4001-8E36-B5123C0378D6}" type="presOf" srcId="{E08FFD6A-B645-433B-9711-85B3A5F04CC7}" destId="{C91762EA-A759-46C7-895C-DBBE4D443480}" srcOrd="0" destOrd="0" presId="urn:microsoft.com/office/officeart/2005/8/layout/radial1"/>
    <dgm:cxn modelId="{4BC9A677-53CC-4D10-81BD-0394017A6090}" type="presOf" srcId="{FE354D5A-6D1B-4EDA-8198-8710845D1E46}" destId="{2CC13940-857B-449A-912B-24BEB2F9954A}" srcOrd="1" destOrd="0" presId="urn:microsoft.com/office/officeart/2005/8/layout/radial1"/>
    <dgm:cxn modelId="{E9F871FF-85C1-4FE8-A2CA-FA9DB2EA47A5}" type="presParOf" srcId="{369C0DA9-B6D7-473D-B26F-4A1689651E5B}" destId="{76EAD955-EDA4-4746-B2E1-40605F8C0E60}" srcOrd="0" destOrd="0" presId="urn:microsoft.com/office/officeart/2005/8/layout/radial1"/>
    <dgm:cxn modelId="{D46E88E5-6631-49C4-A923-2578F23419EC}" type="presParOf" srcId="{369C0DA9-B6D7-473D-B26F-4A1689651E5B}" destId="{C91762EA-A759-46C7-895C-DBBE4D443480}" srcOrd="1" destOrd="0" presId="urn:microsoft.com/office/officeart/2005/8/layout/radial1"/>
    <dgm:cxn modelId="{80CF1E23-C84C-4ED9-A78B-3BECC6DE545E}" type="presParOf" srcId="{C91762EA-A759-46C7-895C-DBBE4D443480}" destId="{5999E8B4-134B-4478-B722-E5BB86EC712B}" srcOrd="0" destOrd="0" presId="urn:microsoft.com/office/officeart/2005/8/layout/radial1"/>
    <dgm:cxn modelId="{B6E573F0-BCDA-48F2-B338-27F9280DA477}" type="presParOf" srcId="{369C0DA9-B6D7-473D-B26F-4A1689651E5B}" destId="{617B629B-E8C9-4B8D-99D9-EF0D6B12BB92}" srcOrd="2" destOrd="0" presId="urn:microsoft.com/office/officeart/2005/8/layout/radial1"/>
    <dgm:cxn modelId="{BA5DCD1B-BF33-4E1B-B567-D4B385EEB5C1}" type="presParOf" srcId="{369C0DA9-B6D7-473D-B26F-4A1689651E5B}" destId="{3B5C8A6E-353A-4EF4-8B9A-03BA1EDFADF0}" srcOrd="3" destOrd="0" presId="urn:microsoft.com/office/officeart/2005/8/layout/radial1"/>
    <dgm:cxn modelId="{71376A31-F726-42BB-9668-6240A25D238D}" type="presParOf" srcId="{3B5C8A6E-353A-4EF4-8B9A-03BA1EDFADF0}" destId="{2CC13940-857B-449A-912B-24BEB2F9954A}" srcOrd="0" destOrd="0" presId="urn:microsoft.com/office/officeart/2005/8/layout/radial1"/>
    <dgm:cxn modelId="{FE39966E-DCA0-47AA-B200-7F4B61C5C023}" type="presParOf" srcId="{369C0DA9-B6D7-473D-B26F-4A1689651E5B}" destId="{8A2AA3AB-5C2C-4C92-8D03-84F39F97AA91}" srcOrd="4" destOrd="0" presId="urn:microsoft.com/office/officeart/2005/8/layout/radial1"/>
    <dgm:cxn modelId="{7661BBC8-ACCB-4654-B081-D868CE7F4AFA}" type="presParOf" srcId="{369C0DA9-B6D7-473D-B26F-4A1689651E5B}" destId="{6A3119B7-F3C2-4766-9178-E71C6379E800}" srcOrd="5" destOrd="0" presId="urn:microsoft.com/office/officeart/2005/8/layout/radial1"/>
    <dgm:cxn modelId="{8742DE7C-4D75-4046-891C-029B5D35C12E}" type="presParOf" srcId="{6A3119B7-F3C2-4766-9178-E71C6379E800}" destId="{AF21C4FC-9625-4B85-B7D7-7F169B5E8F9A}" srcOrd="0" destOrd="0" presId="urn:microsoft.com/office/officeart/2005/8/layout/radial1"/>
    <dgm:cxn modelId="{6FF407F5-0E33-4589-8931-52A5D1A98774}" type="presParOf" srcId="{369C0DA9-B6D7-473D-B26F-4A1689651E5B}" destId="{C592F7C3-28FF-4D78-8761-B675485BC8F8}" srcOrd="6" destOrd="0" presId="urn:microsoft.com/office/officeart/2005/8/layout/radial1"/>
    <dgm:cxn modelId="{BAF07833-CEA4-46B4-B1BE-87B18B798B5C}" type="presParOf" srcId="{369C0DA9-B6D7-473D-B26F-4A1689651E5B}" destId="{2CD4BA8A-5FD9-4556-897D-6274B25137D8}" srcOrd="7" destOrd="0" presId="urn:microsoft.com/office/officeart/2005/8/layout/radial1"/>
    <dgm:cxn modelId="{D7C4EE9B-8172-41D7-86DA-C33442AF24FA}" type="presParOf" srcId="{2CD4BA8A-5FD9-4556-897D-6274B25137D8}" destId="{F75663D9-374E-445D-82C8-CECC64AFFCB8}" srcOrd="0" destOrd="0" presId="urn:microsoft.com/office/officeart/2005/8/layout/radial1"/>
    <dgm:cxn modelId="{36E45C8A-88CB-40F4-9185-E29453145E4D}" type="presParOf" srcId="{369C0DA9-B6D7-473D-B26F-4A1689651E5B}" destId="{AC0FC74D-110B-4AD1-95E6-8F36DD4A60BE}" srcOrd="8" destOrd="0" presId="urn:microsoft.com/office/officeart/2005/8/layout/radial1"/>
    <dgm:cxn modelId="{EC185700-166B-4F9F-A135-2A08B6C4B5AE}" type="presParOf" srcId="{369C0DA9-B6D7-473D-B26F-4A1689651E5B}" destId="{8D372A3A-DE6A-485E-8646-F9ACC5B5D065}" srcOrd="9" destOrd="0" presId="urn:microsoft.com/office/officeart/2005/8/layout/radial1"/>
    <dgm:cxn modelId="{37750957-EED7-4DF0-8652-86037097254E}" type="presParOf" srcId="{8D372A3A-DE6A-485E-8646-F9ACC5B5D065}" destId="{24A5AA3F-46F2-4F91-B662-6F85DB8AC1FE}" srcOrd="0" destOrd="0" presId="urn:microsoft.com/office/officeart/2005/8/layout/radial1"/>
    <dgm:cxn modelId="{62D8B947-799A-4013-A325-EFD79EB6E81B}" type="presParOf" srcId="{369C0DA9-B6D7-473D-B26F-4A1689651E5B}" destId="{34B0EC00-D404-40C2-A5C8-F6D76833E627}" srcOrd="10" destOrd="0" presId="urn:microsoft.com/office/officeart/2005/8/layout/radial1"/>
    <dgm:cxn modelId="{A3F36333-263E-403D-B4D0-6734DDCEC9D2}" type="presParOf" srcId="{369C0DA9-B6D7-473D-B26F-4A1689651E5B}" destId="{C2949978-3CD4-4917-B1DB-6A3BA6313F22}" srcOrd="11" destOrd="0" presId="urn:microsoft.com/office/officeart/2005/8/layout/radial1"/>
    <dgm:cxn modelId="{73223CD8-8A1C-44E7-8C31-7A555F844E3D}" type="presParOf" srcId="{C2949978-3CD4-4917-B1DB-6A3BA6313F22}" destId="{22D3C371-B8DE-4170-8B20-0B38D7B39261}" srcOrd="0" destOrd="0" presId="urn:microsoft.com/office/officeart/2005/8/layout/radial1"/>
    <dgm:cxn modelId="{36BA5785-1148-453F-9CFA-D4C4B0C26156}" type="presParOf" srcId="{369C0DA9-B6D7-473D-B26F-4A1689651E5B}" destId="{15032BBE-6130-4994-9E53-B02CE64C67D0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EAD955-EDA4-4746-B2E1-40605F8C0E60}">
      <dsp:nvSpPr>
        <dsp:cNvPr id="0" name=""/>
        <dsp:cNvSpPr/>
      </dsp:nvSpPr>
      <dsp:spPr>
        <a:xfrm>
          <a:off x="4316174" y="1884057"/>
          <a:ext cx="1430903" cy="1430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solidFill>
                <a:srgbClr val="FF0000"/>
              </a:solidFill>
            </a:rPr>
            <a:t>D</a:t>
          </a:r>
          <a:r>
            <a:rPr lang="en-US" sz="2000" b="1" kern="1200" dirty="0" err="1" smtClean="0">
              <a:solidFill>
                <a:srgbClr val="FF0000"/>
              </a:solidFill>
            </a:rPr>
            <a:t>yspnea</a:t>
          </a:r>
          <a:r>
            <a:rPr lang="en-US" sz="2000" b="1" kern="1200" dirty="0" smtClean="0">
              <a:solidFill>
                <a:srgbClr val="FF0000"/>
              </a:solidFill>
              <a:latin typeface="Times New Roman"/>
              <a:cs typeface="Times New Roman"/>
            </a:rPr>
            <a:t>*</a:t>
          </a:r>
          <a:endParaRPr lang="ar-EG" sz="1800" b="1" kern="1200" dirty="0">
            <a:solidFill>
              <a:srgbClr val="FF0000"/>
            </a:solidFill>
          </a:endParaRPr>
        </a:p>
      </dsp:txBody>
      <dsp:txXfrm>
        <a:off x="4525725" y="2093608"/>
        <a:ext cx="1011801" cy="1011801"/>
      </dsp:txXfrm>
    </dsp:sp>
    <dsp:sp modelId="{C91762EA-A759-46C7-895C-DBBE4D443480}">
      <dsp:nvSpPr>
        <dsp:cNvPr id="0" name=""/>
        <dsp:cNvSpPr/>
      </dsp:nvSpPr>
      <dsp:spPr>
        <a:xfrm rot="16200000">
          <a:off x="4815311" y="1654945"/>
          <a:ext cx="432630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432630" y="1279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EG" sz="500" kern="1200"/>
        </a:p>
      </dsp:txBody>
      <dsp:txXfrm>
        <a:off x="5020810" y="1656926"/>
        <a:ext cx="21631" cy="21631"/>
      </dsp:txXfrm>
    </dsp:sp>
    <dsp:sp modelId="{617B629B-E8C9-4B8D-99D9-EF0D6B12BB92}">
      <dsp:nvSpPr>
        <dsp:cNvPr id="0" name=""/>
        <dsp:cNvSpPr/>
      </dsp:nvSpPr>
      <dsp:spPr>
        <a:xfrm>
          <a:off x="4316174" y="20523"/>
          <a:ext cx="1430903" cy="1430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Chest pain</a:t>
          </a:r>
          <a:endParaRPr lang="ar-EG" sz="2000" b="1" kern="1200" dirty="0"/>
        </a:p>
      </dsp:txBody>
      <dsp:txXfrm>
        <a:off x="4525725" y="230074"/>
        <a:ext cx="1011801" cy="1011801"/>
      </dsp:txXfrm>
    </dsp:sp>
    <dsp:sp modelId="{3B5C8A6E-353A-4EF4-8B9A-03BA1EDFADF0}">
      <dsp:nvSpPr>
        <dsp:cNvPr id="0" name=""/>
        <dsp:cNvSpPr/>
      </dsp:nvSpPr>
      <dsp:spPr>
        <a:xfrm rot="19800000">
          <a:off x="5622245" y="2120828"/>
          <a:ext cx="432630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432630" y="1279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EG" sz="500" kern="1200"/>
        </a:p>
      </dsp:txBody>
      <dsp:txXfrm>
        <a:off x="5827744" y="2122809"/>
        <a:ext cx="21631" cy="21631"/>
      </dsp:txXfrm>
    </dsp:sp>
    <dsp:sp modelId="{8A2AA3AB-5C2C-4C92-8D03-84F39F97AA91}">
      <dsp:nvSpPr>
        <dsp:cNvPr id="0" name=""/>
        <dsp:cNvSpPr/>
      </dsp:nvSpPr>
      <dsp:spPr>
        <a:xfrm>
          <a:off x="5930042" y="952290"/>
          <a:ext cx="1430903" cy="1430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</a:rPr>
            <a:t>Palpitations </a:t>
          </a:r>
          <a:r>
            <a:rPr lang="en-US" sz="1800" b="1" kern="1200" dirty="0" smtClean="0">
              <a:solidFill>
                <a:srgbClr val="FF0000"/>
              </a:solidFill>
              <a:latin typeface="Times New Roman"/>
              <a:cs typeface="Times New Roman"/>
            </a:rPr>
            <a:t>*</a:t>
          </a:r>
          <a:endParaRPr lang="ar-EG" sz="1800" b="1" kern="1200" dirty="0">
            <a:solidFill>
              <a:srgbClr val="FF0000"/>
            </a:solidFill>
          </a:endParaRPr>
        </a:p>
      </dsp:txBody>
      <dsp:txXfrm>
        <a:off x="6139593" y="1161841"/>
        <a:ext cx="1011801" cy="1011801"/>
      </dsp:txXfrm>
    </dsp:sp>
    <dsp:sp modelId="{6A3119B7-F3C2-4766-9178-E71C6379E800}">
      <dsp:nvSpPr>
        <dsp:cNvPr id="0" name=""/>
        <dsp:cNvSpPr/>
      </dsp:nvSpPr>
      <dsp:spPr>
        <a:xfrm rot="1800000">
          <a:off x="5622245" y="3052595"/>
          <a:ext cx="432630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432630" y="1279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EG" sz="500" kern="1200"/>
        </a:p>
      </dsp:txBody>
      <dsp:txXfrm>
        <a:off x="5827744" y="3054576"/>
        <a:ext cx="21631" cy="21631"/>
      </dsp:txXfrm>
    </dsp:sp>
    <dsp:sp modelId="{C592F7C3-28FF-4D78-8761-B675485BC8F8}">
      <dsp:nvSpPr>
        <dsp:cNvPr id="0" name=""/>
        <dsp:cNvSpPr/>
      </dsp:nvSpPr>
      <dsp:spPr>
        <a:xfrm>
          <a:off x="5930042" y="2815824"/>
          <a:ext cx="1430903" cy="1430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Syncope</a:t>
          </a:r>
          <a:endParaRPr lang="ar-EG" sz="1800" b="1" kern="1200" dirty="0"/>
        </a:p>
      </dsp:txBody>
      <dsp:txXfrm>
        <a:off x="6139593" y="3025375"/>
        <a:ext cx="1011801" cy="1011801"/>
      </dsp:txXfrm>
    </dsp:sp>
    <dsp:sp modelId="{2CD4BA8A-5FD9-4556-897D-6274B25137D8}">
      <dsp:nvSpPr>
        <dsp:cNvPr id="0" name=""/>
        <dsp:cNvSpPr/>
      </dsp:nvSpPr>
      <dsp:spPr>
        <a:xfrm rot="5400000">
          <a:off x="4815311" y="3518478"/>
          <a:ext cx="432630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432630" y="1279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EG" sz="500" kern="1200"/>
        </a:p>
      </dsp:txBody>
      <dsp:txXfrm>
        <a:off x="5020810" y="3520460"/>
        <a:ext cx="21631" cy="21631"/>
      </dsp:txXfrm>
    </dsp:sp>
    <dsp:sp modelId="{AC0FC74D-110B-4AD1-95E6-8F36DD4A60BE}">
      <dsp:nvSpPr>
        <dsp:cNvPr id="0" name=""/>
        <dsp:cNvSpPr/>
      </dsp:nvSpPr>
      <dsp:spPr>
        <a:xfrm>
          <a:off x="4316174" y="3747590"/>
          <a:ext cx="1430903" cy="1430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rgbClr val="FF0000"/>
              </a:solidFill>
            </a:rPr>
            <a:t>Cyanosis</a:t>
          </a:r>
          <a:r>
            <a:rPr lang="en-US" sz="1800" b="1" kern="1200" dirty="0" smtClean="0">
              <a:solidFill>
                <a:srgbClr val="FF0000"/>
              </a:solidFill>
              <a:latin typeface="Times New Roman"/>
              <a:cs typeface="Times New Roman"/>
            </a:rPr>
            <a:t>*</a:t>
          </a:r>
          <a:endParaRPr lang="ar-EG" sz="1800" b="1" kern="1200" dirty="0">
            <a:solidFill>
              <a:srgbClr val="FF0000"/>
            </a:solidFill>
          </a:endParaRPr>
        </a:p>
      </dsp:txBody>
      <dsp:txXfrm>
        <a:off x="4525725" y="3957141"/>
        <a:ext cx="1011801" cy="1011801"/>
      </dsp:txXfrm>
    </dsp:sp>
    <dsp:sp modelId="{8D372A3A-DE6A-485E-8646-F9ACC5B5D065}">
      <dsp:nvSpPr>
        <dsp:cNvPr id="0" name=""/>
        <dsp:cNvSpPr/>
      </dsp:nvSpPr>
      <dsp:spPr>
        <a:xfrm rot="9000000">
          <a:off x="4008377" y="3052595"/>
          <a:ext cx="432630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432630" y="1279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EG" sz="500" kern="1200"/>
        </a:p>
      </dsp:txBody>
      <dsp:txXfrm rot="10800000">
        <a:off x="4213877" y="3054576"/>
        <a:ext cx="21631" cy="21631"/>
      </dsp:txXfrm>
    </dsp:sp>
    <dsp:sp modelId="{34B0EC00-D404-40C2-A5C8-F6D76833E627}">
      <dsp:nvSpPr>
        <dsp:cNvPr id="0" name=""/>
        <dsp:cNvSpPr/>
      </dsp:nvSpPr>
      <dsp:spPr>
        <a:xfrm>
          <a:off x="2702307" y="2815824"/>
          <a:ext cx="1430903" cy="1430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Fatigu</a:t>
          </a:r>
          <a:r>
            <a:rPr lang="en-US" sz="2000" b="0" kern="1200" dirty="0" smtClean="0"/>
            <a:t>e</a:t>
          </a:r>
          <a:endParaRPr lang="ar-EG" sz="2000" b="1" kern="1200" dirty="0"/>
        </a:p>
      </dsp:txBody>
      <dsp:txXfrm>
        <a:off x="2911858" y="3025375"/>
        <a:ext cx="1011801" cy="1011801"/>
      </dsp:txXfrm>
    </dsp:sp>
    <dsp:sp modelId="{C2949978-3CD4-4917-B1DB-6A3BA6313F22}">
      <dsp:nvSpPr>
        <dsp:cNvPr id="0" name=""/>
        <dsp:cNvSpPr/>
      </dsp:nvSpPr>
      <dsp:spPr>
        <a:xfrm rot="12600000">
          <a:off x="4008377" y="2120828"/>
          <a:ext cx="432630" cy="25594"/>
        </a:xfrm>
        <a:custGeom>
          <a:avLst/>
          <a:gdLst/>
          <a:ahLst/>
          <a:cxnLst/>
          <a:rect l="0" t="0" r="0" b="0"/>
          <a:pathLst>
            <a:path>
              <a:moveTo>
                <a:pt x="0" y="12797"/>
              </a:moveTo>
              <a:lnTo>
                <a:pt x="432630" y="1279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EG" sz="500" kern="1200"/>
        </a:p>
      </dsp:txBody>
      <dsp:txXfrm rot="10800000">
        <a:off x="4213877" y="2122809"/>
        <a:ext cx="21631" cy="21631"/>
      </dsp:txXfrm>
    </dsp:sp>
    <dsp:sp modelId="{15032BBE-6130-4994-9E53-B02CE64C67D0}">
      <dsp:nvSpPr>
        <dsp:cNvPr id="0" name=""/>
        <dsp:cNvSpPr/>
      </dsp:nvSpPr>
      <dsp:spPr>
        <a:xfrm>
          <a:off x="2702307" y="952290"/>
          <a:ext cx="1430903" cy="14309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0000"/>
              </a:solidFill>
            </a:rPr>
            <a:t>Edema</a:t>
          </a:r>
          <a:r>
            <a:rPr lang="en-US" sz="2400" b="1" kern="1200" dirty="0" smtClean="0">
              <a:solidFill>
                <a:srgbClr val="FF0000"/>
              </a:solidFill>
              <a:latin typeface="Times New Roman"/>
              <a:cs typeface="Times New Roman"/>
            </a:rPr>
            <a:t>*</a:t>
          </a:r>
          <a:endParaRPr lang="ar-EG" sz="2400" b="1" kern="1200" dirty="0">
            <a:solidFill>
              <a:srgbClr val="FF0000"/>
            </a:solidFill>
          </a:endParaRPr>
        </a:p>
      </dsp:txBody>
      <dsp:txXfrm>
        <a:off x="2911858" y="1161841"/>
        <a:ext cx="1011801" cy="10118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1/30/2016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Aharoni" pitchFamily="2" charset="-79"/>
                <a:cs typeface="Aharoni" pitchFamily="2" charset="-79"/>
              </a:rPr>
              <a:t>Pathogenesis of cardiac symptoms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Dr. Rehab F. </a:t>
            </a:r>
            <a:r>
              <a:rPr lang="en-US" dirty="0" err="1" smtClean="0">
                <a:latin typeface="Algerian" pitchFamily="82" charset="0"/>
              </a:rPr>
              <a:t>Gwada</a:t>
            </a:r>
            <a:endParaRPr lang="en-US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51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Fatigue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Exercise intolerance and fatigue are often the most common symptoms of </a:t>
            </a:r>
            <a:r>
              <a:rPr lang="en-US" b="1" dirty="0">
                <a:solidFill>
                  <a:srgbClr val="FF0000"/>
                </a:solidFill>
              </a:rPr>
              <a:t>heart failure</a:t>
            </a:r>
            <a:r>
              <a:rPr lang="en-US" b="1" dirty="0" smtClean="0"/>
              <a:t>.</a:t>
            </a:r>
          </a:p>
          <a:p>
            <a:r>
              <a:rPr lang="en-US" b="1" dirty="0"/>
              <a:t>This tiredness or fatigue occurs because </a:t>
            </a:r>
            <a:r>
              <a:rPr lang="en-US" b="1" dirty="0">
                <a:solidFill>
                  <a:srgbClr val="FF0000"/>
                </a:solidFill>
              </a:rPr>
              <a:t>less blood </a:t>
            </a:r>
            <a:r>
              <a:rPr lang="en-US" b="1" dirty="0"/>
              <a:t>reaches the muscles and tissues, due to the reducing </a:t>
            </a:r>
            <a:r>
              <a:rPr lang="en-US" b="1" dirty="0">
                <a:solidFill>
                  <a:srgbClr val="FF0000"/>
                </a:solidFill>
              </a:rPr>
              <a:t>pumping ability of the heart</a:t>
            </a:r>
            <a:r>
              <a:rPr lang="en-US" b="1" dirty="0"/>
              <a:t>. </a:t>
            </a:r>
            <a:endParaRPr lang="en-US" b="1" dirty="0" smtClean="0"/>
          </a:p>
          <a:p>
            <a:r>
              <a:rPr lang="en-US" b="1" dirty="0" smtClean="0"/>
              <a:t>The </a:t>
            </a:r>
            <a:r>
              <a:rPr lang="en-US" b="1" dirty="0"/>
              <a:t>body diverts blood away from the less vital organs, such as the muscles in the limbs, and sends it to the heart, brain and kidneys instead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 </a:t>
            </a:r>
            <a:r>
              <a:rPr lang="en-US" b="1" dirty="0"/>
              <a:t>Fatigue can also occur because the body is not removing waste products as quickly as it should.</a:t>
            </a:r>
          </a:p>
        </p:txBody>
      </p:sp>
    </p:spTree>
    <p:extLst>
      <p:ext uri="{BB962C8B-B14F-4D97-AF65-F5344CB8AC3E}">
        <p14:creationId xmlns:p14="http://schemas.microsoft.com/office/powerpoint/2010/main" val="3166994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latin typeface="Blackadder ITC" pitchFamily="82" charset="0"/>
              </a:rPr>
              <a:t>Thank you </a:t>
            </a:r>
            <a:endParaRPr lang="ar-EG" sz="7200" b="1" dirty="0">
              <a:latin typeface="Blackadder ITC" pitchFamily="82" charset="0"/>
            </a:endParaRPr>
          </a:p>
        </p:txBody>
      </p:sp>
      <p:pic>
        <p:nvPicPr>
          <p:cNvPr id="1026" name="Picture 2" descr="C:\Users\Public\Pictures\Sample Pictures\Hydrange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9303" y="2312126"/>
            <a:ext cx="4781006" cy="2704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1299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The main symptoms of cardiac diseases</a:t>
            </a:r>
            <a:endParaRPr lang="ar-E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84312" y="1671175"/>
          <a:ext cx="10063253" cy="5199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Chest pain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050869"/>
            <a:ext cx="10018713" cy="4297680"/>
          </a:xfrm>
        </p:spPr>
        <p:txBody>
          <a:bodyPr>
            <a:normAutofit fontScale="55000" lnSpcReduction="20000"/>
          </a:bodyPr>
          <a:lstStyle/>
          <a:p>
            <a:r>
              <a:rPr lang="en-US" sz="6400" b="1" dirty="0" smtClean="0">
                <a:solidFill>
                  <a:srgbClr val="FF0000"/>
                </a:solidFill>
              </a:rPr>
              <a:t>1-</a:t>
            </a:r>
            <a:r>
              <a:rPr lang="en-US" sz="5100" b="1" dirty="0" smtClean="0">
                <a:solidFill>
                  <a:srgbClr val="FF0000"/>
                </a:solidFill>
              </a:rPr>
              <a:t>Anginal pain:</a:t>
            </a:r>
          </a:p>
          <a:p>
            <a:r>
              <a:rPr lang="en-US" sz="3800" b="1" dirty="0" smtClean="0"/>
              <a:t>character of pain :               Squeezing,</a:t>
            </a:r>
            <a:r>
              <a:rPr lang="en-US" sz="3800" dirty="0" smtClean="0">
                <a:solidFill>
                  <a:srgbClr val="00FFFF"/>
                </a:solidFill>
              </a:rPr>
              <a:t> </a:t>
            </a:r>
            <a:r>
              <a:rPr lang="en-US" sz="3800" b="1" dirty="0" smtClean="0"/>
              <a:t>crushing , burning , compression</a:t>
            </a:r>
          </a:p>
          <a:p>
            <a:r>
              <a:rPr lang="en-US" sz="3800" b="1" dirty="0" smtClean="0"/>
              <a:t>Pathogenesis:                        Narrowing of the coronary arteries</a:t>
            </a:r>
          </a:p>
          <a:p>
            <a:r>
              <a:rPr lang="en-US" sz="3800" b="1" dirty="0" smtClean="0"/>
              <a:t>Site:                                           retro-</a:t>
            </a:r>
            <a:r>
              <a:rPr lang="en-US" sz="3800" b="1" dirty="0" err="1" smtClean="0"/>
              <a:t>sternal</a:t>
            </a:r>
            <a:endParaRPr lang="en-US" sz="3800" b="1" dirty="0" smtClean="0"/>
          </a:p>
          <a:p>
            <a:r>
              <a:rPr lang="en-US" sz="3800" b="1" dirty="0" smtClean="0"/>
              <a:t>Radiation :                               Lt. Shoulders – inside the left arm- throat, jaws and </a:t>
            </a:r>
          </a:p>
          <a:p>
            <a:pPr>
              <a:buNone/>
            </a:pPr>
            <a:r>
              <a:rPr lang="en-US" sz="3800" b="1" dirty="0" smtClean="0"/>
              <a:t>                                                            teeth      then to back, and        rarely to the right arm </a:t>
            </a:r>
          </a:p>
          <a:p>
            <a:r>
              <a:rPr lang="en-US" sz="3800" b="1" dirty="0" smtClean="0"/>
              <a:t>Duration:                                 1-5 minutes less than 15 min</a:t>
            </a:r>
          </a:p>
          <a:p>
            <a:r>
              <a:rPr lang="en-US" sz="3800" b="1" dirty="0" smtClean="0"/>
              <a:t>Aggravated by :                     Exercise- emotion- heavy meals ,cold </a:t>
            </a:r>
          </a:p>
          <a:p>
            <a:r>
              <a:rPr lang="en-US" sz="3800" b="1" dirty="0" smtClean="0"/>
              <a:t>Relieved by :                             Rest &amp; nitrates</a:t>
            </a:r>
            <a:endParaRPr lang="ar-EG" sz="3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Chest pain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050869"/>
            <a:ext cx="10018713" cy="4297680"/>
          </a:xfrm>
        </p:spPr>
        <p:txBody>
          <a:bodyPr>
            <a:normAutofit fontScale="55000" lnSpcReduction="20000"/>
          </a:bodyPr>
          <a:lstStyle/>
          <a:p>
            <a:r>
              <a:rPr lang="en-US" sz="6400" b="1" dirty="0" smtClean="0">
                <a:solidFill>
                  <a:srgbClr val="FF0000"/>
                </a:solidFill>
              </a:rPr>
              <a:t>2-</a:t>
            </a:r>
            <a:r>
              <a:rPr lang="en-US" sz="6600" dirty="0" smtClean="0">
                <a:solidFill>
                  <a:srgbClr val="00FFFF"/>
                </a:solidFill>
              </a:rPr>
              <a:t> </a:t>
            </a:r>
            <a:r>
              <a:rPr lang="en-US" sz="6600" b="1" dirty="0" smtClean="0">
                <a:solidFill>
                  <a:srgbClr val="FF0000"/>
                </a:solidFill>
              </a:rPr>
              <a:t>myocardial infarction</a:t>
            </a:r>
            <a:r>
              <a:rPr lang="en-US" sz="6400" b="1" dirty="0" smtClean="0">
                <a:solidFill>
                  <a:srgbClr val="FF0000"/>
                </a:solidFill>
              </a:rPr>
              <a:t> </a:t>
            </a:r>
            <a:r>
              <a:rPr lang="en-US" sz="51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3800" b="1" dirty="0" smtClean="0"/>
              <a:t>character of pain :               </a:t>
            </a:r>
            <a:r>
              <a:rPr lang="en-US" sz="4000" b="1" dirty="0" smtClean="0"/>
              <a:t>similar to angina but more sever</a:t>
            </a:r>
            <a:endParaRPr lang="en-US" sz="3800" b="1" dirty="0" smtClean="0"/>
          </a:p>
          <a:p>
            <a:r>
              <a:rPr lang="en-US" sz="3800" b="1" dirty="0" smtClean="0"/>
              <a:t>Pathogenesis:                        </a:t>
            </a:r>
            <a:r>
              <a:rPr lang="en-US" sz="3600" b="1" dirty="0" smtClean="0"/>
              <a:t>Complete blocking of the coronary arteries</a:t>
            </a:r>
            <a:endParaRPr lang="en-US" sz="3800" b="1" dirty="0" smtClean="0"/>
          </a:p>
          <a:p>
            <a:r>
              <a:rPr lang="en-US" sz="3800" b="1" dirty="0" smtClean="0"/>
              <a:t>Site:                                           retro-</a:t>
            </a:r>
            <a:r>
              <a:rPr lang="en-US" sz="3800" b="1" dirty="0" err="1" smtClean="0"/>
              <a:t>sternal</a:t>
            </a:r>
            <a:endParaRPr lang="en-US" sz="3800" b="1" dirty="0" smtClean="0"/>
          </a:p>
          <a:p>
            <a:r>
              <a:rPr lang="en-US" sz="3800" b="1" dirty="0" smtClean="0"/>
              <a:t>Radiation :                               Lt. Shoulders – inside the left arm- throat, jaws and </a:t>
            </a:r>
          </a:p>
          <a:p>
            <a:pPr>
              <a:buNone/>
            </a:pPr>
            <a:r>
              <a:rPr lang="en-US" sz="3800" b="1" dirty="0" smtClean="0"/>
              <a:t>                                                            teeth      then to back, and        rarely to the right arm </a:t>
            </a:r>
          </a:p>
          <a:p>
            <a:r>
              <a:rPr lang="en-US" sz="3800" b="1" dirty="0" smtClean="0"/>
              <a:t>Duration:                                 prolonged</a:t>
            </a:r>
          </a:p>
          <a:p>
            <a:r>
              <a:rPr lang="en-US" sz="3800" b="1" dirty="0" smtClean="0"/>
              <a:t>Aggravated by :                          -----------</a:t>
            </a:r>
          </a:p>
          <a:p>
            <a:r>
              <a:rPr lang="en-US" sz="3800" b="1" dirty="0" smtClean="0"/>
              <a:t>Relieved by :                                   ----------  ---  -</a:t>
            </a:r>
            <a:endParaRPr lang="ar-EG" sz="3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591" y="450669"/>
            <a:ext cx="10018713" cy="1404257"/>
          </a:xfrm>
        </p:spPr>
        <p:txBody>
          <a:bodyPr/>
          <a:lstStyle/>
          <a:p>
            <a:r>
              <a:rPr lang="en-US" b="1" dirty="0" smtClean="0"/>
              <a:t>chest pain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116183"/>
            <a:ext cx="10018713" cy="3675017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r>
              <a:rPr lang="en-US" b="1" dirty="0" smtClean="0"/>
              <a:t>3- </a:t>
            </a:r>
            <a:r>
              <a:rPr lang="en-US" b="1" dirty="0" smtClean="0">
                <a:solidFill>
                  <a:srgbClr val="FF0000"/>
                </a:solidFill>
              </a:rPr>
              <a:t>Dissecting aortic aneurysm </a:t>
            </a:r>
          </a:p>
          <a:p>
            <a:pPr>
              <a:buFont typeface="Wingdings" pitchFamily="2" charset="2"/>
              <a:buNone/>
            </a:pPr>
            <a:r>
              <a:rPr lang="en-US" b="1" dirty="0" smtClean="0"/>
              <a:t>		It is a sharp sever pain penetrating through to the back.</a:t>
            </a:r>
          </a:p>
          <a:p>
            <a:pPr>
              <a:buFont typeface="Wingdings" pitchFamily="2" charset="2"/>
              <a:buNone/>
            </a:pPr>
            <a:r>
              <a:rPr lang="en-US" b="1" dirty="0" smtClean="0"/>
              <a:t>4- </a:t>
            </a:r>
            <a:r>
              <a:rPr lang="en-US" b="1" dirty="0" smtClean="0">
                <a:solidFill>
                  <a:srgbClr val="FF0000"/>
                </a:solidFill>
              </a:rPr>
              <a:t>Esophageal spasm</a:t>
            </a:r>
            <a:r>
              <a:rPr lang="en-US" b="1" dirty="0" smtClean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b="1" dirty="0" smtClean="0"/>
              <a:t>		It is usually possible to elicited some </a:t>
            </a:r>
            <a:r>
              <a:rPr lang="en-US" b="1" dirty="0" smtClean="0">
                <a:solidFill>
                  <a:srgbClr val="0070C0"/>
                </a:solidFill>
              </a:rPr>
              <a:t>history of chest pain to food or drink intake.</a:t>
            </a:r>
          </a:p>
          <a:p>
            <a:pPr>
              <a:buFont typeface="Wingdings" pitchFamily="2" charset="2"/>
              <a:buNone/>
            </a:pPr>
            <a:r>
              <a:rPr lang="en-US" b="1" dirty="0" smtClean="0"/>
              <a:t>5- </a:t>
            </a:r>
            <a:r>
              <a:rPr lang="en-US" b="1" dirty="0" err="1" smtClean="0">
                <a:solidFill>
                  <a:srgbClr val="FF0000"/>
                </a:solidFill>
              </a:rPr>
              <a:t>Musculoskletal</a:t>
            </a:r>
            <a:r>
              <a:rPr lang="en-US" b="1" dirty="0" smtClean="0">
                <a:solidFill>
                  <a:srgbClr val="FF0000"/>
                </a:solidFill>
              </a:rPr>
              <a:t> chest pain</a:t>
            </a:r>
          </a:p>
          <a:p>
            <a:pPr>
              <a:buFont typeface="Wingdings" pitchFamily="2" charset="2"/>
              <a:buNone/>
            </a:pPr>
            <a:r>
              <a:rPr lang="en-US" b="1" dirty="0" smtClean="0"/>
              <a:t>		It is brought by </a:t>
            </a:r>
            <a:r>
              <a:rPr lang="en-US" b="1" dirty="0" smtClean="0">
                <a:solidFill>
                  <a:srgbClr val="0070C0"/>
                </a:solidFill>
              </a:rPr>
              <a:t>exertion</a:t>
            </a:r>
            <a:r>
              <a:rPr lang="en-US" b="1" dirty="0" smtClean="0"/>
              <a:t> but often </a:t>
            </a:r>
            <a:r>
              <a:rPr lang="en-US" b="1" dirty="0" smtClean="0">
                <a:solidFill>
                  <a:srgbClr val="0070C0"/>
                </a:solidFill>
              </a:rPr>
              <a:t>does not </a:t>
            </a:r>
            <a:r>
              <a:rPr lang="en-US" b="1" dirty="0" smtClean="0"/>
              <a:t>cease instantly on rest and it is very commonly accompanied by </a:t>
            </a:r>
            <a:r>
              <a:rPr lang="en-US" b="1" dirty="0" smtClean="0">
                <a:solidFill>
                  <a:srgbClr val="0070C0"/>
                </a:solidFill>
              </a:rPr>
              <a:t>local tenderness over a rib or costal cartilage</a:t>
            </a:r>
            <a:endParaRPr lang="ar-EG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Syncope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5121" y="2727959"/>
            <a:ext cx="10018713" cy="3124201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/>
              <a:t>Defination</a:t>
            </a:r>
            <a:r>
              <a:rPr lang="en-US" b="1" dirty="0" smtClean="0"/>
              <a:t> :</a:t>
            </a:r>
          </a:p>
          <a:p>
            <a:r>
              <a:rPr lang="en-US" b="1" dirty="0" smtClean="0"/>
              <a:t>it is </a:t>
            </a:r>
            <a:r>
              <a:rPr lang="en-US" b="1" dirty="0"/>
              <a:t>a temporary  </a:t>
            </a:r>
            <a:r>
              <a:rPr lang="en-US" b="1" dirty="0" smtClean="0">
                <a:solidFill>
                  <a:srgbClr val="0070C0"/>
                </a:solidFill>
              </a:rPr>
              <a:t>loss of consciousness </a:t>
            </a:r>
            <a:r>
              <a:rPr lang="en-US" b="1" dirty="0" smtClean="0"/>
              <a:t>and </a:t>
            </a:r>
            <a:r>
              <a:rPr lang="en-US" b="1" dirty="0"/>
              <a:t>posture, described as "fainting" or "passing </a:t>
            </a:r>
            <a:r>
              <a:rPr lang="en-US" b="1" dirty="0" smtClean="0"/>
              <a:t>out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/>
              <a:t>resulting from an </a:t>
            </a:r>
            <a:r>
              <a:rPr lang="en-US" b="1" dirty="0" smtClean="0">
                <a:solidFill>
                  <a:srgbClr val="0070C0"/>
                </a:solidFill>
              </a:rPr>
              <a:t>inadequate blood supply </a:t>
            </a:r>
            <a:r>
              <a:rPr lang="en-US" b="1" dirty="0" smtClean="0"/>
              <a:t>to the brain due to </a:t>
            </a:r>
            <a:r>
              <a:rPr lang="ar-SA" b="1" dirty="0" smtClean="0"/>
              <a:t>: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S</a:t>
            </a:r>
            <a:r>
              <a:rPr lang="en-US" b="1" dirty="0" smtClean="0">
                <a:solidFill>
                  <a:srgbClr val="0070C0"/>
                </a:solidFill>
              </a:rPr>
              <a:t>udden </a:t>
            </a:r>
            <a:r>
              <a:rPr lang="en-US" b="1" dirty="0" smtClean="0">
                <a:solidFill>
                  <a:srgbClr val="0070C0"/>
                </a:solidFill>
              </a:rPr>
              <a:t>vasodilatation </a:t>
            </a:r>
            <a:endParaRPr lang="ar-SA" b="1" dirty="0" smtClean="0"/>
          </a:p>
          <a:p>
            <a:pPr lvl="1"/>
            <a:r>
              <a:rPr lang="en-US" b="1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Sudden </a:t>
            </a:r>
            <a:r>
              <a:rPr lang="en-US" b="1" dirty="0" smtClean="0">
                <a:solidFill>
                  <a:srgbClr val="0070C0"/>
                </a:solidFill>
              </a:rPr>
              <a:t>fall in cardiac out put </a:t>
            </a:r>
            <a:endParaRPr lang="ar-SA" b="1" dirty="0" smtClean="0">
              <a:solidFill>
                <a:srgbClr val="0070C0"/>
              </a:solidFill>
            </a:endParaRPr>
          </a:p>
          <a:p>
            <a:pPr lvl="1"/>
            <a:r>
              <a:rPr lang="en-US" b="1" dirty="0" smtClean="0"/>
              <a:t>Or </a:t>
            </a:r>
            <a:r>
              <a:rPr lang="en-US" b="1" dirty="0" smtClean="0"/>
              <a:t>both  simultaneously.</a:t>
            </a:r>
            <a:endParaRPr lang="ar-EG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syncope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1907177"/>
            <a:ext cx="10018713" cy="401029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b="1" dirty="0" smtClean="0"/>
              <a:t>Heart block 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 tachycardia </a:t>
            </a:r>
          </a:p>
          <a:p>
            <a:pPr>
              <a:buFont typeface="Wingdings" pitchFamily="2" charset="2"/>
              <a:buChar char="ü"/>
            </a:pPr>
            <a:r>
              <a:rPr lang="en-US" b="1" dirty="0" err="1" smtClean="0"/>
              <a:t>hamorrhage</a:t>
            </a:r>
            <a:r>
              <a:rPr lang="en-US" b="1" dirty="0" smtClean="0"/>
              <a:t> 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diabetic pre coma 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cough syncope        increased intra-thoracic pressure              VR          cerebral</a:t>
            </a:r>
          </a:p>
          <a:p>
            <a:pPr>
              <a:buNone/>
            </a:pPr>
            <a:r>
              <a:rPr lang="en-US" b="1" dirty="0" smtClean="0"/>
              <a:t> blood flow         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 antihypertensive drugs.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  H.F.</a:t>
            </a:r>
          </a:p>
          <a:p>
            <a:pPr>
              <a:buFont typeface="Wingdings" pitchFamily="2" charset="2"/>
              <a:buChar char="ü"/>
            </a:pPr>
            <a:r>
              <a:rPr lang="en-US" b="1" dirty="0" smtClean="0"/>
              <a:t>-Aortic </a:t>
            </a:r>
            <a:r>
              <a:rPr lang="en-US" b="1" dirty="0" err="1" smtClean="0"/>
              <a:t>stenosis</a:t>
            </a:r>
            <a:endParaRPr lang="en-US" b="1" dirty="0" smtClean="0"/>
          </a:p>
        </p:txBody>
      </p:sp>
      <p:sp>
        <p:nvSpPr>
          <p:cNvPr id="4" name="Right Arrow 3"/>
          <p:cNvSpPr/>
          <p:nvPr/>
        </p:nvSpPr>
        <p:spPr>
          <a:xfrm flipV="1">
            <a:off x="3775166" y="3879668"/>
            <a:ext cx="235131" cy="783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5" name="Right Arrow 4"/>
          <p:cNvSpPr/>
          <p:nvPr/>
        </p:nvSpPr>
        <p:spPr>
          <a:xfrm flipV="1">
            <a:off x="8268789" y="3853543"/>
            <a:ext cx="365760" cy="1045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0" name="Down Arrow 9"/>
          <p:cNvSpPr/>
          <p:nvPr/>
        </p:nvSpPr>
        <p:spPr>
          <a:xfrm>
            <a:off x="8692896" y="3735977"/>
            <a:ext cx="145433" cy="431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1" name="Right Arrow 10"/>
          <p:cNvSpPr/>
          <p:nvPr/>
        </p:nvSpPr>
        <p:spPr>
          <a:xfrm flipV="1">
            <a:off x="9298141" y="3872701"/>
            <a:ext cx="235131" cy="783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2" name="Down Arrow 11"/>
          <p:cNvSpPr/>
          <p:nvPr/>
        </p:nvSpPr>
        <p:spPr>
          <a:xfrm>
            <a:off x="9585525" y="3755137"/>
            <a:ext cx="182880" cy="4310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Fatigue</a:t>
            </a:r>
            <a:endParaRPr lang="ar-EG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Fatigue is a common complaint of patients with heart disease</a:t>
            </a:r>
          </a:p>
          <a:p>
            <a:r>
              <a:rPr lang="en-US" b="1" dirty="0" smtClean="0"/>
              <a:t>extreme tiredness &amp; exhaustion</a:t>
            </a:r>
          </a:p>
          <a:p>
            <a:pPr algn="just"/>
            <a:r>
              <a:rPr lang="en-US" b="1" dirty="0" smtClean="0"/>
              <a:t>It also have several origins (</a:t>
            </a:r>
            <a:r>
              <a:rPr lang="en-US" b="1" dirty="0" smtClean="0">
                <a:solidFill>
                  <a:srgbClr val="FF0000"/>
                </a:solidFill>
              </a:rPr>
              <a:t>depression, general </a:t>
            </a:r>
            <a:r>
              <a:rPr lang="en-US" b="1" dirty="0" err="1" smtClean="0">
                <a:solidFill>
                  <a:srgbClr val="FF0000"/>
                </a:solidFill>
              </a:rPr>
              <a:t>deconditioning</a:t>
            </a:r>
            <a:r>
              <a:rPr lang="en-US" b="1" dirty="0" smtClean="0">
                <a:solidFill>
                  <a:srgbClr val="FF0000"/>
                </a:solidFill>
              </a:rPr>
              <a:t>, pharmacologic management and sides effect, in addition to physiologic limitation , as seen in individual with cardiac muscle dysfunction). </a:t>
            </a:r>
          </a:p>
          <a:p>
            <a:r>
              <a:rPr lang="en-US" b="1" dirty="0" smtClean="0"/>
              <a:t>Grading of fatigue as grading of </a:t>
            </a:r>
            <a:r>
              <a:rPr lang="en-US" b="1" dirty="0" err="1" smtClean="0"/>
              <a:t>dyspnea</a:t>
            </a:r>
            <a:r>
              <a:rPr lang="en-US" dirty="0" smtClean="0"/>
              <a:t>. 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Characters of cardiac-related fatigue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recent onset.</a:t>
            </a:r>
          </a:p>
          <a:p>
            <a:r>
              <a:rPr lang="en-US" b="1" dirty="0" smtClean="0"/>
              <a:t>Beginning the day with relatively normal energy level, then</a:t>
            </a:r>
          </a:p>
          <a:p>
            <a:pPr>
              <a:buNone/>
            </a:pPr>
            <a:r>
              <a:rPr lang="en-US" b="1" dirty="0" smtClean="0"/>
              <a:t>becoming increasingly tired through the day to the point of exhaustion.</a:t>
            </a:r>
          </a:p>
          <a:p>
            <a:r>
              <a:rPr lang="en-US" b="1" dirty="0" smtClean="0"/>
              <a:t>People who feel tired when they awaken and remain tired throughout the day with little variability are more likely to have a psychological disorder</a:t>
            </a:r>
            <a:endParaRPr lang="ar-EG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1388</TotalTime>
  <Words>453</Words>
  <Application>Microsoft Office PowerPoint</Application>
  <PresentationFormat>Custom</PresentationFormat>
  <Paragraphs>70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Parallax</vt:lpstr>
      <vt:lpstr>Pathogenesis of cardiac symptoms</vt:lpstr>
      <vt:lpstr>The main symptoms of cardiac diseases</vt:lpstr>
      <vt:lpstr>Chest pain</vt:lpstr>
      <vt:lpstr>Chest pain</vt:lpstr>
      <vt:lpstr>chest pain</vt:lpstr>
      <vt:lpstr>Syncope</vt:lpstr>
      <vt:lpstr>Causes of syncope</vt:lpstr>
      <vt:lpstr>Fatigue</vt:lpstr>
      <vt:lpstr>Characters of cardiac-related fatigue</vt:lpstr>
      <vt:lpstr>Fatigue</vt:lpstr>
      <vt:lpstr>Thank you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Rehab Farrag Gwada</dc:creator>
  <cp:lastModifiedBy>Rehab Gwada</cp:lastModifiedBy>
  <cp:revision>102</cp:revision>
  <dcterms:created xsi:type="dcterms:W3CDTF">2014-08-28T07:16:13Z</dcterms:created>
  <dcterms:modified xsi:type="dcterms:W3CDTF">2016-01-30T17:50:05Z</dcterms:modified>
</cp:coreProperties>
</file>