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60" r:id="rId4"/>
    <p:sldId id="259" r:id="rId5"/>
    <p:sldId id="262" r:id="rId6"/>
    <p:sldId id="261" r:id="rId7"/>
    <p:sldId id="263" r:id="rId8"/>
    <p:sldId id="265" r:id="rId9"/>
    <p:sldId id="266" r:id="rId10"/>
    <p:sldId id="264" r:id="rId11"/>
    <p:sldId id="269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30" d="100"/>
          <a:sy n="30" d="100"/>
        </p:scale>
        <p:origin x="-69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6C7F114-9594-48D7-8C99-79883656C021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492D9B5-9F10-4553-8B63-B26CF5B69E2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2D9B5-9F10-4553-8B63-B26CF5B69E28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9960112-8294-4EF1-997A-FE89A9FD4304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F746585-AF44-45D2-A199-DCDDD8F76D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0112-8294-4EF1-997A-FE89A9FD4304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6585-AF44-45D2-A199-DCDDD8F76D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0112-8294-4EF1-997A-FE89A9FD4304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6585-AF44-45D2-A199-DCDDD8F76D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9960112-8294-4EF1-997A-FE89A9FD4304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F746585-AF44-45D2-A199-DCDDD8F76D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9960112-8294-4EF1-997A-FE89A9FD4304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F746585-AF44-45D2-A199-DCDDD8F76D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0112-8294-4EF1-997A-FE89A9FD4304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6585-AF44-45D2-A199-DCDDD8F76D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0112-8294-4EF1-997A-FE89A9FD4304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6585-AF44-45D2-A199-DCDDD8F76D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9960112-8294-4EF1-997A-FE89A9FD4304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746585-AF44-45D2-A199-DCDDD8F76D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0112-8294-4EF1-997A-FE89A9FD4304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6585-AF44-45D2-A199-DCDDD8F76D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9960112-8294-4EF1-997A-FE89A9FD4304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F746585-AF44-45D2-A199-DCDDD8F76D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9960112-8294-4EF1-997A-FE89A9FD4304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746585-AF44-45D2-A199-DCDDD8F76D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9960112-8294-4EF1-997A-FE89A9FD4304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F746585-AF44-45D2-A199-DCDDD8F76DF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tient.co.uk/search.asp?searchterm=WOOD+S+LIGHT+SKIN+EXAMINATION&amp;collections=PPsearc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tient.co.uk/search.asp?searchterm=TINEA+MANUUM&amp;collections=PPsearch" TargetMode="External"/><Relationship Id="rId7" Type="http://schemas.openxmlformats.org/officeDocument/2006/relationships/hyperlink" Target="http://www.patient.co.uk/search.asp?searchterm=TINEA+CORPORIS&amp;collections=PPsearch" TargetMode="External"/><Relationship Id="rId2" Type="http://schemas.openxmlformats.org/officeDocument/2006/relationships/hyperlink" Target="http://www.patient.co.uk/search.asp?searchterm=ATHLETE+S+FOOT&amp;collections=PPsearch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atient.co.uk/search.asp?searchterm=TINEA+CRURIS&amp;collections=PPsearch" TargetMode="External"/><Relationship Id="rId5" Type="http://schemas.openxmlformats.org/officeDocument/2006/relationships/hyperlink" Target="http://www.patient.co.uk/search.asp?searchterm=TINEA+BARBAE&amp;collections=PPsearch" TargetMode="External"/><Relationship Id="rId4" Type="http://schemas.openxmlformats.org/officeDocument/2006/relationships/hyperlink" Target="http://www.patient.co.uk/search.asp?searchterm=FUNGAL+INFECTION+OF+NAIL&amp;collections=PPsearch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tient.co.uk/search.asp?searchterm=IMMUNE+DEFICIENCY&amp;collections=PPsearch" TargetMode="External"/><Relationship Id="rId2" Type="http://schemas.openxmlformats.org/officeDocument/2006/relationships/hyperlink" Target="http://www.patient.co.uk/search.asp?searchterm=HAIR+LOSS&amp;collections=PPsearch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• </a:t>
            </a:r>
            <a:r>
              <a:rPr lang="en-US" b="1" dirty="0">
                <a:solidFill>
                  <a:srgbClr val="FF0000"/>
                </a:solidFill>
              </a:rPr>
              <a:t>Pathogens with Intermediate Virulence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Dermatophytes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7632848" cy="526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80728"/>
            <a:ext cx="6480720" cy="4172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Diagnosing Ringworm (</a:t>
            </a:r>
            <a:r>
              <a:rPr lang="en-US" b="1" dirty="0" err="1" smtClean="0">
                <a:solidFill>
                  <a:srgbClr val="FF0000"/>
                </a:solidFill>
              </a:rPr>
              <a:t>Dermatophytosis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7467600" cy="5013176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skin biopsy</a:t>
            </a:r>
            <a:r>
              <a:rPr lang="en-US" dirty="0" smtClean="0"/>
              <a:t>—the doctor will take a sample of your skin or discharge from a blister and will send it to a lab to test it for the presence of fungus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KOH exam</a:t>
            </a:r>
            <a:r>
              <a:rPr lang="en-US" dirty="0" smtClean="0"/>
              <a:t>—the doctor will scrape off a small area of infected skin and place it in potassium hydroxide (KOH). The KOH destroys normal cells and leaves the fungal cells untouched, so they are easy to see under a microscope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Microscopy of skin and nail </a:t>
            </a:r>
            <a:r>
              <a:rPr lang="en-US" dirty="0" smtClean="0"/>
              <a:t>specimens may reveal </a:t>
            </a:r>
            <a:r>
              <a:rPr lang="en-US" dirty="0" err="1" smtClean="0"/>
              <a:t>hyphae</a:t>
            </a:r>
            <a:r>
              <a:rPr lang="en-US" dirty="0" smtClean="0"/>
              <a:t> and spores.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Fungal culture </a:t>
            </a:r>
            <a:r>
              <a:rPr lang="en-US" dirty="0" smtClean="0"/>
              <a:t>can identify the species but is not always reliable and it can take six weeks to get results.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Ultraviolet light </a:t>
            </a:r>
            <a:r>
              <a:rPr lang="en-US" dirty="0" smtClean="0"/>
              <a:t>(</a:t>
            </a:r>
            <a:r>
              <a:rPr lang="en-US" dirty="0" smtClean="0">
                <a:hlinkClick r:id="rId2"/>
              </a:rPr>
              <a:t>Wood's light</a:t>
            </a:r>
            <a:r>
              <a:rPr lang="en-US" dirty="0" smtClean="0"/>
              <a:t>) is useful for </a:t>
            </a: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capitis</a:t>
            </a:r>
            <a:r>
              <a:rPr lang="en-US" dirty="0" smtClean="0"/>
              <a:t> especially. Fluorescence is produced by the fungus. Fluorescence is not seen with </a:t>
            </a: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corporis</a:t>
            </a:r>
            <a:r>
              <a:rPr lang="en-US" dirty="0" smtClean="0"/>
              <a:t> or </a:t>
            </a: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cruris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Rarely, a biopsy may be needed if the case is atypical or not responding to treatment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003232" cy="6141296"/>
          </a:xfrm>
        </p:spPr>
        <p:txBody>
          <a:bodyPr>
            <a:normAutofit lnSpcReduction="10000"/>
          </a:bodyPr>
          <a:lstStyle/>
          <a:p>
            <a:r>
              <a:rPr lang="en-US" sz="3200" dirty="0" err="1" smtClean="0"/>
              <a:t>Dermatophytes</a:t>
            </a:r>
            <a:r>
              <a:rPr lang="en-US" sz="3200" dirty="0" smtClean="0"/>
              <a:t> are fungi that require keratin for growth. These fungi can cause superficial infections of the skin, hair, and nails. </a:t>
            </a:r>
            <a:r>
              <a:rPr lang="en-US" sz="3200" dirty="0" err="1" smtClean="0"/>
              <a:t>Dermatophytes</a:t>
            </a:r>
            <a:r>
              <a:rPr lang="en-US" sz="3200" dirty="0" smtClean="0"/>
              <a:t> are spread by direct contact from other people (</a:t>
            </a:r>
            <a:r>
              <a:rPr lang="en-US" sz="3200" dirty="0" err="1" smtClean="0"/>
              <a:t>anthropophilic</a:t>
            </a:r>
            <a:r>
              <a:rPr lang="en-US" sz="3200" dirty="0" smtClean="0"/>
              <a:t> organisms), animals (</a:t>
            </a:r>
            <a:r>
              <a:rPr lang="en-US" sz="3200" dirty="0" err="1" smtClean="0"/>
              <a:t>zoophilic</a:t>
            </a:r>
            <a:r>
              <a:rPr lang="en-US" sz="3200" dirty="0" smtClean="0"/>
              <a:t> organisms), and soil (</a:t>
            </a:r>
            <a:r>
              <a:rPr lang="en-US" sz="3200" dirty="0" err="1" smtClean="0"/>
              <a:t>geophilic</a:t>
            </a:r>
            <a:r>
              <a:rPr lang="en-US" sz="3200" dirty="0" smtClean="0"/>
              <a:t> organisms</a:t>
            </a:r>
            <a:r>
              <a:rPr lang="en-US" sz="3200" dirty="0" smtClean="0"/>
              <a:t>),</a:t>
            </a:r>
          </a:p>
          <a:p>
            <a:r>
              <a:rPr lang="en-US" sz="3200" dirty="0" smtClean="0"/>
              <a:t>or</a:t>
            </a:r>
            <a:r>
              <a:rPr lang="en-US" sz="3200" dirty="0" smtClean="0"/>
              <a:t> </a:t>
            </a:r>
            <a:r>
              <a:rPr lang="en-US" sz="3200" dirty="0" smtClean="0"/>
              <a:t>indirect contact with infected exfoliated skin or hair in combs, hair brushes, clothing, furniture, theatre seats, caps, bed linens, towels, hotel rugs, and locker room floors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63724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These infections are known as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ringworm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or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tinea</a:t>
            </a:r>
            <a:endParaRPr lang="ar-SA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ar-SA" sz="2800" dirty="0" smtClean="0"/>
          </a:p>
          <a:p>
            <a:endParaRPr lang="ar-SA" sz="2800" dirty="0"/>
          </a:p>
        </p:txBody>
      </p:sp>
      <p:sp>
        <p:nvSpPr>
          <p:cNvPr id="4" name="Rectangle 3"/>
          <p:cNvSpPr/>
          <p:nvPr/>
        </p:nvSpPr>
        <p:spPr>
          <a:xfrm>
            <a:off x="539552" y="2967334"/>
            <a:ext cx="74168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Dermatophytes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usually do not invade living tissues, but colonize the outer layer of the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skin.</a:t>
            </a:r>
            <a:endParaRPr lang="ar-SA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Three different types of fungi can cause this infection: </a:t>
            </a:r>
            <a:r>
              <a:rPr lang="en-US" sz="2800" dirty="0" err="1" smtClean="0"/>
              <a:t>trichophyton</a:t>
            </a:r>
            <a:r>
              <a:rPr lang="en-US" sz="2800" dirty="0" smtClean="0"/>
              <a:t>, </a:t>
            </a:r>
            <a:r>
              <a:rPr lang="en-US" sz="2800" dirty="0" err="1" smtClean="0"/>
              <a:t>microsporum</a:t>
            </a:r>
            <a:r>
              <a:rPr lang="en-US" sz="2800" dirty="0" smtClean="0"/>
              <a:t>, and </a:t>
            </a:r>
            <a:r>
              <a:rPr lang="en-US" sz="2800" dirty="0" err="1" smtClean="0"/>
              <a:t>epidermophyton</a:t>
            </a:r>
            <a:r>
              <a:rPr lang="en-US" sz="2800" dirty="0" smtClean="0"/>
              <a:t>. It is possible that these fungi may live for an extended period of time as spores in soil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931224" cy="6165304"/>
          </a:xfrm>
        </p:spPr>
        <p:txBody>
          <a:bodyPr/>
          <a:lstStyle/>
          <a:p>
            <a:r>
              <a:rPr lang="en-US" dirty="0" smtClean="0"/>
              <a:t>At the National Centre for Mycology - </a:t>
            </a:r>
          </a:p>
          <a:p>
            <a:r>
              <a:rPr lang="en-US" dirty="0" smtClean="0"/>
              <a:t>about 58% of the </a:t>
            </a:r>
            <a:r>
              <a:rPr lang="en-US" dirty="0" err="1" smtClean="0"/>
              <a:t>dermatophyte</a:t>
            </a:r>
            <a:r>
              <a:rPr lang="en-US" dirty="0" smtClean="0"/>
              <a:t> species isolated are </a:t>
            </a:r>
            <a:r>
              <a:rPr lang="en-US" dirty="0" err="1" smtClean="0"/>
              <a:t>Trichophyton</a:t>
            </a:r>
            <a:r>
              <a:rPr lang="en-US" dirty="0" smtClean="0"/>
              <a:t> </a:t>
            </a:r>
            <a:r>
              <a:rPr lang="en-US" dirty="0" err="1" smtClean="0"/>
              <a:t>rubrum</a:t>
            </a:r>
            <a:r>
              <a:rPr lang="en-US" dirty="0" smtClean="0"/>
              <a:t> </a:t>
            </a:r>
          </a:p>
          <a:p>
            <a:r>
              <a:rPr lang="en-US" dirty="0" smtClean="0"/>
              <a:t>27% are T. </a:t>
            </a:r>
            <a:r>
              <a:rPr lang="en-US" dirty="0" err="1" smtClean="0"/>
              <a:t>mentagrophytes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7% are T. </a:t>
            </a:r>
            <a:r>
              <a:rPr lang="en-US" dirty="0" err="1" smtClean="0"/>
              <a:t>verrucosum</a:t>
            </a:r>
            <a:r>
              <a:rPr lang="en-US" dirty="0" smtClean="0"/>
              <a:t> </a:t>
            </a:r>
          </a:p>
          <a:p>
            <a:r>
              <a:rPr lang="en-US" dirty="0" smtClean="0"/>
              <a:t>3% are T. </a:t>
            </a:r>
            <a:r>
              <a:rPr lang="en-US" dirty="0" err="1" smtClean="0"/>
              <a:t>tonsurans</a:t>
            </a:r>
            <a:r>
              <a:rPr lang="en-US" dirty="0" smtClean="0"/>
              <a:t> </a:t>
            </a:r>
          </a:p>
          <a:p>
            <a:r>
              <a:rPr lang="en-US" dirty="0" smtClean="0"/>
              <a:t>Infrequently isolated (less than 1%) are </a:t>
            </a:r>
            <a:r>
              <a:rPr lang="en-US" dirty="0" err="1" smtClean="0"/>
              <a:t>Epidermophyton</a:t>
            </a:r>
            <a:r>
              <a:rPr lang="en-US" dirty="0" smtClean="0"/>
              <a:t> </a:t>
            </a:r>
            <a:r>
              <a:rPr lang="en-US" dirty="0" err="1" smtClean="0"/>
              <a:t>floccosum</a:t>
            </a:r>
            <a:r>
              <a:rPr lang="en-US" dirty="0" smtClean="0"/>
              <a:t>, </a:t>
            </a:r>
            <a:r>
              <a:rPr lang="en-US" dirty="0" err="1" smtClean="0"/>
              <a:t>Microsporum</a:t>
            </a:r>
            <a:r>
              <a:rPr lang="en-US" dirty="0" smtClean="0"/>
              <a:t> </a:t>
            </a:r>
            <a:r>
              <a:rPr lang="en-US" dirty="0" err="1" smtClean="0"/>
              <a:t>audouinii</a:t>
            </a:r>
            <a:r>
              <a:rPr lang="en-US" dirty="0" smtClean="0"/>
              <a:t>, M. </a:t>
            </a:r>
            <a:r>
              <a:rPr lang="en-US" dirty="0" err="1" smtClean="0"/>
              <a:t>canis</a:t>
            </a:r>
            <a:r>
              <a:rPr lang="en-US" dirty="0" smtClean="0"/>
              <a:t>, M. </a:t>
            </a:r>
            <a:r>
              <a:rPr lang="en-US" dirty="0" err="1" smtClean="0"/>
              <a:t>equinum</a:t>
            </a:r>
            <a:r>
              <a:rPr lang="en-US" dirty="0" smtClean="0"/>
              <a:t>, M. </a:t>
            </a:r>
            <a:r>
              <a:rPr lang="en-US" dirty="0" err="1" smtClean="0"/>
              <a:t>nanum</a:t>
            </a:r>
            <a:r>
              <a:rPr lang="en-US" dirty="0" smtClean="0"/>
              <a:t>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20472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67544" y="3573016"/>
            <a:ext cx="799288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 smtClean="0"/>
              <a:t>Epidermophyton</a:t>
            </a:r>
            <a:r>
              <a:rPr lang="en-US" sz="2000" dirty="0" smtClean="0"/>
              <a:t> produces only </a:t>
            </a:r>
            <a:r>
              <a:rPr lang="en-US" sz="2000" dirty="0" err="1" smtClean="0"/>
              <a:t>macroconidia</a:t>
            </a:r>
            <a:r>
              <a:rPr lang="en-US" sz="2000" dirty="0" smtClean="0"/>
              <a:t>, no </a:t>
            </a:r>
            <a:r>
              <a:rPr lang="en-US" sz="2000" dirty="0" err="1" smtClean="0"/>
              <a:t>microconidia</a:t>
            </a:r>
            <a:r>
              <a:rPr lang="en-US" sz="2000" dirty="0" smtClean="0"/>
              <a:t> and consists of 2 species, one of which is a pathogen. </a:t>
            </a:r>
          </a:p>
          <a:p>
            <a:r>
              <a:rPr lang="en-US" sz="2000" b="1" dirty="0" err="1" smtClean="0"/>
              <a:t>Microsporum</a:t>
            </a:r>
            <a:r>
              <a:rPr lang="en-US" sz="2000" dirty="0" smtClean="0"/>
              <a:t> - Both </a:t>
            </a:r>
            <a:r>
              <a:rPr lang="en-US" sz="2000" dirty="0" err="1" smtClean="0"/>
              <a:t>microconidia</a:t>
            </a:r>
            <a:r>
              <a:rPr lang="en-US" sz="2000" dirty="0" smtClean="0"/>
              <a:t> and rough-walled </a:t>
            </a:r>
            <a:r>
              <a:rPr lang="en-US" sz="2000" dirty="0" err="1" smtClean="0"/>
              <a:t>macroconidia</a:t>
            </a:r>
            <a:r>
              <a:rPr lang="en-US" sz="2000" dirty="0" smtClean="0"/>
              <a:t> characterize </a:t>
            </a:r>
            <a:r>
              <a:rPr lang="en-US" sz="2000" dirty="0" err="1" smtClean="0"/>
              <a:t>Microsporum</a:t>
            </a:r>
            <a:r>
              <a:rPr lang="en-US" sz="2000" dirty="0" smtClean="0"/>
              <a:t> species. There are 19 described species but only 9 are involved in human or animal infections. </a:t>
            </a:r>
          </a:p>
          <a:p>
            <a:r>
              <a:rPr lang="en-US" sz="2000" b="1" dirty="0" err="1" smtClean="0"/>
              <a:t>Trichophyton</a:t>
            </a:r>
            <a:r>
              <a:rPr lang="en-US" sz="2000" dirty="0" smtClean="0"/>
              <a:t> </a:t>
            </a:r>
            <a:r>
              <a:rPr lang="en-US" sz="2000" dirty="0" smtClean="0"/>
              <a:t>-the </a:t>
            </a:r>
            <a:r>
              <a:rPr lang="en-US" sz="2000" dirty="0" err="1" smtClean="0"/>
              <a:t>macroconidia</a:t>
            </a:r>
            <a:r>
              <a:rPr lang="en-US" sz="2000" dirty="0" smtClean="0"/>
              <a:t> of </a:t>
            </a:r>
            <a:r>
              <a:rPr lang="en-US" sz="2000" dirty="0" err="1" smtClean="0"/>
              <a:t>Trichophyton</a:t>
            </a:r>
            <a:r>
              <a:rPr lang="en-US" sz="2000" dirty="0" smtClean="0"/>
              <a:t> species are smooth-walled. There are 22 species, most causing infections in humans or animals</a:t>
            </a:r>
            <a:r>
              <a:rPr lang="en-US" sz="2400" dirty="0" smtClean="0"/>
              <a:t>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</a:t>
            </a:r>
            <a:r>
              <a:rPr lang="en-US" b="1" dirty="0" err="1" smtClean="0"/>
              <a:t>Dermatophyte</a:t>
            </a:r>
            <a:r>
              <a:rPr lang="en-US" b="1" dirty="0" smtClean="0"/>
              <a:t> Infections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Dermatophytoses</a:t>
            </a:r>
            <a:r>
              <a:rPr lang="en-US" dirty="0" smtClean="0"/>
              <a:t> are referred to as “</a:t>
            </a:r>
            <a:r>
              <a:rPr lang="en-US" dirty="0" err="1" smtClean="0"/>
              <a:t>tinea</a:t>
            </a:r>
            <a:r>
              <a:rPr lang="en-US" dirty="0" smtClean="0"/>
              <a:t>” infections. They are also named  for  the body site </a:t>
            </a:r>
            <a:endParaRPr lang="ar-SA" dirty="0" smtClean="0"/>
          </a:p>
          <a:p>
            <a:r>
              <a:rPr lang="en-US" dirty="0" smtClean="0"/>
              <a:t>involved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1475656" y="2780926"/>
            <a:ext cx="53823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 dirty="0" smtClean="0"/>
              <a:t>Scalp - </a:t>
            </a:r>
            <a:r>
              <a:rPr lang="en-US" sz="2400" dirty="0" err="1" smtClean="0"/>
              <a:t>tinea</a:t>
            </a:r>
            <a:r>
              <a:rPr lang="en-US" sz="2400" dirty="0" smtClean="0"/>
              <a:t> </a:t>
            </a:r>
            <a:r>
              <a:rPr lang="en-US" sz="2400" dirty="0" err="1" smtClean="0"/>
              <a:t>capitis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Feet - </a:t>
            </a:r>
            <a:r>
              <a:rPr lang="en-US" sz="2400" dirty="0" err="1" smtClean="0">
                <a:hlinkClick r:id="rId2"/>
              </a:rPr>
              <a:t>tinea</a:t>
            </a:r>
            <a:r>
              <a:rPr lang="en-US" sz="2400" dirty="0" smtClean="0">
                <a:hlinkClick r:id="rId2"/>
              </a:rPr>
              <a:t> </a:t>
            </a:r>
            <a:r>
              <a:rPr lang="en-US" sz="2400" dirty="0" err="1" smtClean="0">
                <a:hlinkClick r:id="rId2"/>
              </a:rPr>
              <a:t>pedis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Hands - </a:t>
            </a:r>
            <a:r>
              <a:rPr lang="en-US" sz="2400" dirty="0" err="1" smtClean="0">
                <a:hlinkClick r:id="rId3"/>
              </a:rPr>
              <a:t>tinea</a:t>
            </a:r>
            <a:r>
              <a:rPr lang="en-US" sz="2400" dirty="0" smtClean="0">
                <a:hlinkClick r:id="rId3"/>
              </a:rPr>
              <a:t> </a:t>
            </a:r>
            <a:r>
              <a:rPr lang="en-US" sz="2400" dirty="0" err="1" smtClean="0">
                <a:hlinkClick r:id="rId3"/>
              </a:rPr>
              <a:t>manuum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Nail - </a:t>
            </a:r>
            <a:r>
              <a:rPr lang="en-US" sz="2400" dirty="0" err="1" smtClean="0"/>
              <a:t>tinea</a:t>
            </a:r>
            <a:r>
              <a:rPr lang="en-US" sz="2400" dirty="0" smtClean="0"/>
              <a:t> </a:t>
            </a:r>
            <a:r>
              <a:rPr lang="en-US" sz="2400" dirty="0" err="1" smtClean="0"/>
              <a:t>unguium</a:t>
            </a:r>
            <a:r>
              <a:rPr lang="en-US" sz="2400" dirty="0" smtClean="0"/>
              <a:t> (or </a:t>
            </a:r>
            <a:r>
              <a:rPr lang="en-US" sz="2400" dirty="0" err="1" smtClean="0">
                <a:hlinkClick r:id="rId4"/>
              </a:rPr>
              <a:t>onychomycosis</a:t>
            </a:r>
            <a:r>
              <a:rPr lang="en-US" sz="2400" dirty="0" smtClean="0"/>
              <a:t>).</a:t>
            </a:r>
          </a:p>
          <a:p>
            <a:pPr lvl="1"/>
            <a:r>
              <a:rPr lang="en-US" sz="2400" dirty="0" smtClean="0"/>
              <a:t>Beard area - </a:t>
            </a:r>
            <a:r>
              <a:rPr lang="en-US" sz="2400" dirty="0" err="1" smtClean="0">
                <a:hlinkClick r:id="rId5"/>
              </a:rPr>
              <a:t>tinea</a:t>
            </a:r>
            <a:r>
              <a:rPr lang="en-US" sz="2400" dirty="0" smtClean="0">
                <a:hlinkClick r:id="rId5"/>
              </a:rPr>
              <a:t> </a:t>
            </a:r>
            <a:r>
              <a:rPr lang="en-US" sz="2400" dirty="0" err="1" smtClean="0">
                <a:hlinkClick r:id="rId5"/>
              </a:rPr>
              <a:t>barbae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Groin - </a:t>
            </a:r>
            <a:r>
              <a:rPr lang="en-US" sz="2400" dirty="0" err="1" smtClean="0">
                <a:hlinkClick r:id="rId6"/>
              </a:rPr>
              <a:t>tinea</a:t>
            </a:r>
            <a:r>
              <a:rPr lang="en-US" sz="2400" dirty="0" smtClean="0">
                <a:hlinkClick r:id="rId6"/>
              </a:rPr>
              <a:t> </a:t>
            </a:r>
            <a:r>
              <a:rPr lang="en-US" sz="2400" dirty="0" err="1" smtClean="0">
                <a:hlinkClick r:id="rId6"/>
              </a:rPr>
              <a:t>cruris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Body including trunk and arms - </a:t>
            </a:r>
            <a:r>
              <a:rPr lang="en-US" sz="2400" dirty="0" err="1" smtClean="0">
                <a:hlinkClick r:id="rId7"/>
              </a:rPr>
              <a:t>tinea</a:t>
            </a:r>
            <a:r>
              <a:rPr lang="en-US" sz="2400" dirty="0" smtClean="0">
                <a:hlinkClick r:id="rId7"/>
              </a:rPr>
              <a:t> </a:t>
            </a:r>
            <a:r>
              <a:rPr lang="en-US" sz="2400" dirty="0" err="1" smtClean="0">
                <a:hlinkClick r:id="rId7"/>
              </a:rPr>
              <a:t>corporis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76872"/>
            <a:ext cx="7467600" cy="419708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Itching, rash and nail </a:t>
            </a:r>
            <a:r>
              <a:rPr lang="en-US" dirty="0" err="1" smtClean="0"/>
              <a:t>discolouration</a:t>
            </a:r>
            <a:r>
              <a:rPr lang="en-US" dirty="0" smtClean="0"/>
              <a:t> are the most common symptoms of </a:t>
            </a:r>
            <a:r>
              <a:rPr lang="en-US" dirty="0" err="1" smtClean="0"/>
              <a:t>tinea</a:t>
            </a:r>
            <a:r>
              <a:rPr lang="en-US" dirty="0" smtClean="0"/>
              <a:t> infection.</a:t>
            </a:r>
          </a:p>
          <a:p>
            <a:r>
              <a:rPr lang="en-US" dirty="0" smtClean="0">
                <a:hlinkClick r:id="rId2"/>
              </a:rPr>
              <a:t>Hair loss</a:t>
            </a:r>
            <a:r>
              <a:rPr lang="en-US" dirty="0" smtClean="0"/>
              <a:t> occurs with </a:t>
            </a:r>
            <a:r>
              <a:rPr lang="en-US" dirty="0" err="1" smtClean="0"/>
              <a:t>tinea</a:t>
            </a:r>
            <a:r>
              <a:rPr lang="en-US" dirty="0" smtClean="0"/>
              <a:t> </a:t>
            </a:r>
            <a:r>
              <a:rPr lang="en-US" dirty="0" err="1" smtClean="0"/>
              <a:t>capitis</a:t>
            </a:r>
            <a:r>
              <a:rPr lang="en-US" dirty="0" smtClean="0"/>
              <a:t> (mainly a disease </a:t>
            </a:r>
            <a:endParaRPr lang="ar-SA" dirty="0" smtClean="0"/>
          </a:p>
          <a:p>
            <a:r>
              <a:rPr lang="en-US" dirty="0" smtClean="0"/>
              <a:t>of children)</a:t>
            </a:r>
          </a:p>
          <a:p>
            <a:r>
              <a:rPr lang="en-US" dirty="0" smtClean="0"/>
              <a:t>. patches that may be more red on the outside edges or resemble a ring</a:t>
            </a:r>
          </a:p>
          <a:p>
            <a:r>
              <a:rPr lang="en-US" dirty="0" smtClean="0"/>
              <a:t>patches with edges that are defined</a:t>
            </a:r>
          </a:p>
          <a:p>
            <a:endParaRPr lang="en-US" dirty="0" smtClean="0"/>
          </a:p>
          <a:p>
            <a:r>
              <a:rPr lang="en-US" dirty="0" smtClean="0"/>
              <a:t>It is common in people who play contact sports.</a:t>
            </a:r>
          </a:p>
          <a:p>
            <a:r>
              <a:rPr lang="en-US" dirty="0" smtClean="0"/>
              <a:t>It occurs in </a:t>
            </a:r>
            <a:r>
              <a:rPr lang="en-US" dirty="0" err="1" smtClean="0">
                <a:hlinkClick r:id="rId3"/>
              </a:rPr>
              <a:t>immunocompromised</a:t>
            </a:r>
            <a:r>
              <a:rPr lang="en-US" dirty="0" smtClean="0">
                <a:hlinkClick r:id="rId3"/>
              </a:rPr>
              <a:t> patients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19872" y="980728"/>
            <a:ext cx="19862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symptoms</a:t>
            </a:r>
            <a:endParaRPr lang="ar-SA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7488832" cy="583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-2628800" y="249289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It can cause hair loss with broken</a:t>
            </a:r>
          </a:p>
          <a:p>
            <a:r>
              <a:rPr lang="en-US" dirty="0" smtClean="0"/>
              <a:t> hairs at the surface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246</TotalTime>
  <Words>583</Words>
  <Application>Microsoft Office PowerPoint</Application>
  <PresentationFormat>On-screen Show (4:3)</PresentationFormat>
  <Paragraphs>45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• Pathogens with Intermediate Virulence</vt:lpstr>
      <vt:lpstr>Slide 2</vt:lpstr>
      <vt:lpstr>Slide 3</vt:lpstr>
      <vt:lpstr>Slide 4</vt:lpstr>
      <vt:lpstr>Slide 5</vt:lpstr>
      <vt:lpstr>Slide 6</vt:lpstr>
      <vt:lpstr>Types of Dermatophyte Infections</vt:lpstr>
      <vt:lpstr>Slide 8</vt:lpstr>
      <vt:lpstr>Slide 9</vt:lpstr>
      <vt:lpstr>Slide 10</vt:lpstr>
      <vt:lpstr>Slide 11</vt:lpstr>
      <vt:lpstr> Diagnosing Ringworm (Dermatophytosis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• Pathogens with Intermediate Virulence</dc:title>
  <dc:creator>user</dc:creator>
  <cp:lastModifiedBy>user</cp:lastModifiedBy>
  <cp:revision>28</cp:revision>
  <dcterms:created xsi:type="dcterms:W3CDTF">2015-02-24T17:11:04Z</dcterms:created>
  <dcterms:modified xsi:type="dcterms:W3CDTF">2015-02-25T04:53:39Z</dcterms:modified>
</cp:coreProperties>
</file>