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8"/>
  </p:notesMasterIdLst>
  <p:sldIdLst>
    <p:sldId id="269" r:id="rId2"/>
    <p:sldId id="321" r:id="rId3"/>
    <p:sldId id="322" r:id="rId4"/>
    <p:sldId id="323" r:id="rId5"/>
    <p:sldId id="324" r:id="rId6"/>
    <p:sldId id="270" r:id="rId7"/>
    <p:sldId id="340" r:id="rId8"/>
    <p:sldId id="271" r:id="rId9"/>
    <p:sldId id="327" r:id="rId10"/>
    <p:sldId id="341" r:id="rId11"/>
    <p:sldId id="307" r:id="rId12"/>
    <p:sldId id="330" r:id="rId13"/>
    <p:sldId id="329" r:id="rId14"/>
    <p:sldId id="309" r:id="rId15"/>
    <p:sldId id="328" r:id="rId16"/>
    <p:sldId id="316" r:id="rId17"/>
    <p:sldId id="297" r:id="rId18"/>
    <p:sldId id="325" r:id="rId19"/>
    <p:sldId id="298" r:id="rId20"/>
    <p:sldId id="299" r:id="rId21"/>
    <p:sldId id="283" r:id="rId22"/>
    <p:sldId id="273" r:id="rId23"/>
    <p:sldId id="289" r:id="rId24"/>
    <p:sldId id="326" r:id="rId25"/>
    <p:sldId id="331" r:id="rId26"/>
    <p:sldId id="332" r:id="rId27"/>
    <p:sldId id="274" r:id="rId28"/>
    <p:sldId id="284" r:id="rId29"/>
    <p:sldId id="275" r:id="rId30"/>
    <p:sldId id="276" r:id="rId31"/>
    <p:sldId id="285" r:id="rId32"/>
    <p:sldId id="287" r:id="rId33"/>
    <p:sldId id="286" r:id="rId34"/>
    <p:sldId id="288" r:id="rId35"/>
    <p:sldId id="333" r:id="rId36"/>
    <p:sldId id="342" r:id="rId37"/>
    <p:sldId id="293" r:id="rId38"/>
    <p:sldId id="334" r:id="rId39"/>
    <p:sldId id="335" r:id="rId40"/>
    <p:sldId id="336" r:id="rId41"/>
    <p:sldId id="337" r:id="rId42"/>
    <p:sldId id="339" r:id="rId43"/>
    <p:sldId id="338" r:id="rId44"/>
    <p:sldId id="302" r:id="rId45"/>
    <p:sldId id="303" r:id="rId46"/>
    <p:sldId id="306" r:id="rId4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7" d="100"/>
          <a:sy n="67" d="100"/>
        </p:scale>
        <p:origin x="-1464" y="-13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D3EAB4-F7D6-44C9-B7F6-82AC61114DA9}" type="datetimeFigureOut">
              <a:rPr lang="en-US" smtClean="0"/>
              <a:t>4/10/2017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90E3B8-B275-49D3-B154-83776D823606}" type="slidenum">
              <a:rPr lang="en-US" smtClean="0"/>
              <a:t>‹#›</a:t>
            </a:fld>
            <a:endParaRPr lang="en-US"/>
          </a:p>
        </p:txBody>
      </p:sp>
    </p:spTree>
    <p:extLst>
      <p:ext uri="{BB962C8B-B14F-4D97-AF65-F5344CB8AC3E}">
        <p14:creationId xmlns:p14="http://schemas.microsoft.com/office/powerpoint/2010/main" val="3861195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B72A405-3A8E-4A92-AD81-9FF2C5B553A6}" type="datetimeFigureOut">
              <a:rPr lang="ar-SA" smtClean="0"/>
              <a:pPr/>
              <a:t>14/07/38</a:t>
            </a:fld>
            <a:endParaRPr lang="ar-SA"/>
          </a:p>
        </p:txBody>
      </p:sp>
      <p:sp>
        <p:nvSpPr>
          <p:cNvPr id="17" name="Footer Placeholder 16"/>
          <p:cNvSpPr>
            <a:spLocks noGrp="1"/>
          </p:cNvSpPr>
          <p:nvPr>
            <p:ph type="ftr" sz="quarter" idx="11"/>
          </p:nvPr>
        </p:nvSpPr>
        <p:spPr/>
        <p:txBody>
          <a:bodyPr/>
          <a:lstStyle/>
          <a:p>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4B74897B-6F40-41E1-87F0-48BD9A00304F}" type="slidenum">
              <a:rPr lang="ar-SA" smtClean="0"/>
              <a:pPr/>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72A405-3A8E-4A92-AD81-9FF2C5B553A6}" type="datetimeFigureOut">
              <a:rPr lang="ar-SA" smtClean="0"/>
              <a:pPr/>
              <a:t>14/07/38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B74897B-6F40-41E1-87F0-48BD9A00304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72A405-3A8E-4A92-AD81-9FF2C5B553A6}" type="datetimeFigureOut">
              <a:rPr lang="ar-SA" smtClean="0"/>
              <a:pPr/>
              <a:t>14/07/38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B74897B-6F40-41E1-87F0-48BD9A00304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B72A405-3A8E-4A92-AD81-9FF2C5B553A6}" type="datetimeFigureOut">
              <a:rPr lang="ar-SA" smtClean="0"/>
              <a:pPr/>
              <a:t>14/07/38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B74897B-6F40-41E1-87F0-48BD9A00304F}" type="slidenum">
              <a:rPr lang="ar-SA" smtClean="0"/>
              <a:pPr/>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B72A405-3A8E-4A92-AD81-9FF2C5B553A6}" type="datetimeFigureOut">
              <a:rPr lang="ar-SA" smtClean="0"/>
              <a:pPr/>
              <a:t>14/07/38</a:t>
            </a:fld>
            <a:endParaRPr lang="ar-SA"/>
          </a:p>
        </p:txBody>
      </p:sp>
      <p:sp>
        <p:nvSpPr>
          <p:cNvPr id="5" name="Footer Placeholder 4"/>
          <p:cNvSpPr>
            <a:spLocks noGrp="1"/>
          </p:cNvSpPr>
          <p:nvPr>
            <p:ph type="ftr" sz="quarter" idx="11"/>
          </p:nvPr>
        </p:nvSpPr>
        <p:spPr>
          <a:xfrm>
            <a:off x="800100" y="6172200"/>
            <a:ext cx="4000500" cy="457200"/>
          </a:xfrm>
        </p:spPr>
        <p:txBody>
          <a:bodyPr/>
          <a:lstStyle/>
          <a:p>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4B74897B-6F40-41E1-87F0-48BD9A00304F}"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B72A405-3A8E-4A92-AD81-9FF2C5B553A6}" type="datetimeFigureOut">
              <a:rPr lang="ar-SA" smtClean="0"/>
              <a:pPr/>
              <a:t>14/07/38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B74897B-6F40-41E1-87F0-48BD9A00304F}" type="slidenum">
              <a:rPr lang="ar-SA" smtClean="0"/>
              <a:pPr/>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B72A405-3A8E-4A92-AD81-9FF2C5B553A6}" type="datetimeFigureOut">
              <a:rPr lang="ar-SA" smtClean="0"/>
              <a:pPr/>
              <a:t>14/07/38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B74897B-6F40-41E1-87F0-48BD9A00304F}" type="slidenum">
              <a:rPr lang="ar-SA" smtClean="0"/>
              <a:pPr/>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B72A405-3A8E-4A92-AD81-9FF2C5B553A6}" type="datetimeFigureOut">
              <a:rPr lang="ar-SA" smtClean="0"/>
              <a:pPr/>
              <a:t>14/07/38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B74897B-6F40-41E1-87F0-48BD9A00304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72A405-3A8E-4A92-AD81-9FF2C5B553A6}" type="datetimeFigureOut">
              <a:rPr lang="ar-SA" smtClean="0"/>
              <a:pPr/>
              <a:t>14/07/38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B74897B-6F40-41E1-87F0-48BD9A00304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B72A405-3A8E-4A92-AD81-9FF2C5B553A6}" type="datetimeFigureOut">
              <a:rPr lang="ar-SA" smtClean="0"/>
              <a:pPr/>
              <a:t>14/07/38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B74897B-6F40-41E1-87F0-48BD9A00304F}" type="slidenum">
              <a:rPr lang="ar-SA" smtClean="0"/>
              <a:pPr/>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B72A405-3A8E-4A92-AD81-9FF2C5B553A6}" type="datetimeFigureOut">
              <a:rPr lang="ar-SA" smtClean="0"/>
              <a:pPr/>
              <a:t>14/07/38</a:t>
            </a:fld>
            <a:endParaRPr lang="ar-SA"/>
          </a:p>
        </p:txBody>
      </p:sp>
      <p:sp>
        <p:nvSpPr>
          <p:cNvPr id="6" name="Footer Placeholder 5"/>
          <p:cNvSpPr>
            <a:spLocks noGrp="1"/>
          </p:cNvSpPr>
          <p:nvPr>
            <p:ph type="ftr" sz="quarter" idx="11"/>
          </p:nvPr>
        </p:nvSpPr>
        <p:spPr>
          <a:xfrm>
            <a:off x="914400" y="6172200"/>
            <a:ext cx="3886200" cy="457200"/>
          </a:xfrm>
        </p:spPr>
        <p:txBody>
          <a:bodyPr/>
          <a:lstStyle/>
          <a:p>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4B74897B-6F40-41E1-87F0-48BD9A00304F}" type="slidenum">
              <a:rPr lang="ar-SA" smtClean="0"/>
              <a:pPr/>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B72A405-3A8E-4A92-AD81-9FF2C5B553A6}" type="datetimeFigureOut">
              <a:rPr lang="ar-SA" smtClean="0"/>
              <a:pPr/>
              <a:t>14/07/38</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B74897B-6F40-41E1-87F0-48BD9A00304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3568" y="548680"/>
            <a:ext cx="7772400" cy="1470025"/>
          </a:xfrm>
        </p:spPr>
        <p:txBody>
          <a:bodyPr>
            <a:normAutofit fontScale="90000"/>
          </a:bodyPr>
          <a:lstStyle/>
          <a:p>
            <a:pPr rtl="0"/>
            <a:r>
              <a:rPr lang="en-US" b="1" dirty="0" smtClean="0">
                <a:solidFill>
                  <a:schemeClr val="tx1"/>
                </a:solidFill>
                <a:latin typeface="Times New Roman" panose="02020603050405020304" pitchFamily="18" charset="0"/>
                <a:cs typeface="Times New Roman" panose="02020603050405020304" pitchFamily="18" charset="0"/>
              </a:rPr>
              <a:t>Pathophysiology </a:t>
            </a:r>
            <a:br>
              <a:rPr lang="en-US" b="1" dirty="0" smtClean="0">
                <a:solidFill>
                  <a:schemeClr val="tx1"/>
                </a:solidFill>
                <a:latin typeface="Times New Roman" panose="02020603050405020304" pitchFamily="18" charset="0"/>
                <a:cs typeface="Times New Roman" panose="02020603050405020304" pitchFamily="18" charset="0"/>
              </a:rPr>
            </a:br>
            <a:r>
              <a:rPr lang="en-US" b="1" dirty="0" smtClean="0">
                <a:solidFill>
                  <a:schemeClr val="tx1"/>
                </a:solidFill>
                <a:latin typeface="Times New Roman" panose="02020603050405020304" pitchFamily="18" charset="0"/>
                <a:cs typeface="Times New Roman" panose="02020603050405020304" pitchFamily="18" charset="0"/>
              </a:rPr>
              <a:t>of </a:t>
            </a:r>
            <a:br>
              <a:rPr lang="en-US" b="1" dirty="0" smtClean="0">
                <a:solidFill>
                  <a:schemeClr val="tx1"/>
                </a:solidFill>
                <a:latin typeface="Times New Roman" panose="02020603050405020304" pitchFamily="18" charset="0"/>
                <a:cs typeface="Times New Roman" panose="02020603050405020304" pitchFamily="18" charset="0"/>
              </a:rPr>
            </a:br>
            <a:r>
              <a:rPr lang="en-US" b="1" dirty="0" smtClean="0">
                <a:solidFill>
                  <a:schemeClr val="tx1"/>
                </a:solidFill>
                <a:latin typeface="Times New Roman" panose="02020603050405020304" pitchFamily="18" charset="0"/>
                <a:cs typeface="Times New Roman" panose="02020603050405020304" pitchFamily="18" charset="0"/>
              </a:rPr>
              <a:t>Digestive system</a:t>
            </a:r>
            <a:endParaRPr lang="ar-SA" b="1" dirty="0">
              <a:solidFill>
                <a:schemeClr val="tx1"/>
              </a:solidFill>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636912"/>
            <a:ext cx="2968625" cy="3236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400" y="1196752"/>
            <a:ext cx="8640960" cy="5115246"/>
          </a:xfrm>
          <a:prstGeom prst="rect">
            <a:avLst/>
          </a:prstGeom>
        </p:spPr>
        <p:txBody>
          <a:bodyPr wrap="square">
            <a:spAutoFit/>
          </a:bodyPr>
          <a:lstStyle/>
          <a:p>
            <a:pPr algn="l"/>
            <a:r>
              <a:rPr lang="en-US" sz="3200" dirty="0">
                <a:latin typeface="Times New Roman" panose="02020603050405020304" pitchFamily="18" charset="0"/>
                <a:cs typeface="Times New Roman" panose="02020603050405020304" pitchFamily="18" charset="0"/>
              </a:rPr>
              <a:t>There are two types of problems </a:t>
            </a:r>
            <a:r>
              <a:rPr lang="en-US" sz="3200" dirty="0" smtClean="0">
                <a:latin typeface="Times New Roman" panose="02020603050405020304" pitchFamily="18" charset="0"/>
                <a:cs typeface="Times New Roman" panose="02020603050405020304" pitchFamily="18" charset="0"/>
              </a:rPr>
              <a:t>: </a:t>
            </a:r>
            <a:endParaRPr lang="en-US" sz="3200" dirty="0">
              <a:latin typeface="Times New Roman" panose="02020603050405020304" pitchFamily="18" charset="0"/>
              <a:cs typeface="Times New Roman" panose="02020603050405020304" pitchFamily="18" charset="0"/>
            </a:endParaRPr>
          </a:p>
          <a:p>
            <a:pPr marL="342900" lvl="0" indent="-342900" algn="l" rtl="0">
              <a:spcBef>
                <a:spcPct val="20000"/>
              </a:spcBef>
            </a:pPr>
            <a:r>
              <a:rPr lang="en-US" sz="3200" dirty="0" smtClean="0">
                <a:latin typeface="Times New Roman" panose="02020603050405020304" pitchFamily="18" charset="0"/>
                <a:cs typeface="Times New Roman" panose="02020603050405020304" pitchFamily="18" charset="0"/>
              </a:rPr>
              <a:t>* Impaired </a:t>
            </a:r>
            <a:r>
              <a:rPr lang="en-US" sz="3200" dirty="0">
                <a:latin typeface="Times New Roman" panose="02020603050405020304" pitchFamily="18" charset="0"/>
                <a:cs typeface="Times New Roman" panose="02020603050405020304" pitchFamily="18" charset="0"/>
              </a:rPr>
              <a:t>motility of esophageal wall </a:t>
            </a:r>
            <a:r>
              <a:rPr lang="en-US" sz="3200" dirty="0" smtClean="0">
                <a:latin typeface="Times New Roman" panose="02020603050405020304" pitchFamily="18" charset="0"/>
                <a:cs typeface="Times New Roman" panose="02020603050405020304" pitchFamily="18" charset="0"/>
              </a:rPr>
              <a:t>(the </a:t>
            </a:r>
            <a:r>
              <a:rPr lang="en-US" sz="3200" dirty="0">
                <a:latin typeface="Times New Roman" panose="02020603050405020304" pitchFamily="18" charset="0"/>
                <a:cs typeface="Times New Roman" panose="02020603050405020304" pitchFamily="18" charset="0"/>
              </a:rPr>
              <a:t>muscles and nerves that help move food through the throat and esophagus are not working </a:t>
            </a:r>
            <a:r>
              <a:rPr lang="en-US" sz="3200" dirty="0" smtClean="0">
                <a:latin typeface="Times New Roman" panose="02020603050405020304" pitchFamily="18" charset="0"/>
                <a:cs typeface="Times New Roman" panose="02020603050405020304" pitchFamily="18" charset="0"/>
              </a:rPr>
              <a:t>right) </a:t>
            </a:r>
            <a:r>
              <a:rPr lang="en-US" sz="3200" dirty="0">
                <a:solidFill>
                  <a:prstClr val="black"/>
                </a:solidFill>
                <a:latin typeface="Times New Roman" panose="02020603050405020304" pitchFamily="18" charset="0"/>
                <a:cs typeface="Times New Roman" panose="02020603050405020304" pitchFamily="18" charset="0"/>
              </a:rPr>
              <a:t>caused by </a:t>
            </a:r>
            <a:r>
              <a:rPr lang="en-US" sz="3200" dirty="0" smtClean="0">
                <a:solidFill>
                  <a:prstClr val="black"/>
                </a:solidFill>
                <a:latin typeface="Times New Roman" panose="02020603050405020304" pitchFamily="18" charset="0"/>
                <a:cs typeface="Times New Roman" panose="02020603050405020304" pitchFamily="18" charset="0"/>
              </a:rPr>
              <a:t>neurologic </a:t>
            </a:r>
            <a:r>
              <a:rPr lang="en-US" sz="3200" dirty="0">
                <a:solidFill>
                  <a:prstClr val="black"/>
                </a:solidFill>
                <a:latin typeface="Times New Roman" panose="02020603050405020304" pitchFamily="18" charset="0"/>
                <a:cs typeface="Times New Roman" panose="02020603050405020304" pitchFamily="18" charset="0"/>
              </a:rPr>
              <a:t>disorders: e.g. brain injury, stroke or </a:t>
            </a:r>
            <a:r>
              <a:rPr lang="en-US" sz="3200" dirty="0" err="1">
                <a:solidFill>
                  <a:prstClr val="black"/>
                </a:solidFill>
                <a:latin typeface="Times New Roman" panose="02020603050405020304" pitchFamily="18" charset="0"/>
                <a:cs typeface="Times New Roman" panose="02020603050405020304" pitchFamily="18" charset="0"/>
              </a:rPr>
              <a:t>parkinson’s</a:t>
            </a:r>
            <a:r>
              <a:rPr lang="en-US" sz="3200" dirty="0">
                <a:solidFill>
                  <a:prstClr val="black"/>
                </a:solidFill>
                <a:latin typeface="Times New Roman" panose="02020603050405020304" pitchFamily="18" charset="0"/>
                <a:cs typeface="Times New Roman" panose="02020603050405020304" pitchFamily="18" charset="0"/>
              </a:rPr>
              <a:t> disease</a:t>
            </a:r>
            <a:endParaRPr lang="ar-SA" sz="3200" dirty="0">
              <a:solidFill>
                <a:prstClr val="black"/>
              </a:solidFill>
              <a:latin typeface="Times New Roman" panose="02020603050405020304" pitchFamily="18" charset="0"/>
              <a:cs typeface="Times New Roman" panose="02020603050405020304" pitchFamily="18" charset="0"/>
            </a:endParaRPr>
          </a:p>
          <a:p>
            <a:pPr algn="l"/>
            <a:endParaRPr lang="en-US" sz="3200" dirty="0" smtClean="0">
              <a:latin typeface="Times New Roman" panose="02020603050405020304" pitchFamily="18" charset="0"/>
              <a:cs typeface="Times New Roman" panose="02020603050405020304" pitchFamily="18" charset="0"/>
            </a:endParaRPr>
          </a:p>
          <a:p>
            <a:pPr algn="l"/>
            <a:r>
              <a:rPr lang="en-US" sz="3200" dirty="0" smtClean="0">
                <a:latin typeface="Times New Roman" panose="02020603050405020304" pitchFamily="18" charset="0"/>
                <a:cs typeface="Times New Roman" panose="02020603050405020304" pitchFamily="18" charset="0"/>
              </a:rPr>
              <a:t>*</a:t>
            </a:r>
            <a:r>
              <a:rPr lang="en-US" sz="3200" dirty="0"/>
              <a:t> </a:t>
            </a:r>
            <a:r>
              <a:rPr lang="en-US" sz="3200" dirty="0">
                <a:latin typeface="Times New Roman" panose="02020603050405020304" pitchFamily="18" charset="0"/>
                <a:cs typeface="Times New Roman" panose="02020603050405020304" pitchFamily="18" charset="0"/>
              </a:rPr>
              <a:t>Something is blocking </a:t>
            </a:r>
            <a:r>
              <a:rPr lang="en-US" sz="3200" dirty="0" smtClean="0">
                <a:latin typeface="Times New Roman" panose="02020603050405020304" pitchFamily="18" charset="0"/>
                <a:cs typeface="Times New Roman" panose="02020603050405020304" pitchFamily="18" charset="0"/>
              </a:rPr>
              <a:t>throat </a:t>
            </a:r>
            <a:r>
              <a:rPr lang="en-US" sz="3200" dirty="0">
                <a:latin typeface="Times New Roman" panose="02020603050405020304" pitchFamily="18" charset="0"/>
                <a:cs typeface="Times New Roman" panose="02020603050405020304" pitchFamily="18" charset="0"/>
              </a:rPr>
              <a:t>or </a:t>
            </a:r>
            <a:r>
              <a:rPr lang="en-US" sz="3200" dirty="0" smtClean="0">
                <a:latin typeface="Times New Roman" panose="02020603050405020304" pitchFamily="18" charset="0"/>
                <a:cs typeface="Times New Roman" panose="02020603050405020304" pitchFamily="18" charset="0"/>
              </a:rPr>
              <a:t>esophagus (esophageal obstruction), </a:t>
            </a:r>
            <a:r>
              <a:rPr lang="en-US" sz="3200" dirty="0">
                <a:latin typeface="Times New Roman" panose="02020603050405020304" pitchFamily="18" charset="0"/>
                <a:cs typeface="Times New Roman" panose="02020603050405020304" pitchFamily="18" charset="0"/>
              </a:rPr>
              <a:t>t</a:t>
            </a:r>
            <a:r>
              <a:rPr lang="en-US" sz="3200" dirty="0" smtClean="0">
                <a:latin typeface="Times New Roman" panose="02020603050405020304" pitchFamily="18" charset="0"/>
                <a:cs typeface="Times New Roman" panose="02020603050405020304" pitchFamily="18" charset="0"/>
              </a:rPr>
              <a:t>his may happen in case of </a:t>
            </a:r>
            <a:r>
              <a:rPr lang="en-US" sz="3200" dirty="0" smtClean="0">
                <a:solidFill>
                  <a:prstClr val="black"/>
                </a:solidFill>
                <a:latin typeface="Times New Roman" panose="02020603050405020304" pitchFamily="18" charset="0"/>
                <a:cs typeface="Times New Roman" panose="02020603050405020304" pitchFamily="18" charset="0"/>
              </a:rPr>
              <a:t>tumors</a:t>
            </a:r>
            <a:endParaRPr lang="en-US" sz="3200" dirty="0">
              <a:effectLst/>
              <a:latin typeface="Times New Roman" panose="02020603050405020304" pitchFamily="18" charset="0"/>
              <a:cs typeface="Times New Roman" panose="02020603050405020304" pitchFamily="18" charset="0"/>
            </a:endParaRPr>
          </a:p>
        </p:txBody>
      </p:sp>
      <p:sp>
        <p:nvSpPr>
          <p:cNvPr id="3" name="Rectangle 2"/>
          <p:cNvSpPr/>
          <p:nvPr/>
        </p:nvSpPr>
        <p:spPr>
          <a:xfrm>
            <a:off x="251520" y="391776"/>
            <a:ext cx="1899879" cy="584775"/>
          </a:xfrm>
          <a:prstGeom prst="rect">
            <a:avLst/>
          </a:prstGeom>
        </p:spPr>
        <p:txBody>
          <a:bodyPr wrap="none">
            <a:spAutoFit/>
          </a:bodyPr>
          <a:lstStyle/>
          <a:p>
            <a:pPr marL="342900" lvl="0" indent="-342900" algn="l" rtl="0">
              <a:spcBef>
                <a:spcPct val="20000"/>
              </a:spcBef>
              <a:buFont typeface="Arial" pitchFamily="34" charset="0"/>
              <a:buChar char="•"/>
            </a:pPr>
            <a:r>
              <a:rPr lang="en-US" sz="3200" b="1" dirty="0">
                <a:solidFill>
                  <a:srgbClr val="FF0000"/>
                </a:solidFill>
                <a:latin typeface="Times New Roman" panose="02020603050405020304" pitchFamily="18" charset="0"/>
                <a:cs typeface="Times New Roman" panose="02020603050405020304" pitchFamily="18" charset="0"/>
              </a:rPr>
              <a:t>Causes:</a:t>
            </a:r>
          </a:p>
        </p:txBody>
      </p:sp>
    </p:spTree>
    <p:extLst>
      <p:ext uri="{BB962C8B-B14F-4D97-AF65-F5344CB8AC3E}">
        <p14:creationId xmlns:p14="http://schemas.microsoft.com/office/powerpoint/2010/main" val="3945150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1520" y="260648"/>
            <a:ext cx="7772400" cy="1143000"/>
          </a:xfrm>
        </p:spPr>
        <p:txBody>
          <a:bodyPr>
            <a:normAutofit/>
          </a:bodyPr>
          <a:lstStyle/>
          <a:p>
            <a:r>
              <a:rPr lang="en-US" b="1" dirty="0" smtClean="0">
                <a:solidFill>
                  <a:srgbClr val="00B0F0"/>
                </a:solidFill>
                <a:latin typeface="Times New Roman" panose="02020603050405020304" pitchFamily="18" charset="0"/>
                <a:cs typeface="Times New Roman" panose="02020603050405020304" pitchFamily="18" charset="0"/>
              </a:rPr>
              <a:t>Gastritis</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467544" y="1414448"/>
            <a:ext cx="7772400" cy="4572000"/>
          </a:xfrm>
        </p:spPr>
        <p:txBody>
          <a:bodyPr>
            <a:normAutofit/>
          </a:bodyPr>
          <a:lstStyle/>
          <a:p>
            <a:pPr algn="l" rtl="0">
              <a:lnSpc>
                <a:spcPct val="90000"/>
              </a:lnSpc>
            </a:pPr>
            <a:r>
              <a:rPr lang="en-US" sz="3000" dirty="0" smtClean="0">
                <a:latin typeface="Times New Roman" panose="02020603050405020304" pitchFamily="18" charset="0"/>
                <a:cs typeface="Times New Roman" panose="02020603050405020304" pitchFamily="18" charset="0"/>
              </a:rPr>
              <a:t>Gastritis means inflammation of the gastric mucosa.  </a:t>
            </a:r>
          </a:p>
          <a:p>
            <a:pPr algn="l" rtl="0">
              <a:lnSpc>
                <a:spcPct val="90000"/>
              </a:lnSpc>
            </a:pPr>
            <a:endParaRPr lang="en-US" sz="3000" dirty="0" smtClean="0">
              <a:latin typeface="Times New Roman" panose="02020603050405020304" pitchFamily="18" charset="0"/>
              <a:cs typeface="Times New Roman" panose="02020603050405020304" pitchFamily="18" charset="0"/>
            </a:endParaRPr>
          </a:p>
          <a:p>
            <a:pPr algn="l" rtl="0">
              <a:lnSpc>
                <a:spcPct val="90000"/>
              </a:lnSpc>
            </a:pPr>
            <a:r>
              <a:rPr lang="en-US" sz="3000" dirty="0">
                <a:latin typeface="Times New Roman" panose="02020603050405020304" pitchFamily="18" charset="0"/>
                <a:cs typeface="Times New Roman" panose="02020603050405020304" pitchFamily="18" charset="0"/>
              </a:rPr>
              <a:t>Gastritis may occur suddenly (acute gastritis), or it can occur slowly over time (chronic gastritis).</a:t>
            </a:r>
            <a:endParaRPr lang="en-US" sz="3000" dirty="0" smtClean="0">
              <a:latin typeface="Times New Roman" panose="02020603050405020304" pitchFamily="18" charset="0"/>
              <a:cs typeface="Times New Roman" panose="02020603050405020304" pitchFamily="18" charset="0"/>
            </a:endParaRPr>
          </a:p>
          <a:p>
            <a:pPr marL="0" indent="0" algn="l" rtl="0">
              <a:lnSpc>
                <a:spcPct val="90000"/>
              </a:lnSpc>
              <a:buNone/>
            </a:pPr>
            <a:endParaRPr lang="en-US" sz="3000" dirty="0" smtClean="0">
              <a:latin typeface="Times New Roman" panose="02020603050405020304" pitchFamily="18" charset="0"/>
              <a:cs typeface="Times New Roman" panose="02020603050405020304" pitchFamily="18" charset="0"/>
            </a:endParaRPr>
          </a:p>
        </p:txBody>
      </p:sp>
      <p:sp>
        <p:nvSpPr>
          <p:cNvPr id="2" name="Rectangle 1"/>
          <p:cNvSpPr/>
          <p:nvPr/>
        </p:nvSpPr>
        <p:spPr>
          <a:xfrm>
            <a:off x="467544" y="4509120"/>
            <a:ext cx="8280920" cy="1477328"/>
          </a:xfrm>
          <a:prstGeom prst="rect">
            <a:avLst/>
          </a:prstGeom>
        </p:spPr>
        <p:txBody>
          <a:bodyPr wrap="square">
            <a:spAutoFit/>
          </a:bodyPr>
          <a:lstStyle/>
          <a:p>
            <a:pPr algn="l"/>
            <a:r>
              <a:rPr lang="en-US" sz="3000"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Weaknesses</a:t>
            </a:r>
            <a:r>
              <a:rPr lang="en-US" sz="3000" dirty="0">
                <a:latin typeface="Times New Roman" panose="02020603050405020304" pitchFamily="18" charset="0"/>
                <a:cs typeface="Times New Roman" panose="02020603050405020304" pitchFamily="18" charset="0"/>
              </a:rPr>
              <a:t> in the mucus-lined barrier that protects </a:t>
            </a:r>
            <a:r>
              <a:rPr lang="en-US" sz="3000" dirty="0" smtClean="0">
                <a:latin typeface="Times New Roman" panose="02020603050405020304" pitchFamily="18" charset="0"/>
                <a:cs typeface="Times New Roman" panose="02020603050405020304" pitchFamily="18" charset="0"/>
              </a:rPr>
              <a:t>stomach </a:t>
            </a:r>
            <a:r>
              <a:rPr lang="en-US" sz="3000" dirty="0">
                <a:latin typeface="Times New Roman" panose="02020603050405020304" pitchFamily="18" charset="0"/>
                <a:cs typeface="Times New Roman" panose="02020603050405020304" pitchFamily="18" charset="0"/>
              </a:rPr>
              <a:t>wall allow </a:t>
            </a:r>
            <a:r>
              <a:rPr lang="en-US" sz="3000" dirty="0" smtClean="0">
                <a:latin typeface="Times New Roman" panose="02020603050405020304" pitchFamily="18" charset="0"/>
                <a:cs typeface="Times New Roman" panose="02020603050405020304" pitchFamily="18" charset="0"/>
              </a:rPr>
              <a:t>digestive </a:t>
            </a:r>
            <a:r>
              <a:rPr lang="en-US" sz="3000" dirty="0">
                <a:latin typeface="Times New Roman" panose="02020603050405020304" pitchFamily="18" charset="0"/>
                <a:cs typeface="Times New Roman" panose="02020603050405020304" pitchFamily="18" charset="0"/>
              </a:rPr>
              <a:t>juices to damage and </a:t>
            </a:r>
            <a:r>
              <a:rPr lang="en-US" sz="3000" dirty="0" smtClean="0">
                <a:latin typeface="Times New Roman" panose="02020603050405020304" pitchFamily="18" charset="0"/>
                <a:cs typeface="Times New Roman" panose="02020603050405020304" pitchFamily="18" charset="0"/>
              </a:rPr>
              <a:t>inflame stomach lining.</a:t>
            </a:r>
            <a:endParaRPr lang="en-US" sz="3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520" y="404664"/>
            <a:ext cx="8712968" cy="5016758"/>
          </a:xfrm>
          <a:prstGeom prst="rect">
            <a:avLst/>
          </a:prstGeom>
        </p:spPr>
        <p:txBody>
          <a:bodyPr wrap="square">
            <a:spAutoFit/>
          </a:bodyPr>
          <a:lstStyle/>
          <a:p>
            <a:pPr algn="l"/>
            <a:endParaRPr lang="en-US" sz="3200" dirty="0" smtClean="0">
              <a:solidFill>
                <a:srgbClr val="FF0000"/>
              </a:solidFill>
              <a:latin typeface="Times New Roman" panose="02020603050405020304" pitchFamily="18" charset="0"/>
              <a:cs typeface="Times New Roman" panose="02020603050405020304" pitchFamily="18" charset="0"/>
            </a:endParaRPr>
          </a:p>
          <a:p>
            <a:pPr algn="l"/>
            <a:r>
              <a:rPr lang="en-US" sz="3200" dirty="0" smtClean="0">
                <a:solidFill>
                  <a:srgbClr val="FF0000"/>
                </a:solidFill>
                <a:latin typeface="Times New Roman" panose="02020603050405020304" pitchFamily="18" charset="0"/>
                <a:cs typeface="Times New Roman" panose="02020603050405020304" pitchFamily="18" charset="0"/>
              </a:rPr>
              <a:t>What </a:t>
            </a:r>
            <a:r>
              <a:rPr lang="en-US" sz="3200" dirty="0">
                <a:solidFill>
                  <a:srgbClr val="FF0000"/>
                </a:solidFill>
                <a:latin typeface="Times New Roman" panose="02020603050405020304" pitchFamily="18" charset="0"/>
                <a:cs typeface="Times New Roman" panose="02020603050405020304" pitchFamily="18" charset="0"/>
              </a:rPr>
              <a:t>Are the Symptoms of </a:t>
            </a:r>
            <a:r>
              <a:rPr lang="en-US" sz="3200" dirty="0" smtClean="0">
                <a:solidFill>
                  <a:srgbClr val="FF0000"/>
                </a:solidFill>
                <a:latin typeface="Times New Roman" panose="02020603050405020304" pitchFamily="18" charset="0"/>
                <a:cs typeface="Times New Roman" panose="02020603050405020304" pitchFamily="18" charset="0"/>
              </a:rPr>
              <a:t>Gastritis?</a:t>
            </a:r>
          </a:p>
          <a:p>
            <a:pPr algn="l"/>
            <a:r>
              <a:rPr lang="en-US" sz="3200" dirty="0" smtClean="0">
                <a:solidFill>
                  <a:srgbClr val="FF0000"/>
                </a:solidFill>
                <a:latin typeface="Times New Roman" panose="02020603050405020304" pitchFamily="18" charset="0"/>
                <a:cs typeface="Times New Roman" panose="02020603050405020304" pitchFamily="18" charset="0"/>
              </a:rPr>
              <a:t> </a:t>
            </a:r>
            <a:endParaRPr lang="en-US" sz="3200" dirty="0">
              <a:latin typeface="Times New Roman" panose="02020603050405020304" pitchFamily="18" charset="0"/>
              <a:cs typeface="Times New Roman" panose="02020603050405020304" pitchFamily="18" charset="0"/>
            </a:endParaRPr>
          </a:p>
          <a:p>
            <a:pPr algn="l"/>
            <a:r>
              <a:rPr lang="en-US" sz="3200" dirty="0" smtClean="0">
                <a:latin typeface="Times New Roman" panose="02020603050405020304" pitchFamily="18" charset="0"/>
                <a:cs typeface="Times New Roman" panose="02020603050405020304" pitchFamily="18" charset="0"/>
              </a:rPr>
              <a:t>• upper </a:t>
            </a:r>
            <a:r>
              <a:rPr lang="en-US" sz="3200" dirty="0">
                <a:latin typeface="Times New Roman" panose="02020603050405020304" pitchFamily="18" charset="0"/>
                <a:cs typeface="Times New Roman" panose="02020603050405020304" pitchFamily="18" charset="0"/>
              </a:rPr>
              <a:t>abdominal pain</a:t>
            </a:r>
          </a:p>
          <a:p>
            <a:pPr algn="l"/>
            <a:r>
              <a:rPr lang="en-US" sz="3200" dirty="0" smtClean="0">
                <a:latin typeface="Times New Roman" panose="02020603050405020304" pitchFamily="18" charset="0"/>
                <a:cs typeface="Times New Roman" panose="02020603050405020304" pitchFamily="18" charset="0"/>
              </a:rPr>
              <a:t>• indigestion </a:t>
            </a:r>
            <a:r>
              <a:rPr lang="en-US" sz="3200" dirty="0">
                <a:latin typeface="Times New Roman" panose="02020603050405020304" pitchFamily="18" charset="0"/>
                <a:cs typeface="Times New Roman" panose="02020603050405020304" pitchFamily="18" charset="0"/>
              </a:rPr>
              <a:t>or bloating</a:t>
            </a:r>
          </a:p>
          <a:p>
            <a:pPr algn="l"/>
            <a:r>
              <a:rPr lang="en-US" sz="3200" dirty="0" smtClean="0">
                <a:latin typeface="Times New Roman" panose="02020603050405020304" pitchFamily="18" charset="0"/>
                <a:cs typeface="Times New Roman" panose="02020603050405020304" pitchFamily="18" charset="0"/>
              </a:rPr>
              <a:t>• nausea </a:t>
            </a:r>
            <a:r>
              <a:rPr lang="en-US" sz="3200" dirty="0">
                <a:latin typeface="Times New Roman" panose="02020603050405020304" pitchFamily="18" charset="0"/>
                <a:cs typeface="Times New Roman" panose="02020603050405020304" pitchFamily="18" charset="0"/>
              </a:rPr>
              <a:t>and vomiting</a:t>
            </a:r>
          </a:p>
          <a:p>
            <a:pPr algn="l"/>
            <a:r>
              <a:rPr lang="en-US" sz="3200" dirty="0" smtClean="0">
                <a:latin typeface="Times New Roman" panose="02020603050405020304" pitchFamily="18" charset="0"/>
                <a:cs typeface="Times New Roman" panose="02020603050405020304" pitchFamily="18" charset="0"/>
              </a:rPr>
              <a:t>• belching</a:t>
            </a:r>
            <a:endParaRPr lang="en-US" sz="3200" dirty="0">
              <a:latin typeface="Times New Roman" panose="02020603050405020304" pitchFamily="18" charset="0"/>
              <a:cs typeface="Times New Roman" panose="02020603050405020304" pitchFamily="18" charset="0"/>
            </a:endParaRPr>
          </a:p>
          <a:p>
            <a:pPr algn="l"/>
            <a:r>
              <a:rPr lang="en-US" sz="3200" dirty="0" smtClean="0">
                <a:latin typeface="Times New Roman" panose="02020603050405020304" pitchFamily="18" charset="0"/>
                <a:cs typeface="Times New Roman" panose="02020603050405020304" pitchFamily="18" charset="0"/>
              </a:rPr>
              <a:t>• loss </a:t>
            </a:r>
            <a:r>
              <a:rPr lang="en-US" sz="3200" dirty="0">
                <a:latin typeface="Times New Roman" panose="02020603050405020304" pitchFamily="18" charset="0"/>
                <a:cs typeface="Times New Roman" panose="02020603050405020304" pitchFamily="18" charset="0"/>
              </a:rPr>
              <a:t>of appetite or weight </a:t>
            </a:r>
            <a:r>
              <a:rPr lang="en-US" sz="3200" dirty="0" smtClean="0">
                <a:latin typeface="Times New Roman" panose="02020603050405020304" pitchFamily="18" charset="0"/>
                <a:cs typeface="Times New Roman" panose="02020603050405020304" pitchFamily="18" charset="0"/>
              </a:rPr>
              <a:t>loss</a:t>
            </a:r>
          </a:p>
          <a:p>
            <a:pPr algn="l"/>
            <a:r>
              <a:rPr lang="en-US" sz="3200" dirty="0">
                <a:latin typeface="Times New Roman" panose="02020603050405020304" pitchFamily="18" charset="0"/>
                <a:cs typeface="Times New Roman" panose="02020603050405020304" pitchFamily="18" charset="0"/>
              </a:rPr>
              <a:t>In more extreme cases, you may experience stomach bleeding and/or black stools</a:t>
            </a:r>
          </a:p>
        </p:txBody>
      </p:sp>
    </p:spTree>
    <p:extLst>
      <p:ext uri="{BB962C8B-B14F-4D97-AF65-F5344CB8AC3E}">
        <p14:creationId xmlns:p14="http://schemas.microsoft.com/office/powerpoint/2010/main" val="12416729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183" y="1207641"/>
            <a:ext cx="8492121" cy="3046988"/>
          </a:xfrm>
          <a:prstGeom prst="rect">
            <a:avLst/>
          </a:prstGeom>
        </p:spPr>
        <p:txBody>
          <a:bodyPr wrap="square">
            <a:spAutoFit/>
          </a:bodyPr>
          <a:lstStyle/>
          <a:p>
            <a:pPr algn="l"/>
            <a:r>
              <a:rPr lang="en-US" sz="3200" dirty="0" smtClean="0">
                <a:latin typeface="Times New Roman" panose="02020603050405020304" pitchFamily="18" charset="0"/>
                <a:cs typeface="Times New Roman" panose="02020603050405020304" pitchFamily="18" charset="0"/>
              </a:rPr>
              <a:t>• Long-term </a:t>
            </a:r>
            <a:r>
              <a:rPr lang="en-US" sz="3200" dirty="0">
                <a:latin typeface="Times New Roman" panose="02020603050405020304" pitchFamily="18" charset="0"/>
                <a:cs typeface="Times New Roman" panose="02020603050405020304" pitchFamily="18" charset="0"/>
              </a:rPr>
              <a:t>use of certain medications (</a:t>
            </a:r>
            <a:r>
              <a:rPr lang="en-US" sz="3200" dirty="0" smtClean="0">
                <a:latin typeface="Times New Roman" panose="02020603050405020304" pitchFamily="18" charset="0"/>
                <a:cs typeface="Times New Roman" panose="02020603050405020304" pitchFamily="18" charset="0"/>
              </a:rPr>
              <a:t>aspirin) </a:t>
            </a:r>
          </a:p>
          <a:p>
            <a:pPr algn="l"/>
            <a:r>
              <a:rPr lang="en-US" sz="3200" dirty="0" smtClean="0">
                <a:latin typeface="Times New Roman" panose="02020603050405020304" pitchFamily="18" charset="0"/>
                <a:cs typeface="Times New Roman" panose="02020603050405020304" pitchFamily="18" charset="0"/>
              </a:rPr>
              <a:t>• Excessive </a:t>
            </a:r>
            <a:r>
              <a:rPr lang="en-US" sz="3200" dirty="0">
                <a:latin typeface="Times New Roman" panose="02020603050405020304" pitchFamily="18" charset="0"/>
                <a:cs typeface="Times New Roman" panose="02020603050405020304" pitchFamily="18" charset="0"/>
              </a:rPr>
              <a:t>alcohol consumption</a:t>
            </a:r>
          </a:p>
          <a:p>
            <a:pPr algn="l"/>
            <a:r>
              <a:rPr lang="en-US" sz="3200" dirty="0" smtClean="0">
                <a:latin typeface="Times New Roman" panose="02020603050405020304" pitchFamily="18" charset="0"/>
                <a:cs typeface="Times New Roman" panose="02020603050405020304" pitchFamily="18" charset="0"/>
              </a:rPr>
              <a:t>• Bacteria </a:t>
            </a:r>
            <a:r>
              <a:rPr lang="en-US" sz="3200" dirty="0">
                <a:latin typeface="Times New Roman" panose="02020603050405020304" pitchFamily="18" charset="0"/>
                <a:cs typeface="Times New Roman" panose="02020603050405020304" pitchFamily="18" charset="0"/>
              </a:rPr>
              <a:t>that cause stomach ulcers (H. pylori) </a:t>
            </a:r>
          </a:p>
          <a:p>
            <a:pPr algn="l"/>
            <a:r>
              <a:rPr lang="en-US" sz="3200" dirty="0" smtClean="0">
                <a:latin typeface="Times New Roman" panose="02020603050405020304" pitchFamily="18" charset="0"/>
                <a:cs typeface="Times New Roman" panose="02020603050405020304" pitchFamily="18" charset="0"/>
              </a:rPr>
              <a:t>• Certain </a:t>
            </a:r>
            <a:r>
              <a:rPr lang="en-US" sz="3200" dirty="0">
                <a:latin typeface="Times New Roman" panose="02020603050405020304" pitchFamily="18" charset="0"/>
                <a:cs typeface="Times New Roman" panose="02020603050405020304" pitchFamily="18" charset="0"/>
              </a:rPr>
              <a:t>illnesses (kidney failure)</a:t>
            </a:r>
          </a:p>
          <a:p>
            <a:pPr algn="l"/>
            <a:r>
              <a:rPr lang="en-US" sz="3200" dirty="0" smtClean="0">
                <a:latin typeface="Times New Roman" panose="02020603050405020304" pitchFamily="18" charset="0"/>
                <a:cs typeface="Times New Roman" panose="02020603050405020304" pitchFamily="18" charset="0"/>
              </a:rPr>
              <a:t>• A </a:t>
            </a:r>
            <a:r>
              <a:rPr lang="en-US" sz="3200" dirty="0">
                <a:latin typeface="Times New Roman" panose="02020603050405020304" pitchFamily="18" charset="0"/>
                <a:cs typeface="Times New Roman" panose="02020603050405020304" pitchFamily="18" charset="0"/>
              </a:rPr>
              <a:t>viral infection in a weakened immune system </a:t>
            </a:r>
          </a:p>
          <a:p>
            <a:pPr algn="l"/>
            <a:r>
              <a:rPr lang="en-US" sz="3200" dirty="0" smtClean="0">
                <a:latin typeface="Times New Roman" panose="02020603050405020304" pitchFamily="18" charset="0"/>
                <a:cs typeface="Times New Roman" panose="02020603050405020304" pitchFamily="18" charset="0"/>
              </a:rPr>
              <a:t>• Persistent</a:t>
            </a:r>
            <a:r>
              <a:rPr lang="en-US" sz="3200" dirty="0">
                <a:latin typeface="Times New Roman" panose="02020603050405020304" pitchFamily="18" charset="0"/>
                <a:cs typeface="Times New Roman" panose="02020603050405020304" pitchFamily="18" charset="0"/>
              </a:rPr>
              <a:t>, intense stress</a:t>
            </a:r>
          </a:p>
        </p:txBody>
      </p:sp>
      <p:sp>
        <p:nvSpPr>
          <p:cNvPr id="3" name="Rectangle 2"/>
          <p:cNvSpPr/>
          <p:nvPr/>
        </p:nvSpPr>
        <p:spPr>
          <a:xfrm>
            <a:off x="332320" y="262101"/>
            <a:ext cx="3594254" cy="584775"/>
          </a:xfrm>
          <a:prstGeom prst="rect">
            <a:avLst/>
          </a:prstGeom>
        </p:spPr>
        <p:txBody>
          <a:bodyPr wrap="none">
            <a:spAutoFit/>
          </a:bodyPr>
          <a:lstStyle/>
          <a:p>
            <a:pPr algn="l"/>
            <a:r>
              <a:rPr lang="en-US" sz="3200" b="1" dirty="0" smtClean="0">
                <a:solidFill>
                  <a:srgbClr val="FF0000"/>
                </a:solidFill>
                <a:latin typeface="Times New Roman" panose="02020603050405020304" pitchFamily="18" charset="0"/>
                <a:cs typeface="Times New Roman" panose="02020603050405020304" pitchFamily="18" charset="0"/>
              </a:rPr>
              <a:t>Causes of  Gastritis</a:t>
            </a:r>
            <a:endParaRPr lang="en-US" sz="32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85009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22888"/>
            <a:ext cx="8229600" cy="1143000"/>
          </a:xfrm>
        </p:spPr>
        <p:txBody>
          <a:bodyPr>
            <a:noAutofit/>
          </a:bodyPr>
          <a:lstStyle/>
          <a:p>
            <a:pPr algn="l"/>
            <a:r>
              <a:rPr lang="en-US" sz="3200" b="1" dirty="0" smtClean="0">
                <a:solidFill>
                  <a:srgbClr val="FF0000"/>
                </a:solidFill>
                <a:latin typeface="Times New Roman" panose="02020603050405020304" pitchFamily="18" charset="0"/>
                <a:cs typeface="Times New Roman" panose="02020603050405020304" pitchFamily="18" charset="0"/>
              </a:rPr>
              <a:t> 1- Acute Gastritis</a:t>
            </a:r>
            <a:endParaRPr lang="ar-SA" sz="3200" dirty="0">
              <a:solidFill>
                <a:srgbClr val="FF0000"/>
              </a:solidFill>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quarter" idx="1"/>
          </p:nvPr>
        </p:nvSpPr>
        <p:spPr>
          <a:xfrm>
            <a:off x="179512" y="1268760"/>
            <a:ext cx="8784976" cy="3960440"/>
          </a:xfrm>
        </p:spPr>
        <p:txBody>
          <a:bodyPr>
            <a:normAutofit/>
          </a:bodyPr>
          <a:lstStyle/>
          <a:p>
            <a:pPr algn="l" rtl="0"/>
            <a:r>
              <a:rPr lang="en-US" sz="3200" dirty="0" smtClean="0">
                <a:latin typeface="Times New Roman" panose="02020603050405020304" pitchFamily="18" charset="0"/>
                <a:cs typeface="Times New Roman" panose="02020603050405020304" pitchFamily="18" charset="0"/>
              </a:rPr>
              <a:t>Acute gastritis refers to </a:t>
            </a:r>
            <a:r>
              <a:rPr lang="en-US" sz="3200" b="1" i="1" dirty="0" smtClean="0">
                <a:latin typeface="Times New Roman" panose="02020603050405020304" pitchFamily="18" charset="0"/>
                <a:cs typeface="Times New Roman" panose="02020603050405020304" pitchFamily="18" charset="0"/>
              </a:rPr>
              <a:t>a transient inflammation of the gastric mucosa. </a:t>
            </a:r>
          </a:p>
          <a:p>
            <a:pPr algn="l" rtl="0" eaLnBrk="1" hangingPunct="1"/>
            <a:endParaRPr lang="en-US" sz="3200" dirty="0" smtClean="0">
              <a:latin typeface="Times New Roman" panose="02020603050405020304" pitchFamily="18" charset="0"/>
              <a:cs typeface="Times New Roman" panose="02020603050405020304" pitchFamily="18" charset="0"/>
            </a:endParaRPr>
          </a:p>
          <a:p>
            <a:pPr algn="l" rtl="0" eaLnBrk="1" hangingPunct="1"/>
            <a:r>
              <a:rPr lang="en-US" sz="3200" dirty="0" smtClean="0">
                <a:latin typeface="Times New Roman" panose="02020603050405020304" pitchFamily="18" charset="0"/>
                <a:cs typeface="Times New Roman" panose="02020603050405020304" pitchFamily="18" charset="0"/>
              </a:rPr>
              <a:t>It is most commonly associated with local irritants such as bacterial endotoxins, alcohol, and aspirin.</a:t>
            </a:r>
          </a:p>
          <a:p>
            <a:pPr marL="0" indent="0" algn="l" rtl="0">
              <a:buNone/>
            </a:pPr>
            <a:endParaRPr lang="en-US" sz="3200" dirty="0" smtClean="0">
              <a:latin typeface="Times New Roman" panose="02020603050405020304" pitchFamily="18" charset="0"/>
              <a:cs typeface="Times New Roman" panose="02020603050405020304" pitchFamily="18" charset="0"/>
            </a:endParaRPr>
          </a:p>
          <a:p>
            <a:pPr algn="l" rtl="0" eaLnBrk="1" hangingPunct="1"/>
            <a:endParaRPr lang="en-US" sz="32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wipe(down)">
                                      <p:cBhvr>
                                        <p:cTn id="1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576" y="404664"/>
            <a:ext cx="9577064" cy="5090624"/>
          </a:xfrm>
          <a:prstGeom prst="rect">
            <a:avLst/>
          </a:prstGeom>
        </p:spPr>
        <p:txBody>
          <a:bodyPr wrap="square">
            <a:spAutoFit/>
          </a:bodyPr>
          <a:lstStyle/>
          <a:p>
            <a:pPr lvl="0" algn="l" rtl="0">
              <a:spcBef>
                <a:spcPct val="20000"/>
              </a:spcBef>
            </a:pPr>
            <a:r>
              <a:rPr lang="en-US" sz="2800" b="1" dirty="0" smtClean="0">
                <a:solidFill>
                  <a:srgbClr val="FF0000"/>
                </a:solidFill>
                <a:latin typeface="Times New Roman" panose="02020603050405020304" pitchFamily="18" charset="0"/>
                <a:cs typeface="Times New Roman" panose="02020603050405020304" pitchFamily="18" charset="0"/>
              </a:rPr>
              <a:t>2- Chronic Gastritis</a:t>
            </a:r>
          </a:p>
          <a:p>
            <a:pPr lvl="0" algn="l" rtl="0">
              <a:spcBef>
                <a:spcPct val="20000"/>
              </a:spcBef>
            </a:pPr>
            <a:r>
              <a:rPr lang="en-US" sz="2800" b="1" i="1" dirty="0" smtClean="0">
                <a:latin typeface="Times New Roman" panose="02020603050405020304" pitchFamily="18" charset="0"/>
                <a:cs typeface="Times New Roman" panose="02020603050405020304" pitchFamily="18" charset="0"/>
              </a:rPr>
              <a:t>Involves </a:t>
            </a:r>
            <a:r>
              <a:rPr lang="en-US" sz="2800" b="1" i="1" dirty="0">
                <a:latin typeface="Times New Roman" panose="02020603050405020304" pitchFamily="18" charset="0"/>
                <a:cs typeface="Times New Roman" panose="02020603050405020304" pitchFamily="18" charset="0"/>
              </a:rPr>
              <a:t>swelling or inflammation of the stomach lining</a:t>
            </a:r>
          </a:p>
          <a:p>
            <a:pPr lvl="0" algn="l" rtl="0">
              <a:spcBef>
                <a:spcPct val="20000"/>
              </a:spcBef>
            </a:pPr>
            <a:endParaRPr lang="en-US" sz="2800" b="1" dirty="0">
              <a:latin typeface="Times New Roman" panose="02020603050405020304" pitchFamily="18" charset="0"/>
              <a:cs typeface="Times New Roman" panose="02020603050405020304" pitchFamily="18" charset="0"/>
            </a:endParaRPr>
          </a:p>
          <a:p>
            <a:pPr marL="342900" lvl="0" indent="-342900" algn="l" rtl="0">
              <a:spcBef>
                <a:spcPct val="20000"/>
              </a:spcBef>
              <a:buFont typeface="Arial" pitchFamily="34" charset="0"/>
              <a:buChar char="•"/>
            </a:pPr>
            <a:r>
              <a:rPr lang="en-US" sz="2800" b="1" u="sng" dirty="0">
                <a:solidFill>
                  <a:srgbClr val="00B050"/>
                </a:solidFill>
                <a:latin typeface="Times New Roman" panose="02020603050405020304" pitchFamily="18" charset="0"/>
                <a:cs typeface="Times New Roman" panose="02020603050405020304" pitchFamily="18" charset="0"/>
              </a:rPr>
              <a:t>There are three major types of chronic gastritis</a:t>
            </a:r>
            <a:r>
              <a:rPr lang="en-US" sz="2800" b="1" u="sng" dirty="0" smtClean="0">
                <a:solidFill>
                  <a:srgbClr val="00B050"/>
                </a:solidFill>
                <a:latin typeface="Times New Roman" panose="02020603050405020304" pitchFamily="18" charset="0"/>
                <a:cs typeface="Times New Roman" panose="02020603050405020304" pitchFamily="18" charset="0"/>
              </a:rPr>
              <a:t>:</a:t>
            </a:r>
            <a:endParaRPr lang="en-US" sz="2800" b="1" u="sng" dirty="0">
              <a:solidFill>
                <a:srgbClr val="00B050"/>
              </a:solidFill>
              <a:latin typeface="Times New Roman" panose="02020603050405020304" pitchFamily="18" charset="0"/>
              <a:cs typeface="Times New Roman" panose="02020603050405020304" pitchFamily="18" charset="0"/>
            </a:endParaRPr>
          </a:p>
          <a:p>
            <a:pPr marL="342900" lvl="0" indent="-342900" algn="l" rtl="0">
              <a:spcBef>
                <a:spcPct val="20000"/>
              </a:spcBef>
            </a:pPr>
            <a:r>
              <a:rPr lang="en-US" sz="2800" b="1" dirty="0">
                <a:solidFill>
                  <a:prstClr val="black"/>
                </a:solidFill>
                <a:latin typeface="Times New Roman" panose="02020603050405020304" pitchFamily="18" charset="0"/>
                <a:cs typeface="Times New Roman" panose="02020603050405020304" pitchFamily="18" charset="0"/>
              </a:rPr>
              <a:t>Type A</a:t>
            </a:r>
            <a:r>
              <a:rPr lang="en-US" sz="2800" dirty="0">
                <a:solidFill>
                  <a:prstClr val="black"/>
                </a:solidFill>
                <a:latin typeface="Times New Roman" panose="02020603050405020304" pitchFamily="18" charset="0"/>
                <a:cs typeface="Times New Roman" panose="02020603050405020304" pitchFamily="18" charset="0"/>
              </a:rPr>
              <a:t> is caused by </a:t>
            </a:r>
            <a:r>
              <a:rPr lang="en-US" sz="2800" dirty="0" smtClean="0">
                <a:solidFill>
                  <a:prstClr val="black"/>
                </a:solidFill>
                <a:latin typeface="Times New Roman" panose="02020603050405020304" pitchFamily="18" charset="0"/>
                <a:cs typeface="Times New Roman" panose="02020603050405020304" pitchFamily="18" charset="0"/>
              </a:rPr>
              <a:t>immune </a:t>
            </a:r>
            <a:r>
              <a:rPr lang="en-US" sz="2800" dirty="0">
                <a:solidFill>
                  <a:prstClr val="black"/>
                </a:solidFill>
                <a:latin typeface="Times New Roman" panose="02020603050405020304" pitchFamily="18" charset="0"/>
                <a:cs typeface="Times New Roman" panose="02020603050405020304" pitchFamily="18" charset="0"/>
              </a:rPr>
              <a:t>system destroying stomach cells</a:t>
            </a:r>
            <a:r>
              <a:rPr lang="en-US" sz="2800" dirty="0" smtClean="0">
                <a:solidFill>
                  <a:prstClr val="black"/>
                </a:solidFill>
                <a:latin typeface="Times New Roman" panose="02020603050405020304" pitchFamily="18" charset="0"/>
                <a:cs typeface="Times New Roman" panose="02020603050405020304" pitchFamily="18" charset="0"/>
              </a:rPr>
              <a:t>.</a:t>
            </a:r>
          </a:p>
          <a:p>
            <a:pPr marL="342900" lvl="0" indent="-342900" algn="l" rtl="0">
              <a:spcBef>
                <a:spcPct val="20000"/>
              </a:spcBef>
            </a:pPr>
            <a:r>
              <a:rPr lang="en-US" sz="2800" b="1" dirty="0" smtClean="0">
                <a:solidFill>
                  <a:prstClr val="black"/>
                </a:solidFill>
                <a:latin typeface="Times New Roman" panose="02020603050405020304" pitchFamily="18" charset="0"/>
                <a:cs typeface="Times New Roman" panose="02020603050405020304" pitchFamily="18" charset="0"/>
              </a:rPr>
              <a:t>Type </a:t>
            </a:r>
            <a:r>
              <a:rPr lang="en-US" sz="2800" b="1" dirty="0">
                <a:solidFill>
                  <a:prstClr val="black"/>
                </a:solidFill>
                <a:latin typeface="Times New Roman" panose="02020603050405020304" pitchFamily="18" charset="0"/>
                <a:cs typeface="Times New Roman" panose="02020603050405020304" pitchFamily="18" charset="0"/>
              </a:rPr>
              <a:t>B</a:t>
            </a:r>
            <a:r>
              <a:rPr lang="en-US" sz="2800" dirty="0">
                <a:solidFill>
                  <a:prstClr val="black"/>
                </a:solidFill>
                <a:latin typeface="Times New Roman" panose="02020603050405020304" pitchFamily="18" charset="0"/>
                <a:cs typeface="Times New Roman" panose="02020603050405020304" pitchFamily="18" charset="0"/>
              </a:rPr>
              <a:t>, the most common type, is caused by Helicobacter </a:t>
            </a:r>
            <a:endParaRPr lang="en-US" sz="2800" dirty="0" smtClean="0">
              <a:solidFill>
                <a:prstClr val="black"/>
              </a:solidFill>
              <a:latin typeface="Times New Roman" panose="02020603050405020304" pitchFamily="18" charset="0"/>
              <a:cs typeface="Times New Roman" panose="02020603050405020304" pitchFamily="18" charset="0"/>
            </a:endParaRPr>
          </a:p>
          <a:p>
            <a:pPr marL="342900" lvl="0" indent="-342900" algn="l" rtl="0">
              <a:spcBef>
                <a:spcPct val="20000"/>
              </a:spcBef>
            </a:pPr>
            <a:r>
              <a:rPr lang="en-US" sz="2800" dirty="0" smtClean="0">
                <a:solidFill>
                  <a:prstClr val="black"/>
                </a:solidFill>
                <a:latin typeface="Times New Roman" panose="02020603050405020304" pitchFamily="18" charset="0"/>
                <a:cs typeface="Times New Roman" panose="02020603050405020304" pitchFamily="18" charset="0"/>
              </a:rPr>
              <a:t>pylori </a:t>
            </a:r>
            <a:r>
              <a:rPr lang="en-US" sz="2800" dirty="0">
                <a:solidFill>
                  <a:prstClr val="black"/>
                </a:solidFill>
                <a:latin typeface="Times New Roman" panose="02020603050405020304" pitchFamily="18" charset="0"/>
                <a:cs typeface="Times New Roman" panose="02020603050405020304" pitchFamily="18" charset="0"/>
              </a:rPr>
              <a:t>bacteria, and can cause stomach ulcers, intestinal ulcers, and cancer. </a:t>
            </a:r>
          </a:p>
          <a:p>
            <a:pPr marL="342900" lvl="0" indent="-342900" algn="l" rtl="0">
              <a:spcBef>
                <a:spcPct val="20000"/>
              </a:spcBef>
            </a:pPr>
            <a:r>
              <a:rPr lang="en-US" sz="2800" b="1" dirty="0" smtClean="0">
                <a:solidFill>
                  <a:prstClr val="black"/>
                </a:solidFill>
                <a:latin typeface="Times New Roman" panose="02020603050405020304" pitchFamily="18" charset="0"/>
                <a:cs typeface="Times New Roman" panose="02020603050405020304" pitchFamily="18" charset="0"/>
              </a:rPr>
              <a:t>Type </a:t>
            </a:r>
            <a:r>
              <a:rPr lang="en-US" sz="2800" b="1" dirty="0">
                <a:solidFill>
                  <a:prstClr val="black"/>
                </a:solidFill>
                <a:latin typeface="Times New Roman" panose="02020603050405020304" pitchFamily="18" charset="0"/>
                <a:cs typeface="Times New Roman" panose="02020603050405020304" pitchFamily="18" charset="0"/>
              </a:rPr>
              <a:t>C </a:t>
            </a:r>
            <a:r>
              <a:rPr lang="en-US" sz="2800" dirty="0">
                <a:solidFill>
                  <a:prstClr val="black"/>
                </a:solidFill>
                <a:latin typeface="Times New Roman" panose="02020603050405020304" pitchFamily="18" charset="0"/>
                <a:cs typeface="Times New Roman" panose="02020603050405020304" pitchFamily="18" charset="0"/>
              </a:rPr>
              <a:t>is caused by chemical irritants </a:t>
            </a:r>
            <a:r>
              <a:rPr lang="en-US" sz="2800" dirty="0" smtClean="0">
                <a:solidFill>
                  <a:prstClr val="black"/>
                </a:solidFill>
                <a:latin typeface="Times New Roman" panose="02020603050405020304" pitchFamily="18" charset="0"/>
                <a:cs typeface="Times New Roman" panose="02020603050405020304" pitchFamily="18" charset="0"/>
              </a:rPr>
              <a:t>like alcohol. </a:t>
            </a:r>
            <a:endParaRPr lang="ar-SA" sz="2800" b="1" dirty="0">
              <a:solidFill>
                <a:prstClr val="black"/>
              </a:solidFill>
              <a:latin typeface="Times New Roman" panose="02020603050405020304" pitchFamily="18" charset="0"/>
              <a:cs typeface="Times New Roman" panose="02020603050405020304" pitchFamily="18" charset="0"/>
            </a:endParaRPr>
          </a:p>
          <a:p>
            <a:pPr marL="342900" lvl="0" indent="-342900">
              <a:spcBef>
                <a:spcPct val="20000"/>
              </a:spcBef>
              <a:buFont typeface="Arial" pitchFamily="34" charset="0"/>
              <a:buChar char="•"/>
            </a:pPr>
            <a:endParaRPr lang="ar-SA" sz="2800"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22256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441" y="-99392"/>
            <a:ext cx="7772400" cy="1143000"/>
          </a:xfrm>
        </p:spPr>
        <p:txBody>
          <a:bodyPr>
            <a:normAutofit/>
          </a:bodyPr>
          <a:lstStyle/>
          <a:p>
            <a:pPr algn="l"/>
            <a:r>
              <a:rPr lang="en-US" sz="3200" b="1" dirty="0" smtClean="0">
                <a:solidFill>
                  <a:srgbClr val="7030A0"/>
                </a:solidFill>
                <a:latin typeface="Times New Roman" panose="02020603050405020304" pitchFamily="18" charset="0"/>
                <a:cs typeface="Times New Roman" panose="02020603050405020304" pitchFamily="18" charset="0"/>
              </a:rPr>
              <a:t>Complications of chronic gastritis</a:t>
            </a:r>
            <a:endParaRPr lang="ar-SA" sz="3200" b="1"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0" y="1268760"/>
            <a:ext cx="9144000" cy="5445224"/>
          </a:xfrm>
        </p:spPr>
        <p:txBody>
          <a:bodyPr>
            <a:normAutofit/>
          </a:bodyPr>
          <a:lstStyle/>
          <a:p>
            <a:pPr marL="514350" indent="-514350" algn="l" rtl="0">
              <a:buAutoNum type="arabicPeriod"/>
              <a:defRPr/>
            </a:pPr>
            <a:r>
              <a:rPr lang="en-US" sz="3000" u="sng" dirty="0" smtClean="0">
                <a:solidFill>
                  <a:srgbClr val="FF0000"/>
                </a:solidFill>
                <a:latin typeface="Times New Roman" panose="02020603050405020304" pitchFamily="18" charset="0"/>
                <a:cs typeface="Times New Roman" panose="02020603050405020304" pitchFamily="18" charset="0"/>
              </a:rPr>
              <a:t>Gastric atrophy</a:t>
            </a:r>
          </a:p>
          <a:p>
            <a:pPr marL="514350" indent="-514350" algn="l" rtl="0">
              <a:buAutoNum type="arabicPeriod"/>
              <a:defRPr/>
            </a:pPr>
            <a:endParaRPr lang="en-US" sz="3000" u="sng" dirty="0" smtClean="0">
              <a:solidFill>
                <a:srgbClr val="FF0000"/>
              </a:solidFill>
              <a:latin typeface="Times New Roman" panose="02020603050405020304" pitchFamily="18" charset="0"/>
              <a:cs typeface="Times New Roman" panose="02020603050405020304" pitchFamily="18" charset="0"/>
            </a:endParaRPr>
          </a:p>
          <a:p>
            <a:pPr marL="0" indent="0" algn="l" rtl="0">
              <a:buNone/>
              <a:defRPr/>
            </a:pPr>
            <a:r>
              <a:rPr lang="en-US" sz="3000" dirty="0" smtClean="0">
                <a:solidFill>
                  <a:srgbClr val="FF0000"/>
                </a:solidFill>
                <a:latin typeface="Times New Roman" panose="02020603050405020304" pitchFamily="18" charset="0"/>
                <a:cs typeface="Times New Roman" panose="02020603050405020304" pitchFamily="18" charset="0"/>
              </a:rPr>
              <a:t>2</a:t>
            </a:r>
            <a:r>
              <a:rPr lang="en-US" sz="3000" dirty="0">
                <a:solidFill>
                  <a:srgbClr val="FF0000"/>
                </a:solidFill>
                <a:latin typeface="Times New Roman" panose="02020603050405020304" pitchFamily="18" charset="0"/>
                <a:cs typeface="Times New Roman" panose="02020603050405020304" pitchFamily="18" charset="0"/>
              </a:rPr>
              <a:t>. </a:t>
            </a:r>
            <a:r>
              <a:rPr lang="en-US" sz="3000" u="sng" dirty="0" err="1">
                <a:solidFill>
                  <a:srgbClr val="FF0000"/>
                </a:solidFill>
                <a:latin typeface="Times New Roman" panose="02020603050405020304" pitchFamily="18" charset="0"/>
                <a:cs typeface="Times New Roman" panose="02020603050405020304" pitchFamily="18" charset="0"/>
              </a:rPr>
              <a:t>Achlorhydria</a:t>
            </a:r>
            <a:r>
              <a:rPr lang="en-US" sz="3000" dirty="0">
                <a:latin typeface="Times New Roman" panose="02020603050405020304" pitchFamily="18" charset="0"/>
                <a:cs typeface="Times New Roman" panose="02020603050405020304" pitchFamily="18" charset="0"/>
              </a:rPr>
              <a:t>: it means that stomach fails to secret hydrochloric acid. </a:t>
            </a:r>
            <a:endParaRPr lang="en-US" sz="3000" dirty="0" smtClean="0">
              <a:latin typeface="Times New Roman" panose="02020603050405020304" pitchFamily="18" charset="0"/>
              <a:cs typeface="Times New Roman" panose="02020603050405020304" pitchFamily="18" charset="0"/>
            </a:endParaRPr>
          </a:p>
          <a:p>
            <a:pPr marL="0" indent="0" algn="l" rtl="0">
              <a:buNone/>
              <a:defRPr/>
            </a:pPr>
            <a:endParaRPr lang="en-US" sz="3000" dirty="0" smtClean="0">
              <a:latin typeface="Times New Roman" panose="02020603050405020304" pitchFamily="18" charset="0"/>
              <a:cs typeface="Times New Roman" panose="02020603050405020304" pitchFamily="18" charset="0"/>
            </a:endParaRPr>
          </a:p>
          <a:p>
            <a:pPr marL="0" indent="0" algn="l" rtl="0">
              <a:buNone/>
              <a:defRPr/>
            </a:pPr>
            <a:r>
              <a:rPr lang="en-US" sz="3000" dirty="0" smtClean="0">
                <a:solidFill>
                  <a:srgbClr val="FF0000"/>
                </a:solidFill>
                <a:latin typeface="Times New Roman" panose="02020603050405020304" pitchFamily="18" charset="0"/>
                <a:cs typeface="Times New Roman" panose="02020603050405020304" pitchFamily="18" charset="0"/>
              </a:rPr>
              <a:t>3</a:t>
            </a:r>
            <a:r>
              <a:rPr lang="en-US" sz="3000" dirty="0">
                <a:solidFill>
                  <a:srgbClr val="FF0000"/>
                </a:solidFill>
                <a:latin typeface="Times New Roman" panose="02020603050405020304" pitchFamily="18" charset="0"/>
                <a:cs typeface="Times New Roman" panose="02020603050405020304" pitchFamily="18" charset="0"/>
              </a:rPr>
              <a:t>. </a:t>
            </a:r>
            <a:r>
              <a:rPr lang="en-US" sz="3000" u="sng" dirty="0">
                <a:solidFill>
                  <a:srgbClr val="FF0000"/>
                </a:solidFill>
                <a:latin typeface="Times New Roman" panose="02020603050405020304" pitchFamily="18" charset="0"/>
                <a:cs typeface="Times New Roman" panose="02020603050405020304" pitchFamily="18" charset="0"/>
              </a:rPr>
              <a:t>Pernicious anemia</a:t>
            </a:r>
            <a:r>
              <a:rPr lang="en-US" sz="3000" dirty="0">
                <a:latin typeface="Times New Roman" panose="02020603050405020304" pitchFamily="18" charset="0"/>
                <a:cs typeface="Times New Roman" panose="02020603050405020304" pitchFamily="18" charset="0"/>
              </a:rPr>
              <a:t>: the loss of the stomach to secret </a:t>
            </a:r>
            <a:r>
              <a:rPr lang="en-US" sz="3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intrinsic factor </a:t>
            </a:r>
            <a:r>
              <a:rPr lang="en-US" sz="3000" dirty="0" smtClean="0">
                <a:latin typeface="Times New Roman" panose="02020603050405020304" pitchFamily="18" charset="0"/>
                <a:cs typeface="Times New Roman" panose="02020603050405020304" pitchFamily="18" charset="0"/>
              </a:rPr>
              <a:t>will </a:t>
            </a:r>
            <a:r>
              <a:rPr lang="en-US" sz="3000" dirty="0">
                <a:latin typeface="Times New Roman" panose="02020603050405020304" pitchFamily="18" charset="0"/>
                <a:cs typeface="Times New Roman" panose="02020603050405020304" pitchFamily="18" charset="0"/>
              </a:rPr>
              <a:t>cause the loss of the ability to absorbed vitamin B</a:t>
            </a:r>
            <a:r>
              <a:rPr lang="en-US" sz="3000" baseline="-25000" dirty="0">
                <a:latin typeface="Times New Roman" panose="02020603050405020304" pitchFamily="18" charset="0"/>
                <a:cs typeface="Times New Roman" panose="02020603050405020304" pitchFamily="18" charset="0"/>
              </a:rPr>
              <a:t>12</a:t>
            </a:r>
            <a:r>
              <a:rPr lang="en-US" sz="3000" dirty="0">
                <a:latin typeface="Times New Roman" panose="02020603050405020304" pitchFamily="18" charset="0"/>
                <a:cs typeface="Times New Roman" panose="02020603050405020304" pitchFamily="18" charset="0"/>
              </a:rPr>
              <a:t>. Vitamin B</a:t>
            </a:r>
            <a:r>
              <a:rPr lang="en-US" sz="3000" baseline="-25000" dirty="0">
                <a:latin typeface="Times New Roman" panose="02020603050405020304" pitchFamily="18" charset="0"/>
                <a:cs typeface="Times New Roman" panose="02020603050405020304" pitchFamily="18" charset="0"/>
              </a:rPr>
              <a:t>12</a:t>
            </a:r>
            <a:r>
              <a:rPr lang="en-US" sz="3000" dirty="0">
                <a:latin typeface="Times New Roman" panose="02020603050405020304" pitchFamily="18" charset="0"/>
                <a:cs typeface="Times New Roman" panose="02020603050405020304" pitchFamily="18" charset="0"/>
              </a:rPr>
              <a:t> is needed for normal production of RBC this is why its deficiency causes Pernicious anemia.    </a:t>
            </a:r>
          </a:p>
          <a:p>
            <a:pPr>
              <a:buNone/>
              <a:defRPr/>
            </a:pPr>
            <a:endParaRPr lang="en-US" sz="3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459"/>
            <a:ext cx="8229600" cy="1143000"/>
          </a:xfrm>
        </p:spPr>
        <p:txBody>
          <a:bodyPr>
            <a:normAutofit/>
          </a:bodyPr>
          <a:lstStyle/>
          <a:p>
            <a:r>
              <a:rPr lang="en-US" sz="3200" b="1" dirty="0" smtClean="0">
                <a:solidFill>
                  <a:srgbClr val="00B0F0"/>
                </a:solidFill>
                <a:latin typeface="Times New Roman" panose="02020603050405020304" pitchFamily="18" charset="0"/>
                <a:cs typeface="Times New Roman" panose="02020603050405020304" pitchFamily="18" charset="0"/>
              </a:rPr>
              <a:t>Peptic ulcer</a:t>
            </a:r>
            <a:r>
              <a:rPr lang="en-US" sz="3200" dirty="0" smtClean="0">
                <a:solidFill>
                  <a:srgbClr val="00B0F0"/>
                </a:solidFill>
                <a:latin typeface="Times New Roman" panose="02020603050405020304" pitchFamily="18" charset="0"/>
                <a:cs typeface="Times New Roman" panose="02020603050405020304" pitchFamily="18" charset="0"/>
              </a:rPr>
              <a:t> </a:t>
            </a:r>
            <a:endParaRPr lang="ar-SA" sz="3200"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2877" y="1196752"/>
            <a:ext cx="9144000" cy="5214950"/>
          </a:xfrm>
        </p:spPr>
        <p:txBody>
          <a:bodyPr>
            <a:normAutofit/>
          </a:bodyPr>
          <a:lstStyle/>
          <a:p>
            <a:pPr algn="l" rtl="0"/>
            <a:r>
              <a:rPr lang="en-US" sz="2800" dirty="0" smtClean="0">
                <a:latin typeface="Times New Roman" panose="02020603050405020304" pitchFamily="18" charset="0"/>
                <a:cs typeface="Times New Roman" panose="02020603050405020304" pitchFamily="18" charset="0"/>
              </a:rPr>
              <a:t>Is an open </a:t>
            </a:r>
            <a:r>
              <a:rPr lang="en-US" sz="2800" dirty="0">
                <a:latin typeface="Times New Roman" panose="02020603050405020304" pitchFamily="18" charset="0"/>
                <a:cs typeface="Times New Roman" panose="02020603050405020304" pitchFamily="18" charset="0"/>
              </a:rPr>
              <a:t>sores that develop on the inside lining of </a:t>
            </a:r>
            <a:r>
              <a:rPr lang="en-US" sz="2800" dirty="0" smtClean="0">
                <a:latin typeface="Times New Roman" panose="02020603050405020304" pitchFamily="18" charset="0"/>
                <a:cs typeface="Times New Roman" panose="02020603050405020304" pitchFamily="18" charset="0"/>
              </a:rPr>
              <a:t>stomach </a:t>
            </a:r>
            <a:r>
              <a:rPr lang="en-US" sz="2800" dirty="0">
                <a:latin typeface="Times New Roman" panose="02020603050405020304" pitchFamily="18" charset="0"/>
                <a:cs typeface="Times New Roman" panose="02020603050405020304" pitchFamily="18" charset="0"/>
              </a:rPr>
              <a:t>and the upper portion of </a:t>
            </a:r>
            <a:r>
              <a:rPr lang="en-US" sz="2800" dirty="0" smtClean="0">
                <a:latin typeface="Times New Roman" panose="02020603050405020304" pitchFamily="18" charset="0"/>
                <a:cs typeface="Times New Roman" panose="02020603050405020304" pitchFamily="18" charset="0"/>
              </a:rPr>
              <a:t>small intestine caused by the digestive action of gastric juice.</a:t>
            </a:r>
          </a:p>
          <a:p>
            <a:pPr algn="l" rtl="0"/>
            <a:endParaRPr lang="en-US" sz="2800" dirty="0" smtClean="0">
              <a:latin typeface="Times New Roman" panose="02020603050405020304" pitchFamily="18" charset="0"/>
              <a:cs typeface="Times New Roman" panose="02020603050405020304" pitchFamily="18" charset="0"/>
            </a:endParaRPr>
          </a:p>
          <a:p>
            <a:pPr marL="0" indent="0" algn="l">
              <a:buNone/>
            </a:pPr>
            <a:r>
              <a:rPr lang="en-US" sz="2800" dirty="0">
                <a:solidFill>
                  <a:srgbClr val="FF0000"/>
                </a:solidFill>
                <a:latin typeface="Times New Roman" panose="02020603050405020304" pitchFamily="18" charset="0"/>
                <a:cs typeface="Times New Roman" panose="02020603050405020304" pitchFamily="18" charset="0"/>
              </a:rPr>
              <a:t>Peptic ulcers include:</a:t>
            </a:r>
          </a:p>
          <a:p>
            <a:pPr marL="0" indent="0" algn="l">
              <a:buNone/>
            </a:pPr>
            <a:r>
              <a:rPr lang="en-US" sz="2800" dirty="0">
                <a:solidFill>
                  <a:srgbClr val="FF0000"/>
                </a:solidFill>
                <a:latin typeface="Times New Roman" panose="02020603050405020304" pitchFamily="18" charset="0"/>
                <a:cs typeface="Times New Roman" panose="02020603050405020304" pitchFamily="18" charset="0"/>
              </a:rPr>
              <a:t>Gastric ulcers </a:t>
            </a:r>
            <a:r>
              <a:rPr lang="en-US" sz="2800" dirty="0">
                <a:latin typeface="Times New Roman" panose="02020603050405020304" pitchFamily="18" charset="0"/>
                <a:cs typeface="Times New Roman" panose="02020603050405020304" pitchFamily="18" charset="0"/>
              </a:rPr>
              <a:t>that occur on the inside of the stomach</a:t>
            </a:r>
          </a:p>
          <a:p>
            <a:pPr marL="0" indent="0" algn="l">
              <a:buNone/>
            </a:pPr>
            <a:r>
              <a:rPr lang="en-US" sz="2800" dirty="0">
                <a:solidFill>
                  <a:srgbClr val="FF0000"/>
                </a:solidFill>
                <a:latin typeface="Times New Roman" panose="02020603050405020304" pitchFamily="18" charset="0"/>
                <a:cs typeface="Times New Roman" panose="02020603050405020304" pitchFamily="18" charset="0"/>
              </a:rPr>
              <a:t>Duodenal ulcers </a:t>
            </a:r>
            <a:r>
              <a:rPr lang="en-US" sz="2800" dirty="0">
                <a:latin typeface="Times New Roman" panose="02020603050405020304" pitchFamily="18" charset="0"/>
                <a:cs typeface="Times New Roman" panose="02020603050405020304" pitchFamily="18" charset="0"/>
              </a:rPr>
              <a:t>that occur on the inside of the upper portion of </a:t>
            </a:r>
            <a:r>
              <a:rPr lang="en-US" sz="2800" dirty="0" smtClean="0">
                <a:latin typeface="Times New Roman" panose="02020603050405020304" pitchFamily="18" charset="0"/>
                <a:cs typeface="Times New Roman" panose="02020603050405020304" pitchFamily="18" charset="0"/>
              </a:rPr>
              <a:t>small </a:t>
            </a:r>
            <a:r>
              <a:rPr lang="en-US" sz="2800" dirty="0">
                <a:latin typeface="Times New Roman" panose="02020603050405020304" pitchFamily="18" charset="0"/>
                <a:cs typeface="Times New Roman" panose="02020603050405020304" pitchFamily="18" charset="0"/>
              </a:rPr>
              <a:t>intestine (duodenum)</a:t>
            </a:r>
          </a:p>
          <a:p>
            <a:pPr marL="0" indent="0" algn="l" rtl="0">
              <a:buNone/>
            </a:pPr>
            <a:endParaRPr lang="ar-SA" sz="28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4797152"/>
            <a:ext cx="2476500" cy="1612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368" y="2780928"/>
            <a:ext cx="6984776" cy="3933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79512" y="76135"/>
            <a:ext cx="8964488" cy="2850011"/>
          </a:xfrm>
          <a:prstGeom prst="rect">
            <a:avLst/>
          </a:prstGeom>
        </p:spPr>
        <p:txBody>
          <a:bodyPr wrap="square">
            <a:spAutoFit/>
          </a:bodyPr>
          <a:lstStyle/>
          <a:p>
            <a:pPr marL="342900" lvl="0" indent="-342900" algn="l" rtl="0">
              <a:spcBef>
                <a:spcPct val="20000"/>
              </a:spcBef>
              <a:buFont typeface="Arial" pitchFamily="34" charset="0"/>
              <a:buChar char="•"/>
            </a:pPr>
            <a:r>
              <a:rPr lang="en-US" sz="3200" i="1" dirty="0">
                <a:solidFill>
                  <a:srgbClr val="FF0000"/>
                </a:solidFill>
                <a:latin typeface="Times New Roman" panose="02020603050405020304" pitchFamily="18" charset="0"/>
                <a:cs typeface="Times New Roman" panose="02020603050405020304" pitchFamily="18" charset="0"/>
              </a:rPr>
              <a:t>Site :</a:t>
            </a:r>
            <a:endParaRPr lang="en-US" sz="3200" dirty="0">
              <a:solidFill>
                <a:srgbClr val="FF0000"/>
              </a:solidFill>
              <a:latin typeface="Times New Roman" panose="02020603050405020304" pitchFamily="18" charset="0"/>
              <a:cs typeface="Times New Roman" panose="02020603050405020304" pitchFamily="18" charset="0"/>
            </a:endParaRPr>
          </a:p>
          <a:p>
            <a:pPr marL="342900" lvl="0" indent="-342900" algn="l" rtl="0">
              <a:spcBef>
                <a:spcPct val="20000"/>
              </a:spcBef>
            </a:pPr>
            <a:r>
              <a:rPr lang="en-US" sz="3200" dirty="0">
                <a:solidFill>
                  <a:prstClr val="black"/>
                </a:solidFill>
                <a:latin typeface="Times New Roman" panose="02020603050405020304" pitchFamily="18" charset="0"/>
                <a:cs typeface="Times New Roman" panose="02020603050405020304" pitchFamily="18" charset="0"/>
              </a:rPr>
              <a:t>- First few centimeters of the duodenum (most frequent site).</a:t>
            </a:r>
          </a:p>
          <a:p>
            <a:pPr marL="342900" lvl="0" indent="-342900" algn="l" rtl="0">
              <a:spcBef>
                <a:spcPct val="20000"/>
              </a:spcBef>
            </a:pPr>
            <a:r>
              <a:rPr lang="en-US" sz="3200" dirty="0">
                <a:solidFill>
                  <a:prstClr val="black"/>
                </a:solidFill>
                <a:latin typeface="Times New Roman" panose="02020603050405020304" pitchFamily="18" charset="0"/>
                <a:cs typeface="Times New Roman" panose="02020603050405020304" pitchFamily="18" charset="0"/>
              </a:rPr>
              <a:t>- Along the lesser curvature of </a:t>
            </a:r>
            <a:r>
              <a:rPr lang="en-US" sz="3200" dirty="0" err="1">
                <a:solidFill>
                  <a:prstClr val="black"/>
                </a:solidFill>
                <a:latin typeface="Times New Roman" panose="02020603050405020304" pitchFamily="18" charset="0"/>
                <a:cs typeface="Times New Roman" panose="02020603050405020304" pitchFamily="18" charset="0"/>
              </a:rPr>
              <a:t>antral</a:t>
            </a:r>
            <a:r>
              <a:rPr lang="en-US" sz="3200" dirty="0">
                <a:solidFill>
                  <a:prstClr val="black"/>
                </a:solidFill>
                <a:latin typeface="Times New Roman" panose="02020603050405020304" pitchFamily="18" charset="0"/>
                <a:cs typeface="Times New Roman" panose="02020603050405020304" pitchFamily="18" charset="0"/>
              </a:rPr>
              <a:t> region</a:t>
            </a:r>
          </a:p>
          <a:p>
            <a:pPr marL="342900" lvl="0" indent="-342900" algn="l" rtl="0">
              <a:spcBef>
                <a:spcPct val="20000"/>
              </a:spcBef>
            </a:pPr>
            <a:r>
              <a:rPr lang="en-US" sz="3200" dirty="0">
                <a:solidFill>
                  <a:prstClr val="black"/>
                </a:solidFill>
                <a:latin typeface="Times New Roman" panose="02020603050405020304" pitchFamily="18" charset="0"/>
                <a:cs typeface="Times New Roman" panose="02020603050405020304" pitchFamily="18" charset="0"/>
              </a:rPr>
              <a:t>- Lower end of esophagus (rare).</a:t>
            </a:r>
          </a:p>
        </p:txBody>
      </p:sp>
    </p:spTree>
    <p:extLst>
      <p:ext uri="{BB962C8B-B14F-4D97-AF65-F5344CB8AC3E}">
        <p14:creationId xmlns:p14="http://schemas.microsoft.com/office/powerpoint/2010/main" val="28568104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032B92C"/>
          <p:cNvPicPr>
            <a:picLocks noChangeAspect="1" noChangeArrowheads="1"/>
          </p:cNvPicPr>
          <p:nvPr/>
        </p:nvPicPr>
        <p:blipFill>
          <a:blip r:embed="rId2">
            <a:lum bright="6000"/>
          </a:blip>
          <a:srcRect l="44016" t="34039" b="3250"/>
          <a:stretch>
            <a:fillRect/>
          </a:stretch>
        </p:blipFill>
        <p:spPr bwMode="auto">
          <a:xfrm>
            <a:off x="467544" y="928670"/>
            <a:ext cx="8422702" cy="44504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7772400" cy="1143000"/>
          </a:xfrm>
        </p:spPr>
        <p:txBody>
          <a:bodyPr/>
          <a:lstStyle/>
          <a:p>
            <a:r>
              <a:rPr lang="en-US" b="1" u="sng" dirty="0">
                <a:solidFill>
                  <a:srgbClr val="00B0F0"/>
                </a:solidFill>
                <a:latin typeface="Times New Roman" panose="02020603050405020304" pitchFamily="18" charset="0"/>
                <a:cs typeface="Times New Roman" panose="02020603050405020304" pitchFamily="18" charset="0"/>
              </a:rPr>
              <a:t>Structure of alimentary canal</a:t>
            </a:r>
            <a:endParaRPr lang="en-US"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323528" y="1268760"/>
            <a:ext cx="7772400" cy="4572000"/>
          </a:xfrm>
        </p:spPr>
        <p:txBody>
          <a:bodyPr>
            <a:normAutofit fontScale="92500" lnSpcReduction="20000"/>
          </a:bodyPr>
          <a:lstStyle/>
          <a:p>
            <a:pPr algn="l" rtl="0"/>
            <a:r>
              <a:rPr lang="en-US" sz="3000" dirty="0">
                <a:latin typeface="Times New Roman" panose="02020603050405020304" pitchFamily="18" charset="0"/>
                <a:cs typeface="Times New Roman" panose="02020603050405020304" pitchFamily="18" charset="0"/>
              </a:rPr>
              <a:t>Extending from mouth to anus. </a:t>
            </a:r>
          </a:p>
          <a:p>
            <a:pPr algn="l" rtl="0"/>
            <a:r>
              <a:rPr lang="en-US" sz="3000" dirty="0">
                <a:latin typeface="Times New Roman" panose="02020603050405020304" pitchFamily="18" charset="0"/>
                <a:cs typeface="Times New Roman" panose="02020603050405020304" pitchFamily="18" charset="0"/>
              </a:rPr>
              <a:t>Is about 4.5-6 meters in length.</a:t>
            </a:r>
          </a:p>
          <a:p>
            <a:pPr lvl="1" algn="l" rtl="0">
              <a:lnSpc>
                <a:spcPct val="90000"/>
              </a:lnSpc>
            </a:pPr>
            <a:r>
              <a:rPr lang="en-US" sz="3000" dirty="0">
                <a:latin typeface="Times New Roman" panose="02020603050405020304" pitchFamily="18" charset="0"/>
                <a:cs typeface="Times New Roman" panose="02020603050405020304" pitchFamily="18" charset="0"/>
              </a:rPr>
              <a:t>It consists of:</a:t>
            </a:r>
          </a:p>
          <a:p>
            <a:pPr lvl="2" algn="l" rtl="0">
              <a:lnSpc>
                <a:spcPct val="90000"/>
              </a:lnSpc>
              <a:buNone/>
            </a:pPr>
            <a:r>
              <a:rPr lang="en-US" sz="3000" dirty="0">
                <a:latin typeface="Times New Roman" panose="02020603050405020304" pitchFamily="18" charset="0"/>
                <a:cs typeface="Times New Roman" panose="02020603050405020304" pitchFamily="18" charset="0"/>
              </a:rPr>
              <a:t>1-Mouth</a:t>
            </a:r>
          </a:p>
          <a:p>
            <a:pPr lvl="2" algn="l" rtl="0">
              <a:lnSpc>
                <a:spcPct val="90000"/>
              </a:lnSpc>
              <a:buNone/>
            </a:pPr>
            <a:r>
              <a:rPr lang="en-US" sz="3000" dirty="0">
                <a:latin typeface="Times New Roman" panose="02020603050405020304" pitchFamily="18" charset="0"/>
                <a:cs typeface="Times New Roman" panose="02020603050405020304" pitchFamily="18" charset="0"/>
              </a:rPr>
              <a:t>2-Oral Cavity</a:t>
            </a:r>
          </a:p>
          <a:p>
            <a:pPr lvl="2" algn="l" rtl="0">
              <a:lnSpc>
                <a:spcPct val="90000"/>
              </a:lnSpc>
              <a:buNone/>
            </a:pPr>
            <a:r>
              <a:rPr lang="en-US" sz="3000" dirty="0">
                <a:latin typeface="Times New Roman" panose="02020603050405020304" pitchFamily="18" charset="0"/>
                <a:cs typeface="Times New Roman" panose="02020603050405020304" pitchFamily="18" charset="0"/>
              </a:rPr>
              <a:t>3-Pharynx</a:t>
            </a:r>
          </a:p>
          <a:p>
            <a:pPr lvl="2" algn="l" rtl="0">
              <a:lnSpc>
                <a:spcPct val="90000"/>
              </a:lnSpc>
              <a:buNone/>
            </a:pPr>
            <a:r>
              <a:rPr lang="en-US" sz="3000" dirty="0">
                <a:latin typeface="Times New Roman" panose="02020603050405020304" pitchFamily="18" charset="0"/>
                <a:cs typeface="Times New Roman" panose="02020603050405020304" pitchFamily="18" charset="0"/>
              </a:rPr>
              <a:t>4-Esophagus</a:t>
            </a:r>
          </a:p>
          <a:p>
            <a:pPr lvl="2" algn="l" rtl="0">
              <a:lnSpc>
                <a:spcPct val="90000"/>
              </a:lnSpc>
              <a:buNone/>
            </a:pPr>
            <a:r>
              <a:rPr lang="en-US" sz="3000" dirty="0">
                <a:latin typeface="Times New Roman" panose="02020603050405020304" pitchFamily="18" charset="0"/>
                <a:cs typeface="Times New Roman" panose="02020603050405020304" pitchFamily="18" charset="0"/>
              </a:rPr>
              <a:t>5-Stomach</a:t>
            </a:r>
          </a:p>
          <a:p>
            <a:pPr lvl="2" algn="l" rtl="0">
              <a:lnSpc>
                <a:spcPct val="90000"/>
              </a:lnSpc>
              <a:buNone/>
            </a:pPr>
            <a:r>
              <a:rPr lang="en-US" sz="3000" dirty="0">
                <a:latin typeface="Times New Roman" panose="02020603050405020304" pitchFamily="18" charset="0"/>
                <a:cs typeface="Times New Roman" panose="02020603050405020304" pitchFamily="18" charset="0"/>
              </a:rPr>
              <a:t>6-Small intestine: Duodenum, Jejunum and ileum</a:t>
            </a:r>
          </a:p>
          <a:p>
            <a:pPr lvl="2" algn="l" rtl="0">
              <a:lnSpc>
                <a:spcPct val="90000"/>
              </a:lnSpc>
              <a:buNone/>
            </a:pPr>
            <a:r>
              <a:rPr lang="en-US" sz="3000" dirty="0">
                <a:latin typeface="Times New Roman" panose="02020603050405020304" pitchFamily="18" charset="0"/>
                <a:cs typeface="Times New Roman" panose="02020603050405020304" pitchFamily="18" charset="0"/>
              </a:rPr>
              <a:t>7-Large intestine: </a:t>
            </a:r>
          </a:p>
          <a:p>
            <a:pPr lvl="2" algn="l" rtl="0">
              <a:lnSpc>
                <a:spcPct val="90000"/>
              </a:lnSpc>
              <a:buNone/>
            </a:pPr>
            <a:r>
              <a:rPr lang="en-US" sz="3000" dirty="0">
                <a:latin typeface="Times New Roman" panose="02020603050405020304" pitchFamily="18" charset="0"/>
                <a:cs typeface="Times New Roman" panose="02020603050405020304" pitchFamily="18" charset="0"/>
              </a:rPr>
              <a:t>9-Anal canal</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95825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7686"/>
            <a:ext cx="8229600" cy="1143000"/>
          </a:xfrm>
        </p:spPr>
        <p:txBody>
          <a:bodyPr>
            <a:normAutofit/>
          </a:bodyPr>
          <a:lstStyle/>
          <a:p>
            <a:pPr algn="l"/>
            <a:r>
              <a:rPr lang="en-US" sz="3600" b="1" dirty="0" smtClean="0">
                <a:solidFill>
                  <a:srgbClr val="FF0000"/>
                </a:solidFill>
                <a:latin typeface="Times New Roman" panose="02020603050405020304" pitchFamily="18" charset="0"/>
                <a:cs typeface="Times New Roman" panose="02020603050405020304" pitchFamily="18" charset="0"/>
              </a:rPr>
              <a:t>Pathophysiology of peptic ulcer</a:t>
            </a:r>
            <a:endParaRPr lang="ar-SA" sz="36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0" y="1268760"/>
            <a:ext cx="9144000" cy="5257800"/>
          </a:xfrm>
        </p:spPr>
        <p:txBody>
          <a:bodyPr>
            <a:normAutofit/>
          </a:bodyPr>
          <a:lstStyle/>
          <a:p>
            <a:pPr algn="l" rtl="0"/>
            <a:r>
              <a:rPr lang="en-US" dirty="0" smtClean="0">
                <a:latin typeface="Times New Roman" panose="02020603050405020304" pitchFamily="18" charset="0"/>
                <a:cs typeface="Times New Roman" panose="02020603050405020304" pitchFamily="18" charset="0"/>
              </a:rPr>
              <a:t>The basic cause of peptic ulcer is too much secretion of gastric juice in relation to the degree of protection by gastroduodenal mucosal barrier</a:t>
            </a:r>
          </a:p>
          <a:p>
            <a:pPr algn="l" rtl="0"/>
            <a:endParaRPr lang="en-US" dirty="0" smtClean="0">
              <a:latin typeface="Times New Roman" panose="02020603050405020304" pitchFamily="18" charset="0"/>
              <a:cs typeface="Times New Roman" panose="02020603050405020304" pitchFamily="18" charset="0"/>
            </a:endParaRPr>
          </a:p>
          <a:p>
            <a:pPr algn="l" rtl="0"/>
            <a:r>
              <a:rPr lang="en-US" dirty="0" smtClean="0">
                <a:solidFill>
                  <a:srgbClr val="002060"/>
                </a:solidFill>
                <a:latin typeface="Times New Roman" panose="02020603050405020304" pitchFamily="18" charset="0"/>
                <a:cs typeface="Times New Roman" panose="02020603050405020304" pitchFamily="18" charset="0"/>
              </a:rPr>
              <a:t>So, peptic ulcers are caused by</a:t>
            </a:r>
          </a:p>
          <a:p>
            <a:pPr algn="l" rtl="0">
              <a:buNone/>
            </a:pPr>
            <a:r>
              <a:rPr lang="en-US" dirty="0" smtClean="0">
                <a:latin typeface="Times New Roman" panose="02020603050405020304" pitchFamily="18" charset="0"/>
                <a:cs typeface="Times New Roman" panose="02020603050405020304" pitchFamily="18" charset="0"/>
              </a:rPr>
              <a:t>A. Excess secretion of acid and pepsin by gastric mucosa.</a:t>
            </a:r>
          </a:p>
          <a:p>
            <a:pPr algn="l" rtl="0">
              <a:buNone/>
            </a:pPr>
            <a:r>
              <a:rPr lang="en-US" dirty="0" smtClean="0">
                <a:latin typeface="Times New Roman" panose="02020603050405020304" pitchFamily="18" charset="0"/>
                <a:cs typeface="Times New Roman" panose="02020603050405020304" pitchFamily="18" charset="0"/>
              </a:rPr>
              <a:t>B. Decreased capability of gastroduodenal mucosal barrier to protect against the digestive action of acid-pepsin complex. </a:t>
            </a:r>
            <a:r>
              <a:rPr lang="en-US" dirty="0" err="1" smtClean="0">
                <a:latin typeface="Times New Roman" panose="02020603050405020304" pitchFamily="18" charset="0"/>
                <a:cs typeface="Times New Roman" panose="02020603050405020304" pitchFamily="18" charset="0"/>
              </a:rPr>
              <a:t>e.g</a:t>
            </a:r>
            <a:r>
              <a:rPr lang="en-US" dirty="0" smtClean="0">
                <a:latin typeface="Times New Roman" panose="02020603050405020304" pitchFamily="18" charset="0"/>
                <a:cs typeface="Times New Roman" panose="02020603050405020304" pitchFamily="18" charset="0"/>
              </a:rPr>
              <a:t>,</a:t>
            </a:r>
          </a:p>
          <a:p>
            <a:pPr algn="l" rtl="0">
              <a:buNone/>
            </a:pPr>
            <a:endParaRPr lang="en-US" dirty="0" smtClean="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1-Stress ,2. Alcohols ,3. Aspirin.</a:t>
            </a:r>
          </a:p>
          <a:p>
            <a:pPr algn="l" rtl="0">
              <a:buNone/>
            </a:pPr>
            <a:r>
              <a:rPr lang="en-US" dirty="0" smtClean="0">
                <a:latin typeface="Times New Roman" panose="02020603050405020304" pitchFamily="18" charset="0"/>
                <a:cs typeface="Times New Roman" panose="02020603050405020304" pitchFamily="18" charset="0"/>
              </a:rPr>
              <a:t>4.  Salts and sugars of high concentrations.</a:t>
            </a:r>
          </a:p>
          <a:p>
            <a:pPr algn="l" rtl="0"/>
            <a:endParaRPr lang="ar-SA"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descr="http://www.yourgicenter.com/images/peptic_ulcer.jpg"/>
          <p:cNvPicPr>
            <a:picLocks noChangeAspect="1" noChangeArrowheads="1"/>
          </p:cNvPicPr>
          <p:nvPr/>
        </p:nvPicPr>
        <p:blipFill>
          <a:blip r:embed="rId2"/>
          <a:srcRect/>
          <a:stretch>
            <a:fillRect/>
          </a:stretch>
        </p:blipFill>
        <p:spPr bwMode="auto">
          <a:xfrm>
            <a:off x="179512" y="404664"/>
            <a:ext cx="8424936" cy="612068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71400"/>
            <a:ext cx="8229600" cy="1142984"/>
          </a:xfrm>
        </p:spPr>
        <p:txBody>
          <a:bodyPr>
            <a:normAutofit/>
          </a:bodyPr>
          <a:lstStyle/>
          <a:p>
            <a:r>
              <a:rPr lang="en-US" sz="3600" b="1" dirty="0" smtClean="0">
                <a:solidFill>
                  <a:srgbClr val="00B0F0"/>
                </a:solidFill>
                <a:latin typeface="Times New Roman" panose="02020603050405020304" pitchFamily="18" charset="0"/>
                <a:cs typeface="Times New Roman" panose="02020603050405020304" pitchFamily="18" charset="0"/>
              </a:rPr>
              <a:t>Peptic Ulcer (</a:t>
            </a:r>
            <a:r>
              <a:rPr lang="en-US" sz="3600" b="1" dirty="0" err="1" smtClean="0">
                <a:solidFill>
                  <a:srgbClr val="00B0F0"/>
                </a:solidFill>
                <a:latin typeface="Times New Roman" panose="02020603050405020304" pitchFamily="18" charset="0"/>
                <a:cs typeface="Times New Roman" panose="02020603050405020304" pitchFamily="18" charset="0"/>
              </a:rPr>
              <a:t>contin</a:t>
            </a:r>
            <a:r>
              <a:rPr lang="en-US" sz="3600" b="1" dirty="0" smtClean="0">
                <a:solidFill>
                  <a:srgbClr val="00B0F0"/>
                </a:solidFill>
                <a:latin typeface="Times New Roman" panose="02020603050405020304" pitchFamily="18" charset="0"/>
                <a:cs typeface="Times New Roman" panose="02020603050405020304" pitchFamily="18" charset="0"/>
              </a:rPr>
              <a:t>)</a:t>
            </a:r>
            <a:endParaRPr lang="ar-SA" sz="3600"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181760" y="908720"/>
            <a:ext cx="8929718" cy="5257800"/>
          </a:xfrm>
        </p:spPr>
        <p:txBody>
          <a:bodyPr>
            <a:noAutofit/>
          </a:bodyPr>
          <a:lstStyle/>
          <a:p>
            <a:pPr algn="l" rtl="0"/>
            <a:r>
              <a:rPr lang="en-US" sz="2400" dirty="0" smtClean="0">
                <a:solidFill>
                  <a:srgbClr val="FF0000"/>
                </a:solidFill>
                <a:latin typeface="Times New Roman" panose="02020603050405020304" pitchFamily="18" charset="0"/>
                <a:cs typeface="Times New Roman" panose="02020603050405020304" pitchFamily="18" charset="0"/>
              </a:rPr>
              <a:t>Manifestations:</a:t>
            </a:r>
          </a:p>
          <a:p>
            <a:pPr algn="l" rtl="0">
              <a:buNone/>
            </a:pPr>
            <a:r>
              <a:rPr lang="en-US" sz="2400" dirty="0">
                <a:latin typeface="Times New Roman" panose="02020603050405020304" pitchFamily="18" charset="0"/>
                <a:cs typeface="Times New Roman" panose="02020603050405020304" pitchFamily="18" charset="0"/>
              </a:rPr>
              <a:t>1- </a:t>
            </a:r>
            <a:r>
              <a:rPr lang="en-US" sz="2400" dirty="0" smtClean="0">
                <a:latin typeface="Times New Roman" panose="02020603050405020304" pitchFamily="18" charset="0"/>
                <a:cs typeface="Times New Roman" panose="02020603050405020304" pitchFamily="18" charset="0"/>
              </a:rPr>
              <a:t>Burning </a:t>
            </a:r>
            <a:r>
              <a:rPr lang="en-US" sz="2400" dirty="0">
                <a:latin typeface="Times New Roman" panose="02020603050405020304" pitchFamily="18" charset="0"/>
                <a:cs typeface="Times New Roman" panose="02020603050405020304" pitchFamily="18" charset="0"/>
              </a:rPr>
              <a:t>stomach </a:t>
            </a:r>
            <a:r>
              <a:rPr lang="en-US" sz="2400" dirty="0" smtClean="0">
                <a:latin typeface="Times New Roman" panose="02020603050405020304" pitchFamily="18" charset="0"/>
                <a:cs typeface="Times New Roman" panose="02020603050405020304" pitchFamily="18" charset="0"/>
              </a:rPr>
              <a:t>pain</a:t>
            </a:r>
          </a:p>
          <a:p>
            <a:pPr algn="l" rtl="0">
              <a:buNone/>
            </a:pPr>
            <a:r>
              <a:rPr lang="en-US" sz="2400" dirty="0" smtClean="0">
                <a:latin typeface="Times New Roman" panose="02020603050405020304" pitchFamily="18" charset="0"/>
                <a:cs typeface="Times New Roman" panose="02020603050405020304" pitchFamily="18" charset="0"/>
              </a:rPr>
              <a:t>2-GI bleeding</a:t>
            </a:r>
          </a:p>
          <a:p>
            <a:pPr algn="l" rtl="0">
              <a:buNone/>
            </a:pPr>
            <a:r>
              <a:rPr lang="en-US" sz="2400" dirty="0">
                <a:latin typeface="Times New Roman" panose="02020603050405020304" pitchFamily="18" charset="0"/>
                <a:cs typeface="Times New Roman" panose="02020603050405020304" pitchFamily="18" charset="0"/>
              </a:rPr>
              <a:t>3- </a:t>
            </a: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vomiting of blood — which may appear red or black</a:t>
            </a:r>
          </a:p>
          <a:p>
            <a:pPr algn="l" rtl="0">
              <a:buNone/>
            </a:pPr>
            <a:r>
              <a:rPr lang="en-US" sz="2400" dirty="0" smtClean="0">
                <a:latin typeface="Times New Roman" panose="02020603050405020304" pitchFamily="18" charset="0"/>
                <a:cs typeface="Times New Roman" panose="02020603050405020304" pitchFamily="18" charset="0"/>
              </a:rPr>
              <a:t>4- Dark </a:t>
            </a:r>
            <a:r>
              <a:rPr lang="en-US" sz="2400" dirty="0">
                <a:latin typeface="Times New Roman" panose="02020603050405020304" pitchFamily="18" charset="0"/>
                <a:cs typeface="Times New Roman" panose="02020603050405020304" pitchFamily="18" charset="0"/>
              </a:rPr>
              <a:t>blood in stools or stools that are black </a:t>
            </a:r>
          </a:p>
          <a:p>
            <a:pPr algn="l" rtl="0">
              <a:buNone/>
            </a:pPr>
            <a:r>
              <a:rPr lang="en-US" sz="2400" dirty="0" smtClean="0">
                <a:latin typeface="Times New Roman" panose="02020603050405020304" pitchFamily="18" charset="0"/>
                <a:cs typeface="Times New Roman" panose="02020603050405020304" pitchFamily="18" charset="0"/>
              </a:rPr>
              <a:t>5- Nausea </a:t>
            </a:r>
            <a:r>
              <a:rPr lang="en-US" sz="2400" dirty="0">
                <a:latin typeface="Times New Roman" panose="02020603050405020304" pitchFamily="18" charset="0"/>
                <a:cs typeface="Times New Roman" panose="02020603050405020304" pitchFamily="18" charset="0"/>
              </a:rPr>
              <a:t>or </a:t>
            </a:r>
            <a:r>
              <a:rPr lang="en-US" sz="2400" dirty="0" smtClean="0">
                <a:latin typeface="Times New Roman" panose="02020603050405020304" pitchFamily="18" charset="0"/>
                <a:cs typeface="Times New Roman" panose="02020603050405020304" pitchFamily="18" charset="0"/>
              </a:rPr>
              <a:t>vomiting</a:t>
            </a:r>
          </a:p>
          <a:p>
            <a:pPr algn="l" rtl="0"/>
            <a:r>
              <a:rPr lang="en-US" sz="2400" dirty="0" smtClean="0">
                <a:solidFill>
                  <a:srgbClr val="FF0000"/>
                </a:solidFill>
                <a:latin typeface="Times New Roman" panose="02020603050405020304" pitchFamily="18" charset="0"/>
                <a:cs typeface="Times New Roman" panose="02020603050405020304" pitchFamily="18" charset="0"/>
              </a:rPr>
              <a:t>Treatment:</a:t>
            </a:r>
          </a:p>
          <a:p>
            <a:pPr algn="l" rtl="0">
              <a:buNone/>
            </a:pPr>
            <a:r>
              <a:rPr lang="en-US" sz="2400" dirty="0" smtClean="0">
                <a:latin typeface="Times New Roman" panose="02020603050405020304" pitchFamily="18" charset="0"/>
                <a:cs typeface="Times New Roman" panose="02020603050405020304" pitchFamily="18" charset="0"/>
              </a:rPr>
              <a:t>1-Avoidance of smoking </a:t>
            </a:r>
          </a:p>
          <a:p>
            <a:pPr algn="l" rtl="0">
              <a:buNone/>
            </a:pPr>
            <a:r>
              <a:rPr lang="en-US" sz="2400" dirty="0" smtClean="0">
                <a:latin typeface="Times New Roman" panose="02020603050405020304" pitchFamily="18" charset="0"/>
                <a:cs typeface="Times New Roman" panose="02020603050405020304" pitchFamily="18" charset="0"/>
              </a:rPr>
              <a:t>2-Antibiotics to treat </a:t>
            </a:r>
            <a:r>
              <a:rPr lang="en-US" sz="2400" dirty="0" err="1" smtClean="0">
                <a:latin typeface="Times New Roman" panose="02020603050405020304" pitchFamily="18" charset="0"/>
                <a:cs typeface="Times New Roman" panose="02020603050405020304" pitchFamily="18" charset="0"/>
              </a:rPr>
              <a:t>H.pylori</a:t>
            </a:r>
            <a:endParaRPr lang="en-US" sz="2400" dirty="0" smtClean="0">
              <a:latin typeface="Times New Roman" panose="02020603050405020304" pitchFamily="18" charset="0"/>
              <a:cs typeface="Times New Roman" panose="02020603050405020304" pitchFamily="18" charset="0"/>
            </a:endParaRPr>
          </a:p>
          <a:p>
            <a:pPr algn="l" rtl="0">
              <a:buNone/>
            </a:pPr>
            <a:r>
              <a:rPr lang="en-US" sz="2400" dirty="0" smtClean="0">
                <a:latin typeface="Times New Roman" panose="02020603050405020304" pitchFamily="18" charset="0"/>
                <a:cs typeface="Times New Roman" panose="02020603050405020304" pitchFamily="18" charset="0"/>
              </a:rPr>
              <a:t>3-Antacids that </a:t>
            </a:r>
            <a:r>
              <a:rPr lang="en-US" sz="2400" dirty="0">
                <a:latin typeface="Times New Roman" panose="02020603050405020304" pitchFamily="18" charset="0"/>
                <a:cs typeface="Times New Roman" panose="02020603050405020304" pitchFamily="18" charset="0"/>
              </a:rPr>
              <a:t>neutralize stomach acid</a:t>
            </a:r>
            <a:endParaRPr lang="en-US" sz="2400" dirty="0" smtClean="0">
              <a:latin typeface="Times New Roman" panose="02020603050405020304" pitchFamily="18" charset="0"/>
              <a:cs typeface="Times New Roman" panose="02020603050405020304" pitchFamily="18" charset="0"/>
            </a:endParaRPr>
          </a:p>
          <a:p>
            <a:pPr algn="l" rtl="0">
              <a:buNone/>
            </a:pPr>
            <a:r>
              <a:rPr lang="en-US" sz="2400" dirty="0">
                <a:latin typeface="Times New Roman" panose="02020603050405020304" pitchFamily="18" charset="0"/>
                <a:cs typeface="Times New Roman" panose="02020603050405020304" pitchFamily="18" charset="0"/>
              </a:rPr>
              <a:t>4- Medications that block acid production </a:t>
            </a:r>
            <a:r>
              <a:rPr lang="en-US" sz="2400" dirty="0" smtClean="0">
                <a:latin typeface="Times New Roman" panose="02020603050405020304" pitchFamily="18" charset="0"/>
                <a:cs typeface="Times New Roman" panose="02020603050405020304" pitchFamily="18" charset="0"/>
              </a:rPr>
              <a:t>(Proton pump) </a:t>
            </a:r>
            <a:r>
              <a:rPr lang="en-US" sz="2400" dirty="0">
                <a:latin typeface="Times New Roman" panose="02020603050405020304" pitchFamily="18" charset="0"/>
                <a:cs typeface="Times New Roman" panose="02020603050405020304" pitchFamily="18" charset="0"/>
              </a:rPr>
              <a:t>inhibitors reduce stomach acid </a:t>
            </a:r>
            <a:endParaRPr lang="en-US" sz="2400" dirty="0" smtClean="0">
              <a:latin typeface="Times New Roman" panose="02020603050405020304" pitchFamily="18" charset="0"/>
              <a:cs typeface="Times New Roman" panose="02020603050405020304" pitchFamily="18" charset="0"/>
            </a:endParaRPr>
          </a:p>
          <a:p>
            <a:pPr algn="l" rtl="0">
              <a:buNone/>
            </a:pPr>
            <a:r>
              <a:rPr lang="en-US" sz="2400" dirty="0" smtClean="0">
                <a:latin typeface="Times New Roman" panose="02020603050405020304" pitchFamily="18" charset="0"/>
                <a:cs typeface="Times New Roman" panose="02020603050405020304" pitchFamily="18" charset="0"/>
              </a:rPr>
              <a:t>5-Surgical Treatment : used when medical treatment fails.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43408"/>
            <a:ext cx="8229600" cy="1143000"/>
          </a:xfrm>
        </p:spPr>
        <p:txBody>
          <a:bodyPr>
            <a:normAutofit/>
          </a:bodyPr>
          <a:lstStyle/>
          <a:p>
            <a:r>
              <a:rPr lang="en-US" sz="3200" b="1" dirty="0" smtClean="0">
                <a:solidFill>
                  <a:srgbClr val="00B0F0"/>
                </a:solidFill>
                <a:latin typeface="Times New Roman" panose="02020603050405020304" pitchFamily="18" charset="0"/>
                <a:cs typeface="Times New Roman" panose="02020603050405020304" pitchFamily="18" charset="0"/>
              </a:rPr>
              <a:t>Intestine: irritable bowel syndrome</a:t>
            </a:r>
            <a:endParaRPr lang="ar-SA" sz="3200" b="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142844" y="1052736"/>
            <a:ext cx="9001156" cy="5257800"/>
          </a:xfrm>
        </p:spPr>
        <p:txBody>
          <a:bodyPr>
            <a:noAutofit/>
          </a:bodyPr>
          <a:lstStyle/>
          <a:p>
            <a:pPr algn="l" rtl="0"/>
            <a:r>
              <a:rPr lang="en-US" sz="2800" dirty="0" smtClean="0">
                <a:latin typeface="Times New Roman" panose="02020603050405020304" pitchFamily="18" charset="0"/>
                <a:cs typeface="Times New Roman" panose="02020603050405020304" pitchFamily="18" charset="0"/>
              </a:rPr>
              <a:t>One of the most common GI disorders that </a:t>
            </a:r>
            <a:r>
              <a:rPr lang="en-US" sz="2800" dirty="0">
                <a:latin typeface="Times New Roman" panose="02020603050405020304" pitchFamily="18" charset="0"/>
                <a:cs typeface="Times New Roman" panose="02020603050405020304" pitchFamily="18" charset="0"/>
              </a:rPr>
              <a:t>affects the large intestine (colon).</a:t>
            </a:r>
          </a:p>
          <a:p>
            <a:pPr algn="l" rtl="0"/>
            <a:endParaRPr lang="en-US" sz="2800" dirty="0" smtClean="0">
              <a:latin typeface="Times New Roman" panose="02020603050405020304" pitchFamily="18" charset="0"/>
              <a:cs typeface="Times New Roman" panose="02020603050405020304" pitchFamily="18" charset="0"/>
            </a:endParaRPr>
          </a:p>
          <a:p>
            <a:pPr algn="l" rtl="0"/>
            <a:r>
              <a:rPr lang="en-US" sz="2800" dirty="0" smtClean="0">
                <a:solidFill>
                  <a:srgbClr val="FF0000"/>
                </a:solidFill>
                <a:latin typeface="Times New Roman" panose="02020603050405020304" pitchFamily="18" charset="0"/>
                <a:cs typeface="Times New Roman" panose="02020603050405020304" pitchFamily="18" charset="0"/>
              </a:rPr>
              <a:t>Symptoms:</a:t>
            </a:r>
          </a:p>
          <a:p>
            <a:pPr algn="l" rtl="0">
              <a:buNone/>
            </a:pPr>
            <a:r>
              <a:rPr lang="en-US" sz="2800" dirty="0" smtClean="0">
                <a:latin typeface="Times New Roman" panose="02020603050405020304" pitchFamily="18" charset="0"/>
                <a:cs typeface="Times New Roman" panose="02020603050405020304" pitchFamily="18" charset="0"/>
              </a:rPr>
              <a:t>1-GI pain</a:t>
            </a:r>
          </a:p>
          <a:p>
            <a:pPr algn="l" rtl="0">
              <a:buNone/>
            </a:pPr>
            <a:r>
              <a:rPr lang="en-US" sz="2800" dirty="0" smtClean="0">
                <a:latin typeface="Times New Roman" panose="02020603050405020304" pitchFamily="18" charset="0"/>
                <a:cs typeface="Times New Roman" panose="02020603050405020304" pitchFamily="18" charset="0"/>
              </a:rPr>
              <a:t>2-Gas bloating</a:t>
            </a:r>
          </a:p>
          <a:p>
            <a:pPr algn="l" rtl="0">
              <a:buNone/>
            </a:pPr>
            <a:r>
              <a:rPr lang="en-US" sz="2800" dirty="0" smtClean="0">
                <a:latin typeface="Times New Roman" panose="02020603050405020304" pitchFamily="18" charset="0"/>
                <a:cs typeface="Times New Roman" panose="02020603050405020304" pitchFamily="18" charset="0"/>
              </a:rPr>
              <a:t>3-Altered bowel functions: diarrhea or constipation</a:t>
            </a:r>
          </a:p>
          <a:p>
            <a:pPr algn="l" rtl="0"/>
            <a:r>
              <a:rPr lang="en-US" sz="2800" dirty="0" smtClean="0">
                <a:latin typeface="Times New Roman" panose="02020603050405020304" pitchFamily="18" charset="0"/>
                <a:cs typeface="Times New Roman" panose="02020603050405020304" pitchFamily="18" charset="0"/>
              </a:rPr>
              <a:t>Cause: </a:t>
            </a:r>
            <a:r>
              <a:rPr lang="en-US" sz="2800" dirty="0" err="1" smtClean="0">
                <a:latin typeface="Times New Roman" panose="02020603050405020304" pitchFamily="18" charset="0"/>
                <a:cs typeface="Times New Roman" panose="02020603050405020304" pitchFamily="18" charset="0"/>
              </a:rPr>
              <a:t>hypereactivity</a:t>
            </a:r>
            <a:r>
              <a:rPr lang="en-US" sz="2800" dirty="0" smtClean="0">
                <a:latin typeface="Times New Roman" panose="02020603050405020304" pitchFamily="18" charset="0"/>
                <a:cs typeface="Times New Roman" panose="02020603050405020304" pitchFamily="18" charset="0"/>
              </a:rPr>
              <a:t> of the bowels.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620688"/>
            <a:ext cx="8496944" cy="3108543"/>
          </a:xfrm>
          <a:prstGeom prst="rect">
            <a:avLst/>
          </a:prstGeom>
        </p:spPr>
        <p:txBody>
          <a:bodyPr wrap="square">
            <a:spAutoFit/>
          </a:bodyPr>
          <a:lstStyle/>
          <a:p>
            <a:pPr algn="l"/>
            <a:r>
              <a:rPr lang="en-US" sz="2800" b="1" i="1" dirty="0" smtClean="0">
                <a:latin typeface="Times New Roman" panose="02020603050405020304" pitchFamily="18" charset="0"/>
                <a:cs typeface="Times New Roman" panose="02020603050405020304" pitchFamily="18" charset="0"/>
              </a:rPr>
              <a:t>It doesn't </a:t>
            </a:r>
            <a:r>
              <a:rPr lang="en-US" sz="2800" b="1" i="1" dirty="0">
                <a:latin typeface="Times New Roman" panose="02020603050405020304" pitchFamily="18" charset="0"/>
                <a:cs typeface="Times New Roman" panose="02020603050405020304" pitchFamily="18" charset="0"/>
              </a:rPr>
              <a:t>cause changes in bowel tissue or increase </a:t>
            </a:r>
            <a:r>
              <a:rPr lang="en-US" sz="2800" b="1" i="1" dirty="0" smtClean="0">
                <a:latin typeface="Times New Roman" panose="02020603050405020304" pitchFamily="18" charset="0"/>
                <a:cs typeface="Times New Roman" panose="02020603050405020304" pitchFamily="18" charset="0"/>
              </a:rPr>
              <a:t>risk </a:t>
            </a:r>
            <a:r>
              <a:rPr lang="en-US" sz="2800" b="1" i="1" dirty="0">
                <a:latin typeface="Times New Roman" panose="02020603050405020304" pitchFamily="18" charset="0"/>
                <a:cs typeface="Times New Roman" panose="02020603050405020304" pitchFamily="18" charset="0"/>
              </a:rPr>
              <a:t>of colorectal cancer.</a:t>
            </a:r>
          </a:p>
          <a:p>
            <a:pPr algn="l"/>
            <a:endParaRPr lang="en-US" sz="2800" dirty="0">
              <a:latin typeface="Times New Roman" panose="02020603050405020304" pitchFamily="18" charset="0"/>
              <a:cs typeface="Times New Roman" panose="02020603050405020304" pitchFamily="18" charset="0"/>
            </a:endParaRPr>
          </a:p>
          <a:p>
            <a:pPr algn="l"/>
            <a:r>
              <a:rPr lang="en-US" sz="2800" dirty="0">
                <a:latin typeface="Times New Roman" panose="02020603050405020304" pitchFamily="18" charset="0"/>
                <a:cs typeface="Times New Roman" panose="02020603050405020304" pitchFamily="18" charset="0"/>
              </a:rPr>
              <a:t>Only a small number of people with irritable bowel syndrome have severe signs and symptoms. Some people can control their symptoms by managing diet, lifestyle and stress. Others will need medication and counseling</a:t>
            </a:r>
          </a:p>
        </p:txBody>
      </p:sp>
    </p:spTree>
    <p:extLst>
      <p:ext uri="{BB962C8B-B14F-4D97-AF65-F5344CB8AC3E}">
        <p14:creationId xmlns:p14="http://schemas.microsoft.com/office/powerpoint/2010/main" val="40057927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22" y="993934"/>
            <a:ext cx="8882757" cy="4401205"/>
          </a:xfrm>
          <a:prstGeom prst="rect">
            <a:avLst/>
          </a:prstGeom>
        </p:spPr>
        <p:txBody>
          <a:bodyPr wrap="square">
            <a:spAutoFit/>
          </a:bodyPr>
          <a:lstStyle/>
          <a:p>
            <a:pPr algn="l"/>
            <a:r>
              <a:rPr lang="en-US" sz="2800" dirty="0">
                <a:latin typeface="Times New Roman" panose="02020603050405020304" pitchFamily="18" charset="0"/>
                <a:cs typeface="Times New Roman" panose="02020603050405020304" pitchFamily="18" charset="0"/>
              </a:rPr>
              <a:t>It's not known exactly what causes irritable bowel syndrome, but a variety of factors play a role. </a:t>
            </a: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walls of the intestines are lined with layers of muscle that contract </a:t>
            </a:r>
            <a:endParaRPr lang="en-US" sz="2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l"/>
            <a:r>
              <a:rPr lang="en-US" sz="2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and </a:t>
            </a: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relax in a coordinated </a:t>
            </a:r>
            <a:r>
              <a:rPr lang="en-US" sz="2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rhythm</a:t>
            </a:r>
          </a:p>
          <a:p>
            <a:pPr algn="l"/>
            <a:endParaRPr lang="en-US" sz="2800" dirty="0" smtClean="0">
              <a:latin typeface="Times New Roman" panose="02020603050405020304" pitchFamily="18" charset="0"/>
              <a:cs typeface="Times New Roman" panose="02020603050405020304" pitchFamily="18" charset="0"/>
            </a:endParaRPr>
          </a:p>
          <a:p>
            <a:pPr algn="l"/>
            <a:r>
              <a:rPr lang="en-US" sz="2800" dirty="0" smtClean="0">
                <a:latin typeface="Times New Roman" panose="02020603050405020304" pitchFamily="18" charset="0"/>
                <a:cs typeface="Times New Roman" panose="02020603050405020304" pitchFamily="18" charset="0"/>
              </a:rPr>
              <a:t>If </a:t>
            </a:r>
            <a:r>
              <a:rPr lang="en-US" sz="2800" dirty="0">
                <a:latin typeface="Times New Roman" panose="02020603050405020304" pitchFamily="18" charset="0"/>
                <a:cs typeface="Times New Roman" panose="02020603050405020304" pitchFamily="18" charset="0"/>
              </a:rPr>
              <a:t>you have irritable bowel syndrome, the contractions may be stronger and last longer than normal, causing gas, bloating and diarrhea. Or the opposite may occur, with weak intestinal contractions slowing food passage and leading to hard, dry stools. </a:t>
            </a:r>
          </a:p>
        </p:txBody>
      </p:sp>
      <p:sp>
        <p:nvSpPr>
          <p:cNvPr id="3" name="Rectangle 2"/>
          <p:cNvSpPr/>
          <p:nvPr/>
        </p:nvSpPr>
        <p:spPr>
          <a:xfrm>
            <a:off x="404664" y="352128"/>
            <a:ext cx="1417376" cy="584775"/>
          </a:xfrm>
          <a:prstGeom prst="rect">
            <a:avLst/>
          </a:prstGeom>
        </p:spPr>
        <p:txBody>
          <a:bodyPr wrap="none">
            <a:spAutoFit/>
          </a:bodyPr>
          <a:lstStyle/>
          <a:p>
            <a:r>
              <a:rPr lang="en-US" sz="3200" b="1" dirty="0">
                <a:solidFill>
                  <a:srgbClr val="FF0000"/>
                </a:solidFill>
                <a:latin typeface="Times New Roman" panose="02020603050405020304" pitchFamily="18" charset="0"/>
                <a:cs typeface="Times New Roman" panose="02020603050405020304" pitchFamily="18" charset="0"/>
              </a:rPr>
              <a:t>Causes</a:t>
            </a:r>
          </a:p>
        </p:txBody>
      </p:sp>
    </p:spTree>
    <p:extLst>
      <p:ext uri="{BB962C8B-B14F-4D97-AF65-F5344CB8AC3E}">
        <p14:creationId xmlns:p14="http://schemas.microsoft.com/office/powerpoint/2010/main" val="14800892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494" y="332656"/>
            <a:ext cx="4652236" cy="584775"/>
          </a:xfrm>
          <a:prstGeom prst="rect">
            <a:avLst/>
          </a:prstGeom>
        </p:spPr>
        <p:txBody>
          <a:bodyPr wrap="none">
            <a:spAutoFit/>
          </a:bodyPr>
          <a:lstStyle/>
          <a:p>
            <a:r>
              <a:rPr lang="en-US" sz="3200" b="1" dirty="0">
                <a:solidFill>
                  <a:srgbClr val="FF0000"/>
                </a:solidFill>
                <a:latin typeface="Times New Roman" panose="02020603050405020304" pitchFamily="18" charset="0"/>
                <a:cs typeface="Times New Roman" panose="02020603050405020304" pitchFamily="18" charset="0"/>
              </a:rPr>
              <a:t>Common triggers include</a:t>
            </a:r>
          </a:p>
        </p:txBody>
      </p:sp>
      <p:sp>
        <p:nvSpPr>
          <p:cNvPr id="3" name="Rectangle 2"/>
          <p:cNvSpPr/>
          <p:nvPr/>
        </p:nvSpPr>
        <p:spPr>
          <a:xfrm>
            <a:off x="539552" y="1196752"/>
            <a:ext cx="2305439" cy="1815882"/>
          </a:xfrm>
          <a:prstGeom prst="rect">
            <a:avLst/>
          </a:prstGeom>
        </p:spPr>
        <p:txBody>
          <a:bodyPr wrap="none">
            <a:spAutoFit/>
          </a:bodyPr>
          <a:lstStyle/>
          <a:p>
            <a:pPr algn="l"/>
            <a:r>
              <a:rPr lang="en-US" sz="2800" dirty="0" smtClean="0">
                <a:latin typeface="Times New Roman" panose="02020603050405020304" pitchFamily="18" charset="0"/>
                <a:cs typeface="Times New Roman" panose="02020603050405020304" pitchFamily="18" charset="0"/>
              </a:rPr>
              <a:t>Foods </a:t>
            </a:r>
          </a:p>
          <a:p>
            <a:pPr algn="l"/>
            <a:r>
              <a:rPr lang="en-US" sz="2800" dirty="0" smtClean="0">
                <a:latin typeface="Times New Roman" panose="02020603050405020304" pitchFamily="18" charset="0"/>
                <a:cs typeface="Times New Roman" panose="02020603050405020304" pitchFamily="18" charset="0"/>
              </a:rPr>
              <a:t>Stress</a:t>
            </a:r>
          </a:p>
          <a:p>
            <a:pPr algn="l"/>
            <a:r>
              <a:rPr lang="en-US" sz="2800" dirty="0" smtClean="0">
                <a:latin typeface="Times New Roman" panose="02020603050405020304" pitchFamily="18" charset="0"/>
                <a:cs typeface="Times New Roman" panose="02020603050405020304" pitchFamily="18" charset="0"/>
              </a:rPr>
              <a:t>Hormones</a:t>
            </a:r>
          </a:p>
          <a:p>
            <a:pPr algn="l"/>
            <a:r>
              <a:rPr lang="en-US" sz="2800" dirty="0">
                <a:latin typeface="Times New Roman" panose="02020603050405020304" pitchFamily="18" charset="0"/>
                <a:cs typeface="Times New Roman" panose="02020603050405020304" pitchFamily="18" charset="0"/>
              </a:rPr>
              <a:t>Other illnesses</a:t>
            </a:r>
          </a:p>
        </p:txBody>
      </p:sp>
      <p:sp>
        <p:nvSpPr>
          <p:cNvPr id="4" name="Rectangle 3"/>
          <p:cNvSpPr/>
          <p:nvPr/>
        </p:nvSpPr>
        <p:spPr>
          <a:xfrm>
            <a:off x="246435" y="3645024"/>
            <a:ext cx="7776864" cy="2505301"/>
          </a:xfrm>
          <a:prstGeom prst="rect">
            <a:avLst/>
          </a:prstGeom>
        </p:spPr>
        <p:txBody>
          <a:bodyPr wrap="square">
            <a:spAutoFit/>
          </a:bodyPr>
          <a:lstStyle/>
          <a:p>
            <a:pPr marL="342900" lvl="0" indent="-342900" algn="l" rtl="0">
              <a:spcBef>
                <a:spcPct val="20000"/>
              </a:spcBef>
              <a:buFont typeface="Arial" pitchFamily="34" charset="0"/>
              <a:buChar char="•"/>
            </a:pPr>
            <a:r>
              <a:rPr lang="en-US" sz="2800" b="1" dirty="0">
                <a:solidFill>
                  <a:srgbClr val="FF0000"/>
                </a:solidFill>
                <a:latin typeface="Times New Roman" panose="02020603050405020304" pitchFamily="18" charset="0"/>
                <a:cs typeface="Times New Roman" panose="02020603050405020304" pitchFamily="18" charset="0"/>
              </a:rPr>
              <a:t>Treatment:</a:t>
            </a:r>
          </a:p>
          <a:p>
            <a:pPr marL="342900" lvl="0" indent="-342900" algn="l" rtl="0">
              <a:spcBef>
                <a:spcPct val="20000"/>
              </a:spcBef>
            </a:pPr>
            <a:r>
              <a:rPr lang="en-US" sz="2800" dirty="0">
                <a:solidFill>
                  <a:prstClr val="black"/>
                </a:solidFill>
                <a:latin typeface="Times New Roman" panose="02020603050405020304" pitchFamily="18" charset="0"/>
                <a:cs typeface="Times New Roman" panose="02020603050405020304" pitchFamily="18" charset="0"/>
              </a:rPr>
              <a:t>1-Tranquilizers</a:t>
            </a:r>
          </a:p>
          <a:p>
            <a:pPr marL="342900" lvl="0" indent="-342900" algn="l" rtl="0">
              <a:spcBef>
                <a:spcPct val="20000"/>
              </a:spcBef>
            </a:pPr>
            <a:r>
              <a:rPr lang="en-US" sz="2800" dirty="0">
                <a:solidFill>
                  <a:prstClr val="black"/>
                </a:solidFill>
                <a:latin typeface="Times New Roman" panose="02020603050405020304" pitchFamily="18" charset="0"/>
                <a:cs typeface="Times New Roman" panose="02020603050405020304" pitchFamily="18" charset="0"/>
              </a:rPr>
              <a:t>2-Dietary: increased fiber consumption</a:t>
            </a:r>
          </a:p>
          <a:p>
            <a:pPr marL="342900" lvl="0" indent="-342900" algn="l" rtl="0">
              <a:spcBef>
                <a:spcPct val="20000"/>
              </a:spcBef>
            </a:pPr>
            <a:r>
              <a:rPr lang="en-US" sz="2800" dirty="0">
                <a:solidFill>
                  <a:prstClr val="black"/>
                </a:solidFill>
                <a:latin typeface="Times New Roman" panose="02020603050405020304" pitchFamily="18" charset="0"/>
                <a:cs typeface="Times New Roman" panose="02020603050405020304" pitchFamily="18" charset="0"/>
              </a:rPr>
              <a:t>3-Symptomatic treatment as </a:t>
            </a:r>
            <a:r>
              <a:rPr lang="en-US" sz="2800" dirty="0" err="1">
                <a:solidFill>
                  <a:prstClr val="black"/>
                </a:solidFill>
                <a:latin typeface="Times New Roman" panose="02020603050405020304" pitchFamily="18" charset="0"/>
                <a:cs typeface="Times New Roman" panose="02020603050405020304" pitchFamily="18" charset="0"/>
              </a:rPr>
              <a:t>antidiarrhea</a:t>
            </a:r>
            <a:r>
              <a:rPr lang="en-US" sz="2800" dirty="0">
                <a:solidFill>
                  <a:prstClr val="black"/>
                </a:solidFill>
                <a:latin typeface="Times New Roman" panose="02020603050405020304" pitchFamily="18" charset="0"/>
                <a:cs typeface="Times New Roman" panose="02020603050405020304" pitchFamily="18" charset="0"/>
              </a:rPr>
              <a:t> and antispasmodic</a:t>
            </a:r>
            <a:endParaRPr lang="ar-SA" sz="28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28912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229600" cy="846158"/>
          </a:xfrm>
        </p:spPr>
        <p:txBody>
          <a:bodyPr>
            <a:noAutofit/>
          </a:bodyPr>
          <a:lstStyle/>
          <a:p>
            <a:r>
              <a:rPr lang="en-US" sz="3600" b="1" dirty="0" smtClean="0">
                <a:solidFill>
                  <a:srgbClr val="00B0F0"/>
                </a:solidFill>
                <a:latin typeface="Times New Roman" panose="02020603050405020304" pitchFamily="18" charset="0"/>
                <a:cs typeface="Times New Roman" panose="02020603050405020304" pitchFamily="18" charset="0"/>
              </a:rPr>
              <a:t>Gall bladder</a:t>
            </a:r>
            <a:endParaRPr lang="ar-SA" sz="3600"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0" y="1196752"/>
            <a:ext cx="9144000" cy="5429264"/>
          </a:xfrm>
        </p:spPr>
        <p:txBody>
          <a:bodyPr>
            <a:normAutofit/>
          </a:bodyPr>
          <a:lstStyle/>
          <a:p>
            <a:pPr algn="l" rtl="0"/>
            <a:r>
              <a:rPr lang="en-US" dirty="0" smtClean="0">
                <a:latin typeface="Times New Roman" panose="02020603050405020304" pitchFamily="18" charset="0"/>
                <a:cs typeface="Times New Roman" panose="02020603050405020304" pitchFamily="18" charset="0"/>
              </a:rPr>
              <a:t>Gall bladder is a sac-like structure that stores bile formed in the liver</a:t>
            </a:r>
          </a:p>
          <a:p>
            <a:pPr algn="l" rtl="0"/>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At time of meal its wall contract , so bile passes to the duodenum</a:t>
            </a:r>
          </a:p>
          <a:p>
            <a:pPr algn="l" rtl="0"/>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In the duodenum, bile salts cause fat digestion and absorption</a:t>
            </a:r>
          </a:p>
          <a:p>
            <a:pPr algn="l" rtl="0"/>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Bile is composed of : water, bile salts, cholesterol and bile pigments (bilirubin)</a:t>
            </a:r>
            <a:endParaRPr lang="ar-SA"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www.umm.edu/graphics/images/en/19261.jpg"/>
          <p:cNvPicPr>
            <a:picLocks noChangeAspect="1" noChangeArrowheads="1"/>
          </p:cNvPicPr>
          <p:nvPr/>
        </p:nvPicPr>
        <p:blipFill>
          <a:blip r:embed="rId2"/>
          <a:srcRect/>
          <a:stretch>
            <a:fillRect/>
          </a:stretch>
        </p:blipFill>
        <p:spPr bwMode="auto">
          <a:xfrm>
            <a:off x="5004048" y="1628800"/>
            <a:ext cx="3960440" cy="3672408"/>
          </a:xfrm>
          <a:prstGeom prst="rect">
            <a:avLst/>
          </a:prstGeom>
          <a:noFill/>
        </p:spPr>
      </p:pic>
      <p:sp>
        <p:nvSpPr>
          <p:cNvPr id="2" name="Rectangle 1"/>
          <p:cNvSpPr/>
          <p:nvPr/>
        </p:nvSpPr>
        <p:spPr>
          <a:xfrm>
            <a:off x="686137" y="404663"/>
            <a:ext cx="7353295" cy="646331"/>
          </a:xfrm>
          <a:prstGeom prst="rect">
            <a:avLst/>
          </a:prstGeom>
        </p:spPr>
        <p:txBody>
          <a:bodyPr wrap="none">
            <a:spAutoFit/>
          </a:bodyPr>
          <a:lstStyle/>
          <a:p>
            <a:r>
              <a:rPr lang="en-US" sz="3600" b="1" dirty="0">
                <a:solidFill>
                  <a:srgbClr val="00B0F0"/>
                </a:solidFill>
                <a:latin typeface="Times New Roman" panose="02020603050405020304" pitchFamily="18" charset="0"/>
                <a:cs typeface="Times New Roman" panose="02020603050405020304" pitchFamily="18" charset="0"/>
              </a:rPr>
              <a:t>Gall stone formation (</a:t>
            </a:r>
            <a:r>
              <a:rPr lang="en-US" sz="3600" b="1" dirty="0" err="1">
                <a:solidFill>
                  <a:srgbClr val="00B0F0"/>
                </a:solidFill>
                <a:latin typeface="Times New Roman" panose="02020603050405020304" pitchFamily="18" charset="0"/>
                <a:cs typeface="Times New Roman" panose="02020603050405020304" pitchFamily="18" charset="0"/>
              </a:rPr>
              <a:t>Cholelithiasis</a:t>
            </a:r>
            <a:r>
              <a:rPr lang="en-US" sz="3600" b="1" dirty="0">
                <a:solidFill>
                  <a:srgbClr val="00B0F0"/>
                </a:solidFill>
                <a:latin typeface="Times New Roman" panose="02020603050405020304" pitchFamily="18" charset="0"/>
                <a:cs typeface="Times New Roman" panose="02020603050405020304" pitchFamily="18" charset="0"/>
              </a:rPr>
              <a:t>)</a:t>
            </a:r>
          </a:p>
        </p:txBody>
      </p:sp>
      <p:sp>
        <p:nvSpPr>
          <p:cNvPr id="3" name="Rectangle 2"/>
          <p:cNvSpPr/>
          <p:nvPr/>
        </p:nvSpPr>
        <p:spPr>
          <a:xfrm>
            <a:off x="323528" y="1268760"/>
            <a:ext cx="4572000" cy="3293209"/>
          </a:xfrm>
          <a:prstGeom prst="rect">
            <a:avLst/>
          </a:prstGeom>
        </p:spPr>
        <p:txBody>
          <a:bodyPr>
            <a:spAutoFit/>
          </a:bodyPr>
          <a:lstStyle/>
          <a:p>
            <a:pPr marL="342900" lvl="0" indent="-342900" algn="l" rtl="0">
              <a:spcBef>
                <a:spcPct val="20000"/>
              </a:spcBef>
              <a:buFont typeface="Arial" pitchFamily="34" charset="0"/>
              <a:buChar char="•"/>
            </a:pPr>
            <a:r>
              <a:rPr lang="en-US" sz="2600" dirty="0">
                <a:solidFill>
                  <a:prstClr val="black"/>
                </a:solidFill>
                <a:latin typeface="Times New Roman" panose="02020603050405020304" pitchFamily="18" charset="0"/>
                <a:cs typeface="Times New Roman" panose="02020603050405020304" pitchFamily="18" charset="0"/>
              </a:rPr>
              <a:t>Is the most common disorder in digestive system</a:t>
            </a:r>
          </a:p>
          <a:p>
            <a:pPr marL="342900" lvl="0" indent="-342900" algn="l" rtl="0">
              <a:spcBef>
                <a:spcPct val="20000"/>
              </a:spcBef>
              <a:buFont typeface="Arial" pitchFamily="34" charset="0"/>
              <a:buChar char="•"/>
            </a:pPr>
            <a:r>
              <a:rPr lang="en-US" sz="2600" dirty="0">
                <a:solidFill>
                  <a:srgbClr val="FF0000"/>
                </a:solidFill>
                <a:latin typeface="Times New Roman" panose="02020603050405020304" pitchFamily="18" charset="0"/>
                <a:cs typeface="Times New Roman" panose="02020603050405020304" pitchFamily="18" charset="0"/>
              </a:rPr>
              <a:t>Predisposing factors:</a:t>
            </a:r>
          </a:p>
          <a:p>
            <a:pPr marL="342900" lvl="0" indent="-342900" algn="l" rtl="0">
              <a:spcBef>
                <a:spcPct val="20000"/>
              </a:spcBef>
            </a:pPr>
            <a:r>
              <a:rPr lang="en-US" sz="2600" dirty="0">
                <a:solidFill>
                  <a:prstClr val="black"/>
                </a:solidFill>
                <a:latin typeface="Times New Roman" panose="02020603050405020304" pitchFamily="18" charset="0"/>
                <a:cs typeface="Times New Roman" panose="02020603050405020304" pitchFamily="18" charset="0"/>
              </a:rPr>
              <a:t>1- Aging</a:t>
            </a:r>
          </a:p>
          <a:p>
            <a:pPr marL="342900" lvl="0" indent="-342900" algn="l" rtl="0">
              <a:spcBef>
                <a:spcPct val="20000"/>
              </a:spcBef>
            </a:pPr>
            <a:r>
              <a:rPr lang="en-US" sz="2600" dirty="0">
                <a:solidFill>
                  <a:prstClr val="black"/>
                </a:solidFill>
                <a:latin typeface="Times New Roman" panose="02020603050405020304" pitchFamily="18" charset="0"/>
                <a:cs typeface="Times New Roman" panose="02020603050405020304" pitchFamily="18" charset="0"/>
              </a:rPr>
              <a:t>2- Excess cholesterol</a:t>
            </a:r>
          </a:p>
          <a:p>
            <a:pPr marL="342900" lvl="0" indent="-342900" algn="l" rtl="0">
              <a:spcBef>
                <a:spcPct val="20000"/>
              </a:spcBef>
            </a:pPr>
            <a:r>
              <a:rPr lang="en-US" sz="2600" dirty="0">
                <a:solidFill>
                  <a:prstClr val="black"/>
                </a:solidFill>
                <a:latin typeface="Times New Roman" panose="02020603050405020304" pitchFamily="18" charset="0"/>
                <a:cs typeface="Times New Roman" panose="02020603050405020304" pitchFamily="18" charset="0"/>
              </a:rPr>
              <a:t>3- Obesity</a:t>
            </a:r>
          </a:p>
          <a:p>
            <a:pPr marL="342900" lvl="0" indent="-342900" algn="l" rtl="0">
              <a:spcBef>
                <a:spcPct val="20000"/>
              </a:spcBef>
            </a:pPr>
            <a:r>
              <a:rPr lang="en-US" sz="2600" dirty="0">
                <a:solidFill>
                  <a:prstClr val="black"/>
                </a:solidFill>
                <a:latin typeface="Times New Roman" panose="02020603050405020304" pitchFamily="18" charset="0"/>
                <a:cs typeface="Times New Roman" panose="02020603050405020304" pitchFamily="18" charset="0"/>
              </a:rPr>
              <a:t>4- Abnormal fat metabolism</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9392"/>
            <a:ext cx="8229600" cy="1143000"/>
          </a:xfrm>
        </p:spPr>
        <p:txBody>
          <a:bodyPr>
            <a:noAutofit/>
          </a:bodyPr>
          <a:lstStyle/>
          <a:p>
            <a:pPr rtl="0"/>
            <a:r>
              <a:rPr lang="en-US" sz="3200" b="1" dirty="0" smtClean="0">
                <a:solidFill>
                  <a:srgbClr val="00B0F0"/>
                </a:solidFill>
                <a:latin typeface="Times New Roman" panose="02020603050405020304" pitchFamily="18" charset="0"/>
                <a:cs typeface="Times New Roman" panose="02020603050405020304" pitchFamily="18" charset="0"/>
              </a:rPr>
              <a:t>Gall stone formation (</a:t>
            </a:r>
            <a:r>
              <a:rPr lang="en-US" sz="3200" b="1" dirty="0" err="1" smtClean="0">
                <a:solidFill>
                  <a:srgbClr val="00B0F0"/>
                </a:solidFill>
                <a:latin typeface="Times New Roman" panose="02020603050405020304" pitchFamily="18" charset="0"/>
                <a:cs typeface="Times New Roman" panose="02020603050405020304" pitchFamily="18" charset="0"/>
              </a:rPr>
              <a:t>Cholelithiasis</a:t>
            </a:r>
            <a:r>
              <a:rPr lang="en-US" sz="3200" b="1" dirty="0" smtClean="0">
                <a:solidFill>
                  <a:srgbClr val="00B0F0"/>
                </a:solidFill>
                <a:latin typeface="Times New Roman" panose="02020603050405020304" pitchFamily="18" charset="0"/>
                <a:cs typeface="Times New Roman" panose="02020603050405020304" pitchFamily="18" charset="0"/>
              </a:rPr>
              <a:t>)</a:t>
            </a:r>
            <a:endParaRPr lang="ar-SA" sz="3200" b="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142844" y="980728"/>
            <a:ext cx="9001156" cy="5256584"/>
          </a:xfrm>
        </p:spPr>
        <p:txBody>
          <a:bodyPr>
            <a:noAutofit/>
          </a:bodyPr>
          <a:lstStyle/>
          <a:p>
            <a:pPr marL="0" lvl="0" indent="0" algn="l">
              <a:spcBef>
                <a:spcPts val="0"/>
              </a:spcBef>
              <a:buNone/>
            </a:pPr>
            <a:r>
              <a:rPr lang="en-US" sz="2400" dirty="0">
                <a:solidFill>
                  <a:srgbClr val="FF0000"/>
                </a:solidFill>
                <a:latin typeface="Times New Roman" panose="02020603050405020304" pitchFamily="18" charset="0"/>
                <a:cs typeface="Times New Roman" panose="02020603050405020304" pitchFamily="18" charset="0"/>
              </a:rPr>
              <a:t>Types of </a:t>
            </a:r>
            <a:r>
              <a:rPr lang="en-US" sz="2400" dirty="0" smtClean="0">
                <a:solidFill>
                  <a:srgbClr val="FF0000"/>
                </a:solidFill>
                <a:latin typeface="Times New Roman" panose="02020603050405020304" pitchFamily="18" charset="0"/>
                <a:cs typeface="Times New Roman" panose="02020603050405020304" pitchFamily="18" charset="0"/>
              </a:rPr>
              <a:t>gallstones</a:t>
            </a:r>
            <a:endParaRPr lang="en-US" sz="2400" dirty="0">
              <a:solidFill>
                <a:prstClr val="black"/>
              </a:solidFill>
              <a:latin typeface="Times New Roman" panose="02020603050405020304" pitchFamily="18" charset="0"/>
              <a:cs typeface="Times New Roman" panose="02020603050405020304" pitchFamily="18" charset="0"/>
            </a:endParaRPr>
          </a:p>
          <a:p>
            <a:pPr marL="0" lvl="0" indent="0" algn="l">
              <a:spcBef>
                <a:spcPts val="0"/>
              </a:spcBef>
              <a:buNone/>
            </a:pPr>
            <a:r>
              <a:rPr lang="en-US" sz="2400" dirty="0" smtClean="0">
                <a:solidFill>
                  <a:prstClr val="black"/>
                </a:solidFill>
                <a:latin typeface="Times New Roman" panose="02020603050405020304" pitchFamily="18" charset="0"/>
                <a:cs typeface="Times New Roman" panose="02020603050405020304" pitchFamily="18" charset="0"/>
              </a:rPr>
              <a:t>•</a:t>
            </a:r>
            <a:r>
              <a:rPr lang="en-US" sz="2400" dirty="0">
                <a:solidFill>
                  <a:srgbClr val="00B050"/>
                </a:solidFill>
                <a:latin typeface="Times New Roman" panose="02020603050405020304" pitchFamily="18" charset="0"/>
                <a:cs typeface="Times New Roman" panose="02020603050405020304" pitchFamily="18" charset="0"/>
              </a:rPr>
              <a:t>Cholesterol gallstones</a:t>
            </a:r>
            <a:r>
              <a:rPr lang="en-US" sz="2400" dirty="0">
                <a:solidFill>
                  <a:prstClr val="black"/>
                </a:solidFill>
                <a:latin typeface="Times New Roman" panose="02020603050405020304" pitchFamily="18" charset="0"/>
                <a:cs typeface="Times New Roman" panose="02020603050405020304" pitchFamily="18" charset="0"/>
              </a:rPr>
              <a:t>. </a:t>
            </a:r>
            <a:r>
              <a:rPr lang="en-US" sz="2400" dirty="0" smtClean="0">
                <a:solidFill>
                  <a:prstClr val="black"/>
                </a:solidFill>
                <a:latin typeface="Times New Roman" panose="02020603050405020304" pitchFamily="18" charset="0"/>
                <a:cs typeface="Times New Roman" panose="02020603050405020304" pitchFamily="18" charset="0"/>
              </a:rPr>
              <a:t>Is the </a:t>
            </a:r>
            <a:r>
              <a:rPr lang="en-US" sz="2400" dirty="0">
                <a:solidFill>
                  <a:prstClr val="black"/>
                </a:solidFill>
                <a:latin typeface="Times New Roman" panose="02020603050405020304" pitchFamily="18" charset="0"/>
                <a:cs typeface="Times New Roman" panose="02020603050405020304" pitchFamily="18" charset="0"/>
              </a:rPr>
              <a:t>most common type of gallstone, </a:t>
            </a:r>
            <a:r>
              <a:rPr lang="en-US" sz="2400" dirty="0" smtClean="0">
                <a:solidFill>
                  <a:prstClr val="black"/>
                </a:solidFill>
                <a:latin typeface="Times New Roman" panose="02020603050405020304" pitchFamily="18" charset="0"/>
                <a:cs typeface="Times New Roman" panose="02020603050405020304" pitchFamily="18" charset="0"/>
              </a:rPr>
              <a:t>often </a:t>
            </a:r>
            <a:r>
              <a:rPr lang="en-US" sz="2400" dirty="0">
                <a:solidFill>
                  <a:prstClr val="black"/>
                </a:solidFill>
                <a:latin typeface="Times New Roman" panose="02020603050405020304" pitchFamily="18" charset="0"/>
                <a:cs typeface="Times New Roman" panose="02020603050405020304" pitchFamily="18" charset="0"/>
              </a:rPr>
              <a:t>appears yellow in color. These gallstones are composed mainly of undissolved cholesterol, but may contain other components.</a:t>
            </a:r>
          </a:p>
          <a:p>
            <a:pPr marL="0" lvl="0" indent="0" algn="l">
              <a:spcBef>
                <a:spcPts val="0"/>
              </a:spcBef>
              <a:buNone/>
            </a:pPr>
            <a:r>
              <a:rPr lang="en-US" sz="2400" dirty="0">
                <a:solidFill>
                  <a:prstClr val="black"/>
                </a:solidFill>
                <a:latin typeface="Times New Roman" panose="02020603050405020304" pitchFamily="18" charset="0"/>
                <a:cs typeface="Times New Roman" panose="02020603050405020304" pitchFamily="18" charset="0"/>
              </a:rPr>
              <a:t>•</a:t>
            </a:r>
            <a:r>
              <a:rPr lang="en-US" sz="2400" dirty="0">
                <a:solidFill>
                  <a:srgbClr val="00B050"/>
                </a:solidFill>
                <a:latin typeface="Times New Roman" panose="02020603050405020304" pitchFamily="18" charset="0"/>
                <a:cs typeface="Times New Roman" panose="02020603050405020304" pitchFamily="18" charset="0"/>
              </a:rPr>
              <a:t>Pigment gallstones</a:t>
            </a:r>
            <a:r>
              <a:rPr lang="en-US" sz="2400" dirty="0">
                <a:solidFill>
                  <a:prstClr val="black"/>
                </a:solidFill>
                <a:latin typeface="Times New Roman" panose="02020603050405020304" pitchFamily="18" charset="0"/>
                <a:cs typeface="Times New Roman" panose="02020603050405020304" pitchFamily="18" charset="0"/>
              </a:rPr>
              <a:t>. These dark brown or black stones </a:t>
            </a:r>
            <a:r>
              <a:rPr lang="en-US" sz="2400" dirty="0" smtClean="0">
                <a:solidFill>
                  <a:prstClr val="black"/>
                </a:solidFill>
                <a:latin typeface="Times New Roman" panose="02020603050405020304" pitchFamily="18" charset="0"/>
                <a:cs typeface="Times New Roman" panose="02020603050405020304" pitchFamily="18" charset="0"/>
              </a:rPr>
              <a:t>form</a:t>
            </a:r>
            <a:r>
              <a:rPr lang="en-US" sz="2400" dirty="0">
                <a:solidFill>
                  <a:prstClr val="black"/>
                </a:solidFill>
                <a:latin typeface="Times New Roman" panose="02020603050405020304" pitchFamily="18" charset="0"/>
                <a:cs typeface="Times New Roman" panose="02020603050405020304" pitchFamily="18" charset="0"/>
              </a:rPr>
              <a:t>. </a:t>
            </a:r>
            <a:r>
              <a:rPr lang="en-US" sz="2400" dirty="0" smtClean="0">
                <a:solidFill>
                  <a:prstClr val="black"/>
                </a:solidFill>
                <a:latin typeface="Times New Roman" panose="02020603050405020304" pitchFamily="18" charset="0"/>
                <a:cs typeface="Times New Roman" panose="02020603050405020304" pitchFamily="18" charset="0"/>
              </a:rPr>
              <a:t>They're </a:t>
            </a:r>
            <a:r>
              <a:rPr lang="en-US" sz="2400" dirty="0">
                <a:solidFill>
                  <a:prstClr val="black"/>
                </a:solidFill>
                <a:latin typeface="Times New Roman" panose="02020603050405020304" pitchFamily="18" charset="0"/>
                <a:cs typeface="Times New Roman" panose="02020603050405020304" pitchFamily="18" charset="0"/>
              </a:rPr>
              <a:t>made up of bilirubin</a:t>
            </a:r>
            <a:endParaRPr lang="en-US" sz="2400" dirty="0" smtClean="0">
              <a:solidFill>
                <a:prstClr val="black"/>
              </a:solidFill>
              <a:latin typeface="Times New Roman" panose="02020603050405020304" pitchFamily="18" charset="0"/>
              <a:cs typeface="Times New Roman" panose="02020603050405020304" pitchFamily="18" charset="0"/>
            </a:endParaRPr>
          </a:p>
          <a:p>
            <a:pPr marL="0" lvl="0" indent="0" algn="l">
              <a:spcBef>
                <a:spcPts val="0"/>
              </a:spcBef>
              <a:buNone/>
            </a:pPr>
            <a:endParaRPr lang="en-US" sz="2400" dirty="0" smtClean="0">
              <a:solidFill>
                <a:srgbClr val="FF0000"/>
              </a:solidFill>
              <a:latin typeface="Times New Roman" panose="02020603050405020304" pitchFamily="18" charset="0"/>
              <a:cs typeface="Times New Roman" panose="02020603050405020304" pitchFamily="18" charset="0"/>
            </a:endParaRPr>
          </a:p>
          <a:p>
            <a:pPr algn="l" rtl="0"/>
            <a:r>
              <a:rPr lang="en-US" sz="2400" dirty="0" smtClean="0">
                <a:solidFill>
                  <a:srgbClr val="FF0000"/>
                </a:solidFill>
                <a:latin typeface="Times New Roman" panose="02020603050405020304" pitchFamily="18" charset="0"/>
                <a:cs typeface="Times New Roman" panose="02020603050405020304" pitchFamily="18" charset="0"/>
              </a:rPr>
              <a:t>Manifestations:</a:t>
            </a:r>
          </a:p>
          <a:p>
            <a:pPr algn="l" rtl="0">
              <a:buNone/>
            </a:pPr>
            <a:r>
              <a:rPr lang="en-US" sz="2400" dirty="0" smtClean="0">
                <a:latin typeface="Times New Roman" panose="02020603050405020304" pitchFamily="18" charset="0"/>
                <a:cs typeface="Times New Roman" panose="02020603050405020304" pitchFamily="18" charset="0"/>
              </a:rPr>
              <a:t>1- Acute and severe abdominal pain</a:t>
            </a:r>
          </a:p>
          <a:p>
            <a:pPr algn="l" rtl="0">
              <a:buNone/>
            </a:pPr>
            <a:r>
              <a:rPr lang="en-US" sz="2400" dirty="0" smtClean="0">
                <a:latin typeface="Times New Roman" panose="02020603050405020304" pitchFamily="18" charset="0"/>
                <a:cs typeface="Times New Roman" panose="02020603050405020304" pitchFamily="18" charset="0"/>
              </a:rPr>
              <a:t>2- Nausea, vomiting, fever and chills</a:t>
            </a:r>
          </a:p>
          <a:p>
            <a:pPr algn="l" rtl="0">
              <a:buNone/>
            </a:pPr>
            <a:r>
              <a:rPr lang="en-US" sz="2400" dirty="0" smtClean="0">
                <a:latin typeface="Times New Roman" panose="02020603050405020304" pitchFamily="18" charset="0"/>
                <a:cs typeface="Times New Roman" panose="02020603050405020304" pitchFamily="18" charset="0"/>
              </a:rPr>
              <a:t>3- Jaundice if obstruction occurs</a:t>
            </a:r>
          </a:p>
          <a:p>
            <a:pPr algn="l" rtl="0"/>
            <a:r>
              <a:rPr lang="en-US" sz="2400" dirty="0" smtClean="0">
                <a:solidFill>
                  <a:srgbClr val="FF0000"/>
                </a:solidFill>
                <a:latin typeface="Times New Roman" panose="02020603050405020304" pitchFamily="18" charset="0"/>
                <a:cs typeface="Times New Roman" panose="02020603050405020304" pitchFamily="18" charset="0"/>
              </a:rPr>
              <a:t>Diagnosis:</a:t>
            </a:r>
          </a:p>
          <a:p>
            <a:pPr algn="l" rtl="0">
              <a:buNone/>
            </a:pPr>
            <a:r>
              <a:rPr lang="en-US" sz="2400" dirty="0" smtClean="0">
                <a:latin typeface="Times New Roman" panose="02020603050405020304" pitchFamily="18" charset="0"/>
                <a:cs typeface="Times New Roman" panose="02020603050405020304" pitchFamily="18" charset="0"/>
              </a:rPr>
              <a:t>1- Radiography   2- Ultrasonography   3- </a:t>
            </a:r>
            <a:r>
              <a:rPr lang="en-US" sz="2400" dirty="0" err="1" smtClean="0">
                <a:latin typeface="Times New Roman" panose="02020603050405020304" pitchFamily="18" charset="0"/>
                <a:cs typeface="Times New Roman" panose="02020603050405020304" pitchFamily="18" charset="0"/>
              </a:rPr>
              <a:t>Cholecystoscopy</a:t>
            </a:r>
            <a:endParaRPr lang="en-US" sz="2400" dirty="0">
              <a:latin typeface="Times New Roman" panose="02020603050405020304" pitchFamily="18" charset="0"/>
              <a:cs typeface="Times New Roman" panose="02020603050405020304" pitchFamily="18" charset="0"/>
            </a:endParaRPr>
          </a:p>
          <a:p>
            <a:pPr algn="l" rtl="0">
              <a:buNone/>
            </a:pPr>
            <a:endParaRPr lang="en-US" sz="2400" dirty="0">
              <a:latin typeface="Times New Roman" panose="02020603050405020304" pitchFamily="18" charset="0"/>
              <a:cs typeface="Times New Roman" panose="02020603050405020304" pitchFamily="18" charset="0"/>
            </a:endParaRPr>
          </a:p>
          <a:p>
            <a:pPr algn="l" rtl="0"/>
            <a:endParaRPr lang="ar-SA" sz="24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7772400" cy="1143000"/>
          </a:xfrm>
        </p:spPr>
        <p:txBody>
          <a:bodyPr/>
          <a:lstStyle/>
          <a:p>
            <a:r>
              <a:rPr lang="en-US" b="1" u="sng" dirty="0">
                <a:solidFill>
                  <a:srgbClr val="00B0F0"/>
                </a:solidFill>
                <a:latin typeface="Times New Roman" panose="02020603050405020304" pitchFamily="18" charset="0"/>
                <a:cs typeface="Times New Roman" panose="02020603050405020304" pitchFamily="18" charset="0"/>
              </a:rPr>
              <a:t>Accessory structures</a:t>
            </a:r>
            <a:endParaRPr lang="en-US"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323528" y="1484784"/>
            <a:ext cx="7772400" cy="4572000"/>
          </a:xfrm>
        </p:spPr>
        <p:txBody>
          <a:bodyPr/>
          <a:lstStyle/>
          <a:p>
            <a:pPr lvl="1" algn="l" rtl="0">
              <a:lnSpc>
                <a:spcPct val="90000"/>
              </a:lnSpc>
            </a:pPr>
            <a:r>
              <a:rPr lang="en-US" b="1" dirty="0">
                <a:latin typeface="Times New Roman" panose="02020603050405020304" pitchFamily="18" charset="0"/>
                <a:cs typeface="Times New Roman" panose="02020603050405020304" pitchFamily="18" charset="0"/>
              </a:rPr>
              <a:t>Not in tube path</a:t>
            </a:r>
          </a:p>
          <a:p>
            <a:pPr lvl="1" algn="l" rtl="0">
              <a:lnSpc>
                <a:spcPct val="90000"/>
              </a:lnSpc>
            </a:pPr>
            <a:r>
              <a:rPr lang="en-US" b="1" dirty="0">
                <a:latin typeface="Times New Roman" panose="02020603050405020304" pitchFamily="18" charset="0"/>
                <a:cs typeface="Times New Roman" panose="02020603050405020304" pitchFamily="18" charset="0"/>
              </a:rPr>
              <a:t>Organs</a:t>
            </a:r>
          </a:p>
          <a:p>
            <a:pPr lvl="2" algn="l" rtl="0">
              <a:lnSpc>
                <a:spcPct val="90000"/>
              </a:lnSpc>
            </a:pPr>
            <a:r>
              <a:rPr lang="en-US" sz="2800" b="1" dirty="0">
                <a:latin typeface="Times New Roman" panose="02020603050405020304" pitchFamily="18" charset="0"/>
                <a:cs typeface="Times New Roman" panose="02020603050405020304" pitchFamily="18" charset="0"/>
              </a:rPr>
              <a:t>Teeth</a:t>
            </a:r>
          </a:p>
          <a:p>
            <a:pPr lvl="2" algn="l" rtl="0">
              <a:lnSpc>
                <a:spcPct val="90000"/>
              </a:lnSpc>
            </a:pPr>
            <a:r>
              <a:rPr lang="en-US" sz="2800" b="1" dirty="0">
                <a:latin typeface="Times New Roman" panose="02020603050405020304" pitchFamily="18" charset="0"/>
                <a:cs typeface="Times New Roman" panose="02020603050405020304" pitchFamily="18" charset="0"/>
              </a:rPr>
              <a:t>Tongue</a:t>
            </a:r>
          </a:p>
          <a:p>
            <a:pPr lvl="2" algn="l" rtl="0">
              <a:lnSpc>
                <a:spcPct val="90000"/>
              </a:lnSpc>
            </a:pPr>
            <a:r>
              <a:rPr lang="en-US" sz="2800" b="1" dirty="0">
                <a:latin typeface="Times New Roman" panose="02020603050405020304" pitchFamily="18" charset="0"/>
                <a:cs typeface="Times New Roman" panose="02020603050405020304" pitchFamily="18" charset="0"/>
              </a:rPr>
              <a:t>Salivary glands</a:t>
            </a:r>
          </a:p>
          <a:p>
            <a:pPr lvl="2" algn="l" rtl="0">
              <a:lnSpc>
                <a:spcPct val="90000"/>
              </a:lnSpc>
            </a:pPr>
            <a:r>
              <a:rPr lang="en-US" sz="2800" b="1" dirty="0">
                <a:latin typeface="Times New Roman" panose="02020603050405020304" pitchFamily="18" charset="0"/>
                <a:cs typeface="Times New Roman" panose="02020603050405020304" pitchFamily="18" charset="0"/>
              </a:rPr>
              <a:t>Liver</a:t>
            </a:r>
          </a:p>
          <a:p>
            <a:pPr lvl="2" algn="l" rtl="0">
              <a:lnSpc>
                <a:spcPct val="90000"/>
              </a:lnSpc>
            </a:pPr>
            <a:r>
              <a:rPr lang="en-US" sz="2800" b="1" dirty="0">
                <a:latin typeface="Times New Roman" panose="02020603050405020304" pitchFamily="18" charset="0"/>
                <a:cs typeface="Times New Roman" panose="02020603050405020304" pitchFamily="18" charset="0"/>
              </a:rPr>
              <a:t>Gall bladder</a:t>
            </a:r>
          </a:p>
          <a:p>
            <a:pPr lvl="2" algn="l" rtl="0">
              <a:lnSpc>
                <a:spcPct val="90000"/>
              </a:lnSpc>
            </a:pPr>
            <a:r>
              <a:rPr lang="en-US" sz="2800" b="1" dirty="0">
                <a:latin typeface="Times New Roman" panose="02020603050405020304" pitchFamily="18" charset="0"/>
                <a:cs typeface="Times New Roman" panose="02020603050405020304" pitchFamily="18" charset="0"/>
              </a:rPr>
              <a:t>Pancreas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07950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3253"/>
            <a:ext cx="8229600" cy="1143000"/>
          </a:xfrm>
        </p:spPr>
        <p:txBody>
          <a:bodyPr>
            <a:normAutofit/>
          </a:bodyPr>
          <a:lstStyle/>
          <a:p>
            <a:r>
              <a:rPr lang="en-US" sz="3600" b="1" dirty="0" smtClean="0">
                <a:solidFill>
                  <a:srgbClr val="00B0F0"/>
                </a:solidFill>
                <a:latin typeface="Times New Roman" panose="02020603050405020304" pitchFamily="18" charset="0"/>
                <a:cs typeface="Times New Roman" panose="02020603050405020304" pitchFamily="18" charset="0"/>
              </a:rPr>
              <a:t>Gall stone formation (</a:t>
            </a:r>
            <a:r>
              <a:rPr lang="en-US" sz="3600" b="1" dirty="0" err="1" smtClean="0">
                <a:solidFill>
                  <a:srgbClr val="00B0F0"/>
                </a:solidFill>
                <a:latin typeface="Times New Roman" panose="02020603050405020304" pitchFamily="18" charset="0"/>
                <a:cs typeface="Times New Roman" panose="02020603050405020304" pitchFamily="18" charset="0"/>
              </a:rPr>
              <a:t>contin</a:t>
            </a:r>
            <a:r>
              <a:rPr lang="en-US" sz="3600" b="1" dirty="0" smtClean="0">
                <a:solidFill>
                  <a:srgbClr val="00B0F0"/>
                </a:solidFill>
                <a:latin typeface="Times New Roman" panose="02020603050405020304" pitchFamily="18" charset="0"/>
                <a:cs typeface="Times New Roman" panose="02020603050405020304" pitchFamily="18" charset="0"/>
              </a:rPr>
              <a:t>)</a:t>
            </a:r>
            <a:endParaRPr lang="ar-SA" sz="3600"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9330" y="1268760"/>
            <a:ext cx="9144000" cy="5257800"/>
          </a:xfrm>
        </p:spPr>
        <p:txBody>
          <a:bodyPr>
            <a:normAutofit/>
          </a:bodyPr>
          <a:lstStyle/>
          <a:p>
            <a:pPr algn="l" rtl="0"/>
            <a:r>
              <a:rPr lang="en-US" dirty="0" smtClean="0">
                <a:solidFill>
                  <a:srgbClr val="FF0000"/>
                </a:solidFill>
                <a:latin typeface="Times New Roman" panose="02020603050405020304" pitchFamily="18" charset="0"/>
                <a:cs typeface="Times New Roman" panose="02020603050405020304" pitchFamily="18" charset="0"/>
              </a:rPr>
              <a:t>Treatment:</a:t>
            </a:r>
          </a:p>
          <a:p>
            <a:pPr algn="l" rtl="0">
              <a:buNone/>
            </a:pPr>
            <a:r>
              <a:rPr lang="en-US" dirty="0" smtClean="0">
                <a:latin typeface="Times New Roman" panose="02020603050405020304" pitchFamily="18" charset="0"/>
                <a:cs typeface="Times New Roman" panose="02020603050405020304" pitchFamily="18" charset="0"/>
              </a:rPr>
              <a:t>1- Surgical removal of gall bladder</a:t>
            </a:r>
            <a:r>
              <a:rPr lang="en-US" dirty="0">
                <a:latin typeface="Times New Roman" panose="02020603050405020304" pitchFamily="18" charset="0"/>
                <a:cs typeface="Times New Roman" panose="02020603050405020304" pitchFamily="18" charset="0"/>
              </a:rPr>
              <a:t> (Cholecystectomy)</a:t>
            </a:r>
            <a:endParaRPr lang="en-US" dirty="0" smtClean="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2- Endoscopic removal of gall stones</a:t>
            </a:r>
          </a:p>
          <a:p>
            <a:pPr algn="l" rtl="0">
              <a:buNone/>
            </a:pPr>
            <a:r>
              <a:rPr lang="en-US" dirty="0" smtClean="0">
                <a:latin typeface="Times New Roman" panose="02020603050405020304" pitchFamily="18" charset="0"/>
                <a:cs typeface="Times New Roman" panose="02020603050405020304" pitchFamily="18" charset="0"/>
              </a:rPr>
              <a:t>3-Lithotripsy: use of ultrasound waves to break up the gall stones</a:t>
            </a:r>
          </a:p>
          <a:p>
            <a:pPr algn="l" rtl="0">
              <a:buNone/>
            </a:pPr>
            <a:r>
              <a:rPr lang="en-US" dirty="0" smtClean="0">
                <a:latin typeface="Times New Roman" panose="02020603050405020304" pitchFamily="18" charset="0"/>
                <a:cs typeface="Times New Roman" panose="02020603050405020304" pitchFamily="18" charset="0"/>
              </a:rPr>
              <a:t>4- Low fat diet</a:t>
            </a:r>
          </a:p>
          <a:p>
            <a:pPr algn="l" rtl="0">
              <a:buNone/>
            </a:pPr>
            <a:endParaRPr lang="en-US" dirty="0" smtClean="0">
              <a:latin typeface="Times New Roman" panose="02020603050405020304" pitchFamily="18" charset="0"/>
              <a:cs typeface="Times New Roman" panose="02020603050405020304" pitchFamily="18" charset="0"/>
            </a:endParaRPr>
          </a:p>
          <a:p>
            <a:pPr algn="l" rtl="0"/>
            <a:r>
              <a:rPr lang="en-US" dirty="0" smtClean="0">
                <a:solidFill>
                  <a:srgbClr val="FF0000"/>
                </a:solidFill>
                <a:latin typeface="Times New Roman" panose="02020603050405020304" pitchFamily="18" charset="0"/>
                <a:cs typeface="Times New Roman" panose="02020603050405020304" pitchFamily="18" charset="0"/>
              </a:rPr>
              <a:t>N.B.  </a:t>
            </a:r>
            <a:r>
              <a:rPr lang="en-US" dirty="0" err="1" smtClean="0">
                <a:solidFill>
                  <a:srgbClr val="FF0000"/>
                </a:solidFill>
                <a:latin typeface="Times New Roman" panose="02020603050405020304" pitchFamily="18" charset="0"/>
                <a:cs typeface="Times New Roman" panose="02020603050405020304" pitchFamily="18" charset="0"/>
              </a:rPr>
              <a:t>Cholecystitis</a:t>
            </a:r>
            <a:r>
              <a:rPr lang="en-US" dirty="0" smtClean="0">
                <a:latin typeface="Times New Roman" panose="02020603050405020304" pitchFamily="18" charset="0"/>
                <a:cs typeface="Times New Roman" panose="02020603050405020304" pitchFamily="18" charset="0"/>
              </a:rPr>
              <a:t>: is an acute or chronic inflammation of gall bladder. Most commonly caused by the presence of gall stones. Treatment like that of gall stone formation.</a:t>
            </a:r>
            <a:endParaRPr lang="ar-SA"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curezone.com/gallstones/gallstones.jpg"/>
          <p:cNvPicPr>
            <a:picLocks noChangeAspect="1" noChangeArrowheads="1"/>
          </p:cNvPicPr>
          <p:nvPr/>
        </p:nvPicPr>
        <p:blipFill>
          <a:blip r:embed="rId2"/>
          <a:srcRect/>
          <a:stretch>
            <a:fillRect/>
          </a:stretch>
        </p:blipFill>
        <p:spPr bwMode="auto">
          <a:xfrm>
            <a:off x="917822" y="332657"/>
            <a:ext cx="3009901" cy="3960440"/>
          </a:xfrm>
          <a:prstGeom prst="rect">
            <a:avLst/>
          </a:prstGeom>
          <a:noFill/>
        </p:spPr>
      </p:pic>
      <p:pic>
        <p:nvPicPr>
          <p:cNvPr id="43012" name="Picture 4" descr="http://www.lookgreat-loseweight-savemoney.com/images/gallstones.jpg"/>
          <p:cNvPicPr>
            <a:picLocks noChangeAspect="1" noChangeArrowheads="1"/>
          </p:cNvPicPr>
          <p:nvPr/>
        </p:nvPicPr>
        <p:blipFill>
          <a:blip r:embed="rId3"/>
          <a:srcRect/>
          <a:stretch>
            <a:fillRect/>
          </a:stretch>
        </p:blipFill>
        <p:spPr bwMode="auto">
          <a:xfrm>
            <a:off x="4572000" y="908720"/>
            <a:ext cx="2857501" cy="1847850"/>
          </a:xfrm>
          <a:prstGeom prst="rect">
            <a:avLst/>
          </a:prstGeom>
          <a:noFill/>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9128" y="3861048"/>
            <a:ext cx="4247327"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7772400" cy="1143000"/>
          </a:xfrm>
        </p:spPr>
        <p:txBody>
          <a:bodyPr/>
          <a:lstStyle/>
          <a:p>
            <a:pPr rtl="0"/>
            <a:r>
              <a:rPr lang="en-US" b="1" dirty="0" smtClean="0">
                <a:solidFill>
                  <a:srgbClr val="00B0F0"/>
                </a:solidFill>
                <a:latin typeface="Times New Roman" panose="02020603050405020304" pitchFamily="18" charset="0"/>
                <a:cs typeface="Times New Roman" panose="02020603050405020304" pitchFamily="18" charset="0"/>
              </a:rPr>
              <a:t>Liver: Functions</a:t>
            </a:r>
            <a:endParaRPr lang="ar-SA" b="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0" y="1785926"/>
            <a:ext cx="9144000" cy="3947330"/>
          </a:xfrm>
        </p:spPr>
        <p:txBody>
          <a:bodyPr/>
          <a:lstStyle/>
          <a:p>
            <a:pPr algn="l" rtl="0">
              <a:buNone/>
            </a:pPr>
            <a:r>
              <a:rPr lang="en-US" dirty="0" smtClean="0">
                <a:latin typeface="Times New Roman" panose="02020603050405020304" pitchFamily="18" charset="0"/>
                <a:cs typeface="Times New Roman" panose="02020603050405020304" pitchFamily="18" charset="0"/>
              </a:rPr>
              <a:t>1- Carbohydrate, fat and protein metabolism</a:t>
            </a:r>
          </a:p>
          <a:p>
            <a:pPr algn="l" rtl="0">
              <a:buNone/>
            </a:pPr>
            <a:r>
              <a:rPr lang="en-US" dirty="0" smtClean="0">
                <a:latin typeface="Times New Roman" panose="02020603050405020304" pitchFamily="18" charset="0"/>
                <a:cs typeface="Times New Roman" panose="02020603050405020304" pitchFamily="18" charset="0"/>
              </a:rPr>
              <a:t>2- Metabolism of steroid and sex hormones</a:t>
            </a:r>
          </a:p>
          <a:p>
            <a:pPr algn="l" rtl="0">
              <a:buNone/>
            </a:pPr>
            <a:r>
              <a:rPr lang="en-US" dirty="0" smtClean="0">
                <a:latin typeface="Times New Roman" panose="02020603050405020304" pitchFamily="18" charset="0"/>
                <a:cs typeface="Times New Roman" panose="02020603050405020304" pitchFamily="18" charset="0"/>
              </a:rPr>
              <a:t>3- Formation of bile and elimination of bilirubin</a:t>
            </a:r>
          </a:p>
          <a:p>
            <a:pPr algn="l" rtl="0">
              <a:buNone/>
            </a:pPr>
            <a:r>
              <a:rPr lang="en-US" dirty="0" smtClean="0">
                <a:latin typeface="Times New Roman" panose="02020603050405020304" pitchFamily="18" charset="0"/>
                <a:cs typeface="Times New Roman" panose="02020603050405020304" pitchFamily="18" charset="0"/>
              </a:rPr>
              <a:t>4- Synthesis of plasma proteins and clotting factors</a:t>
            </a:r>
          </a:p>
          <a:p>
            <a:pPr algn="l" rtl="0">
              <a:buNone/>
            </a:pPr>
            <a:r>
              <a:rPr lang="en-US" dirty="0" smtClean="0">
                <a:latin typeface="Times New Roman" panose="02020603050405020304" pitchFamily="18" charset="0"/>
                <a:cs typeface="Times New Roman" panose="02020603050405020304" pitchFamily="18" charset="0"/>
              </a:rPr>
              <a:t>5- Storage of glycogen, minerals and vitamins</a:t>
            </a:r>
          </a:p>
          <a:p>
            <a:pPr algn="l" rtl="0">
              <a:buNone/>
            </a:pPr>
            <a:r>
              <a:rPr lang="en-US" dirty="0" smtClean="0">
                <a:latin typeface="Times New Roman" panose="02020603050405020304" pitchFamily="18" charset="0"/>
                <a:cs typeface="Times New Roman" panose="02020603050405020304" pitchFamily="18" charset="0"/>
              </a:rPr>
              <a:t>6- Drug metabolism</a:t>
            </a:r>
            <a:endParaRPr lang="ar-SA"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772400" cy="1143000"/>
          </a:xfrm>
        </p:spPr>
        <p:txBody>
          <a:bodyPr>
            <a:normAutofit/>
          </a:bodyPr>
          <a:lstStyle/>
          <a:p>
            <a:pPr rtl="0"/>
            <a:r>
              <a:rPr lang="en-US" sz="3600" b="1" dirty="0" smtClean="0">
                <a:solidFill>
                  <a:srgbClr val="00B0F0"/>
                </a:solidFill>
                <a:latin typeface="Times New Roman" panose="02020603050405020304" pitchFamily="18" charset="0"/>
                <a:cs typeface="Times New Roman" panose="02020603050405020304" pitchFamily="18" charset="0"/>
              </a:rPr>
              <a:t>Liver: Hepatitis</a:t>
            </a:r>
            <a:endParaRPr lang="ar-SA" sz="3600" b="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395536" y="1484784"/>
            <a:ext cx="7772400" cy="4572000"/>
          </a:xfrm>
        </p:spPr>
        <p:txBody>
          <a:bodyPr>
            <a:normAutofit/>
          </a:bodyPr>
          <a:lstStyle/>
          <a:p>
            <a:pPr algn="l" rtl="0"/>
            <a:r>
              <a:rPr lang="en-US" dirty="0" smtClean="0">
                <a:latin typeface="Times New Roman" panose="02020603050405020304" pitchFamily="18" charset="0"/>
                <a:cs typeface="Times New Roman" panose="02020603050405020304" pitchFamily="18" charset="0"/>
              </a:rPr>
              <a:t>Definition: means inflammation and possible injury of the liver.</a:t>
            </a:r>
          </a:p>
          <a:p>
            <a:pPr algn="l" rtl="0"/>
            <a:endParaRPr lang="en-US" dirty="0" smtClean="0">
              <a:latin typeface="Times New Roman" panose="02020603050405020304" pitchFamily="18" charset="0"/>
              <a:cs typeface="Times New Roman" panose="02020603050405020304" pitchFamily="18" charset="0"/>
            </a:endParaRPr>
          </a:p>
          <a:p>
            <a:pPr algn="l" rtl="0"/>
            <a:r>
              <a:rPr lang="en-US" dirty="0" smtClean="0">
                <a:solidFill>
                  <a:srgbClr val="FF0000"/>
                </a:solidFill>
                <a:latin typeface="Times New Roman" panose="02020603050405020304" pitchFamily="18" charset="0"/>
                <a:cs typeface="Times New Roman" panose="02020603050405020304" pitchFamily="18" charset="0"/>
              </a:rPr>
              <a:t>Causes: </a:t>
            </a:r>
          </a:p>
          <a:p>
            <a:pPr algn="l" rtl="0">
              <a:buNone/>
            </a:pPr>
            <a:r>
              <a:rPr lang="en-US" dirty="0" smtClean="0">
                <a:latin typeface="Times New Roman" panose="02020603050405020304" pitchFamily="18" charset="0"/>
                <a:cs typeface="Times New Roman" panose="02020603050405020304" pitchFamily="18" charset="0"/>
              </a:rPr>
              <a:t>1- Viruses (most important)</a:t>
            </a:r>
          </a:p>
          <a:p>
            <a:pPr algn="l" rtl="0">
              <a:buNone/>
            </a:pPr>
            <a:r>
              <a:rPr lang="en-US" dirty="0" smtClean="0">
                <a:latin typeface="Times New Roman" panose="02020603050405020304" pitchFamily="18" charset="0"/>
                <a:cs typeface="Times New Roman" panose="02020603050405020304" pitchFamily="18" charset="0"/>
              </a:rPr>
              <a:t>2- Alcohol</a:t>
            </a:r>
          </a:p>
          <a:p>
            <a:pPr algn="l" rtl="0">
              <a:buNone/>
            </a:pPr>
            <a:r>
              <a:rPr lang="en-US" dirty="0" smtClean="0">
                <a:latin typeface="Times New Roman" panose="02020603050405020304" pitchFamily="18" charset="0"/>
                <a:cs typeface="Times New Roman" panose="02020603050405020304" pitchFamily="18" charset="0"/>
              </a:rPr>
              <a:t>3- Toxins</a:t>
            </a:r>
          </a:p>
          <a:p>
            <a:pPr algn="l" rtl="0">
              <a:buNone/>
            </a:pPr>
            <a:r>
              <a:rPr lang="en-US" dirty="0" smtClean="0">
                <a:latin typeface="Times New Roman" panose="02020603050405020304" pitchFamily="18" charset="0"/>
                <a:cs typeface="Times New Roman" panose="02020603050405020304" pitchFamily="18" charset="0"/>
              </a:rPr>
              <a:t>4- Drugs </a:t>
            </a:r>
            <a:endParaRPr lang="ar-SA"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08720"/>
          </a:xfrm>
        </p:spPr>
        <p:txBody>
          <a:bodyPr>
            <a:normAutofit/>
          </a:bodyPr>
          <a:lstStyle/>
          <a:p>
            <a:r>
              <a:rPr lang="en-US" sz="4000" b="1" dirty="0" smtClean="0">
                <a:solidFill>
                  <a:srgbClr val="00B0F0"/>
                </a:solidFill>
                <a:latin typeface="Times New Roman" panose="02020603050405020304" pitchFamily="18" charset="0"/>
                <a:cs typeface="Times New Roman" panose="02020603050405020304" pitchFamily="18" charset="0"/>
              </a:rPr>
              <a:t>Viral Hepatitis</a:t>
            </a:r>
            <a:endParaRPr lang="ar-SA" sz="4000" b="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179512" y="1124744"/>
            <a:ext cx="8784976" cy="5544616"/>
          </a:xfrm>
        </p:spPr>
        <p:txBody>
          <a:bodyPr>
            <a:normAutofit/>
          </a:bodyPr>
          <a:lstStyle/>
          <a:p>
            <a:pPr algn="l" rtl="0"/>
            <a:r>
              <a:rPr lang="en-US" dirty="0" smtClean="0">
                <a:latin typeface="Times New Roman" panose="02020603050405020304" pitchFamily="18" charset="0"/>
                <a:cs typeface="Times New Roman" panose="02020603050405020304" pitchFamily="18" charset="0"/>
              </a:rPr>
              <a:t>Means inflammation of the liver caused by viral infection.</a:t>
            </a:r>
          </a:p>
          <a:p>
            <a:pPr algn="l" rtl="0"/>
            <a:r>
              <a:rPr lang="en-US" dirty="0" smtClean="0">
                <a:latin typeface="Times New Roman" panose="02020603050405020304" pitchFamily="18" charset="0"/>
                <a:cs typeface="Times New Roman" panose="02020603050405020304" pitchFamily="18" charset="0"/>
              </a:rPr>
              <a:t>Hepatitis viruses include: A,B,C,D and E</a:t>
            </a:r>
          </a:p>
          <a:p>
            <a:pPr algn="l" rtl="0"/>
            <a:r>
              <a:rPr lang="en-US" dirty="0" smtClean="0">
                <a:latin typeface="Times New Roman" panose="02020603050405020304" pitchFamily="18" charset="0"/>
                <a:cs typeface="Times New Roman" panose="02020603050405020304" pitchFamily="18" charset="0"/>
              </a:rPr>
              <a:t>All hepatitis viruses target the liver cells as their site of infection and replication</a:t>
            </a:r>
          </a:p>
          <a:p>
            <a:pPr algn="l" rtl="0"/>
            <a:endParaRPr lang="en-US" dirty="0">
              <a:latin typeface="Times New Roman" panose="02020603050405020304" pitchFamily="18" charset="0"/>
              <a:cs typeface="Times New Roman" panose="02020603050405020304" pitchFamily="18" charset="0"/>
            </a:endParaRPr>
          </a:p>
          <a:p>
            <a:pPr algn="l" rtl="0"/>
            <a:r>
              <a:rPr lang="en-US" u="sng" dirty="0">
                <a:solidFill>
                  <a:srgbClr val="FF0000"/>
                </a:solidFill>
                <a:latin typeface="Times New Roman" panose="02020603050405020304" pitchFamily="18" charset="0"/>
                <a:cs typeface="Times New Roman" panose="02020603050405020304" pitchFamily="18" charset="0"/>
              </a:rPr>
              <a:t>Manifestations of viral </a:t>
            </a:r>
            <a:r>
              <a:rPr lang="en-US" u="sng" dirty="0" smtClean="0">
                <a:solidFill>
                  <a:srgbClr val="FF0000"/>
                </a:solidFill>
                <a:latin typeface="Times New Roman" panose="02020603050405020304" pitchFamily="18" charset="0"/>
                <a:cs typeface="Times New Roman" panose="02020603050405020304" pitchFamily="18" charset="0"/>
              </a:rPr>
              <a:t>hepatitis:</a:t>
            </a:r>
          </a:p>
          <a:p>
            <a:pPr algn="l" rtl="0">
              <a:buNone/>
            </a:pPr>
            <a:r>
              <a:rPr lang="en-US" dirty="0">
                <a:latin typeface="Times New Roman" panose="02020603050405020304" pitchFamily="18" charset="0"/>
                <a:cs typeface="Times New Roman" panose="02020603050405020304" pitchFamily="18" charset="0"/>
              </a:rPr>
              <a:t>1-Range from asymptomatic to severe</a:t>
            </a:r>
          </a:p>
          <a:p>
            <a:pPr algn="l" rtl="0">
              <a:buNone/>
            </a:pPr>
            <a:r>
              <a:rPr lang="en-US" dirty="0">
                <a:latin typeface="Times New Roman" panose="02020603050405020304" pitchFamily="18" charset="0"/>
                <a:cs typeface="Times New Roman" panose="02020603050405020304" pitchFamily="18" charset="0"/>
              </a:rPr>
              <a:t>2-Fatigue, malaise, anorexia and nausea</a:t>
            </a:r>
          </a:p>
          <a:p>
            <a:pPr algn="l" rtl="0">
              <a:buNone/>
            </a:pPr>
            <a:r>
              <a:rPr lang="en-US" dirty="0">
                <a:latin typeface="Times New Roman" panose="02020603050405020304" pitchFamily="18" charset="0"/>
                <a:cs typeface="Times New Roman" panose="02020603050405020304" pitchFamily="18" charset="0"/>
              </a:rPr>
              <a:t>3-Jaundice</a:t>
            </a:r>
          </a:p>
          <a:p>
            <a:pPr algn="l" rtl="0">
              <a:buNone/>
            </a:pPr>
            <a:r>
              <a:rPr lang="en-US" dirty="0">
                <a:latin typeface="Times New Roman" panose="02020603050405020304" pitchFamily="18" charset="0"/>
                <a:cs typeface="Times New Roman" panose="02020603050405020304" pitchFamily="18" charset="0"/>
              </a:rPr>
              <a:t>4-Liver inflammation and abdominal pain</a:t>
            </a:r>
          </a:p>
          <a:p>
            <a:pPr algn="l" rtl="0">
              <a:buNone/>
            </a:pPr>
            <a:r>
              <a:rPr lang="en-US" dirty="0">
                <a:latin typeface="Times New Roman" panose="02020603050405020304" pitchFamily="18" charset="0"/>
                <a:cs typeface="Times New Roman" panose="02020603050405020304" pitchFamily="18" charset="0"/>
              </a:rPr>
              <a:t>5-Abnormal liver functions and enzyme levels.</a:t>
            </a:r>
            <a:endParaRPr lang="ar-SA"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endParaRPr lang="ar-SA"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540" y="302359"/>
            <a:ext cx="8568952" cy="5262979"/>
          </a:xfrm>
          <a:prstGeom prst="rect">
            <a:avLst/>
          </a:prstGeom>
        </p:spPr>
        <p:txBody>
          <a:bodyPr wrap="square">
            <a:spAutoFit/>
          </a:bodyPr>
          <a:lstStyle/>
          <a:p>
            <a:pPr algn="l"/>
            <a:r>
              <a:rPr lang="en-US" sz="2800" b="1" dirty="0" smtClean="0">
                <a:solidFill>
                  <a:srgbClr val="FF0000"/>
                </a:solidFill>
                <a:latin typeface="Times New Roman" panose="02020603050405020304" pitchFamily="18" charset="0"/>
                <a:cs typeface="Times New Roman" panose="02020603050405020304" pitchFamily="18" charset="0"/>
              </a:rPr>
              <a:t>Hepatitis </a:t>
            </a:r>
            <a:r>
              <a:rPr lang="en-US" sz="2800" b="1" dirty="0">
                <a:solidFill>
                  <a:srgbClr val="FF0000"/>
                </a:solidFill>
                <a:latin typeface="Times New Roman" panose="02020603050405020304" pitchFamily="18" charset="0"/>
                <a:cs typeface="Times New Roman" panose="02020603050405020304" pitchFamily="18" charset="0"/>
              </a:rPr>
              <a:t>B</a:t>
            </a:r>
            <a:endParaRPr lang="en-US" sz="2800" dirty="0">
              <a:solidFill>
                <a:srgbClr val="FF0000"/>
              </a:solidFill>
              <a:latin typeface="Times New Roman" panose="02020603050405020304" pitchFamily="18" charset="0"/>
              <a:cs typeface="Times New Roman" panose="02020603050405020304" pitchFamily="18" charset="0"/>
            </a:endParaRPr>
          </a:p>
          <a:p>
            <a:pPr algn="l"/>
            <a:r>
              <a:rPr lang="en-US" sz="2800" dirty="0">
                <a:latin typeface="Times New Roman" panose="02020603050405020304" pitchFamily="18" charset="0"/>
                <a:cs typeface="Times New Roman" panose="02020603050405020304" pitchFamily="18" charset="0"/>
              </a:rPr>
              <a:t>This type is transmitted through </a:t>
            </a:r>
            <a:endParaRPr lang="en-US" sz="2800" dirty="0" smtClean="0">
              <a:latin typeface="Times New Roman" panose="02020603050405020304" pitchFamily="18" charset="0"/>
              <a:cs typeface="Times New Roman" panose="02020603050405020304" pitchFamily="18" charset="0"/>
            </a:endParaRPr>
          </a:p>
          <a:p>
            <a:pPr algn="l"/>
            <a:r>
              <a:rPr lang="en-US" sz="2800" dirty="0" smtClean="0">
                <a:latin typeface="Times New Roman" panose="02020603050405020304" pitchFamily="18" charset="0"/>
                <a:cs typeface="Times New Roman" panose="02020603050405020304" pitchFamily="18" charset="0"/>
              </a:rPr>
              <a:t>Sexual </a:t>
            </a:r>
            <a:r>
              <a:rPr lang="en-US" sz="2800" dirty="0">
                <a:latin typeface="Times New Roman" panose="02020603050405020304" pitchFamily="18" charset="0"/>
                <a:cs typeface="Times New Roman" panose="02020603050405020304" pitchFamily="18" charset="0"/>
              </a:rPr>
              <a:t>contact. </a:t>
            </a:r>
          </a:p>
          <a:p>
            <a:pPr algn="l"/>
            <a:r>
              <a:rPr lang="en-US" sz="2800" dirty="0">
                <a:latin typeface="Times New Roman" panose="02020603050405020304" pitchFamily="18" charset="0"/>
                <a:cs typeface="Times New Roman" panose="02020603050405020304" pitchFamily="18" charset="0"/>
              </a:rPr>
              <a:t>Sharing of needles. </a:t>
            </a:r>
            <a:endParaRPr lang="en-US" sz="2800" dirty="0" smtClean="0">
              <a:latin typeface="Times New Roman" panose="02020603050405020304" pitchFamily="18" charset="0"/>
              <a:cs typeface="Times New Roman" panose="02020603050405020304" pitchFamily="18" charset="0"/>
            </a:endParaRPr>
          </a:p>
          <a:p>
            <a:pPr algn="l"/>
            <a:r>
              <a:rPr lang="en-US" sz="2800" dirty="0" smtClean="0">
                <a:latin typeface="Times New Roman" panose="02020603050405020304" pitchFamily="18" charset="0"/>
                <a:cs typeface="Times New Roman" panose="02020603050405020304" pitchFamily="18" charset="0"/>
              </a:rPr>
              <a:t>Accidental </a:t>
            </a:r>
            <a:r>
              <a:rPr lang="en-US" sz="2800" dirty="0">
                <a:latin typeface="Times New Roman" panose="02020603050405020304" pitchFamily="18" charset="0"/>
                <a:cs typeface="Times New Roman" panose="02020603050405020304" pitchFamily="18" charset="0"/>
              </a:rPr>
              <a:t>needle sticks. </a:t>
            </a:r>
          </a:p>
          <a:p>
            <a:pPr algn="l"/>
            <a:r>
              <a:rPr lang="en-US" sz="2800" dirty="0" smtClean="0">
                <a:latin typeface="Times New Roman" panose="02020603050405020304" pitchFamily="18" charset="0"/>
                <a:cs typeface="Times New Roman" panose="02020603050405020304" pitchFamily="18" charset="0"/>
              </a:rPr>
              <a:t>Mother </a:t>
            </a:r>
            <a:r>
              <a:rPr lang="en-US" sz="2800" dirty="0">
                <a:latin typeface="Times New Roman" panose="02020603050405020304" pitchFamily="18" charset="0"/>
                <a:cs typeface="Times New Roman" panose="02020603050405020304" pitchFamily="18" charset="0"/>
              </a:rPr>
              <a:t>to </a:t>
            </a:r>
            <a:r>
              <a:rPr lang="en-US" sz="2800" dirty="0" smtClean="0">
                <a:latin typeface="Times New Roman" panose="02020603050405020304" pitchFamily="18" charset="0"/>
                <a:cs typeface="Times New Roman" panose="02020603050405020304" pitchFamily="18" charset="0"/>
              </a:rPr>
              <a:t>child</a:t>
            </a:r>
          </a:p>
          <a:p>
            <a:pPr algn="l"/>
            <a:endParaRPr lang="en-US" sz="2800" dirty="0">
              <a:latin typeface="Times New Roman" panose="02020603050405020304" pitchFamily="18" charset="0"/>
              <a:cs typeface="Times New Roman" panose="02020603050405020304" pitchFamily="18" charset="0"/>
            </a:endParaRPr>
          </a:p>
          <a:p>
            <a:pPr algn="l"/>
            <a:r>
              <a:rPr lang="en-US" sz="2800" b="1" dirty="0" smtClean="0">
                <a:solidFill>
                  <a:srgbClr val="FF0000"/>
                </a:solidFill>
                <a:latin typeface="Times New Roman" panose="02020603050405020304" pitchFamily="18" charset="0"/>
                <a:cs typeface="Times New Roman" panose="02020603050405020304" pitchFamily="18" charset="0"/>
              </a:rPr>
              <a:t>Hepatitis A</a:t>
            </a:r>
            <a:endParaRPr lang="en-US" sz="2800" b="1" dirty="0">
              <a:solidFill>
                <a:srgbClr val="FF0000"/>
              </a:solidFill>
              <a:latin typeface="Times New Roman" panose="02020603050405020304" pitchFamily="18" charset="0"/>
              <a:cs typeface="Times New Roman" panose="02020603050405020304" pitchFamily="18" charset="0"/>
            </a:endParaRPr>
          </a:p>
          <a:p>
            <a:pPr algn="l"/>
            <a:r>
              <a:rPr lang="en-US" sz="2800" dirty="0" smtClean="0">
                <a:latin typeface="Times New Roman" panose="02020603050405020304" pitchFamily="18" charset="0"/>
                <a:cs typeface="Times New Roman" panose="02020603050405020304" pitchFamily="18" charset="0"/>
              </a:rPr>
              <a:t>This </a:t>
            </a:r>
            <a:r>
              <a:rPr lang="en-US" sz="2800" dirty="0">
                <a:latin typeface="Times New Roman" panose="02020603050405020304" pitchFamily="18" charset="0"/>
                <a:cs typeface="Times New Roman" panose="02020603050405020304" pitchFamily="18" charset="0"/>
              </a:rPr>
              <a:t>type of hepatitis is most commonly transmitted by consuming food or water contaminated by feces from a person infected with hepatitis </a:t>
            </a:r>
            <a:endParaRPr lang="en-US" sz="2800" dirty="0" smtClean="0">
              <a:latin typeface="Times New Roman" panose="02020603050405020304" pitchFamily="18" charset="0"/>
              <a:cs typeface="Times New Roman" panose="02020603050405020304" pitchFamily="18" charset="0"/>
            </a:endParaRPr>
          </a:p>
          <a:p>
            <a:pPr algn="l"/>
            <a:r>
              <a:rPr lang="en-US" sz="2800" dirty="0" smtClean="0">
                <a:latin typeface="Times New Roman" panose="02020603050405020304" pitchFamily="18" charset="0"/>
                <a:cs typeface="Times New Roman" panose="02020603050405020304" pitchFamily="18" charset="0"/>
              </a:rPr>
              <a:t>Being </a:t>
            </a:r>
            <a:r>
              <a:rPr lang="en-US" sz="2800" dirty="0">
                <a:latin typeface="Times New Roman" panose="02020603050405020304" pitchFamily="18" charset="0"/>
                <a:cs typeface="Times New Roman" panose="02020603050405020304" pitchFamily="18" charset="0"/>
              </a:rPr>
              <a:t>in close contact with a person who's infected </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38680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712968" cy="1384995"/>
          </a:xfrm>
          <a:prstGeom prst="rect">
            <a:avLst/>
          </a:prstGeom>
        </p:spPr>
        <p:txBody>
          <a:bodyPr wrap="square">
            <a:spAutoFit/>
          </a:bodyPr>
          <a:lstStyle/>
          <a:p>
            <a:pPr algn="l"/>
            <a:r>
              <a:rPr lang="en-US" sz="2800" dirty="0">
                <a:solidFill>
                  <a:srgbClr val="FF0000"/>
                </a:solidFill>
                <a:latin typeface="Times New Roman" panose="02020603050405020304" pitchFamily="18" charset="0"/>
                <a:cs typeface="Times New Roman" panose="02020603050405020304" pitchFamily="18" charset="0"/>
              </a:rPr>
              <a:t>Hepatitis C </a:t>
            </a:r>
            <a:r>
              <a:rPr lang="en-US" sz="2800" dirty="0">
                <a:latin typeface="Times New Roman" panose="02020603050405020304" pitchFamily="18" charset="0"/>
                <a:cs typeface="Times New Roman" panose="02020603050405020304" pitchFamily="18" charset="0"/>
              </a:rPr>
              <a:t>is transmitted through direct contact with infected body fluids, typically through injection drug use and sexual contact</a:t>
            </a:r>
          </a:p>
        </p:txBody>
      </p:sp>
      <p:sp>
        <p:nvSpPr>
          <p:cNvPr id="3" name="Rectangle 2"/>
          <p:cNvSpPr/>
          <p:nvPr/>
        </p:nvSpPr>
        <p:spPr>
          <a:xfrm>
            <a:off x="323528" y="2616349"/>
            <a:ext cx="1827743" cy="523220"/>
          </a:xfrm>
          <a:prstGeom prst="rect">
            <a:avLst/>
          </a:prstGeom>
        </p:spPr>
        <p:txBody>
          <a:bodyPr wrap="none">
            <a:spAutoFit/>
          </a:bodyPr>
          <a:lstStyle/>
          <a:p>
            <a:r>
              <a:rPr lang="en-US" sz="2800" dirty="0">
                <a:solidFill>
                  <a:srgbClr val="FF0000"/>
                </a:solidFill>
                <a:latin typeface="Times New Roman" panose="02020603050405020304" pitchFamily="18" charset="0"/>
                <a:cs typeface="Times New Roman" panose="02020603050405020304" pitchFamily="18" charset="0"/>
              </a:rPr>
              <a:t>Hepatitis D</a:t>
            </a:r>
          </a:p>
        </p:txBody>
      </p:sp>
      <p:sp>
        <p:nvSpPr>
          <p:cNvPr id="4" name="Rectangle 3"/>
          <p:cNvSpPr/>
          <p:nvPr/>
        </p:nvSpPr>
        <p:spPr>
          <a:xfrm>
            <a:off x="395536" y="3159304"/>
            <a:ext cx="8352928" cy="954107"/>
          </a:xfrm>
          <a:prstGeom prst="rect">
            <a:avLst/>
          </a:prstGeom>
        </p:spPr>
        <p:txBody>
          <a:bodyPr wrap="square">
            <a:spAutoFit/>
          </a:bodyPr>
          <a:lstStyle/>
          <a:p>
            <a:pPr algn="l"/>
            <a:r>
              <a:rPr lang="en-US" sz="2800" dirty="0">
                <a:latin typeface="Times New Roman" panose="02020603050405020304" pitchFamily="18" charset="0"/>
                <a:cs typeface="Times New Roman" panose="02020603050405020304" pitchFamily="18" charset="0"/>
              </a:rPr>
              <a:t>HDV is contracted through puncture wounds or contact with infected blood</a:t>
            </a:r>
          </a:p>
        </p:txBody>
      </p:sp>
    </p:spTree>
    <p:extLst>
      <p:ext uri="{BB962C8B-B14F-4D97-AF65-F5344CB8AC3E}">
        <p14:creationId xmlns:p14="http://schemas.microsoft.com/office/powerpoint/2010/main" val="34679488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7772400" cy="754906"/>
          </a:xfrm>
        </p:spPr>
        <p:txBody>
          <a:bodyPr>
            <a:normAutofit/>
          </a:bodyPr>
          <a:lstStyle/>
          <a:p>
            <a:pPr algn="l"/>
            <a:r>
              <a:rPr lang="en-US" sz="3200" b="1" dirty="0">
                <a:solidFill>
                  <a:srgbClr val="FF0000"/>
                </a:solidFill>
                <a:latin typeface="Times New Roman" panose="02020603050405020304" pitchFamily="18" charset="0"/>
                <a:cs typeface="Times New Roman" panose="02020603050405020304" pitchFamily="18" charset="0"/>
              </a:rPr>
              <a:t>T</a:t>
            </a:r>
            <a:r>
              <a:rPr lang="en-US" sz="3200" b="1" dirty="0" smtClean="0">
                <a:solidFill>
                  <a:srgbClr val="FF0000"/>
                </a:solidFill>
                <a:latin typeface="Times New Roman" panose="02020603050405020304" pitchFamily="18" charset="0"/>
                <a:cs typeface="Times New Roman" panose="02020603050405020304" pitchFamily="18" charset="0"/>
              </a:rPr>
              <a:t>reatment of hepatitis</a:t>
            </a:r>
            <a:endParaRPr lang="ar-SA" sz="32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5705" y="1124744"/>
            <a:ext cx="9144000" cy="5257800"/>
          </a:xfrm>
        </p:spPr>
        <p:txBody>
          <a:bodyPr>
            <a:noAutofit/>
          </a:bodyPr>
          <a:lstStyle/>
          <a:p>
            <a:pPr algn="l" rtl="0"/>
            <a:r>
              <a:rPr lang="en-US" sz="2800" dirty="0" smtClean="0">
                <a:latin typeface="Times New Roman" panose="02020603050405020304" pitchFamily="18" charset="0"/>
                <a:cs typeface="Times New Roman" panose="02020603050405020304" pitchFamily="18" charset="0"/>
              </a:rPr>
              <a:t>Many hepatitis infections will resolve within 4-8 weeks without treatment.</a:t>
            </a:r>
          </a:p>
          <a:p>
            <a:pPr algn="l" rtl="0">
              <a:buNone/>
            </a:pPr>
            <a:r>
              <a:rPr lang="en-US" sz="2800" dirty="0" smtClean="0">
                <a:latin typeface="Times New Roman" panose="02020603050405020304" pitchFamily="18" charset="0"/>
                <a:cs typeface="Times New Roman" panose="02020603050405020304" pitchFamily="18" charset="0"/>
              </a:rPr>
              <a:t>   The long- term course of hepatitis B and C make it less predictable.</a:t>
            </a:r>
          </a:p>
          <a:p>
            <a:pPr algn="l" rtl="0"/>
            <a:endParaRPr lang="en-US" sz="2800" dirty="0" smtClean="0">
              <a:latin typeface="Times New Roman" panose="02020603050405020304" pitchFamily="18" charset="0"/>
              <a:cs typeface="Times New Roman" panose="02020603050405020304" pitchFamily="18" charset="0"/>
            </a:endParaRPr>
          </a:p>
          <a:p>
            <a:pPr algn="l" rtl="0"/>
            <a:r>
              <a:rPr lang="en-US" sz="2800" dirty="0">
                <a:latin typeface="Times New Roman" panose="02020603050405020304" pitchFamily="18" charset="0"/>
                <a:cs typeface="Times New Roman" panose="02020603050405020304" pitchFamily="18" charset="0"/>
              </a:rPr>
              <a:t>Alpha interferon (IM or SC) is used for both treatment of chronic hepatitis B and C.</a:t>
            </a:r>
            <a:endParaRPr lang="ar-SA" sz="2800" dirty="0">
              <a:latin typeface="Times New Roman" panose="02020603050405020304" pitchFamily="18" charset="0"/>
              <a:cs typeface="Times New Roman" panose="02020603050405020304" pitchFamily="18" charset="0"/>
            </a:endParaRPr>
          </a:p>
          <a:p>
            <a:pPr algn="l" rtl="0">
              <a:buNone/>
            </a:pPr>
            <a:endParaRPr lang="en-US" sz="2800" dirty="0" smtClean="0">
              <a:latin typeface="Times New Roman" panose="02020603050405020304" pitchFamily="18" charset="0"/>
              <a:cs typeface="Times New Roman" panose="02020603050405020304" pitchFamily="18" charset="0"/>
            </a:endParaRPr>
          </a:p>
          <a:p>
            <a:pPr algn="l" rtl="0"/>
            <a:r>
              <a:rPr lang="en-US" sz="2800" dirty="0" smtClean="0">
                <a:latin typeface="Times New Roman" panose="02020603050405020304" pitchFamily="18" charset="0"/>
                <a:cs typeface="Times New Roman" panose="02020603050405020304" pitchFamily="18" charset="0"/>
              </a:rPr>
              <a:t>IV glucose administration if oral intake is inadequate.</a:t>
            </a:r>
          </a:p>
          <a:p>
            <a:pPr algn="l" rtl="0"/>
            <a:endParaRPr lang="en-US" sz="2800" dirty="0" smtClean="0">
              <a:latin typeface="Times New Roman" panose="02020603050405020304" pitchFamily="18" charset="0"/>
              <a:cs typeface="Times New Roman" panose="02020603050405020304" pitchFamily="18" charset="0"/>
            </a:endParaRPr>
          </a:p>
          <a:p>
            <a:pPr algn="l" rtl="0"/>
            <a:r>
              <a:rPr lang="en-US" sz="2800" dirty="0" smtClean="0">
                <a:latin typeface="Times New Roman" panose="02020603050405020304" pitchFamily="18" charset="0"/>
                <a:cs typeface="Times New Roman" panose="02020603050405020304" pitchFamily="18" charset="0"/>
              </a:rPr>
              <a:t>Avoidance of active exercise.</a:t>
            </a:r>
          </a:p>
          <a:p>
            <a:pPr algn="l" rtl="0"/>
            <a:endParaRPr lang="en-US" sz="28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9392"/>
            <a:ext cx="8229600" cy="980728"/>
          </a:xfrm>
        </p:spPr>
        <p:txBody>
          <a:bodyPr>
            <a:normAutofit/>
          </a:bodyPr>
          <a:lstStyle/>
          <a:p>
            <a:r>
              <a:rPr lang="en-US" sz="3600" b="1" dirty="0" smtClean="0">
                <a:solidFill>
                  <a:srgbClr val="00B0F0"/>
                </a:solidFill>
                <a:latin typeface="Times New Roman" panose="02020603050405020304" pitchFamily="18" charset="0"/>
                <a:cs typeface="Times New Roman" panose="02020603050405020304" pitchFamily="18" charset="0"/>
              </a:rPr>
              <a:t>Cirrhosis</a:t>
            </a:r>
            <a:endParaRPr lang="ar-SA" sz="3600" b="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6896" y="980728"/>
            <a:ext cx="8964488" cy="5544616"/>
          </a:xfrm>
        </p:spPr>
        <p:txBody>
          <a:bodyPr>
            <a:normAutofit fontScale="92500" lnSpcReduction="20000"/>
          </a:bodyPr>
          <a:lstStyle/>
          <a:p>
            <a:pPr algn="l" rtl="0"/>
            <a:r>
              <a:rPr lang="en-US" dirty="0" smtClean="0">
                <a:latin typeface="Times New Roman" panose="02020603050405020304" pitchFamily="18" charset="0"/>
                <a:cs typeface="Times New Roman" panose="02020603050405020304" pitchFamily="18" charset="0"/>
              </a:rPr>
              <a:t>Cirrhosis is characterized by diffuse scarring and fibrosis of the liver in response to chronic inflammation and injury.</a:t>
            </a:r>
          </a:p>
          <a:p>
            <a:pPr algn="l" rtl="0"/>
            <a:endParaRPr lang="en-US" dirty="0" smtClean="0">
              <a:latin typeface="Times New Roman" panose="02020603050405020304" pitchFamily="18" charset="0"/>
              <a:cs typeface="Times New Roman" panose="02020603050405020304" pitchFamily="18" charset="0"/>
            </a:endParaRPr>
          </a:p>
          <a:p>
            <a:pPr algn="l" rtl="0"/>
            <a:r>
              <a:rPr lang="en-US" dirty="0">
                <a:solidFill>
                  <a:srgbClr val="FF0000"/>
                </a:solidFill>
                <a:latin typeface="Times New Roman" panose="02020603050405020304" pitchFamily="18" charset="0"/>
                <a:cs typeface="Times New Roman" panose="02020603050405020304" pitchFamily="18" charset="0"/>
              </a:rPr>
              <a:t>Manifestations of liver </a:t>
            </a:r>
            <a:r>
              <a:rPr lang="en-US" dirty="0" smtClean="0">
                <a:solidFill>
                  <a:srgbClr val="FF0000"/>
                </a:solidFill>
                <a:latin typeface="Times New Roman" panose="02020603050405020304" pitchFamily="18" charset="0"/>
                <a:cs typeface="Times New Roman" panose="02020603050405020304" pitchFamily="18" charset="0"/>
              </a:rPr>
              <a:t>cirrhosis:</a:t>
            </a:r>
          </a:p>
          <a:p>
            <a:pPr algn="l" rtl="0">
              <a:buNone/>
            </a:pPr>
            <a:r>
              <a:rPr lang="en-US" dirty="0" smtClean="0">
                <a:latin typeface="Times New Roman" panose="02020603050405020304" pitchFamily="18" charset="0"/>
                <a:cs typeface="Times New Roman" panose="02020603050405020304" pitchFamily="18" charset="0"/>
              </a:rPr>
              <a:t>1- Hepatosplenomegaly</a:t>
            </a:r>
            <a:endParaRPr lang="en-US" dirty="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2- Portal hypertension is (an </a:t>
            </a:r>
            <a:r>
              <a:rPr lang="en-US" dirty="0">
                <a:latin typeface="Times New Roman" panose="02020603050405020304" pitchFamily="18" charset="0"/>
                <a:cs typeface="Times New Roman" panose="02020603050405020304" pitchFamily="18" charset="0"/>
              </a:rPr>
              <a:t>increase in the blood pressure within a system of veins called the portal venous </a:t>
            </a:r>
            <a:r>
              <a:rPr lang="en-US" dirty="0" smtClean="0">
                <a:latin typeface="Times New Roman" panose="02020603050405020304" pitchFamily="18" charset="0"/>
                <a:cs typeface="Times New Roman" panose="02020603050405020304" pitchFamily="18" charset="0"/>
              </a:rPr>
              <a:t>system)</a:t>
            </a:r>
            <a:endParaRPr lang="en-US" dirty="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3- Ascites</a:t>
            </a:r>
            <a:endParaRPr lang="en-US" dirty="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4- Edema</a:t>
            </a:r>
            <a:endParaRPr lang="en-US" dirty="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5- Esophageal </a:t>
            </a:r>
            <a:r>
              <a:rPr lang="en-US" dirty="0" err="1">
                <a:latin typeface="Times New Roman" panose="02020603050405020304" pitchFamily="18" charset="0"/>
                <a:cs typeface="Times New Roman" panose="02020603050405020304" pitchFamily="18" charset="0"/>
              </a:rPr>
              <a:t>varices</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(enlarged </a:t>
            </a:r>
            <a:r>
              <a:rPr lang="en-US" dirty="0">
                <a:latin typeface="Times New Roman" panose="02020603050405020304" pitchFamily="18" charset="0"/>
                <a:cs typeface="Times New Roman" panose="02020603050405020304" pitchFamily="18" charset="0"/>
              </a:rPr>
              <a:t>veins in the lower part of the esophagus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and hematemesis (the vomiting of </a:t>
            </a:r>
            <a:r>
              <a:rPr lang="en-US" dirty="0" smtClean="0">
                <a:latin typeface="Times New Roman" panose="02020603050405020304" pitchFamily="18" charset="0"/>
                <a:cs typeface="Times New Roman" panose="02020603050405020304" pitchFamily="18" charset="0"/>
              </a:rPr>
              <a:t>blood)</a:t>
            </a:r>
            <a:endParaRPr lang="en-US" dirty="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6- Liver </a:t>
            </a:r>
            <a:r>
              <a:rPr lang="en-US" dirty="0">
                <a:latin typeface="Times New Roman" panose="02020603050405020304" pitchFamily="18" charset="0"/>
                <a:cs typeface="Times New Roman" panose="02020603050405020304" pitchFamily="18" charset="0"/>
              </a:rPr>
              <a:t>failure</a:t>
            </a:r>
          </a:p>
          <a:p>
            <a:pPr algn="l" rtl="0">
              <a:buNone/>
            </a:pPr>
            <a:r>
              <a:rPr lang="en-US" dirty="0" smtClean="0">
                <a:latin typeface="Times New Roman" panose="02020603050405020304" pitchFamily="18" charset="0"/>
                <a:cs typeface="Times New Roman" panose="02020603050405020304" pitchFamily="18" charset="0"/>
              </a:rPr>
              <a:t>7- Jaundice</a:t>
            </a:r>
            <a:endParaRPr lang="en-US" dirty="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8- Hepatic </a:t>
            </a:r>
            <a:r>
              <a:rPr lang="en-US" dirty="0">
                <a:latin typeface="Times New Roman" panose="02020603050405020304" pitchFamily="18" charset="0"/>
                <a:cs typeface="Times New Roman" panose="02020603050405020304" pitchFamily="18" charset="0"/>
              </a:rPr>
              <a:t>encephalopathy</a:t>
            </a:r>
          </a:p>
          <a:p>
            <a:pPr algn="l" rtl="0">
              <a:buNone/>
            </a:pPr>
            <a:r>
              <a:rPr lang="en-US" dirty="0" smtClean="0">
                <a:latin typeface="Times New Roman" panose="02020603050405020304" pitchFamily="18" charset="0"/>
                <a:cs typeface="Times New Roman" panose="02020603050405020304" pitchFamily="18" charset="0"/>
              </a:rPr>
              <a:t>9- </a:t>
            </a:r>
            <a:r>
              <a:rPr lang="en-US" dirty="0" err="1" smtClean="0">
                <a:latin typeface="Times New Roman" panose="02020603050405020304" pitchFamily="18" charset="0"/>
                <a:cs typeface="Times New Roman" panose="02020603050405020304" pitchFamily="18" charset="0"/>
              </a:rPr>
              <a:t>Hepatorenal</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syndrome</a:t>
            </a:r>
          </a:p>
          <a:p>
            <a:pPr algn="l" rtl="0"/>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01242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5040560" cy="3660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1992" y="3267075"/>
            <a:ext cx="4229100" cy="359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3789040"/>
            <a:ext cx="2880320"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6136" y="866775"/>
            <a:ext cx="27305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0979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7772400" cy="1143000"/>
          </a:xfrm>
        </p:spPr>
        <p:txBody>
          <a:bodyPr/>
          <a:lstStyle/>
          <a:p>
            <a:r>
              <a:rPr lang="en-US" b="1" u="sng" dirty="0">
                <a:solidFill>
                  <a:srgbClr val="00B0F0"/>
                </a:solidFill>
                <a:latin typeface="Times New Roman" panose="02020603050405020304" pitchFamily="18" charset="0"/>
                <a:cs typeface="Times New Roman" panose="02020603050405020304" pitchFamily="18" charset="0"/>
              </a:rPr>
              <a:t>Functions of The Digestive System</a:t>
            </a:r>
            <a:endParaRPr lang="en-US"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467544" y="1340768"/>
            <a:ext cx="7772400" cy="4572000"/>
          </a:xfrm>
        </p:spPr>
        <p:txBody>
          <a:bodyPr/>
          <a:lstStyle/>
          <a:p>
            <a:pPr algn="l" rtl="0">
              <a:buNone/>
            </a:pPr>
            <a:r>
              <a:rPr lang="en-US" sz="3600" b="1" u="sng" dirty="0">
                <a:latin typeface="Times New Roman" panose="02020603050405020304" pitchFamily="18" charset="0"/>
                <a:cs typeface="Times New Roman" panose="02020603050405020304" pitchFamily="18" charset="0"/>
              </a:rPr>
              <a:t>4 Functions:</a:t>
            </a:r>
          </a:p>
          <a:p>
            <a:pPr algn="l" rtl="0">
              <a:buNone/>
            </a:pPr>
            <a:r>
              <a:rPr lang="en-US" b="1" dirty="0">
                <a:latin typeface="Times New Roman" panose="02020603050405020304" pitchFamily="18" charset="0"/>
                <a:cs typeface="Times New Roman" panose="02020603050405020304" pitchFamily="18" charset="0"/>
              </a:rPr>
              <a:t>1- Motility       </a:t>
            </a:r>
          </a:p>
          <a:p>
            <a:pPr algn="l" rtl="0">
              <a:buNone/>
            </a:pPr>
            <a:r>
              <a:rPr lang="en-US" b="1" dirty="0">
                <a:latin typeface="Times New Roman" panose="02020603050405020304" pitchFamily="18" charset="0"/>
                <a:cs typeface="Times New Roman" panose="02020603050405020304" pitchFamily="18" charset="0"/>
              </a:rPr>
              <a:t>2- Secretion</a:t>
            </a:r>
          </a:p>
          <a:p>
            <a:pPr algn="l" rtl="0">
              <a:buNone/>
            </a:pPr>
            <a:r>
              <a:rPr lang="en-US" b="1" dirty="0">
                <a:latin typeface="Times New Roman" panose="02020603050405020304" pitchFamily="18" charset="0"/>
                <a:cs typeface="Times New Roman" panose="02020603050405020304" pitchFamily="18" charset="0"/>
              </a:rPr>
              <a:t>3- Digestion</a:t>
            </a:r>
          </a:p>
          <a:p>
            <a:pPr algn="l" rtl="0">
              <a:buNone/>
            </a:pPr>
            <a:r>
              <a:rPr lang="en-US" b="1" dirty="0">
                <a:latin typeface="Times New Roman" panose="02020603050405020304" pitchFamily="18" charset="0"/>
                <a:cs typeface="Times New Roman" panose="02020603050405020304" pitchFamily="18" charset="0"/>
              </a:rPr>
              <a:t>4- Absorption</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20544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772400" cy="1143000"/>
          </a:xfrm>
        </p:spPr>
        <p:txBody>
          <a:bodyPr>
            <a:normAutofit/>
          </a:bodyPr>
          <a:lstStyle/>
          <a:p>
            <a:pPr algn="l"/>
            <a:r>
              <a:rPr lang="en-US" sz="3200" b="1" dirty="0" smtClean="0">
                <a:solidFill>
                  <a:srgbClr val="FF0000"/>
                </a:solidFill>
                <a:latin typeface="Times New Roman" panose="02020603050405020304" pitchFamily="18" charset="0"/>
                <a:cs typeface="Times New Roman" panose="02020603050405020304" pitchFamily="18" charset="0"/>
              </a:rPr>
              <a:t>Treatment of liver cirrhosis</a:t>
            </a:r>
            <a:endParaRPr lang="ar-SA" sz="32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0" y="1628800"/>
            <a:ext cx="9144000" cy="4643446"/>
          </a:xfrm>
        </p:spPr>
        <p:txBody>
          <a:bodyPr>
            <a:normAutofit/>
          </a:bodyPr>
          <a:lstStyle/>
          <a:p>
            <a:pPr algn="l" rtl="0">
              <a:buNone/>
            </a:pPr>
            <a:r>
              <a:rPr lang="en-US" dirty="0" smtClean="0">
                <a:latin typeface="Times New Roman" panose="02020603050405020304" pitchFamily="18" charset="0"/>
                <a:cs typeface="Times New Roman" panose="02020603050405020304" pitchFamily="18" charset="0"/>
              </a:rPr>
              <a:t>1-Nutritional and vitamin supplementation. Reduced-protein diet is useful to decrease ammonia</a:t>
            </a:r>
          </a:p>
          <a:p>
            <a:pPr algn="l" rtl="0">
              <a:buNone/>
            </a:pPr>
            <a:endParaRPr lang="en-US" dirty="0" smtClean="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2- Diuretics to relieve fluid accumulation</a:t>
            </a:r>
          </a:p>
          <a:p>
            <a:pPr algn="l" rtl="0">
              <a:buNone/>
            </a:pPr>
            <a:endParaRPr lang="en-US" dirty="0" smtClean="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3-Management of symptoms</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60831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28670"/>
          </a:xfrm>
        </p:spPr>
        <p:txBody>
          <a:bodyPr>
            <a:normAutofit/>
          </a:bodyPr>
          <a:lstStyle/>
          <a:p>
            <a:r>
              <a:rPr lang="en-US" sz="3600" b="1" dirty="0" smtClean="0">
                <a:solidFill>
                  <a:srgbClr val="00B0F0"/>
                </a:solidFill>
                <a:latin typeface="Times New Roman" panose="02020603050405020304" pitchFamily="18" charset="0"/>
                <a:cs typeface="Times New Roman" panose="02020603050405020304" pitchFamily="18" charset="0"/>
              </a:rPr>
              <a:t>Formation of bile pigments</a:t>
            </a:r>
            <a:endParaRPr lang="ar-SA" sz="3600"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0" y="1000108"/>
            <a:ext cx="9144000" cy="5857892"/>
          </a:xfrm>
        </p:spPr>
        <p:txBody>
          <a:bodyPr>
            <a:normAutofit/>
          </a:bodyPr>
          <a:lstStyle/>
          <a:p>
            <a:pPr algn="l" rtl="0"/>
            <a:r>
              <a:rPr lang="en-US" dirty="0" smtClean="0">
                <a:latin typeface="Times New Roman" panose="02020603050405020304" pitchFamily="18" charset="0"/>
                <a:cs typeface="Times New Roman" panose="02020603050405020304" pitchFamily="18" charset="0"/>
              </a:rPr>
              <a:t>Old red blood cells become too fragile to exist in the circulatory system. Their cell membrane rupture and the released hemoglobin is </a:t>
            </a:r>
            <a:r>
              <a:rPr lang="en-US" dirty="0" err="1" smtClean="0">
                <a:latin typeface="Times New Roman" panose="02020603050405020304" pitchFamily="18" charset="0"/>
                <a:cs typeface="Times New Roman" panose="02020603050405020304" pitchFamily="18" charset="0"/>
              </a:rPr>
              <a:t>phagocytosed</a:t>
            </a:r>
            <a:r>
              <a:rPr lang="en-US" dirty="0" smtClean="0">
                <a:latin typeface="Times New Roman" panose="02020603050405020304" pitchFamily="18" charset="0"/>
                <a:cs typeface="Times New Roman" panose="02020603050405020304" pitchFamily="18" charset="0"/>
              </a:rPr>
              <a:t> by the </a:t>
            </a:r>
            <a:r>
              <a:rPr lang="en-US" dirty="0" err="1" smtClean="0">
                <a:latin typeface="Times New Roman" panose="02020603050405020304" pitchFamily="18" charset="0"/>
                <a:cs typeface="Times New Roman" panose="02020603050405020304" pitchFamily="18" charset="0"/>
              </a:rPr>
              <a:t>reticuloendothelial</a:t>
            </a:r>
            <a:r>
              <a:rPr lang="en-US" dirty="0" smtClean="0">
                <a:latin typeface="Times New Roman" panose="02020603050405020304" pitchFamily="18" charset="0"/>
                <a:cs typeface="Times New Roman" panose="02020603050405020304" pitchFamily="18" charset="0"/>
              </a:rPr>
              <a:t> system (REs). Here, the hemoglobin splits into </a:t>
            </a:r>
            <a:r>
              <a:rPr lang="en-US" dirty="0" err="1" smtClean="0">
                <a:latin typeface="Times New Roman" panose="02020603050405020304" pitchFamily="18" charset="0"/>
                <a:cs typeface="Times New Roman" panose="02020603050405020304" pitchFamily="18" charset="0"/>
              </a:rPr>
              <a:t>globin</a:t>
            </a:r>
            <a:r>
              <a:rPr lang="en-US" dirty="0" smtClean="0">
                <a:latin typeface="Times New Roman" panose="02020603050405020304" pitchFamily="18" charset="0"/>
                <a:cs typeface="Times New Roman" panose="02020603050405020304" pitchFamily="18" charset="0"/>
              </a:rPr>
              <a:t> and </a:t>
            </a:r>
            <a:r>
              <a:rPr lang="en-US" dirty="0" err="1" smtClean="0">
                <a:latin typeface="Times New Roman" panose="02020603050405020304" pitchFamily="18" charset="0"/>
                <a:cs typeface="Times New Roman" panose="02020603050405020304" pitchFamily="18" charset="0"/>
              </a:rPr>
              <a:t>heme</a:t>
            </a:r>
            <a:r>
              <a:rPr lang="en-US" dirty="0" smtClean="0">
                <a:latin typeface="Times New Roman" panose="02020603050405020304" pitchFamily="18" charset="0"/>
                <a:cs typeface="Times New Roman" panose="02020603050405020304" pitchFamily="18" charset="0"/>
              </a:rPr>
              <a:t> and the </a:t>
            </a:r>
            <a:r>
              <a:rPr lang="en-US" dirty="0" err="1" smtClean="0">
                <a:latin typeface="Times New Roman" panose="02020603050405020304" pitchFamily="18" charset="0"/>
                <a:cs typeface="Times New Roman" panose="02020603050405020304" pitchFamily="18" charset="0"/>
              </a:rPr>
              <a:t>heme</a:t>
            </a:r>
            <a:r>
              <a:rPr lang="en-US" dirty="0" smtClean="0">
                <a:latin typeface="Times New Roman" panose="02020603050405020304" pitchFamily="18" charset="0"/>
                <a:cs typeface="Times New Roman" panose="02020603050405020304" pitchFamily="18" charset="0"/>
              </a:rPr>
              <a:t> ring is opened to give</a:t>
            </a:r>
          </a:p>
          <a:p>
            <a:pPr algn="l" rtl="0">
              <a:buNone/>
            </a:pPr>
            <a:r>
              <a:rPr lang="en-US" dirty="0" smtClean="0">
                <a:latin typeface="Times New Roman" panose="02020603050405020304" pitchFamily="18" charset="0"/>
                <a:cs typeface="Times New Roman" panose="02020603050405020304" pitchFamily="18" charset="0"/>
              </a:rPr>
              <a:t> a) Free iron that is transported in the blood by </a:t>
            </a:r>
            <a:r>
              <a:rPr lang="en-US" dirty="0" err="1" smtClean="0">
                <a:latin typeface="Times New Roman" panose="02020603050405020304" pitchFamily="18" charset="0"/>
                <a:cs typeface="Times New Roman" panose="02020603050405020304" pitchFamily="18" charset="0"/>
              </a:rPr>
              <a:t>transferrin</a:t>
            </a:r>
            <a:r>
              <a:rPr lang="en-US" dirty="0" smtClean="0">
                <a:latin typeface="Times New Roman" panose="02020603050405020304" pitchFamily="18" charset="0"/>
                <a:cs typeface="Times New Roman" panose="02020603050405020304" pitchFamily="18" charset="0"/>
              </a:rPr>
              <a:t>, </a:t>
            </a:r>
          </a:p>
          <a:p>
            <a:pPr algn="l" rtl="0">
              <a:buNone/>
            </a:pPr>
            <a:r>
              <a:rPr lang="en-US" dirty="0" smtClean="0">
                <a:latin typeface="Times New Roman" panose="02020603050405020304" pitchFamily="18" charset="0"/>
                <a:cs typeface="Times New Roman" panose="02020603050405020304" pitchFamily="18" charset="0"/>
              </a:rPr>
              <a:t>b) </a:t>
            </a:r>
            <a:r>
              <a:rPr lang="en-US" dirty="0" err="1" smtClean="0">
                <a:latin typeface="Times New Roman" panose="02020603050405020304" pitchFamily="18" charset="0"/>
                <a:cs typeface="Times New Roman" panose="02020603050405020304" pitchFamily="18" charset="0"/>
              </a:rPr>
              <a:t>Bilivirdin</a:t>
            </a:r>
            <a:r>
              <a:rPr lang="en-US" dirty="0" smtClean="0">
                <a:latin typeface="Times New Roman" panose="02020603050405020304" pitchFamily="18" charset="0"/>
                <a:cs typeface="Times New Roman" panose="02020603050405020304" pitchFamily="18" charset="0"/>
              </a:rPr>
              <a:t>, the first bile pigment which is rapidly reduced to </a:t>
            </a:r>
            <a:r>
              <a:rPr lang="en-US" dirty="0" err="1" smtClean="0">
                <a:latin typeface="Times New Roman" panose="02020603050405020304" pitchFamily="18" charset="0"/>
                <a:cs typeface="Times New Roman" panose="02020603050405020304" pitchFamily="18" charset="0"/>
              </a:rPr>
              <a:t>bilirubin</a:t>
            </a:r>
            <a:r>
              <a:rPr lang="en-US" dirty="0" smtClean="0">
                <a:latin typeface="Times New Roman" panose="02020603050405020304" pitchFamily="18" charset="0"/>
                <a:cs typeface="Times New Roman" panose="02020603050405020304" pitchFamily="18" charset="0"/>
              </a:rPr>
              <a:t> which is gradually released from RES into the plasma.</a:t>
            </a:r>
          </a:p>
          <a:p>
            <a:pPr algn="l" rtl="0">
              <a:buNone/>
            </a:pPr>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The free bilirubin immediately combines strongly with plasma albumin to form </a:t>
            </a:r>
            <a:r>
              <a:rPr lang="en-US" dirty="0" err="1" smtClean="0">
                <a:latin typeface="Times New Roman" panose="02020603050405020304" pitchFamily="18" charset="0"/>
                <a:cs typeface="Times New Roman" panose="02020603050405020304" pitchFamily="18" charset="0"/>
              </a:rPr>
              <a:t>hemebilirubin</a:t>
            </a:r>
            <a:r>
              <a:rPr lang="en-US" dirty="0" smtClean="0">
                <a:latin typeface="Times New Roman" panose="02020603050405020304" pitchFamily="18" charset="0"/>
                <a:cs typeface="Times New Roman" panose="02020603050405020304" pitchFamily="18" charset="0"/>
              </a:rPr>
              <a:t>, free or </a:t>
            </a:r>
            <a:r>
              <a:rPr lang="en-US" dirty="0" err="1" smtClean="0">
                <a:latin typeface="Times New Roman" panose="02020603050405020304" pitchFamily="18" charset="0"/>
                <a:cs typeface="Times New Roman" panose="02020603050405020304" pitchFamily="18" charset="0"/>
              </a:rPr>
              <a:t>unconjugated</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bilirubin</a:t>
            </a:r>
            <a:r>
              <a:rPr lang="en-US" dirty="0" smtClean="0">
                <a:latin typeface="Times New Roman" panose="02020603050405020304" pitchFamily="18" charset="0"/>
                <a:cs typeface="Times New Roman" panose="02020603050405020304" pitchFamily="18" charset="0"/>
              </a:rPr>
              <a:t>. </a:t>
            </a:r>
          </a:p>
          <a:p>
            <a:pPr algn="l" rtl="0"/>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8036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229600" cy="735969"/>
          </a:xfrm>
        </p:spPr>
        <p:txBody>
          <a:bodyPr>
            <a:normAutofit/>
          </a:bodyPr>
          <a:lstStyle/>
          <a:p>
            <a:r>
              <a:rPr lang="en-US" sz="3600" b="1" dirty="0" smtClean="0">
                <a:solidFill>
                  <a:srgbClr val="00B0F0"/>
                </a:solidFill>
                <a:latin typeface="Times New Roman" panose="02020603050405020304" pitchFamily="18" charset="0"/>
                <a:cs typeface="Times New Roman" panose="02020603050405020304" pitchFamily="18" charset="0"/>
              </a:rPr>
              <a:t>Formation of bile pigments</a:t>
            </a:r>
            <a:endParaRPr lang="ar-SA" sz="3600"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0" y="980728"/>
            <a:ext cx="9144000" cy="5257800"/>
          </a:xfrm>
        </p:spPr>
        <p:txBody>
          <a:bodyPr>
            <a:noAutofit/>
          </a:bodyPr>
          <a:lstStyle/>
          <a:p>
            <a:pPr algn="l" rtl="0"/>
            <a:r>
              <a:rPr lang="en-US" sz="2400" dirty="0" smtClean="0">
                <a:latin typeface="Times New Roman" panose="02020603050405020304" pitchFamily="18" charset="0"/>
                <a:cs typeface="Times New Roman" panose="02020603050405020304" pitchFamily="18" charset="0"/>
              </a:rPr>
              <a:t>Within hours, the bilirubin is absorbed through the hepatic cell membrane, leaving the plasma albumin. </a:t>
            </a:r>
          </a:p>
          <a:p>
            <a:pPr algn="l" rtl="0"/>
            <a:endParaRPr lang="en-US" sz="2400" dirty="0" smtClean="0">
              <a:latin typeface="Times New Roman" panose="02020603050405020304" pitchFamily="18" charset="0"/>
              <a:cs typeface="Times New Roman" panose="02020603050405020304" pitchFamily="18" charset="0"/>
            </a:endParaRPr>
          </a:p>
          <a:p>
            <a:pPr algn="l" rtl="0"/>
            <a:r>
              <a:rPr lang="en-US" sz="2400" dirty="0" smtClean="0">
                <a:latin typeface="Times New Roman" panose="02020603050405020304" pitchFamily="18" charset="0"/>
                <a:cs typeface="Times New Roman" panose="02020603050405020304" pitchFamily="18" charset="0"/>
              </a:rPr>
              <a:t>Inside the liver cells, </a:t>
            </a:r>
            <a:r>
              <a:rPr lang="en-US" sz="2400" dirty="0" smtClean="0">
                <a:solidFill>
                  <a:srgbClr val="00B050"/>
                </a:solidFill>
                <a:latin typeface="Times New Roman" panose="02020603050405020304" pitchFamily="18" charset="0"/>
                <a:cs typeface="Times New Roman" panose="02020603050405020304" pitchFamily="18" charset="0"/>
              </a:rPr>
              <a:t>bilirubin</a:t>
            </a:r>
            <a:r>
              <a:rPr lang="en-US" sz="2400" dirty="0" smtClean="0">
                <a:latin typeface="Times New Roman" panose="02020603050405020304" pitchFamily="18" charset="0"/>
                <a:cs typeface="Times New Roman" panose="02020603050405020304" pitchFamily="18" charset="0"/>
              </a:rPr>
              <a:t> is conjugated with either </a:t>
            </a:r>
            <a:r>
              <a:rPr lang="en-US" sz="2400" dirty="0" err="1" smtClean="0">
                <a:solidFill>
                  <a:srgbClr val="00B050"/>
                </a:solidFill>
                <a:latin typeface="Times New Roman" panose="02020603050405020304" pitchFamily="18" charset="0"/>
                <a:cs typeface="Times New Roman" panose="02020603050405020304" pitchFamily="18" charset="0"/>
              </a:rPr>
              <a:t>glucuronic</a:t>
            </a:r>
            <a:r>
              <a:rPr lang="en-US" sz="2400" dirty="0" smtClean="0">
                <a:solidFill>
                  <a:srgbClr val="00B050"/>
                </a:solidFill>
                <a:latin typeface="Times New Roman" panose="02020603050405020304" pitchFamily="18" charset="0"/>
                <a:cs typeface="Times New Roman" panose="02020603050405020304" pitchFamily="18" charset="0"/>
              </a:rPr>
              <a:t> acid or </a:t>
            </a:r>
            <a:r>
              <a:rPr lang="en-US" sz="2400" dirty="0" err="1" smtClean="0">
                <a:solidFill>
                  <a:srgbClr val="00B050"/>
                </a:solidFill>
                <a:latin typeface="Times New Roman" panose="02020603050405020304" pitchFamily="18" charset="0"/>
                <a:cs typeface="Times New Roman" panose="02020603050405020304" pitchFamily="18" charset="0"/>
              </a:rPr>
              <a:t>sulphate</a:t>
            </a:r>
            <a:r>
              <a:rPr lang="en-US" sz="2400" dirty="0" smtClean="0">
                <a:solidFill>
                  <a:srgbClr val="00B050"/>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to form </a:t>
            </a:r>
            <a:r>
              <a:rPr lang="en-US" sz="2400" dirty="0" smtClean="0">
                <a:solidFill>
                  <a:srgbClr val="00B050"/>
                </a:solidFill>
                <a:latin typeface="Times New Roman" panose="02020603050405020304" pitchFamily="18" charset="0"/>
                <a:cs typeface="Times New Roman" panose="02020603050405020304" pitchFamily="18" charset="0"/>
              </a:rPr>
              <a:t>conjugated bilirubin </a:t>
            </a:r>
            <a:r>
              <a:rPr lang="en-US" sz="2400" dirty="0" smtClean="0">
                <a:latin typeface="Times New Roman" panose="02020603050405020304" pitchFamily="18" charset="0"/>
                <a:cs typeface="Times New Roman" panose="02020603050405020304" pitchFamily="18" charset="0"/>
              </a:rPr>
              <a:t>(</a:t>
            </a:r>
            <a:r>
              <a:rPr lang="en-US" sz="2400" dirty="0" err="1" smtClean="0">
                <a:latin typeface="Times New Roman" panose="02020603050405020304" pitchFamily="18" charset="0"/>
                <a:cs typeface="Times New Roman" panose="02020603050405020304" pitchFamily="18" charset="0"/>
              </a:rPr>
              <a:t>cholebilirubin</a:t>
            </a:r>
            <a:r>
              <a:rPr lang="en-US" sz="2400" dirty="0" smtClean="0">
                <a:latin typeface="Times New Roman" panose="02020603050405020304" pitchFamily="18" charset="0"/>
                <a:cs typeface="Times New Roman" panose="02020603050405020304" pitchFamily="18" charset="0"/>
              </a:rPr>
              <a:t>)</a:t>
            </a:r>
          </a:p>
          <a:p>
            <a:pPr algn="l" rtl="0"/>
            <a:endParaRPr lang="en-US" sz="2400" dirty="0" smtClean="0">
              <a:latin typeface="Times New Roman" panose="02020603050405020304" pitchFamily="18" charset="0"/>
              <a:cs typeface="Times New Roman" panose="02020603050405020304" pitchFamily="18" charset="0"/>
            </a:endParaRPr>
          </a:p>
          <a:p>
            <a:pPr algn="l" rtl="0"/>
            <a:r>
              <a:rPr lang="en-US" sz="2400" dirty="0" smtClean="0">
                <a:latin typeface="Times New Roman" panose="02020603050405020304" pitchFamily="18" charset="0"/>
                <a:cs typeface="Times New Roman" panose="02020603050405020304" pitchFamily="18" charset="0"/>
              </a:rPr>
              <a:t>In the intestine, the conjugated bilirubin (</a:t>
            </a:r>
            <a:r>
              <a:rPr lang="en-US" sz="2400" dirty="0" err="1" smtClean="0">
                <a:latin typeface="Times New Roman" panose="02020603050405020304" pitchFamily="18" charset="0"/>
                <a:cs typeface="Times New Roman" panose="02020603050405020304" pitchFamily="18" charset="0"/>
              </a:rPr>
              <a:t>cholebilirubin</a:t>
            </a:r>
            <a:r>
              <a:rPr lang="en-US" sz="2400" dirty="0" smtClean="0">
                <a:latin typeface="Times New Roman" panose="02020603050405020304" pitchFamily="18" charset="0"/>
                <a:cs typeface="Times New Roman" panose="02020603050405020304" pitchFamily="18" charset="0"/>
              </a:rPr>
              <a:t>) is converted by bacterial action to </a:t>
            </a:r>
            <a:r>
              <a:rPr lang="en-US" sz="2400" dirty="0" err="1" smtClean="0">
                <a:latin typeface="Times New Roman" panose="02020603050405020304" pitchFamily="18" charset="0"/>
                <a:cs typeface="Times New Roman" panose="02020603050405020304" pitchFamily="18" charset="0"/>
              </a:rPr>
              <a:t>urobilinogen</a:t>
            </a:r>
            <a:r>
              <a:rPr lang="en-US" sz="2400" dirty="0" smtClean="0">
                <a:latin typeface="Times New Roman" panose="02020603050405020304" pitchFamily="18" charset="0"/>
                <a:cs typeface="Times New Roman" panose="02020603050405020304" pitchFamily="18" charset="0"/>
              </a:rPr>
              <a:t> where,</a:t>
            </a:r>
          </a:p>
          <a:p>
            <a:pPr algn="l" rtl="0">
              <a:buNone/>
            </a:pPr>
            <a:r>
              <a:rPr lang="en-US" sz="2400" dirty="0" smtClean="0">
                <a:latin typeface="Times New Roman" panose="02020603050405020304" pitchFamily="18" charset="0"/>
                <a:cs typeface="Times New Roman" panose="02020603050405020304" pitchFamily="18" charset="0"/>
              </a:rPr>
              <a:t>- 25% is reabsorbed by the intestine to the liver. 20% is </a:t>
            </a:r>
            <a:r>
              <a:rPr lang="en-US" sz="2400" dirty="0" err="1" smtClean="0">
                <a:latin typeface="Times New Roman" panose="02020603050405020304" pitchFamily="18" charset="0"/>
                <a:cs typeface="Times New Roman" panose="02020603050405020304" pitchFamily="18" charset="0"/>
              </a:rPr>
              <a:t>resecreted</a:t>
            </a:r>
            <a:r>
              <a:rPr lang="en-US" sz="2400" dirty="0" smtClean="0">
                <a:latin typeface="Times New Roman" panose="02020603050405020304" pitchFamily="18" charset="0"/>
                <a:cs typeface="Times New Roman" panose="02020603050405020304" pitchFamily="18" charset="0"/>
              </a:rPr>
              <a:t> by the liver back into the gut and 5% is excreted in the urine. After exposure of the urine to air, </a:t>
            </a:r>
            <a:r>
              <a:rPr lang="en-US" sz="2400" dirty="0" err="1" smtClean="0">
                <a:latin typeface="Times New Roman" panose="02020603050405020304" pitchFamily="18" charset="0"/>
                <a:cs typeface="Times New Roman" panose="02020603050405020304" pitchFamily="18" charset="0"/>
              </a:rPr>
              <a:t>urobilinogen</a:t>
            </a:r>
            <a:r>
              <a:rPr lang="en-US" sz="2400" dirty="0" smtClean="0">
                <a:latin typeface="Times New Roman" panose="02020603050405020304" pitchFamily="18" charset="0"/>
                <a:cs typeface="Times New Roman" panose="02020603050405020304" pitchFamily="18" charset="0"/>
              </a:rPr>
              <a:t> is oxidized into </a:t>
            </a:r>
            <a:r>
              <a:rPr lang="en-US" sz="2400" dirty="0" err="1" smtClean="0">
                <a:latin typeface="Times New Roman" panose="02020603050405020304" pitchFamily="18" charset="0"/>
                <a:cs typeface="Times New Roman" panose="02020603050405020304" pitchFamily="18" charset="0"/>
              </a:rPr>
              <a:t>urobilin</a:t>
            </a:r>
            <a:r>
              <a:rPr lang="en-US" sz="2400" dirty="0" smtClean="0">
                <a:latin typeface="Times New Roman" panose="02020603050405020304" pitchFamily="18" charset="0"/>
                <a:cs typeface="Times New Roman" panose="02020603050405020304" pitchFamily="18" charset="0"/>
              </a:rPr>
              <a:t>.</a:t>
            </a:r>
          </a:p>
          <a:p>
            <a:pPr algn="l" rtl="0">
              <a:buNone/>
            </a:pPr>
            <a:r>
              <a:rPr lang="en-US" sz="2400" dirty="0" smtClean="0">
                <a:latin typeface="Times New Roman" panose="02020603050405020304" pitchFamily="18" charset="0"/>
                <a:cs typeface="Times New Roman" panose="02020603050405020304" pitchFamily="18" charset="0"/>
              </a:rPr>
              <a:t>- 75% is converted to </a:t>
            </a:r>
            <a:r>
              <a:rPr lang="en-US" sz="2400" dirty="0" err="1" smtClean="0">
                <a:latin typeface="Times New Roman" panose="02020603050405020304" pitchFamily="18" charset="0"/>
                <a:cs typeface="Times New Roman" panose="02020603050405020304" pitchFamily="18" charset="0"/>
              </a:rPr>
              <a:t>stercobilinogen</a:t>
            </a:r>
            <a:r>
              <a:rPr lang="en-US" sz="2400" dirty="0" smtClean="0">
                <a:latin typeface="Times New Roman" panose="02020603050405020304" pitchFamily="18" charset="0"/>
                <a:cs typeface="Times New Roman" panose="02020603050405020304" pitchFamily="18" charset="0"/>
              </a:rPr>
              <a:t>. After exposure of feces to air </a:t>
            </a:r>
            <a:r>
              <a:rPr lang="en-US" sz="2400" dirty="0" err="1" smtClean="0">
                <a:latin typeface="Times New Roman" panose="02020603050405020304" pitchFamily="18" charset="0"/>
                <a:cs typeface="Times New Roman" panose="02020603050405020304" pitchFamily="18" charset="0"/>
              </a:rPr>
              <a:t>stercobilingen</a:t>
            </a:r>
            <a:r>
              <a:rPr lang="en-US" sz="2400" dirty="0" smtClean="0">
                <a:latin typeface="Times New Roman" panose="02020603050405020304" pitchFamily="18" charset="0"/>
                <a:cs typeface="Times New Roman" panose="02020603050405020304" pitchFamily="18" charset="0"/>
              </a:rPr>
              <a:t> is </a:t>
            </a:r>
            <a:r>
              <a:rPr lang="en-US" sz="2400" dirty="0" err="1" smtClean="0">
                <a:latin typeface="Times New Roman" panose="02020603050405020304" pitchFamily="18" charset="0"/>
                <a:cs typeface="Times New Roman" panose="02020603050405020304" pitchFamily="18" charset="0"/>
              </a:rPr>
              <a:t>oxidised</a:t>
            </a:r>
            <a:r>
              <a:rPr lang="en-US" sz="2400" dirty="0" smtClean="0">
                <a:latin typeface="Times New Roman" panose="02020603050405020304" pitchFamily="18" charset="0"/>
                <a:cs typeface="Times New Roman" panose="02020603050405020304" pitchFamily="18" charset="0"/>
              </a:rPr>
              <a:t> to </a:t>
            </a:r>
            <a:r>
              <a:rPr lang="en-US" sz="2400" dirty="0" err="1" smtClean="0">
                <a:latin typeface="Times New Roman" panose="02020603050405020304" pitchFamily="18" charset="0"/>
                <a:cs typeface="Times New Roman" panose="02020603050405020304" pitchFamily="18" charset="0"/>
              </a:rPr>
              <a:t>stercobilin</a:t>
            </a:r>
            <a:r>
              <a:rPr lang="en-US" sz="2400" dirty="0" smtClean="0">
                <a:latin typeface="Times New Roman" panose="02020603050405020304" pitchFamily="18" charset="0"/>
                <a:cs typeface="Times New Roman" panose="02020603050405020304" pitchFamily="18" charset="0"/>
              </a:rPr>
              <a:t> that causes the normal brownish </a:t>
            </a:r>
            <a:r>
              <a:rPr lang="en-US" sz="2400" dirty="0" err="1" smtClean="0">
                <a:latin typeface="Times New Roman" panose="02020603050405020304" pitchFamily="18" charset="0"/>
                <a:cs typeface="Times New Roman" panose="02020603050405020304" pitchFamily="18" charset="0"/>
              </a:rPr>
              <a:t>colour</a:t>
            </a:r>
            <a:r>
              <a:rPr lang="en-US" sz="2400" dirty="0" smtClean="0">
                <a:latin typeface="Times New Roman" panose="02020603050405020304" pitchFamily="18" charset="0"/>
                <a:cs typeface="Times New Roman" panose="02020603050405020304" pitchFamily="18" charset="0"/>
              </a:rPr>
              <a:t> of the stools.</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22135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X2604-B-16[1].png"/>
          <p:cNvPicPr>
            <a:picLocks noChangeAspect="1" noChangeArrowheads="1"/>
          </p:cNvPicPr>
          <p:nvPr/>
        </p:nvPicPr>
        <p:blipFill>
          <a:blip r:embed="rId2"/>
          <a:srcRect/>
          <a:stretch>
            <a:fillRect/>
          </a:stretch>
        </p:blipFill>
        <p:spPr bwMode="auto">
          <a:xfrm>
            <a:off x="2500299" y="78539"/>
            <a:ext cx="4143404" cy="6700923"/>
          </a:xfrm>
          <a:prstGeom prst="rect">
            <a:avLst/>
          </a:prstGeom>
          <a:noFill/>
        </p:spPr>
      </p:pic>
    </p:spTree>
    <p:extLst>
      <p:ext uri="{BB962C8B-B14F-4D97-AF65-F5344CB8AC3E}">
        <p14:creationId xmlns:p14="http://schemas.microsoft.com/office/powerpoint/2010/main" val="25814406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US" sz="3600" b="1" dirty="0" smtClean="0">
                <a:solidFill>
                  <a:srgbClr val="00B0F0"/>
                </a:solidFill>
                <a:latin typeface="Times New Roman" panose="02020603050405020304" pitchFamily="18" charset="0"/>
                <a:cs typeface="Times New Roman" panose="02020603050405020304" pitchFamily="18" charset="0"/>
              </a:rPr>
              <a:t>Jaundice</a:t>
            </a:r>
            <a:endParaRPr lang="ar-SA" sz="3600" b="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19337" y="1124744"/>
            <a:ext cx="9144000" cy="5257800"/>
          </a:xfrm>
        </p:spPr>
        <p:txBody>
          <a:bodyPr/>
          <a:lstStyle/>
          <a:p>
            <a:pPr algn="l" rtl="0"/>
            <a:r>
              <a:rPr lang="en-US" dirty="0" smtClean="0">
                <a:latin typeface="Times New Roman" panose="02020603050405020304" pitchFamily="18" charset="0"/>
                <a:cs typeface="Times New Roman" panose="02020603050405020304" pitchFamily="18" charset="0"/>
              </a:rPr>
              <a:t> </a:t>
            </a:r>
            <a:r>
              <a:rPr lang="en-US" dirty="0" smtClean="0">
                <a:solidFill>
                  <a:srgbClr val="FF0000"/>
                </a:solidFill>
                <a:latin typeface="Times New Roman" panose="02020603050405020304" pitchFamily="18" charset="0"/>
                <a:cs typeface="Times New Roman" panose="02020603050405020304" pitchFamily="18" charset="0"/>
              </a:rPr>
              <a:t>Definition</a:t>
            </a:r>
            <a:r>
              <a:rPr lang="en-US" dirty="0" smtClean="0">
                <a:latin typeface="Times New Roman" panose="02020603050405020304" pitchFamily="18" charset="0"/>
                <a:cs typeface="Times New Roman" panose="02020603050405020304" pitchFamily="18" charset="0"/>
              </a:rPr>
              <a:t> : yellowish </a:t>
            </a:r>
            <a:r>
              <a:rPr lang="en-US" dirty="0" err="1" smtClean="0">
                <a:latin typeface="Times New Roman" panose="02020603050405020304" pitchFamily="18" charset="0"/>
                <a:cs typeface="Times New Roman" panose="02020603050405020304" pitchFamily="18" charset="0"/>
              </a:rPr>
              <a:t>colouration</a:t>
            </a:r>
            <a:r>
              <a:rPr lang="en-US" dirty="0" smtClean="0">
                <a:latin typeface="Times New Roman" panose="02020603050405020304" pitchFamily="18" charset="0"/>
                <a:cs typeface="Times New Roman" panose="02020603050405020304" pitchFamily="18" charset="0"/>
              </a:rPr>
              <a:t> of the skin and mucous membranes due to increased concentration of total bilirubin in the blood (</a:t>
            </a:r>
            <a:r>
              <a:rPr lang="en-US" dirty="0" err="1" smtClean="0">
                <a:latin typeface="Times New Roman" panose="02020603050405020304" pitchFamily="18" charset="0"/>
                <a:cs typeface="Times New Roman" panose="02020603050405020304" pitchFamily="18" charset="0"/>
              </a:rPr>
              <a:t>hyperbilirubinemia</a:t>
            </a:r>
            <a:r>
              <a:rPr lang="en-US" dirty="0" smtClean="0">
                <a:latin typeface="Times New Roman" panose="02020603050405020304" pitchFamily="18" charset="0"/>
                <a:cs typeface="Times New Roman" panose="02020603050405020304" pitchFamily="18" charset="0"/>
              </a:rPr>
              <a:t>).</a:t>
            </a:r>
          </a:p>
          <a:p>
            <a:pPr algn="l" rtl="0"/>
            <a:endParaRPr lang="en-US" dirty="0" smtClean="0">
              <a:latin typeface="Times New Roman" panose="02020603050405020304" pitchFamily="18" charset="0"/>
              <a:cs typeface="Times New Roman" panose="02020603050405020304" pitchFamily="18" charset="0"/>
            </a:endParaRPr>
          </a:p>
          <a:p>
            <a:pPr algn="l" rtl="0">
              <a:buNone/>
            </a:pPr>
            <a:r>
              <a:rPr lang="en-US" dirty="0" smtClean="0">
                <a:latin typeface="Times New Roman" panose="02020603050405020304" pitchFamily="18" charset="0"/>
                <a:cs typeface="Times New Roman" panose="02020603050405020304" pitchFamily="18" charset="0"/>
              </a:rPr>
              <a:t>Normally, total </a:t>
            </a:r>
            <a:r>
              <a:rPr lang="en-US" dirty="0" err="1" smtClean="0">
                <a:latin typeface="Times New Roman" panose="02020603050405020304" pitchFamily="18" charset="0"/>
                <a:cs typeface="Times New Roman" panose="02020603050405020304" pitchFamily="18" charset="0"/>
              </a:rPr>
              <a:t>bilirubin</a:t>
            </a:r>
            <a:r>
              <a:rPr lang="en-US" dirty="0" smtClean="0">
                <a:latin typeface="Times New Roman" panose="02020603050405020304" pitchFamily="18" charset="0"/>
                <a:cs typeface="Times New Roman" panose="02020603050405020304" pitchFamily="18" charset="0"/>
              </a:rPr>
              <a:t> (free and conjugated) is 0.5 mg/dl. Jaundice appears when the concentration of total </a:t>
            </a:r>
            <a:r>
              <a:rPr lang="en-US" dirty="0" err="1" smtClean="0">
                <a:latin typeface="Times New Roman" panose="02020603050405020304" pitchFamily="18" charset="0"/>
                <a:cs typeface="Times New Roman" panose="02020603050405020304" pitchFamily="18" charset="0"/>
              </a:rPr>
              <a:t>bilirubin</a:t>
            </a:r>
            <a:r>
              <a:rPr lang="en-US" dirty="0" smtClean="0">
                <a:latin typeface="Times New Roman" panose="02020603050405020304" pitchFamily="18" charset="0"/>
                <a:cs typeface="Times New Roman" panose="02020603050405020304" pitchFamily="18" charset="0"/>
              </a:rPr>
              <a:t> in blood rises above 1.5 mg/dl.</a:t>
            </a: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5416"/>
            <a:ext cx="8229600" cy="1142984"/>
          </a:xfrm>
        </p:spPr>
        <p:txBody>
          <a:bodyPr>
            <a:normAutofit/>
          </a:bodyPr>
          <a:lstStyle/>
          <a:p>
            <a:pPr algn="l"/>
            <a:r>
              <a:rPr lang="en-US" sz="3200" b="1" dirty="0" smtClean="0">
                <a:solidFill>
                  <a:srgbClr val="FF0000"/>
                </a:solidFill>
                <a:latin typeface="Times New Roman" panose="02020603050405020304" pitchFamily="18" charset="0"/>
                <a:cs typeface="Times New Roman" panose="02020603050405020304" pitchFamily="18" charset="0"/>
              </a:rPr>
              <a:t>Causes and Types of jaundice </a:t>
            </a:r>
            <a:endParaRPr lang="ar-SA" sz="3200"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0" y="980728"/>
            <a:ext cx="9144000" cy="5877272"/>
          </a:xfrm>
        </p:spPr>
        <p:txBody>
          <a:bodyPr>
            <a:normAutofit/>
          </a:bodyPr>
          <a:lstStyle/>
          <a:p>
            <a:pPr algn="l">
              <a:buNone/>
            </a:pPr>
            <a:r>
              <a:rPr lang="en-US" dirty="0" smtClean="0">
                <a:solidFill>
                  <a:srgbClr val="00B050"/>
                </a:solidFill>
                <a:latin typeface="Times New Roman" panose="02020603050405020304" pitchFamily="18" charset="0"/>
                <a:cs typeface="Times New Roman" panose="02020603050405020304" pitchFamily="18" charset="0"/>
              </a:rPr>
              <a:t>1. </a:t>
            </a:r>
            <a:r>
              <a:rPr lang="en-US" i="1" dirty="0" smtClean="0">
                <a:solidFill>
                  <a:srgbClr val="00B050"/>
                </a:solidFill>
                <a:latin typeface="Times New Roman" panose="02020603050405020304" pitchFamily="18" charset="0"/>
                <a:cs typeface="Times New Roman" panose="02020603050405020304" pitchFamily="18" charset="0"/>
              </a:rPr>
              <a:t>Hemolytic (</a:t>
            </a:r>
            <a:r>
              <a:rPr lang="en-US" i="1" dirty="0" err="1" smtClean="0">
                <a:solidFill>
                  <a:srgbClr val="00B050"/>
                </a:solidFill>
                <a:latin typeface="Times New Roman" panose="02020603050405020304" pitchFamily="18" charset="0"/>
                <a:cs typeface="Times New Roman" panose="02020603050405020304" pitchFamily="18" charset="0"/>
              </a:rPr>
              <a:t>prehepatic</a:t>
            </a:r>
            <a:r>
              <a:rPr lang="en-US" i="1" dirty="0" smtClean="0">
                <a:solidFill>
                  <a:srgbClr val="00B050"/>
                </a:solidFill>
                <a:latin typeface="Times New Roman" panose="02020603050405020304" pitchFamily="18" charset="0"/>
                <a:cs typeface="Times New Roman" panose="02020603050405020304" pitchFamily="18" charset="0"/>
              </a:rPr>
              <a:t>) jaundice :</a:t>
            </a:r>
            <a:endParaRPr lang="en-US" dirty="0" smtClean="0">
              <a:solidFill>
                <a:srgbClr val="00B050"/>
              </a:solidFill>
              <a:latin typeface="Times New Roman" panose="02020603050405020304" pitchFamily="18" charset="0"/>
              <a:cs typeface="Times New Roman" panose="02020603050405020304" pitchFamily="18" charset="0"/>
            </a:endParaRPr>
          </a:p>
          <a:p>
            <a:pPr algn="l" rtl="0">
              <a:buNone/>
            </a:pPr>
            <a:r>
              <a:rPr lang="en-US" i="1"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Caused by increased destruction of RBCs (</a:t>
            </a:r>
            <a:r>
              <a:rPr lang="en-US" dirty="0" err="1" smtClean="0">
                <a:latin typeface="Times New Roman" panose="02020603050405020304" pitchFamily="18" charset="0"/>
                <a:cs typeface="Times New Roman" panose="02020603050405020304" pitchFamily="18" charset="0"/>
              </a:rPr>
              <a:t>hemolysis</a:t>
            </a:r>
            <a:r>
              <a:rPr lang="en-US" dirty="0" smtClean="0">
                <a:latin typeface="Times New Roman" panose="02020603050405020304" pitchFamily="18" charset="0"/>
                <a:cs typeface="Times New Roman" panose="02020603050405020304" pitchFamily="18" charset="0"/>
              </a:rPr>
              <a:t>)</a:t>
            </a:r>
          </a:p>
          <a:p>
            <a:pPr algn="l" rtl="0">
              <a:buFontTx/>
              <a:buChar char="-"/>
            </a:pPr>
            <a:r>
              <a:rPr lang="en-US" dirty="0" smtClean="0">
                <a:latin typeface="Times New Roman" panose="02020603050405020304" pitchFamily="18" charset="0"/>
                <a:cs typeface="Times New Roman" panose="02020603050405020304" pitchFamily="18" charset="0"/>
              </a:rPr>
              <a:t>The rate of formation and excretion of bilirubin is increased, however, the rate of formation exceeds the rate of hepatic uptake. </a:t>
            </a:r>
          </a:p>
          <a:p>
            <a:pPr algn="l" rtl="0">
              <a:buFontTx/>
              <a:buChar char="-"/>
            </a:pPr>
            <a:r>
              <a:rPr lang="en-US" dirty="0" smtClean="0">
                <a:solidFill>
                  <a:srgbClr val="00B050"/>
                </a:solidFill>
                <a:latin typeface="Times New Roman" panose="02020603050405020304" pitchFamily="18" charset="0"/>
                <a:cs typeface="Times New Roman" panose="02020603050405020304" pitchFamily="18" charset="0"/>
              </a:rPr>
              <a:t>2. </a:t>
            </a:r>
            <a:r>
              <a:rPr lang="en-US" i="1" dirty="0" smtClean="0">
                <a:solidFill>
                  <a:srgbClr val="00B050"/>
                </a:solidFill>
                <a:latin typeface="Times New Roman" panose="02020603050405020304" pitchFamily="18" charset="0"/>
                <a:cs typeface="Times New Roman" panose="02020603050405020304" pitchFamily="18" charset="0"/>
              </a:rPr>
              <a:t>Obstructive or </a:t>
            </a:r>
            <a:r>
              <a:rPr lang="en-US" i="1" dirty="0" err="1" smtClean="0">
                <a:solidFill>
                  <a:srgbClr val="00B050"/>
                </a:solidFill>
                <a:latin typeface="Times New Roman" panose="02020603050405020304" pitchFamily="18" charset="0"/>
                <a:cs typeface="Times New Roman" panose="02020603050405020304" pitchFamily="18" charset="0"/>
              </a:rPr>
              <a:t>cholestatic</a:t>
            </a:r>
            <a:r>
              <a:rPr lang="en-US" i="1" dirty="0" smtClean="0">
                <a:solidFill>
                  <a:srgbClr val="00B050"/>
                </a:solidFill>
                <a:latin typeface="Times New Roman" panose="02020603050405020304" pitchFamily="18" charset="0"/>
                <a:cs typeface="Times New Roman" panose="02020603050405020304" pitchFamily="18" charset="0"/>
              </a:rPr>
              <a:t> (</a:t>
            </a:r>
            <a:r>
              <a:rPr lang="en-US" i="1" dirty="0" err="1" smtClean="0">
                <a:solidFill>
                  <a:srgbClr val="00B050"/>
                </a:solidFill>
                <a:latin typeface="Times New Roman" panose="02020603050405020304" pitchFamily="18" charset="0"/>
                <a:cs typeface="Times New Roman" panose="02020603050405020304" pitchFamily="18" charset="0"/>
              </a:rPr>
              <a:t>post'hepatic</a:t>
            </a:r>
            <a:r>
              <a:rPr lang="en-US" i="1" dirty="0" smtClean="0">
                <a:solidFill>
                  <a:srgbClr val="00B050"/>
                </a:solidFill>
                <a:latin typeface="Times New Roman" panose="02020603050405020304" pitchFamily="18" charset="0"/>
                <a:cs typeface="Times New Roman" panose="02020603050405020304" pitchFamily="18" charset="0"/>
              </a:rPr>
              <a:t>) jaundice :</a:t>
            </a:r>
            <a:endParaRPr lang="en-US" dirty="0" smtClean="0">
              <a:solidFill>
                <a:srgbClr val="00B050"/>
              </a:solidFill>
              <a:latin typeface="Times New Roman" panose="02020603050405020304" pitchFamily="18" charset="0"/>
              <a:cs typeface="Times New Roman" panose="02020603050405020304" pitchFamily="18" charset="0"/>
            </a:endParaRPr>
          </a:p>
          <a:p>
            <a:pPr algn="l" rtl="0">
              <a:buFontTx/>
              <a:buChar char="-"/>
            </a:pPr>
            <a:r>
              <a:rPr lang="en-US" dirty="0" smtClean="0">
                <a:latin typeface="Times New Roman" panose="02020603050405020304" pitchFamily="18" charset="0"/>
                <a:cs typeface="Times New Roman" panose="02020603050405020304" pitchFamily="18" charset="0"/>
              </a:rPr>
              <a:t>Caused by obstruction of the biliary passages. </a:t>
            </a:r>
          </a:p>
          <a:p>
            <a:pPr algn="l" rtl="0">
              <a:buNone/>
            </a:pPr>
            <a:r>
              <a:rPr lang="en-US" i="1" dirty="0">
                <a:solidFill>
                  <a:srgbClr val="00B050"/>
                </a:solidFill>
                <a:latin typeface="Times New Roman" panose="02020603050405020304" pitchFamily="18" charset="0"/>
                <a:cs typeface="Times New Roman" panose="02020603050405020304" pitchFamily="18" charset="0"/>
              </a:rPr>
              <a:t>3. </a:t>
            </a:r>
            <a:r>
              <a:rPr lang="en-US" i="1" dirty="0" err="1">
                <a:solidFill>
                  <a:srgbClr val="00B050"/>
                </a:solidFill>
                <a:latin typeface="Times New Roman" panose="02020603050405020304" pitchFamily="18" charset="0"/>
                <a:cs typeface="Times New Roman" panose="02020603050405020304" pitchFamily="18" charset="0"/>
              </a:rPr>
              <a:t>Hepatogenous</a:t>
            </a:r>
            <a:r>
              <a:rPr lang="en-US" i="1" dirty="0">
                <a:solidFill>
                  <a:srgbClr val="00B050"/>
                </a:solidFill>
                <a:latin typeface="Times New Roman" panose="02020603050405020304" pitchFamily="18" charset="0"/>
                <a:cs typeface="Times New Roman" panose="02020603050405020304" pitchFamily="18" charset="0"/>
              </a:rPr>
              <a:t> (Hepatic) Jaundice</a:t>
            </a:r>
            <a:endParaRPr lang="en-US" dirty="0">
              <a:solidFill>
                <a:srgbClr val="00B050"/>
              </a:solidFill>
              <a:latin typeface="Times New Roman" panose="02020603050405020304" pitchFamily="18" charset="0"/>
              <a:cs typeface="Times New Roman" panose="02020603050405020304" pitchFamily="18" charset="0"/>
            </a:endParaRPr>
          </a:p>
          <a:p>
            <a:pPr algn="l" rtl="0">
              <a:buNone/>
            </a:pPr>
            <a:r>
              <a:rPr lang="en-US" i="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Caused by damage of the liver cells mainly as a result of viral hepatitis.</a:t>
            </a:r>
          </a:p>
          <a:p>
            <a:pPr algn="l" rtl="0">
              <a:buFontTx/>
              <a:buChar char="-"/>
            </a:pPr>
            <a:r>
              <a:rPr lang="en-US" dirty="0">
                <a:latin typeface="Times New Roman" panose="02020603050405020304" pitchFamily="18" charset="0"/>
                <a:cs typeface="Times New Roman" panose="02020603050405020304" pitchFamily="18" charset="0"/>
              </a:rPr>
              <a:t>The diseased liver cells are unable to take all the </a:t>
            </a:r>
            <a:r>
              <a:rPr lang="en-US" dirty="0" err="1">
                <a:latin typeface="Times New Roman" panose="02020603050405020304" pitchFamily="18" charset="0"/>
                <a:cs typeface="Times New Roman" panose="02020603050405020304" pitchFamily="18" charset="0"/>
              </a:rPr>
              <a:t>hemebilirubin</a:t>
            </a:r>
            <a:r>
              <a:rPr lang="en-US" dirty="0">
                <a:latin typeface="Times New Roman" panose="02020603050405020304" pitchFamily="18" charset="0"/>
                <a:cs typeface="Times New Roman" panose="02020603050405020304" pitchFamily="18" charset="0"/>
              </a:rPr>
              <a:t> formed, increasing </a:t>
            </a:r>
            <a:r>
              <a:rPr lang="en-US" dirty="0" err="1">
                <a:latin typeface="Times New Roman" panose="02020603050405020304" pitchFamily="18" charset="0"/>
                <a:cs typeface="Times New Roman" panose="02020603050405020304" pitchFamily="18" charset="0"/>
              </a:rPr>
              <a:t>hembilirubin</a:t>
            </a:r>
            <a:r>
              <a:rPr lang="en-US" dirty="0">
                <a:latin typeface="Times New Roman" panose="02020603050405020304" pitchFamily="18" charset="0"/>
                <a:cs typeface="Times New Roman" panose="02020603050405020304" pitchFamily="18" charset="0"/>
              </a:rPr>
              <a:t> concentration in the blood.</a:t>
            </a:r>
          </a:p>
          <a:p>
            <a:pPr algn="l" rtl="0">
              <a:buFontTx/>
              <a:buChar char="-"/>
            </a:pPr>
            <a:endParaRPr lang="en-US" dirty="0">
              <a:latin typeface="Times New Roman" panose="02020603050405020304" pitchFamily="18" charset="0"/>
              <a:cs typeface="Times New Roman" panose="02020603050405020304" pitchFamily="18" charset="0"/>
            </a:endParaRPr>
          </a:p>
          <a:p>
            <a:pPr algn="l" rtl="0">
              <a:buFontTx/>
              <a:buChar char="-"/>
            </a:pPr>
            <a:endParaRPr lang="en-US"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Thanks</a:t>
            </a:r>
            <a:endParaRPr lang="ar-SA"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endParaRPr lang="en-US" dirty="0"/>
          </a:p>
        </p:txBody>
      </p:sp>
      <p:pic>
        <p:nvPicPr>
          <p:cNvPr id="4" name="Picture 2" descr="C:\Users\Micro\Desktop\New folder\90CABLHVEGCATG4MLGCADE6KH9CAQGC1FFCAAGLWJPCAFKTY04CAZD0QP3CATK3U8OCA5ERTZJCABMDBOSCAGN9083CAK0J88DCAG2M38MCAJ1Z77YCANEAHKECAWONTKACA5BKB9OCA441L9GCA8EFI93.jpg"/>
          <p:cNvPicPr>
            <a:picLocks noGrp="1" noChangeAspect="1" noChangeArrowheads="1"/>
          </p:cNvPicPr>
          <p:nvPr>
            <p:ph sz="quarter" idx="1"/>
          </p:nvPr>
        </p:nvPicPr>
        <p:blipFill>
          <a:blip r:embed="rId2"/>
          <a:srcRect/>
          <a:stretch>
            <a:fillRect/>
          </a:stretch>
        </p:blipFill>
        <p:spPr bwMode="auto">
          <a:xfrm>
            <a:off x="1115616" y="404664"/>
            <a:ext cx="7344816" cy="6453336"/>
          </a:xfrm>
          <a:prstGeom prst="rect">
            <a:avLst/>
          </a:prstGeom>
          <a:noFill/>
        </p:spPr>
      </p:pic>
    </p:spTree>
    <p:extLst>
      <p:ext uri="{BB962C8B-B14F-4D97-AF65-F5344CB8AC3E}">
        <p14:creationId xmlns:p14="http://schemas.microsoft.com/office/powerpoint/2010/main" val="28331136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7772400" cy="1143000"/>
          </a:xfrm>
        </p:spPr>
        <p:txBody>
          <a:bodyPr/>
          <a:lstStyle/>
          <a:p>
            <a:r>
              <a:rPr lang="en-US" b="1" dirty="0" smtClean="0">
                <a:solidFill>
                  <a:srgbClr val="00B0F0"/>
                </a:solidFill>
                <a:latin typeface="Times New Roman" panose="02020603050405020304" pitchFamily="18" charset="0"/>
                <a:cs typeface="Times New Roman" panose="02020603050405020304" pitchFamily="18" charset="0"/>
              </a:rPr>
              <a:t>General Symptoms of GI diseases</a:t>
            </a:r>
            <a:endParaRPr lang="ar-SA" b="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251520" y="1412776"/>
            <a:ext cx="8568952" cy="4572000"/>
          </a:xfrm>
        </p:spPr>
        <p:txBody>
          <a:bodyPr/>
          <a:lstStyle/>
          <a:p>
            <a:pPr algn="l" rtl="0">
              <a:buNone/>
            </a:pPr>
            <a:r>
              <a:rPr lang="en-US" b="1" dirty="0" smtClean="0">
                <a:latin typeface="Times New Roman" panose="02020603050405020304" pitchFamily="18" charset="0"/>
                <a:cs typeface="Times New Roman" panose="02020603050405020304" pitchFamily="18" charset="0"/>
              </a:rPr>
              <a:t>1-Anorexia : loss of appetite</a:t>
            </a:r>
          </a:p>
          <a:p>
            <a:pPr algn="l" rtl="0">
              <a:buNone/>
            </a:pPr>
            <a:r>
              <a:rPr lang="en-US" b="1" dirty="0" smtClean="0">
                <a:latin typeface="Times New Roman" panose="02020603050405020304" pitchFamily="18" charset="0"/>
                <a:cs typeface="Times New Roman" panose="02020603050405020304" pitchFamily="18" charset="0"/>
              </a:rPr>
              <a:t>2-Nausea</a:t>
            </a:r>
          </a:p>
          <a:p>
            <a:pPr algn="l" rtl="0">
              <a:buNone/>
            </a:pPr>
            <a:r>
              <a:rPr lang="en-US" b="1" dirty="0" smtClean="0">
                <a:latin typeface="Times New Roman" panose="02020603050405020304" pitchFamily="18" charset="0"/>
                <a:cs typeface="Times New Roman" panose="02020603050405020304" pitchFamily="18" charset="0"/>
              </a:rPr>
              <a:t>3-Vomiting</a:t>
            </a:r>
          </a:p>
          <a:p>
            <a:pPr algn="l" rtl="0">
              <a:buNone/>
            </a:pPr>
            <a:r>
              <a:rPr lang="en-US" b="1" dirty="0" smtClean="0">
                <a:latin typeface="Times New Roman" panose="02020603050405020304" pitchFamily="18" charset="0"/>
                <a:cs typeface="Times New Roman" panose="02020603050405020304" pitchFamily="18" charset="0"/>
              </a:rPr>
              <a:t>4-Diarrhea , constipation</a:t>
            </a:r>
          </a:p>
          <a:p>
            <a:pPr algn="l" rtl="0">
              <a:buNone/>
            </a:pPr>
            <a:r>
              <a:rPr lang="en-US" b="1" dirty="0" smtClean="0">
                <a:latin typeface="Times New Roman" panose="02020603050405020304" pitchFamily="18" charset="0"/>
                <a:cs typeface="Times New Roman" panose="02020603050405020304" pitchFamily="18" charset="0"/>
              </a:rPr>
              <a:t>5-Abdominal pain: which may be burning, dull aching or colicky </a:t>
            </a:r>
            <a:r>
              <a:rPr lang="en-US" sz="2400" b="1" dirty="0" smtClean="0">
                <a:solidFill>
                  <a:srgbClr val="7030A0"/>
                </a:solidFill>
                <a:latin typeface="Times New Roman" panose="02020603050405020304" pitchFamily="18" charset="0"/>
                <a:cs typeface="Times New Roman" panose="02020603050405020304" pitchFamily="18" charset="0"/>
              </a:rPr>
              <a:t>(</a:t>
            </a:r>
            <a:r>
              <a:rPr lang="en-US" sz="2400" b="1" dirty="0">
                <a:solidFill>
                  <a:srgbClr val="7030A0"/>
                </a:solidFill>
                <a:latin typeface="Times New Roman" panose="02020603050405020304" pitchFamily="18" charset="0"/>
                <a:cs typeface="Times New Roman" panose="02020603050405020304" pitchFamily="18" charset="0"/>
              </a:rPr>
              <a:t>means gradually becoming worse, then easing off again</a:t>
            </a:r>
            <a:r>
              <a:rPr lang="en-US" sz="2400" b="1" dirty="0" smtClean="0">
                <a:solidFill>
                  <a:srgbClr val="7030A0"/>
                </a:solidFill>
                <a:latin typeface="Times New Roman" panose="02020603050405020304" pitchFamily="18" charset="0"/>
                <a:cs typeface="Times New Roman" panose="02020603050405020304" pitchFamily="18" charset="0"/>
              </a:rPr>
              <a:t>.) </a:t>
            </a:r>
          </a:p>
          <a:p>
            <a:pPr algn="l" rtl="0">
              <a:buNone/>
            </a:pPr>
            <a:r>
              <a:rPr lang="en-US" b="1" dirty="0" smtClean="0">
                <a:latin typeface="Times New Roman" panose="02020603050405020304" pitchFamily="18" charset="0"/>
                <a:cs typeface="Times New Roman" panose="02020603050405020304" pitchFamily="18" charset="0"/>
              </a:rPr>
              <a:t>6-Bleeding: obvious or occult</a:t>
            </a:r>
          </a:p>
          <a:p>
            <a:pPr>
              <a:buNone/>
            </a:pPr>
            <a:r>
              <a:rPr lang="en-US" b="1" dirty="0">
                <a:latin typeface="Times New Roman" panose="02020603050405020304" pitchFamily="18" charset="0"/>
                <a:cs typeface="Times New Roman" panose="02020603050405020304" pitchFamily="18" charset="0"/>
              </a:rPr>
              <a:t>7-  </a:t>
            </a:r>
            <a:r>
              <a:rPr lang="en-US" b="1" dirty="0" smtClean="0">
                <a:latin typeface="Times New Roman" panose="02020603050405020304" pitchFamily="18" charset="0"/>
                <a:cs typeface="Times New Roman" panose="02020603050405020304" pitchFamily="18" charset="0"/>
              </a:rPr>
              <a:t>Heartburn</a:t>
            </a:r>
          </a:p>
          <a:p>
            <a:pPr>
              <a:buNone/>
            </a:pPr>
            <a:r>
              <a:rPr lang="en-US" b="1" dirty="0">
                <a:latin typeface="Times New Roman" panose="02020603050405020304" pitchFamily="18" charset="0"/>
                <a:cs typeface="Times New Roman" panose="02020603050405020304" pitchFamily="18" charset="0"/>
              </a:rPr>
              <a:t>8- Indigestion, bloating </a:t>
            </a:r>
            <a:endParaRPr lang="ar-SA"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43808" y="2367171"/>
            <a:ext cx="2653290" cy="707886"/>
          </a:xfrm>
          <a:prstGeom prst="rect">
            <a:avLst/>
          </a:prstGeom>
        </p:spPr>
        <p:txBody>
          <a:bodyPr wrap="none">
            <a:spAutoFit/>
          </a:bodyPr>
          <a:lstStyle/>
          <a:p>
            <a:r>
              <a:rPr lang="en-US" sz="4000" b="1" dirty="0">
                <a:latin typeface="Times New Roman" panose="02020603050405020304" pitchFamily="18" charset="0"/>
                <a:ea typeface="+mj-ea"/>
                <a:cs typeface="Times New Roman" panose="02020603050405020304" pitchFamily="18" charset="0"/>
              </a:rPr>
              <a:t>GI diseases</a:t>
            </a:r>
            <a:endParaRPr lang="en-US" dirty="0"/>
          </a:p>
        </p:txBody>
      </p:sp>
    </p:spTree>
    <p:extLst>
      <p:ext uri="{BB962C8B-B14F-4D97-AF65-F5344CB8AC3E}">
        <p14:creationId xmlns:p14="http://schemas.microsoft.com/office/powerpoint/2010/main" val="1962669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43408"/>
            <a:ext cx="7772400" cy="1143000"/>
          </a:xfrm>
        </p:spPr>
        <p:txBody>
          <a:bodyPr>
            <a:normAutofit/>
          </a:bodyPr>
          <a:lstStyle/>
          <a:p>
            <a:r>
              <a:rPr lang="en-US" sz="3600" b="1" dirty="0" smtClean="0">
                <a:solidFill>
                  <a:srgbClr val="00B0F0"/>
                </a:solidFill>
                <a:latin typeface="Times New Roman" panose="02020603050405020304" pitchFamily="18" charset="0"/>
                <a:cs typeface="Times New Roman" panose="02020603050405020304" pitchFamily="18" charset="0"/>
              </a:rPr>
              <a:t>Dysphagia</a:t>
            </a:r>
            <a:endParaRPr lang="ar-SA" sz="3600" b="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251520" y="980728"/>
            <a:ext cx="8892480" cy="5616624"/>
          </a:xfrm>
        </p:spPr>
        <p:txBody>
          <a:bodyPr>
            <a:normAutofit/>
          </a:bodyPr>
          <a:lstStyle/>
          <a:p>
            <a:r>
              <a:rPr lang="en-US" sz="3200" dirty="0">
                <a:latin typeface="Times New Roman" panose="02020603050405020304" pitchFamily="18" charset="0"/>
                <a:cs typeface="Times New Roman" panose="02020603050405020304" pitchFamily="18" charset="0"/>
              </a:rPr>
              <a:t>Difficulty </a:t>
            </a:r>
            <a:r>
              <a:rPr lang="en-US" sz="3200" dirty="0" smtClean="0">
                <a:latin typeface="Times New Roman" panose="02020603050405020304" pitchFamily="18" charset="0"/>
                <a:cs typeface="Times New Roman" panose="02020603050405020304" pitchFamily="18" charset="0"/>
              </a:rPr>
              <a:t>swallowing. </a:t>
            </a:r>
          </a:p>
          <a:p>
            <a:r>
              <a:rPr lang="en-US" sz="3200" dirty="0" smtClean="0">
                <a:latin typeface="Times New Roman" panose="02020603050405020304" pitchFamily="18" charset="0"/>
                <a:cs typeface="Times New Roman" panose="02020603050405020304" pitchFamily="18" charset="0"/>
              </a:rPr>
              <a:t>It </a:t>
            </a:r>
            <a:r>
              <a:rPr lang="en-US" sz="3200" dirty="0">
                <a:latin typeface="Times New Roman" panose="02020603050405020304" pitchFamily="18" charset="0"/>
                <a:cs typeface="Times New Roman" panose="02020603050405020304" pitchFamily="18" charset="0"/>
              </a:rPr>
              <a:t>is usually a sign of a problem with </a:t>
            </a:r>
            <a:r>
              <a:rPr lang="en-US" sz="3200" dirty="0" smtClean="0">
                <a:latin typeface="Times New Roman" panose="02020603050405020304" pitchFamily="18" charset="0"/>
                <a:cs typeface="Times New Roman" panose="02020603050405020304" pitchFamily="18" charset="0"/>
              </a:rPr>
              <a:t>throat </a:t>
            </a:r>
            <a:r>
              <a:rPr lang="en-US" sz="3200" dirty="0">
                <a:latin typeface="Times New Roman" panose="02020603050405020304" pitchFamily="18" charset="0"/>
                <a:cs typeface="Times New Roman" panose="02020603050405020304" pitchFamily="18" charset="0"/>
              </a:rPr>
              <a:t>or </a:t>
            </a:r>
            <a:r>
              <a:rPr lang="en-US" sz="3200" dirty="0" smtClean="0">
                <a:latin typeface="Times New Roman" panose="02020603050405020304" pitchFamily="18" charset="0"/>
                <a:cs typeface="Times New Roman" panose="02020603050405020304" pitchFamily="18" charset="0"/>
              </a:rPr>
              <a:t>esophagus,( the </a:t>
            </a:r>
            <a:r>
              <a:rPr lang="en-US" sz="3200" dirty="0">
                <a:latin typeface="Times New Roman" panose="02020603050405020304" pitchFamily="18" charset="0"/>
                <a:cs typeface="Times New Roman" panose="02020603050405020304" pitchFamily="18" charset="0"/>
              </a:rPr>
              <a:t>muscular </a:t>
            </a:r>
            <a:r>
              <a:rPr lang="en-US" sz="3200" dirty="0" smtClean="0">
                <a:latin typeface="Times New Roman" panose="02020603050405020304" pitchFamily="18" charset="0"/>
                <a:cs typeface="Times New Roman" panose="02020603050405020304" pitchFamily="18" charset="0"/>
              </a:rPr>
              <a:t>tube </a:t>
            </a:r>
            <a:r>
              <a:rPr lang="en-US" sz="3200" dirty="0">
                <a:latin typeface="Times New Roman" panose="02020603050405020304" pitchFamily="18" charset="0"/>
                <a:cs typeface="Times New Roman" panose="02020603050405020304" pitchFamily="18" charset="0"/>
              </a:rPr>
              <a:t>that moves food and liquids from the back of </a:t>
            </a:r>
            <a:r>
              <a:rPr lang="en-US" sz="3200" dirty="0" smtClean="0">
                <a:latin typeface="Times New Roman" panose="02020603050405020304" pitchFamily="18" charset="0"/>
                <a:cs typeface="Times New Roman" panose="02020603050405020304" pitchFamily="18" charset="0"/>
              </a:rPr>
              <a:t>mouth </a:t>
            </a:r>
            <a:r>
              <a:rPr lang="en-US" sz="3200" dirty="0">
                <a:latin typeface="Times New Roman" panose="02020603050405020304" pitchFamily="18" charset="0"/>
                <a:cs typeface="Times New Roman" panose="02020603050405020304" pitchFamily="18" charset="0"/>
              </a:rPr>
              <a:t>to </a:t>
            </a:r>
            <a:r>
              <a:rPr lang="en-US" sz="3200" dirty="0" smtClean="0">
                <a:latin typeface="Times New Roman" panose="02020603050405020304" pitchFamily="18" charset="0"/>
                <a:cs typeface="Times New Roman" panose="02020603050405020304" pitchFamily="18" charset="0"/>
              </a:rPr>
              <a:t>stomach</a:t>
            </a:r>
          </a:p>
          <a:p>
            <a:endParaRPr lang="en-US" sz="3200" dirty="0" smtClean="0">
              <a:latin typeface="Times New Roman" panose="02020603050405020304" pitchFamily="18" charset="0"/>
              <a:cs typeface="Times New Roman" panose="02020603050405020304" pitchFamily="18" charset="0"/>
            </a:endParaRPr>
          </a:p>
          <a:p>
            <a:pPr marL="0" lvl="0" indent="0" rtl="1">
              <a:spcBef>
                <a:spcPts val="0"/>
              </a:spcBef>
              <a:buClrTx/>
              <a:buSzTx/>
              <a:buNone/>
            </a:pPr>
            <a:r>
              <a:rPr lang="en-US" sz="3200" b="1" dirty="0">
                <a:solidFill>
                  <a:srgbClr val="FF0000"/>
                </a:solidFill>
                <a:latin typeface="Times New Roman" panose="02020603050405020304" pitchFamily="18" charset="0"/>
                <a:cs typeface="Times New Roman" panose="02020603050405020304" pitchFamily="18" charset="0"/>
              </a:rPr>
              <a:t>Risk factors</a:t>
            </a:r>
            <a:endParaRPr lang="en-US" sz="3200" b="1" dirty="0">
              <a:solidFill>
                <a:prstClr val="black"/>
              </a:solidFill>
              <a:latin typeface="Times New Roman" panose="02020603050405020304" pitchFamily="18" charset="0"/>
              <a:cs typeface="Times New Roman" panose="02020603050405020304" pitchFamily="18" charset="0"/>
            </a:endParaRPr>
          </a:p>
          <a:p>
            <a:pPr marL="0" lvl="0" indent="0" rtl="1">
              <a:spcBef>
                <a:spcPts val="0"/>
              </a:spcBef>
              <a:buClrTx/>
              <a:buSzTx/>
              <a:buNone/>
            </a:pPr>
            <a:r>
              <a:rPr lang="en-US" sz="3200" b="1" dirty="0">
                <a:solidFill>
                  <a:prstClr val="black"/>
                </a:solidFill>
                <a:latin typeface="Times New Roman" panose="02020603050405020304" pitchFamily="18" charset="0"/>
                <a:cs typeface="Times New Roman" panose="02020603050405020304" pitchFamily="18" charset="0"/>
              </a:rPr>
              <a:t>• </a:t>
            </a:r>
            <a:r>
              <a:rPr lang="en-US" sz="3200" dirty="0">
                <a:solidFill>
                  <a:prstClr val="black"/>
                </a:solidFill>
                <a:latin typeface="Times New Roman" panose="02020603050405020304" pitchFamily="18" charset="0"/>
                <a:cs typeface="Times New Roman" panose="02020603050405020304" pitchFamily="18" charset="0"/>
              </a:rPr>
              <a:t>Aging. </a:t>
            </a:r>
          </a:p>
          <a:p>
            <a:pPr marL="0" lvl="0" indent="0" rtl="1">
              <a:spcBef>
                <a:spcPts val="0"/>
              </a:spcBef>
              <a:buClrTx/>
              <a:buSzTx/>
              <a:buNone/>
            </a:pPr>
            <a:r>
              <a:rPr lang="en-US" sz="3200" dirty="0">
                <a:solidFill>
                  <a:prstClr val="black"/>
                </a:solidFill>
                <a:latin typeface="Times New Roman" panose="02020603050405020304" pitchFamily="18" charset="0"/>
                <a:cs typeface="Times New Roman" panose="02020603050405020304" pitchFamily="18" charset="0"/>
              </a:rPr>
              <a:t>• Certain health conditions. People with certain neurological or nervous system disorders are </a:t>
            </a:r>
            <a:r>
              <a:rPr lang="en-US" sz="3200" dirty="0" smtClean="0">
                <a:solidFill>
                  <a:prstClr val="black"/>
                </a:solidFill>
                <a:latin typeface="Times New Roman" panose="02020603050405020304" pitchFamily="18" charset="0"/>
                <a:cs typeface="Times New Roman" panose="02020603050405020304" pitchFamily="18" charset="0"/>
              </a:rPr>
              <a:t>more </a:t>
            </a:r>
            <a:r>
              <a:rPr lang="en-US" sz="3200" dirty="0">
                <a:solidFill>
                  <a:prstClr val="black"/>
                </a:solidFill>
                <a:latin typeface="Times New Roman" panose="02020603050405020304" pitchFamily="18" charset="0"/>
                <a:cs typeface="Times New Roman" panose="02020603050405020304" pitchFamily="18" charset="0"/>
              </a:rPr>
              <a:t>likely to experience difficulty swallowing</a:t>
            </a:r>
            <a:r>
              <a:rPr lang="en-US" sz="3200" b="1" dirty="0">
                <a:solidFill>
                  <a:prstClr val="black"/>
                </a:solidFill>
                <a:latin typeface="Times New Roman" panose="02020603050405020304" pitchFamily="18" charset="0"/>
                <a:cs typeface="Times New Roman" panose="02020603050405020304" pitchFamily="18" charset="0"/>
              </a:rPr>
              <a:t>.</a:t>
            </a:r>
          </a:p>
          <a:p>
            <a:endParaRPr lang="en-US" sz="32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084" y="0"/>
            <a:ext cx="8568952" cy="6540252"/>
          </a:xfrm>
          <a:prstGeom prst="rect">
            <a:avLst/>
          </a:prstGeom>
        </p:spPr>
        <p:txBody>
          <a:bodyPr wrap="square">
            <a:spAutoFit/>
          </a:bodyPr>
          <a:lstStyle/>
          <a:p>
            <a:pPr algn="l"/>
            <a:endParaRPr lang="en-US" sz="3200" b="1" dirty="0">
              <a:latin typeface="Times New Roman" panose="02020603050405020304" pitchFamily="18" charset="0"/>
              <a:cs typeface="Times New Roman" panose="02020603050405020304" pitchFamily="18" charset="0"/>
            </a:endParaRPr>
          </a:p>
          <a:p>
            <a:pPr marL="274320" lvl="0" indent="-274320" algn="l" rtl="0">
              <a:spcBef>
                <a:spcPts val="580"/>
              </a:spcBef>
              <a:buClr>
                <a:srgbClr val="D34817"/>
              </a:buClr>
              <a:buSzPct val="85000"/>
              <a:buFont typeface="Wingdings 2"/>
              <a:buChar char=""/>
            </a:pPr>
            <a:r>
              <a:rPr lang="en-US" sz="3200" b="1" dirty="0" smtClean="0">
                <a:solidFill>
                  <a:srgbClr val="FF0000"/>
                </a:solidFill>
                <a:latin typeface="Times New Roman" panose="02020603050405020304" pitchFamily="18" charset="0"/>
                <a:cs typeface="Times New Roman" panose="02020603050405020304" pitchFamily="18" charset="0"/>
              </a:rPr>
              <a:t>Symptoms</a:t>
            </a:r>
          </a:p>
          <a:p>
            <a:pPr marL="274320" lvl="0" indent="-274320" algn="l" rtl="0">
              <a:spcBef>
                <a:spcPts val="580"/>
              </a:spcBef>
              <a:buClr>
                <a:srgbClr val="D34817"/>
              </a:buClr>
              <a:buSzPct val="85000"/>
              <a:buFont typeface="Wingdings 2"/>
              <a:buChar char=""/>
            </a:pPr>
            <a:endParaRPr lang="en-US" sz="3200" b="1" dirty="0">
              <a:solidFill>
                <a:srgbClr val="FF0000"/>
              </a:solidFill>
              <a:latin typeface="Times New Roman" panose="02020603050405020304" pitchFamily="18" charset="0"/>
              <a:cs typeface="Times New Roman" panose="02020603050405020304" pitchFamily="18" charset="0"/>
            </a:endParaRPr>
          </a:p>
          <a:p>
            <a:pPr marL="274320" lvl="0" indent="-274320" algn="l" rtl="0">
              <a:spcBef>
                <a:spcPts val="580"/>
              </a:spcBef>
              <a:buClr>
                <a:srgbClr val="D34817"/>
              </a:buClr>
              <a:buSzPct val="85000"/>
              <a:buFont typeface="Wingdings 2"/>
              <a:buChar char=""/>
            </a:pPr>
            <a:r>
              <a:rPr lang="en-US" sz="3200" dirty="0">
                <a:solidFill>
                  <a:prstClr val="black"/>
                </a:solidFill>
                <a:latin typeface="Times New Roman" panose="02020603050405020304" pitchFamily="18" charset="0"/>
                <a:cs typeface="Times New Roman" panose="02020603050405020304" pitchFamily="18" charset="0"/>
              </a:rPr>
              <a:t>Having pain while swallowing </a:t>
            </a:r>
          </a:p>
          <a:p>
            <a:pPr marL="274320" lvl="0" indent="-274320" algn="l" rtl="0">
              <a:spcBef>
                <a:spcPts val="580"/>
              </a:spcBef>
              <a:buClr>
                <a:srgbClr val="D34817"/>
              </a:buClr>
              <a:buSzPct val="85000"/>
              <a:buFont typeface="Wingdings 2"/>
              <a:buChar char=""/>
            </a:pPr>
            <a:r>
              <a:rPr lang="en-US" sz="3200" dirty="0">
                <a:solidFill>
                  <a:prstClr val="black"/>
                </a:solidFill>
                <a:latin typeface="Times New Roman" panose="02020603050405020304" pitchFamily="18" charset="0"/>
                <a:cs typeface="Times New Roman" panose="02020603050405020304" pitchFamily="18" charset="0"/>
              </a:rPr>
              <a:t>Being unable to swallow</a:t>
            </a:r>
          </a:p>
          <a:p>
            <a:pPr marL="274320" lvl="0" indent="-274320" algn="l" rtl="0">
              <a:spcBef>
                <a:spcPts val="580"/>
              </a:spcBef>
              <a:buClr>
                <a:srgbClr val="D34817"/>
              </a:buClr>
              <a:buSzPct val="85000"/>
              <a:buFont typeface="Wingdings 2"/>
              <a:buChar char=""/>
            </a:pPr>
            <a:r>
              <a:rPr lang="en-US" sz="3200" dirty="0">
                <a:solidFill>
                  <a:prstClr val="black"/>
                </a:solidFill>
                <a:latin typeface="Times New Roman" panose="02020603050405020304" pitchFamily="18" charset="0"/>
                <a:cs typeface="Times New Roman" panose="02020603050405020304" pitchFamily="18" charset="0"/>
              </a:rPr>
              <a:t>Having the sensation of food getting stuck in your throat or chest or behind your breastbone (sternum)</a:t>
            </a:r>
          </a:p>
          <a:p>
            <a:pPr marL="274320" lvl="0" indent="-274320" algn="l" rtl="0">
              <a:spcBef>
                <a:spcPts val="580"/>
              </a:spcBef>
              <a:buClr>
                <a:srgbClr val="D34817"/>
              </a:buClr>
              <a:buSzPct val="85000"/>
              <a:buFont typeface="Wingdings 2"/>
              <a:buChar char=""/>
            </a:pPr>
            <a:r>
              <a:rPr lang="en-US" sz="3200" dirty="0">
                <a:solidFill>
                  <a:prstClr val="black"/>
                </a:solidFill>
                <a:latin typeface="Times New Roman" panose="02020603050405020304" pitchFamily="18" charset="0"/>
                <a:cs typeface="Times New Roman" panose="02020603050405020304" pitchFamily="18" charset="0"/>
              </a:rPr>
              <a:t>Drooling</a:t>
            </a:r>
          </a:p>
          <a:p>
            <a:pPr marL="274320" lvl="0" indent="-274320" algn="l" rtl="0">
              <a:spcBef>
                <a:spcPts val="580"/>
              </a:spcBef>
              <a:buClr>
                <a:srgbClr val="D34817"/>
              </a:buClr>
              <a:buSzPct val="85000"/>
              <a:buFont typeface="Wingdings 2"/>
              <a:buChar char=""/>
            </a:pPr>
            <a:r>
              <a:rPr lang="en-US" sz="3200" dirty="0">
                <a:solidFill>
                  <a:prstClr val="black"/>
                </a:solidFill>
                <a:latin typeface="Times New Roman" panose="02020603050405020304" pitchFamily="18" charset="0"/>
                <a:cs typeface="Times New Roman" panose="02020603050405020304" pitchFamily="18" charset="0"/>
              </a:rPr>
              <a:t>Coughing when swallowing</a:t>
            </a:r>
          </a:p>
          <a:p>
            <a:pPr algn="l"/>
            <a:endParaRPr lang="en-US" sz="3200" b="1" dirty="0" smtClean="0">
              <a:latin typeface="Times New Roman" panose="02020603050405020304" pitchFamily="18" charset="0"/>
              <a:cs typeface="Times New Roman" panose="02020603050405020304" pitchFamily="18" charset="0"/>
            </a:endParaRPr>
          </a:p>
          <a:p>
            <a:pPr algn="l"/>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98199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1758</TotalTime>
  <Words>2079</Words>
  <Application>Microsoft Office PowerPoint</Application>
  <PresentationFormat>On-screen Show (4:3)</PresentationFormat>
  <Paragraphs>284</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Equity</vt:lpstr>
      <vt:lpstr>Pathophysiology  of  Digestive system</vt:lpstr>
      <vt:lpstr>Structure of alimentary canal</vt:lpstr>
      <vt:lpstr>Accessory structures</vt:lpstr>
      <vt:lpstr>Functions of The Digestive System</vt:lpstr>
      <vt:lpstr> </vt:lpstr>
      <vt:lpstr>General Symptoms of GI diseases</vt:lpstr>
      <vt:lpstr>PowerPoint Presentation</vt:lpstr>
      <vt:lpstr>Dysphagia</vt:lpstr>
      <vt:lpstr>PowerPoint Presentation</vt:lpstr>
      <vt:lpstr>PowerPoint Presentation</vt:lpstr>
      <vt:lpstr>Gastritis</vt:lpstr>
      <vt:lpstr>PowerPoint Presentation</vt:lpstr>
      <vt:lpstr>PowerPoint Presentation</vt:lpstr>
      <vt:lpstr> 1- Acute Gastritis</vt:lpstr>
      <vt:lpstr>PowerPoint Presentation</vt:lpstr>
      <vt:lpstr>Complications of chronic gastritis</vt:lpstr>
      <vt:lpstr>Peptic ulcer </vt:lpstr>
      <vt:lpstr>PowerPoint Presentation</vt:lpstr>
      <vt:lpstr>PowerPoint Presentation</vt:lpstr>
      <vt:lpstr>Pathophysiology of peptic ulcer</vt:lpstr>
      <vt:lpstr>PowerPoint Presentation</vt:lpstr>
      <vt:lpstr>Peptic Ulcer (contin)</vt:lpstr>
      <vt:lpstr>Intestine: irritable bowel syndrome</vt:lpstr>
      <vt:lpstr>PowerPoint Presentation</vt:lpstr>
      <vt:lpstr>PowerPoint Presentation</vt:lpstr>
      <vt:lpstr>PowerPoint Presentation</vt:lpstr>
      <vt:lpstr>Gall bladder</vt:lpstr>
      <vt:lpstr>PowerPoint Presentation</vt:lpstr>
      <vt:lpstr>Gall stone formation (Cholelithiasis)</vt:lpstr>
      <vt:lpstr>Gall stone formation (contin)</vt:lpstr>
      <vt:lpstr>PowerPoint Presentation</vt:lpstr>
      <vt:lpstr>Liver: Functions</vt:lpstr>
      <vt:lpstr>Liver: Hepatitis</vt:lpstr>
      <vt:lpstr>Viral Hepatitis</vt:lpstr>
      <vt:lpstr>PowerPoint Presentation</vt:lpstr>
      <vt:lpstr>PowerPoint Presentation</vt:lpstr>
      <vt:lpstr>Treatment of hepatitis</vt:lpstr>
      <vt:lpstr>Cirrhosis</vt:lpstr>
      <vt:lpstr>PowerPoint Presentation</vt:lpstr>
      <vt:lpstr>Treatment of liver cirrhosis</vt:lpstr>
      <vt:lpstr>Formation of bile pigments</vt:lpstr>
      <vt:lpstr>Formation of bile pigments</vt:lpstr>
      <vt:lpstr>PowerPoint Presentation</vt:lpstr>
      <vt:lpstr>Jaundice</vt:lpstr>
      <vt:lpstr>Causes and Types of jaundice </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Pathophysiology  of  renal system</dc:title>
  <dc:creator>Micro</dc:creator>
  <cp:lastModifiedBy>Iman</cp:lastModifiedBy>
  <cp:revision>112</cp:revision>
  <dcterms:created xsi:type="dcterms:W3CDTF">2011-10-15T22:03:27Z</dcterms:created>
  <dcterms:modified xsi:type="dcterms:W3CDTF">2017-04-10T18:59:05Z</dcterms:modified>
</cp:coreProperties>
</file>