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329" r:id="rId6"/>
    <p:sldId id="261" r:id="rId7"/>
    <p:sldId id="262" r:id="rId8"/>
    <p:sldId id="263" r:id="rId9"/>
    <p:sldId id="336" r:id="rId10"/>
    <p:sldId id="265" r:id="rId11"/>
    <p:sldId id="331" r:id="rId12"/>
    <p:sldId id="257" r:id="rId13"/>
    <p:sldId id="269" r:id="rId14"/>
    <p:sldId id="267" r:id="rId15"/>
    <p:sldId id="268" r:id="rId16"/>
    <p:sldId id="270" r:id="rId17"/>
    <p:sldId id="332" r:id="rId18"/>
    <p:sldId id="271" r:id="rId19"/>
    <p:sldId id="274" r:id="rId20"/>
    <p:sldId id="275" r:id="rId21"/>
    <p:sldId id="276" r:id="rId22"/>
    <p:sldId id="277" r:id="rId23"/>
    <p:sldId id="279" r:id="rId24"/>
    <p:sldId id="280" r:id="rId25"/>
    <p:sldId id="282" r:id="rId26"/>
    <p:sldId id="337" r:id="rId27"/>
    <p:sldId id="284" r:id="rId28"/>
    <p:sldId id="286" r:id="rId29"/>
    <p:sldId id="288" r:id="rId30"/>
    <p:sldId id="305" r:id="rId31"/>
    <p:sldId id="333" r:id="rId32"/>
    <p:sldId id="295" r:id="rId33"/>
    <p:sldId id="296" r:id="rId34"/>
    <p:sldId id="301" r:id="rId35"/>
    <p:sldId id="304" r:id="rId36"/>
    <p:sldId id="306" r:id="rId37"/>
    <p:sldId id="307" r:id="rId38"/>
    <p:sldId id="308" r:id="rId39"/>
    <p:sldId id="309" r:id="rId40"/>
    <p:sldId id="313" r:id="rId41"/>
    <p:sldId id="291" r:id="rId42"/>
    <p:sldId id="314" r:id="rId43"/>
    <p:sldId id="335" r:id="rId44"/>
    <p:sldId id="294" r:id="rId45"/>
    <p:sldId id="319" r:id="rId46"/>
    <p:sldId id="320" r:id="rId47"/>
    <p:sldId id="321" r:id="rId48"/>
    <p:sldId id="324" r:id="rId49"/>
    <p:sldId id="328" r:id="rId50"/>
    <p:sldId id="326" r:id="rId5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51" d="100"/>
          <a:sy n="51" d="100"/>
        </p:scale>
        <p:origin x="1243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7A8DF-F903-4497-B515-B14F70892F68}" type="datetimeFigureOut">
              <a:rPr lang="ar-SA" smtClean="0"/>
              <a:pPr/>
              <a:t>02/03/39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9248-8DE5-4C3B-9465-685BB225CBA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7A8DF-F903-4497-B515-B14F70892F68}" type="datetimeFigureOut">
              <a:rPr lang="ar-SA" smtClean="0"/>
              <a:pPr/>
              <a:t>02/03/39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9248-8DE5-4C3B-9465-685BB225CBA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7A8DF-F903-4497-B515-B14F70892F68}" type="datetimeFigureOut">
              <a:rPr lang="ar-SA" smtClean="0"/>
              <a:pPr/>
              <a:t>02/03/39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9248-8DE5-4C3B-9465-685BB225CBA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7A8DF-F903-4497-B515-B14F70892F68}" type="datetimeFigureOut">
              <a:rPr lang="ar-SA" smtClean="0"/>
              <a:pPr/>
              <a:t>02/03/39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9248-8DE5-4C3B-9465-685BB225CBA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7A8DF-F903-4497-B515-B14F70892F68}" type="datetimeFigureOut">
              <a:rPr lang="ar-SA" smtClean="0"/>
              <a:pPr/>
              <a:t>02/03/39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9248-8DE5-4C3B-9465-685BB225CBA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7A8DF-F903-4497-B515-B14F70892F68}" type="datetimeFigureOut">
              <a:rPr lang="ar-SA" smtClean="0"/>
              <a:pPr/>
              <a:t>02/03/39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9248-8DE5-4C3B-9465-685BB225CBA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7A8DF-F903-4497-B515-B14F70892F68}" type="datetimeFigureOut">
              <a:rPr lang="ar-SA" smtClean="0"/>
              <a:pPr/>
              <a:t>02/03/39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9248-8DE5-4C3B-9465-685BB225CBA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7A8DF-F903-4497-B515-B14F70892F68}" type="datetimeFigureOut">
              <a:rPr lang="ar-SA" smtClean="0"/>
              <a:pPr/>
              <a:t>02/03/39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9248-8DE5-4C3B-9465-685BB225CBA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7A8DF-F903-4497-B515-B14F70892F68}" type="datetimeFigureOut">
              <a:rPr lang="ar-SA" smtClean="0"/>
              <a:pPr/>
              <a:t>02/03/39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9248-8DE5-4C3B-9465-685BB225CBA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7A8DF-F903-4497-B515-B14F70892F68}" type="datetimeFigureOut">
              <a:rPr lang="ar-SA" smtClean="0"/>
              <a:pPr/>
              <a:t>02/03/39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9248-8DE5-4C3B-9465-685BB225CBA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7A8DF-F903-4497-B515-B14F70892F68}" type="datetimeFigureOut">
              <a:rPr lang="ar-SA" smtClean="0"/>
              <a:pPr/>
              <a:t>02/03/39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9248-8DE5-4C3B-9465-685BB225CBA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27A8DF-F903-4497-B515-B14F70892F68}" type="datetimeFigureOut">
              <a:rPr lang="ar-SA" smtClean="0"/>
              <a:pPr/>
              <a:t>02/03/39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EA9248-8DE5-4C3B-9465-685BB225CBAF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4800" b="1" dirty="0" smtClean="0"/>
              <a:t>Pathophysiology </a:t>
            </a:r>
            <a:br>
              <a:rPr lang="en-US" sz="4800" b="1" dirty="0" smtClean="0"/>
            </a:br>
            <a:r>
              <a:rPr lang="en-US" sz="4800" b="1" dirty="0" smtClean="0"/>
              <a:t>of</a:t>
            </a:r>
            <a:br>
              <a:rPr lang="en-US" sz="4800" b="1" dirty="0" smtClean="0"/>
            </a:br>
            <a:r>
              <a:rPr lang="en-US" sz="4800" b="1" dirty="0" smtClean="0"/>
              <a:t> Endocrine glands</a:t>
            </a:r>
            <a:endParaRPr lang="ar-SA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12711"/>
            <a:ext cx="9361040" cy="1205628"/>
          </a:xfrm>
        </p:spPr>
        <p:txBody>
          <a:bodyPr>
            <a:noAutofit/>
          </a:bodyPr>
          <a:lstStyle/>
          <a:p>
            <a:pPr algn="l"/>
            <a:r>
              <a:rPr lang="en-US" sz="3200" b="1" u="sng" dirty="0" smtClean="0">
                <a:solidFill>
                  <a:srgbClr val="0070C0"/>
                </a:solidFill>
              </a:rPr>
              <a:t>Clinical Abnormalities in growth hormone Secretion:</a:t>
            </a:r>
            <a:endParaRPr lang="ar-SA" sz="3200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525963"/>
          </a:xfrm>
        </p:spPr>
        <p:txBody>
          <a:bodyPr>
            <a:normAutofit/>
          </a:bodyPr>
          <a:lstStyle/>
          <a:p>
            <a:pPr algn="l" rtl="0"/>
            <a:r>
              <a:rPr lang="en-US" b="1" dirty="0" smtClean="0"/>
              <a:t>Decreased GH secretion before puberty ---&gt; </a:t>
            </a:r>
            <a:r>
              <a:rPr lang="en-US" b="1" dirty="0" smtClean="0">
                <a:solidFill>
                  <a:srgbClr val="FF0000"/>
                </a:solidFill>
              </a:rPr>
              <a:t>Pituitary dwarfism</a:t>
            </a:r>
            <a:endParaRPr lang="en-US" b="1" dirty="0" smtClean="0"/>
          </a:p>
          <a:p>
            <a:pPr algn="l" rtl="0">
              <a:buNone/>
            </a:pPr>
            <a:endParaRPr lang="en-US" b="1" dirty="0" smtClean="0"/>
          </a:p>
          <a:p>
            <a:pPr algn="l" rtl="0"/>
            <a:r>
              <a:rPr lang="en-US" b="1" dirty="0" smtClean="0"/>
              <a:t>Increased GH secretion before union of epiphysis  ---&gt; </a:t>
            </a:r>
            <a:r>
              <a:rPr lang="en-US" b="1" dirty="0" smtClean="0">
                <a:solidFill>
                  <a:srgbClr val="FF0000"/>
                </a:solidFill>
              </a:rPr>
              <a:t>Gigantism</a:t>
            </a:r>
          </a:p>
          <a:p>
            <a:pPr algn="l" rtl="0"/>
            <a:endParaRPr lang="en-US" b="1" dirty="0" smtClean="0"/>
          </a:p>
          <a:p>
            <a:pPr algn="l" rtl="0"/>
            <a:r>
              <a:rPr lang="en-US" b="1" dirty="0" smtClean="0"/>
              <a:t>Increased growth hormone secretion, after union of epiphysis ---&gt; </a:t>
            </a:r>
            <a:r>
              <a:rPr lang="en-US" b="1" dirty="0" smtClean="0">
                <a:solidFill>
                  <a:srgbClr val="FF0000"/>
                </a:solidFill>
              </a:rPr>
              <a:t>acromegaly</a:t>
            </a:r>
            <a:endParaRPr lang="en-US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575" y="188640"/>
            <a:ext cx="7562850" cy="6165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89999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83" y="0"/>
            <a:ext cx="8229600" cy="764704"/>
          </a:xfrm>
        </p:spPr>
        <p:txBody>
          <a:bodyPr>
            <a:normAutofit/>
          </a:bodyPr>
          <a:lstStyle/>
          <a:p>
            <a:pPr algn="l"/>
            <a:r>
              <a:rPr lang="en-US" sz="3200" b="1" dirty="0" smtClean="0">
                <a:solidFill>
                  <a:srgbClr val="0070C0"/>
                </a:solidFill>
              </a:rPr>
              <a:t> Pituitary dwarfism </a:t>
            </a:r>
            <a:endParaRPr lang="ar-SA" sz="3200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64704"/>
            <a:ext cx="9144000" cy="5572140"/>
          </a:xfrm>
        </p:spPr>
        <p:txBody>
          <a:bodyPr>
            <a:noAutofit/>
          </a:bodyPr>
          <a:lstStyle/>
          <a:p>
            <a:pPr algn="l" rtl="0"/>
            <a:r>
              <a:rPr lang="en-US" sz="2400" b="1" dirty="0" smtClean="0"/>
              <a:t>Occurs as a result of </a:t>
            </a:r>
            <a:r>
              <a:rPr lang="en-US" sz="2400" b="1" u="sng" dirty="0" smtClean="0"/>
              <a:t>decreased</a:t>
            </a:r>
            <a:r>
              <a:rPr lang="en-US" sz="2400" b="1" dirty="0" smtClean="0"/>
              <a:t> secretion of growth hormone </a:t>
            </a:r>
            <a:r>
              <a:rPr lang="en-US" sz="2400" b="1" u="sng" dirty="0" smtClean="0"/>
              <a:t>before union of epiphyses.</a:t>
            </a:r>
          </a:p>
          <a:p>
            <a:pPr algn="l" rtl="0"/>
            <a:r>
              <a:rPr lang="en-US" sz="2400" b="1" dirty="0" smtClean="0">
                <a:solidFill>
                  <a:srgbClr val="C00000"/>
                </a:solidFill>
              </a:rPr>
              <a:t>Causes:</a:t>
            </a:r>
          </a:p>
          <a:p>
            <a:pPr algn="l" rtl="0">
              <a:buNone/>
            </a:pPr>
            <a:r>
              <a:rPr lang="en-US" sz="2400" b="1" dirty="0"/>
              <a:t> </a:t>
            </a:r>
            <a:r>
              <a:rPr lang="en-US" sz="2400" b="1" dirty="0" smtClean="0"/>
              <a:t> Genetic </a:t>
            </a:r>
            <a:r>
              <a:rPr lang="en-US" sz="2400" b="1" dirty="0"/>
              <a:t>disorders but the causes of some disorders are unknown.</a:t>
            </a:r>
          </a:p>
          <a:p>
            <a:pPr algn="l" rtl="0"/>
            <a:r>
              <a:rPr lang="en-US" sz="2400" b="1" dirty="0" smtClean="0">
                <a:solidFill>
                  <a:srgbClr val="C00000"/>
                </a:solidFill>
              </a:rPr>
              <a:t>Manifestations:</a:t>
            </a:r>
          </a:p>
          <a:p>
            <a:pPr algn="l" rtl="0">
              <a:buNone/>
            </a:pPr>
            <a:r>
              <a:rPr lang="en-US" sz="2400" b="1" dirty="0"/>
              <a:t>1) Symmetrical retardation of the growth of long </a:t>
            </a:r>
            <a:r>
              <a:rPr lang="en-US" sz="2400" b="1" dirty="0" smtClean="0"/>
              <a:t>bones; the </a:t>
            </a:r>
            <a:r>
              <a:rPr lang="en-US" sz="2400" b="1" dirty="0"/>
              <a:t>pituitary dwarf is not more than 100-120 cm in height in adult age-</a:t>
            </a:r>
          </a:p>
          <a:p>
            <a:pPr algn="l" rtl="0">
              <a:buNone/>
            </a:pPr>
            <a:r>
              <a:rPr lang="en-US" sz="2400" b="1" dirty="0"/>
              <a:t>2) Symmetrical retardation of the growth of soft tissues. </a:t>
            </a:r>
            <a:endParaRPr lang="en-US" sz="2400" b="1" dirty="0" smtClean="0"/>
          </a:p>
          <a:p>
            <a:pPr algn="l" rtl="0">
              <a:buNone/>
            </a:pPr>
            <a:r>
              <a:rPr lang="en-US" sz="2400" b="1" dirty="0" smtClean="0"/>
              <a:t>3</a:t>
            </a:r>
            <a:r>
              <a:rPr lang="en-US" sz="2400" b="1" dirty="0"/>
              <a:t>) </a:t>
            </a:r>
            <a:r>
              <a:rPr lang="en-US" sz="2400" b="1" dirty="0" err="1"/>
              <a:t>Fascial</a:t>
            </a:r>
            <a:r>
              <a:rPr lang="en-US" sz="2400" b="1" dirty="0"/>
              <a:t> features are crowded in the middle of the face giving the characteristic doll face.</a:t>
            </a:r>
          </a:p>
          <a:p>
            <a:pPr algn="l" rtl="0">
              <a:buNone/>
            </a:pPr>
            <a:r>
              <a:rPr lang="en-US" sz="2400" b="1" dirty="0"/>
              <a:t>4) Mentality of the pituitary dwarf is </a:t>
            </a:r>
            <a:r>
              <a:rPr lang="en-US" sz="2400" b="1" dirty="0" smtClean="0"/>
              <a:t>normal, but </a:t>
            </a:r>
            <a:r>
              <a:rPr lang="en-US" sz="2400" b="1" dirty="0"/>
              <a:t>emotionally unstable.</a:t>
            </a:r>
          </a:p>
          <a:p>
            <a:pPr algn="l" rtl="0">
              <a:buNone/>
            </a:pPr>
            <a:endParaRPr lang="en-US" sz="2400" b="1" dirty="0" smtClean="0"/>
          </a:p>
          <a:p>
            <a:pPr algn="l" rtl="0">
              <a:buNone/>
            </a:pPr>
            <a:endParaRPr lang="en-US" sz="2400" b="1" dirty="0" smtClean="0"/>
          </a:p>
          <a:p>
            <a:pPr algn="l" rtl="0">
              <a:buNone/>
            </a:pPr>
            <a:endParaRPr lang="ar-SA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048668" y="6143644"/>
            <a:ext cx="25521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/>
              <a:t>Pituitary dwarfism</a:t>
            </a:r>
            <a:endParaRPr lang="ar-SA" sz="2400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2688" y="1187450"/>
            <a:ext cx="4237037" cy="4481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2984"/>
          </a:xfrm>
        </p:spPr>
        <p:txBody>
          <a:bodyPr/>
          <a:lstStyle/>
          <a:p>
            <a:pPr algn="l"/>
            <a:r>
              <a:rPr lang="en-US" sz="3600" b="1" dirty="0" smtClean="0">
                <a:solidFill>
                  <a:srgbClr val="0070C0"/>
                </a:solidFill>
              </a:rPr>
              <a:t>Gigantism</a:t>
            </a:r>
            <a:endParaRPr lang="ar-SA" sz="3600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142984"/>
            <a:ext cx="8929718" cy="5715016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sz="2800" b="1" dirty="0" smtClean="0"/>
              <a:t>*Results </a:t>
            </a:r>
            <a:r>
              <a:rPr lang="en-US" sz="2800" b="1" dirty="0"/>
              <a:t>from </a:t>
            </a:r>
            <a:r>
              <a:rPr lang="en-US" sz="2800" b="1" u="sng" dirty="0"/>
              <a:t>overproduction</a:t>
            </a:r>
            <a:r>
              <a:rPr lang="en-US" sz="2800" b="1" dirty="0"/>
              <a:t> of growth hormone by </a:t>
            </a:r>
            <a:r>
              <a:rPr lang="en-US" sz="2800" b="1" dirty="0" smtClean="0"/>
              <a:t>the </a:t>
            </a:r>
            <a:r>
              <a:rPr lang="en-US" sz="2800" b="1" dirty="0"/>
              <a:t>pituitary gland in the </a:t>
            </a:r>
            <a:r>
              <a:rPr lang="en-US" sz="2800" b="1" u="sng" dirty="0"/>
              <a:t>pre-adult life</a:t>
            </a:r>
            <a:r>
              <a:rPr lang="en-US" sz="2800" b="1" dirty="0"/>
              <a:t>, i.e. before union of epiphyses</a:t>
            </a:r>
            <a:r>
              <a:rPr lang="en-US" sz="2800" b="1" dirty="0" smtClean="0"/>
              <a:t>.</a:t>
            </a:r>
          </a:p>
          <a:p>
            <a:pPr algn="l" rtl="0"/>
            <a:r>
              <a:rPr lang="en-US" sz="2800" b="1" dirty="0">
                <a:solidFill>
                  <a:srgbClr val="00B0F0"/>
                </a:solidFill>
              </a:rPr>
              <a:t>A pituitary gland tumor is almost always the cause of gigantism</a:t>
            </a:r>
          </a:p>
          <a:p>
            <a:pPr algn="l" rtl="0">
              <a:buNone/>
            </a:pPr>
            <a:r>
              <a:rPr lang="en-US" sz="2800" b="1" dirty="0">
                <a:solidFill>
                  <a:srgbClr val="FF0000"/>
                </a:solidFill>
              </a:rPr>
              <a:t>* </a:t>
            </a:r>
            <a:r>
              <a:rPr lang="en-US" sz="2800" b="1" i="1" dirty="0">
                <a:solidFill>
                  <a:srgbClr val="FF0000"/>
                </a:solidFill>
              </a:rPr>
              <a:t>Characteristic Features:</a:t>
            </a:r>
            <a:endParaRPr lang="en-US" sz="2800" b="1" dirty="0">
              <a:solidFill>
                <a:srgbClr val="FF0000"/>
              </a:solidFill>
            </a:endParaRPr>
          </a:p>
          <a:p>
            <a:pPr algn="l" rtl="0">
              <a:buNone/>
            </a:pPr>
            <a:r>
              <a:rPr lang="en-US" sz="2800" b="1" dirty="0"/>
              <a:t>1) Delayed union of the epiphyses  ---&gt; over-growth of the skeleton and the giant height may reach 2 </a:t>
            </a:r>
            <a:r>
              <a:rPr lang="en-US" sz="2800" b="1" dirty="0" smtClean="0"/>
              <a:t>meters</a:t>
            </a:r>
            <a:r>
              <a:rPr lang="en-US" sz="2800" b="1" i="1" dirty="0" smtClean="0"/>
              <a:t>.</a:t>
            </a:r>
            <a:endParaRPr lang="en-US" sz="2800" b="1" dirty="0"/>
          </a:p>
          <a:p>
            <a:pPr algn="l" rtl="0">
              <a:buNone/>
            </a:pPr>
            <a:r>
              <a:rPr lang="en-US" sz="2800" b="1" dirty="0"/>
              <a:t>2) Symmetrical over-growth of soft tissues:</a:t>
            </a:r>
          </a:p>
          <a:p>
            <a:pPr algn="l" rtl="0">
              <a:buNone/>
            </a:pPr>
            <a:r>
              <a:rPr lang="en-US" sz="2800" b="1" dirty="0" smtClean="0"/>
              <a:t>3</a:t>
            </a:r>
            <a:r>
              <a:rPr lang="en-US" sz="2800" b="1" dirty="0"/>
              <a:t>) </a:t>
            </a:r>
            <a:r>
              <a:rPr lang="en-US" sz="2800" b="1" dirty="0" smtClean="0"/>
              <a:t>Hypogonadism</a:t>
            </a:r>
            <a:endParaRPr lang="en-US" sz="2800" b="1" dirty="0"/>
          </a:p>
          <a:p>
            <a:pPr algn="l" rtl="0">
              <a:buNone/>
            </a:pPr>
            <a:endParaRPr lang="ar-SA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71546"/>
          </a:xfrm>
        </p:spPr>
        <p:txBody>
          <a:bodyPr>
            <a:normAutofit/>
          </a:bodyPr>
          <a:lstStyle/>
          <a:p>
            <a:pPr algn="l"/>
            <a:r>
              <a:rPr lang="en-US" sz="3600" b="1" dirty="0" smtClean="0">
                <a:solidFill>
                  <a:srgbClr val="0070C0"/>
                </a:solidFill>
              </a:rPr>
              <a:t>Acromegaly</a:t>
            </a:r>
            <a:endParaRPr lang="ar-SA" sz="3600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08720"/>
            <a:ext cx="9144000" cy="5949280"/>
          </a:xfrm>
        </p:spPr>
        <p:txBody>
          <a:bodyPr>
            <a:normAutofit fontScale="77500" lnSpcReduction="20000"/>
          </a:bodyPr>
          <a:lstStyle/>
          <a:p>
            <a:pPr lvl="0" algn="l" rtl="0">
              <a:buNone/>
            </a:pPr>
            <a:r>
              <a:rPr lang="en-US" b="1" dirty="0" smtClean="0"/>
              <a:t>*</a:t>
            </a:r>
            <a:r>
              <a:rPr lang="en-US" sz="3400" b="1" dirty="0" smtClean="0"/>
              <a:t>Results</a:t>
            </a:r>
            <a:r>
              <a:rPr lang="en-US" sz="3400" b="1" dirty="0"/>
              <a:t>, from </a:t>
            </a:r>
            <a:r>
              <a:rPr lang="en-US" sz="3400" b="1" u="sng" dirty="0"/>
              <a:t>over-production</a:t>
            </a:r>
            <a:r>
              <a:rPr lang="en-US" sz="3400" b="1" dirty="0"/>
              <a:t> of GH </a:t>
            </a:r>
            <a:r>
              <a:rPr lang="en-US" sz="3400" b="1" u="sng" dirty="0"/>
              <a:t>during adult </a:t>
            </a:r>
            <a:r>
              <a:rPr lang="en-US" sz="3400" b="1" u="sng" dirty="0" smtClean="0"/>
              <a:t>life</a:t>
            </a:r>
            <a:r>
              <a:rPr lang="en-US" sz="3400" b="1" dirty="0"/>
              <a:t>, i.e. after union of </a:t>
            </a:r>
            <a:r>
              <a:rPr lang="en-US" sz="3400" b="1" dirty="0" smtClean="0"/>
              <a:t>epiphyses, usually </a:t>
            </a:r>
            <a:r>
              <a:rPr lang="en-US" sz="3400" b="1" dirty="0"/>
              <a:t>caused by a benign </a:t>
            </a:r>
            <a:r>
              <a:rPr lang="en-US" sz="3400" b="1" dirty="0" err="1"/>
              <a:t>tumour</a:t>
            </a:r>
            <a:r>
              <a:rPr lang="en-US" sz="3400" b="1" dirty="0"/>
              <a:t> of the pituitary gland.</a:t>
            </a:r>
            <a:endParaRPr lang="en-US" sz="3400" b="1" dirty="0" smtClean="0"/>
          </a:p>
          <a:p>
            <a:pPr lvl="0" algn="l" rtl="0">
              <a:buNone/>
            </a:pPr>
            <a:endParaRPr lang="en-US" sz="3400" b="1" dirty="0" smtClean="0"/>
          </a:p>
          <a:p>
            <a:pPr algn="l" rtl="0">
              <a:buNone/>
            </a:pPr>
            <a:r>
              <a:rPr lang="en-US" sz="3400" b="1" i="1" dirty="0" smtClean="0">
                <a:solidFill>
                  <a:srgbClr val="FF0000"/>
                </a:solidFill>
              </a:rPr>
              <a:t>*Characteristic </a:t>
            </a:r>
            <a:r>
              <a:rPr lang="en-US" sz="3400" b="1" i="1" dirty="0">
                <a:solidFill>
                  <a:srgbClr val="FF0000"/>
                </a:solidFill>
              </a:rPr>
              <a:t>Features</a:t>
            </a:r>
          </a:p>
          <a:p>
            <a:pPr algn="l" rtl="0">
              <a:buNone/>
            </a:pPr>
            <a:r>
              <a:rPr lang="en-US" sz="3400" b="1" dirty="0" smtClean="0"/>
              <a:t>(1)It can </a:t>
            </a:r>
            <a:r>
              <a:rPr lang="en-US" sz="3400" b="1" dirty="0"/>
              <a:t>not </a:t>
            </a:r>
            <a:r>
              <a:rPr lang="en-US" sz="3400" b="1" dirty="0" smtClean="0"/>
              <a:t>causes </a:t>
            </a:r>
            <a:r>
              <a:rPr lang="en-US" sz="3400" b="1" dirty="0"/>
              <a:t>further increase in height of the person, but it causes </a:t>
            </a:r>
            <a:r>
              <a:rPr lang="en-US" sz="3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disproportionate growth of thickness of long bones </a:t>
            </a:r>
            <a:r>
              <a:rPr lang="en-US" sz="3400" b="1" dirty="0"/>
              <a:t>as well as </a:t>
            </a:r>
            <a:r>
              <a:rPr lang="en-US" sz="3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continued growth of membranous bones </a:t>
            </a:r>
            <a:r>
              <a:rPr lang="en-US" sz="3400" b="1" dirty="0"/>
              <a:t>that have no epiphyses to unite </a:t>
            </a:r>
            <a:r>
              <a:rPr lang="en-US" sz="3400" b="1" dirty="0" err="1"/>
              <a:t>e,g</a:t>
            </a:r>
            <a:r>
              <a:rPr lang="en-US" sz="3400" b="1" dirty="0"/>
              <a:t>. jaws and </a:t>
            </a:r>
            <a:r>
              <a:rPr lang="en-US" sz="3400" b="1" dirty="0" smtClean="0"/>
              <a:t>skull</a:t>
            </a:r>
            <a:r>
              <a:rPr lang="en-US" sz="3400" b="1" dirty="0"/>
              <a:t>.</a:t>
            </a:r>
          </a:p>
          <a:p>
            <a:pPr algn="l" rtl="0">
              <a:buNone/>
            </a:pPr>
            <a:r>
              <a:rPr lang="en-US" sz="3400" b="1" i="1" dirty="0" smtClean="0"/>
              <a:t>      a</a:t>
            </a:r>
            <a:r>
              <a:rPr lang="en-US" sz="3400" b="1" i="1" dirty="0"/>
              <a:t>) </a:t>
            </a:r>
            <a:r>
              <a:rPr lang="en-US" sz="3400" b="1" i="1" dirty="0">
                <a:solidFill>
                  <a:srgbClr val="00B050"/>
                </a:solidFill>
              </a:rPr>
              <a:t>Skull</a:t>
            </a:r>
            <a:r>
              <a:rPr lang="en-US" sz="3400" b="1" i="1" dirty="0"/>
              <a:t>:</a:t>
            </a:r>
            <a:r>
              <a:rPr lang="en-US" sz="3400" b="1" dirty="0"/>
              <a:t> Is </a:t>
            </a:r>
            <a:r>
              <a:rPr lang="en-US" sz="3400" b="1" dirty="0" smtClean="0"/>
              <a:t>characterized </a:t>
            </a:r>
            <a:r>
              <a:rPr lang="en-US" sz="3400" b="1" dirty="0"/>
              <a:t>by:</a:t>
            </a:r>
          </a:p>
          <a:p>
            <a:pPr algn="l" rtl="0">
              <a:buNone/>
            </a:pPr>
            <a:r>
              <a:rPr lang="en-US" sz="3400" b="1" dirty="0" smtClean="0"/>
              <a:t>             Enlarged </a:t>
            </a:r>
            <a:r>
              <a:rPr lang="en-US" sz="3400" b="1" dirty="0"/>
              <a:t>nose which may be double the normal size.</a:t>
            </a:r>
          </a:p>
          <a:p>
            <a:pPr algn="l" rtl="0">
              <a:buNone/>
            </a:pPr>
            <a:r>
              <a:rPr lang="en-US" sz="3400" b="1" dirty="0" smtClean="0"/>
              <a:t>         Mandible: becomes broad  ---&gt; Teeth separation and </a:t>
            </a:r>
            <a:r>
              <a:rPr lang="en-US" sz="3400" b="1" dirty="0" err="1" smtClean="0"/>
              <a:t>prognathism</a:t>
            </a:r>
            <a:r>
              <a:rPr lang="en-US" sz="3400" b="1" dirty="0" smtClean="0"/>
              <a:t>.</a:t>
            </a:r>
          </a:p>
          <a:p>
            <a:pPr algn="l" rtl="0">
              <a:buNone/>
            </a:pPr>
            <a:r>
              <a:rPr lang="en-US" sz="3400" b="1" i="1" dirty="0" smtClean="0"/>
              <a:t>       b</a:t>
            </a:r>
            <a:r>
              <a:rPr lang="en-US" sz="3400" b="1" i="1" dirty="0" smtClean="0">
                <a:solidFill>
                  <a:srgbClr val="00B050"/>
                </a:solidFill>
              </a:rPr>
              <a:t>) Hands and Feet</a:t>
            </a:r>
            <a:r>
              <a:rPr lang="en-US" sz="3400" b="1" i="1" dirty="0" smtClean="0"/>
              <a:t>:</a:t>
            </a:r>
            <a:r>
              <a:rPr lang="en-US" sz="3400" b="1" dirty="0" smtClean="0"/>
              <a:t> are thick and broad.</a:t>
            </a:r>
          </a:p>
          <a:p>
            <a:pPr algn="l" rtl="0">
              <a:buNone/>
            </a:pPr>
            <a:endParaRPr lang="en-US" sz="3400" b="1" dirty="0" smtClean="0"/>
          </a:p>
          <a:p>
            <a:pPr algn="l" rtl="0">
              <a:buNone/>
            </a:pPr>
            <a:r>
              <a:rPr lang="en-US" sz="3400" b="1" dirty="0" smtClean="0"/>
              <a:t>       (</a:t>
            </a:r>
            <a:r>
              <a:rPr lang="en-US" sz="3400" b="1" dirty="0"/>
              <a:t>2) </a:t>
            </a:r>
            <a:r>
              <a:rPr lang="en-US" sz="3400" b="1" dirty="0" smtClean="0"/>
              <a:t>Hypogonadism.</a:t>
            </a:r>
            <a:endParaRPr lang="en-US" sz="3400" b="1" dirty="0"/>
          </a:p>
          <a:p>
            <a:pPr algn="l" rtl="0">
              <a:buNone/>
            </a:pPr>
            <a:endParaRPr lang="en-US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5373216"/>
            <a:ext cx="1872208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api.ning.com/files/tXfYyChRsDv7LC6FU5etVENt-w7bPUGvk0BecCSAZhQbq7j8u-W37d*J9TzRcmzuB6*nyMvUyrfMDamW8fZbfbzYATiU7hiJ/gigantis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714356"/>
            <a:ext cx="4191001" cy="5267325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522020" y="6215082"/>
            <a:ext cx="15166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err="1" smtClean="0"/>
              <a:t>Giantism</a:t>
            </a:r>
            <a:endParaRPr lang="ar-SA" sz="2800" dirty="0"/>
          </a:p>
        </p:txBody>
      </p:sp>
      <p:sp>
        <p:nvSpPr>
          <p:cNvPr id="6" name="Rectangle 5"/>
          <p:cNvSpPr/>
          <p:nvPr/>
        </p:nvSpPr>
        <p:spPr>
          <a:xfrm>
            <a:off x="6025456" y="5643578"/>
            <a:ext cx="19021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/>
              <a:t>acromegaly</a:t>
            </a:r>
            <a:endParaRPr lang="ar-SA" sz="2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2492896"/>
            <a:ext cx="1876425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836712"/>
            <a:ext cx="8604448" cy="5429288"/>
          </a:xfrm>
        </p:spPr>
        <p:txBody>
          <a:bodyPr>
            <a:normAutofit/>
          </a:bodyPr>
          <a:lstStyle/>
          <a:p>
            <a:pPr algn="l" rtl="0">
              <a:buNone/>
            </a:pPr>
            <a:endParaRPr lang="en-US" sz="3600" b="1" dirty="0" smtClean="0"/>
          </a:p>
          <a:p>
            <a:pPr algn="l" rtl="0">
              <a:buNone/>
            </a:pPr>
            <a:r>
              <a:rPr lang="en-US" sz="3600" b="1" u="sng" dirty="0" smtClean="0">
                <a:solidFill>
                  <a:srgbClr val="FF0000"/>
                </a:solidFill>
              </a:rPr>
              <a:t>Posterior pituitary: that secretes:</a:t>
            </a:r>
          </a:p>
          <a:p>
            <a:pPr algn="l" rtl="0">
              <a:buNone/>
            </a:pPr>
            <a:endParaRPr lang="en-US" sz="3600" b="1" u="sng" dirty="0" smtClean="0">
              <a:solidFill>
                <a:srgbClr val="FF0000"/>
              </a:solidFill>
            </a:endParaRPr>
          </a:p>
          <a:p>
            <a:pPr algn="l" rtl="0">
              <a:buNone/>
            </a:pPr>
            <a:r>
              <a:rPr lang="en-US" sz="3600" b="1" dirty="0" smtClean="0">
                <a:solidFill>
                  <a:srgbClr val="00B050"/>
                </a:solidFill>
              </a:rPr>
              <a:t>1-Antidiuretic hormone (ADH).</a:t>
            </a:r>
          </a:p>
          <a:p>
            <a:pPr algn="l" rtl="0">
              <a:buNone/>
            </a:pPr>
            <a:r>
              <a:rPr lang="en-US" sz="3600" b="1" dirty="0" smtClean="0"/>
              <a:t>2-Oxytocin hormone.</a:t>
            </a:r>
            <a:endParaRPr lang="ar-SA" sz="3600" b="1" dirty="0"/>
          </a:p>
        </p:txBody>
      </p:sp>
    </p:spTree>
    <p:extLst>
      <p:ext uri="{BB962C8B-B14F-4D97-AF65-F5344CB8AC3E}">
        <p14:creationId xmlns:p14="http://schemas.microsoft.com/office/powerpoint/2010/main" val="2395794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229600" cy="1022932"/>
          </a:xfrm>
        </p:spPr>
        <p:txBody>
          <a:bodyPr>
            <a:normAutofit fontScale="90000"/>
          </a:bodyPr>
          <a:lstStyle/>
          <a:p>
            <a:r>
              <a:rPr lang="ar-SA" dirty="0" smtClean="0">
                <a:solidFill>
                  <a:srgbClr val="0070C0"/>
                </a:solidFill>
              </a:rPr>
              <a:t/>
            </a:r>
            <a:br>
              <a:rPr lang="ar-SA" dirty="0" smtClean="0">
                <a:solidFill>
                  <a:srgbClr val="0070C0"/>
                </a:solidFill>
              </a:rPr>
            </a:br>
            <a:r>
              <a:rPr lang="en-US" b="1" dirty="0" smtClean="0">
                <a:solidFill>
                  <a:srgbClr val="0070C0"/>
                </a:solidFill>
              </a:rPr>
              <a:t>Antidiuretic hormone(ADH)</a:t>
            </a:r>
            <a:br>
              <a:rPr lang="en-US" b="1" dirty="0" smtClean="0">
                <a:solidFill>
                  <a:srgbClr val="0070C0"/>
                </a:solidFill>
              </a:rPr>
            </a:br>
            <a:r>
              <a:rPr lang="en-US" b="1" dirty="0" smtClean="0">
                <a:solidFill>
                  <a:srgbClr val="0070C0"/>
                </a:solidFill>
              </a:rPr>
              <a:t>or</a:t>
            </a: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b="1" dirty="0" smtClean="0">
                <a:solidFill>
                  <a:srgbClr val="0070C0"/>
                </a:solidFill>
              </a:rPr>
              <a:t>vasopressin</a:t>
            </a:r>
            <a:endParaRPr lang="ar-SA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777946"/>
            <a:ext cx="5436096" cy="4714884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Actions: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Increases water </a:t>
            </a:r>
            <a:r>
              <a:rPr lang="en-US" b="1" u="sng" dirty="0" smtClean="0"/>
              <a:t>reabsorption</a:t>
            </a:r>
            <a:r>
              <a:rPr lang="en-US" b="1" dirty="0" smtClean="0"/>
              <a:t> from the distal tubules and collecting ducts of the kidney→ increases the volume of body fluids and decreases the urine volume.</a:t>
            </a:r>
          </a:p>
        </p:txBody>
      </p:sp>
      <p:pic>
        <p:nvPicPr>
          <p:cNvPr id="4" name="Picture 2" descr="http://www.colorado.edu/intphys/Class/IPHY3430-200/image/figure14h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28184" y="1412776"/>
            <a:ext cx="2915816" cy="54452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90872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0070C0"/>
                </a:solidFill>
              </a:rPr>
              <a:t>Diabetes </a:t>
            </a:r>
            <a:r>
              <a:rPr lang="en-US" sz="3600" b="1" dirty="0" err="1" smtClean="0">
                <a:solidFill>
                  <a:srgbClr val="0070C0"/>
                </a:solidFill>
              </a:rPr>
              <a:t>Insipidus</a:t>
            </a:r>
            <a:endParaRPr lang="ar-SA" sz="3600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05" y="908720"/>
            <a:ext cx="9144000" cy="5257800"/>
          </a:xfrm>
        </p:spPr>
        <p:txBody>
          <a:bodyPr>
            <a:normAutofit fontScale="92500" lnSpcReduction="10000"/>
          </a:bodyPr>
          <a:lstStyle/>
          <a:p>
            <a:pPr algn="l" rtl="0">
              <a:buNone/>
            </a:pPr>
            <a:r>
              <a:rPr lang="en-US" b="1" dirty="0" smtClean="0">
                <a:solidFill>
                  <a:srgbClr val="C00000"/>
                </a:solidFill>
              </a:rPr>
              <a:t>* </a:t>
            </a:r>
            <a:r>
              <a:rPr lang="en-US" b="1" i="1" dirty="0">
                <a:solidFill>
                  <a:srgbClr val="C00000"/>
                </a:solidFill>
              </a:rPr>
              <a:t>Causes:</a:t>
            </a:r>
            <a:endParaRPr lang="en-US" b="1" dirty="0">
              <a:solidFill>
                <a:srgbClr val="C00000"/>
              </a:solidFill>
            </a:endParaRPr>
          </a:p>
          <a:p>
            <a:pPr algn="l" rtl="0">
              <a:buNone/>
            </a:pPr>
            <a:r>
              <a:rPr lang="en-US" b="1" dirty="0"/>
              <a:t>1 Decreased ADH secretion </a:t>
            </a:r>
            <a:r>
              <a:rPr lang="en-US" b="1" dirty="0" smtClean="0"/>
              <a:t>.</a:t>
            </a:r>
            <a:endParaRPr lang="en-US" b="1" dirty="0"/>
          </a:p>
          <a:p>
            <a:pPr algn="l" rtl="0">
              <a:buNone/>
            </a:pPr>
            <a:r>
              <a:rPr lang="en-US" b="1" dirty="0"/>
              <a:t>2 Failure of the kidney to respond to ADH </a:t>
            </a:r>
            <a:r>
              <a:rPr lang="en-US" b="1" dirty="0" smtClean="0"/>
              <a:t>.</a:t>
            </a:r>
            <a:endParaRPr lang="en-US" b="1" dirty="0"/>
          </a:p>
          <a:p>
            <a:pPr algn="l" rtl="0">
              <a:buNone/>
            </a:pPr>
            <a:endParaRPr lang="en-US" b="1" dirty="0"/>
          </a:p>
          <a:p>
            <a:pPr algn="l" rtl="0">
              <a:buNone/>
            </a:pPr>
            <a:r>
              <a:rPr lang="en-US" b="1" dirty="0">
                <a:solidFill>
                  <a:srgbClr val="C00000"/>
                </a:solidFill>
              </a:rPr>
              <a:t>* </a:t>
            </a:r>
            <a:r>
              <a:rPr lang="en-US" b="1" i="1" dirty="0">
                <a:solidFill>
                  <a:srgbClr val="C00000"/>
                </a:solidFill>
              </a:rPr>
              <a:t>Characters:</a:t>
            </a:r>
            <a:endParaRPr lang="en-US" b="1" dirty="0">
              <a:solidFill>
                <a:srgbClr val="C00000"/>
              </a:solidFill>
            </a:endParaRPr>
          </a:p>
          <a:p>
            <a:pPr algn="l" rtl="0">
              <a:buNone/>
            </a:pPr>
            <a:r>
              <a:rPr lang="en-US" b="1" dirty="0"/>
              <a:t>1- </a:t>
            </a:r>
            <a:r>
              <a:rPr lang="en-US" b="1" dirty="0" err="1" smtClean="0"/>
              <a:t>Polyuria</a:t>
            </a:r>
            <a:r>
              <a:rPr lang="en-US" b="1" dirty="0"/>
              <a:t>: due to failure of H</a:t>
            </a:r>
            <a:r>
              <a:rPr lang="en-US" b="1" baseline="-25000" dirty="0"/>
              <a:t>2</a:t>
            </a:r>
            <a:r>
              <a:rPr lang="en-US" b="1" dirty="0"/>
              <a:t>O </a:t>
            </a:r>
            <a:r>
              <a:rPr lang="en-US" b="1" dirty="0" err="1"/>
              <a:t>reabsorption</a:t>
            </a:r>
            <a:r>
              <a:rPr lang="en-US" b="1" dirty="0"/>
              <a:t>. Urine volume increases up to 20 liters/day with low specific </a:t>
            </a:r>
            <a:r>
              <a:rPr lang="en-US" b="1" dirty="0" smtClean="0"/>
              <a:t>gravity.</a:t>
            </a:r>
          </a:p>
          <a:p>
            <a:pPr algn="l" rtl="0">
              <a:buNone/>
            </a:pPr>
            <a:r>
              <a:rPr lang="en-US" b="1" dirty="0"/>
              <a:t>2- Loss of H</a:t>
            </a:r>
            <a:r>
              <a:rPr lang="en-US" b="1" baseline="-25000" dirty="0"/>
              <a:t>2</a:t>
            </a:r>
            <a:r>
              <a:rPr lang="en-US" b="1" dirty="0"/>
              <a:t>O soluble vitamins ---&gt; </a:t>
            </a:r>
            <a:r>
              <a:rPr lang="en-US" b="1" dirty="0" err="1"/>
              <a:t>hypovitaminosis</a:t>
            </a:r>
            <a:r>
              <a:rPr lang="en-US" b="1" dirty="0"/>
              <a:t>.</a:t>
            </a:r>
          </a:p>
          <a:p>
            <a:pPr algn="l" rtl="0">
              <a:buNone/>
            </a:pPr>
            <a:r>
              <a:rPr lang="en-US" b="1" dirty="0"/>
              <a:t>3- </a:t>
            </a:r>
            <a:r>
              <a:rPr lang="en-US" b="1" dirty="0" err="1"/>
              <a:t>Polydepsia</a:t>
            </a:r>
            <a:r>
              <a:rPr lang="en-US" b="1" dirty="0"/>
              <a:t>: means increased fluid intake caused by thirst sensation which is secondary to </a:t>
            </a:r>
            <a:r>
              <a:rPr lang="en-US" b="1" dirty="0" err="1"/>
              <a:t>polyuria</a:t>
            </a:r>
            <a:r>
              <a:rPr lang="en-US" b="1" dirty="0"/>
              <a:t>.</a:t>
            </a:r>
          </a:p>
          <a:p>
            <a:pPr algn="l" rtl="0">
              <a:buNone/>
            </a:pP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Control systems of the body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92896"/>
            <a:ext cx="8229600" cy="3633267"/>
          </a:xfrm>
        </p:spPr>
        <p:txBody>
          <a:bodyPr>
            <a:normAutofit lnSpcReduction="10000"/>
          </a:bodyPr>
          <a:lstStyle/>
          <a:p>
            <a:pPr algn="l" rtl="0">
              <a:buNone/>
            </a:pPr>
            <a:endParaRPr lang="en-US" b="1" dirty="0"/>
          </a:p>
          <a:p>
            <a:pPr marL="514350" indent="-514350" algn="l" rtl="0">
              <a:buAutoNum type="arabicParenR"/>
            </a:pPr>
            <a:r>
              <a:rPr lang="en-US" b="1" u="sng" dirty="0" smtClean="0">
                <a:solidFill>
                  <a:srgbClr val="FF0000"/>
                </a:solidFill>
              </a:rPr>
              <a:t>The </a:t>
            </a:r>
            <a:r>
              <a:rPr lang="en-US" b="1" u="sng" dirty="0">
                <a:solidFill>
                  <a:srgbClr val="FF0000"/>
                </a:solidFill>
              </a:rPr>
              <a:t>nervous system </a:t>
            </a:r>
            <a:r>
              <a:rPr lang="en-US" b="1" u="sng" dirty="0" smtClean="0">
                <a:solidFill>
                  <a:srgbClr val="FF0000"/>
                </a:solidFill>
              </a:rPr>
              <a:t>: </a:t>
            </a:r>
            <a:r>
              <a:rPr lang="en-US" b="1" dirty="0" smtClean="0"/>
              <a:t>working through nerve impulses, so it is a rapid control system.</a:t>
            </a:r>
          </a:p>
          <a:p>
            <a:pPr marL="514350" indent="-514350" algn="l" rtl="0">
              <a:buNone/>
            </a:pPr>
            <a:endParaRPr lang="en-US" b="1" dirty="0"/>
          </a:p>
          <a:p>
            <a:pPr algn="l" rtl="0"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2) The hormonal, or endocrine system: </a:t>
            </a:r>
            <a:r>
              <a:rPr lang="en-US" b="1" dirty="0" smtClean="0"/>
              <a:t>working through hormones in blood, so it is a slow control system.</a:t>
            </a:r>
            <a:endParaRPr lang="en-US" b="1" dirty="0"/>
          </a:p>
          <a:p>
            <a:endParaRPr lang="ar-SA" dirty="0"/>
          </a:p>
        </p:txBody>
      </p:sp>
      <p:sp>
        <p:nvSpPr>
          <p:cNvPr id="4" name="Rectangle 3"/>
          <p:cNvSpPr/>
          <p:nvPr/>
        </p:nvSpPr>
        <p:spPr>
          <a:xfrm>
            <a:off x="395536" y="1412776"/>
            <a:ext cx="813690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l" rtl="0">
              <a:spcBef>
                <a:spcPct val="20000"/>
              </a:spcBef>
            </a:pPr>
            <a:r>
              <a:rPr lang="en-US" sz="3200" b="1" dirty="0">
                <a:solidFill>
                  <a:prstClr val="black"/>
                </a:solidFill>
              </a:rPr>
              <a:t>The functions of the body are regulated by two control systems: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rgbClr val="0070C0"/>
                </a:solidFill>
              </a:rPr>
              <a:t>Thyroid Gland</a:t>
            </a:r>
            <a:endParaRPr lang="ar-SA" sz="4000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268760"/>
            <a:ext cx="8496944" cy="5112568"/>
          </a:xfrm>
        </p:spPr>
        <p:txBody>
          <a:bodyPr>
            <a:normAutofit fontScale="92500" lnSpcReduction="10000"/>
          </a:bodyPr>
          <a:lstStyle/>
          <a:p>
            <a:pPr algn="l" rtl="0"/>
            <a:r>
              <a:rPr lang="en-US" b="1" u="sng" dirty="0" smtClean="0"/>
              <a:t>Structure </a:t>
            </a:r>
            <a:r>
              <a:rPr lang="en-US" b="1" i="1" u="sng" dirty="0" smtClean="0"/>
              <a:t>:</a:t>
            </a:r>
            <a:endParaRPr lang="en-US" b="1" u="sng" dirty="0" smtClean="0"/>
          </a:p>
          <a:p>
            <a:pPr algn="l" rtl="0">
              <a:buNone/>
            </a:pPr>
            <a:r>
              <a:rPr lang="en-US" b="1" dirty="0" smtClean="0"/>
              <a:t>An endocrine gland present in front of the lower part of the neck just below the larynx.</a:t>
            </a:r>
          </a:p>
          <a:p>
            <a:pPr algn="l" rtl="0">
              <a:buFontTx/>
              <a:buChar char="-"/>
            </a:pPr>
            <a:endParaRPr lang="en-US" dirty="0" smtClean="0"/>
          </a:p>
          <a:p>
            <a:pPr algn="l" rtl="0"/>
            <a:r>
              <a:rPr lang="en-US" b="1" u="sng" dirty="0" smtClean="0"/>
              <a:t>Thyroid gland contains:</a:t>
            </a:r>
          </a:p>
          <a:p>
            <a:pPr algn="l" rtl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1) Follicular A cells: </a:t>
            </a:r>
            <a:r>
              <a:rPr lang="en-US" b="1" dirty="0" smtClean="0"/>
              <a:t>secretes thyroxin (T4) and tri-</a:t>
            </a:r>
            <a:r>
              <a:rPr lang="en-US" b="1" dirty="0" err="1" smtClean="0"/>
              <a:t>iodothyronine</a:t>
            </a:r>
            <a:r>
              <a:rPr lang="en-US" b="1" dirty="0" smtClean="0"/>
              <a:t> (T3).</a:t>
            </a:r>
          </a:p>
          <a:p>
            <a:pPr algn="l" rtl="0">
              <a:buNone/>
            </a:pPr>
            <a:endParaRPr lang="en-US" b="1" dirty="0" smtClean="0"/>
          </a:p>
          <a:p>
            <a:pPr algn="l" rtl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2) </a:t>
            </a:r>
            <a:r>
              <a:rPr lang="en-US" b="1" dirty="0" err="1" smtClean="0">
                <a:solidFill>
                  <a:srgbClr val="FF0000"/>
                </a:solidFill>
              </a:rPr>
              <a:t>Parafollicular</a:t>
            </a:r>
            <a:r>
              <a:rPr lang="en-US" b="1" dirty="0" smtClean="0">
                <a:solidFill>
                  <a:srgbClr val="FF0000"/>
                </a:solidFill>
              </a:rPr>
              <a:t> C cells : </a:t>
            </a:r>
            <a:r>
              <a:rPr lang="en-US" b="1" dirty="0" smtClean="0"/>
              <a:t>secretes calcitonin (calcium lowering hormone).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Thyroid Glan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08520" y="1643050"/>
            <a:ext cx="4680520" cy="4523748"/>
          </a:xfrm>
          <a:prstGeom prst="rect">
            <a:avLst/>
          </a:prstGeom>
          <a:noFill/>
        </p:spPr>
      </p:pic>
      <p:pic>
        <p:nvPicPr>
          <p:cNvPr id="30726" name="Picture 6" descr="http://www.vet.uga.edu/vpp/clerk/bell/fig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1196752"/>
            <a:ext cx="3892422" cy="4446826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4143372" y="2428868"/>
            <a:ext cx="21357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 smtClean="0"/>
              <a:t>Parafollicular</a:t>
            </a:r>
            <a:r>
              <a:rPr lang="en-US" b="1" dirty="0" smtClean="0"/>
              <a:t> C cells </a:t>
            </a:r>
            <a:endParaRPr lang="ar-SA" dirty="0"/>
          </a:p>
        </p:txBody>
      </p:sp>
      <p:sp>
        <p:nvSpPr>
          <p:cNvPr id="8" name="Rectangle 7"/>
          <p:cNvSpPr/>
          <p:nvPr/>
        </p:nvSpPr>
        <p:spPr>
          <a:xfrm>
            <a:off x="6143636" y="1643050"/>
            <a:ext cx="19002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1)Follicular A cells</a:t>
            </a:r>
            <a:endParaRPr lang="ar-SA" dirty="0"/>
          </a:p>
        </p:txBody>
      </p:sp>
      <p:sp>
        <p:nvSpPr>
          <p:cNvPr id="6" name="Rectangle 5"/>
          <p:cNvSpPr/>
          <p:nvPr/>
        </p:nvSpPr>
        <p:spPr>
          <a:xfrm>
            <a:off x="3214678" y="5643578"/>
            <a:ext cx="22769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/>
              <a:t>Thyroid Gland</a:t>
            </a:r>
            <a:endParaRPr lang="ar-SA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Autofit/>
          </a:bodyPr>
          <a:lstStyle/>
          <a:p>
            <a:pPr algn="l"/>
            <a:r>
              <a:rPr lang="en-US" sz="3600" b="1" dirty="0" smtClean="0">
                <a:solidFill>
                  <a:srgbClr val="0070C0"/>
                </a:solidFill>
              </a:rPr>
              <a:t>Thyroid hormone (T3&amp;T4)</a:t>
            </a:r>
            <a:r>
              <a:rPr lang="ar-SA" sz="3600" dirty="0" smtClean="0">
                <a:solidFill>
                  <a:srgbClr val="0070C0"/>
                </a:solidFill>
              </a:rPr>
              <a:t/>
            </a:r>
            <a:br>
              <a:rPr lang="ar-SA" sz="3600" dirty="0" smtClean="0">
                <a:solidFill>
                  <a:srgbClr val="0070C0"/>
                </a:solidFill>
              </a:rPr>
            </a:br>
            <a:endParaRPr lang="ar-SA" sz="3600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836712"/>
            <a:ext cx="9144000" cy="5786454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Functions:</a:t>
            </a:r>
            <a:endParaRPr lang="en-US" b="1" dirty="0" smtClean="0">
              <a:solidFill>
                <a:srgbClr val="FF0000"/>
              </a:solidFill>
            </a:endParaRPr>
          </a:p>
          <a:p>
            <a:pPr algn="l" rtl="0">
              <a:buNone/>
            </a:pPr>
            <a:r>
              <a:rPr lang="en-US" b="1" dirty="0" smtClean="0"/>
              <a:t>1-Physiological doses of thyroid hormones stimulate protein synthesis (protein anabolic).</a:t>
            </a:r>
          </a:p>
          <a:p>
            <a:pPr algn="l" rtl="0">
              <a:buNone/>
            </a:pPr>
            <a:endParaRPr lang="en-US" b="1" dirty="0" smtClean="0"/>
          </a:p>
          <a:p>
            <a:pPr algn="l" rtl="0">
              <a:buNone/>
            </a:pPr>
            <a:r>
              <a:rPr lang="en-US" b="1" dirty="0" smtClean="0"/>
              <a:t>2-Stimulation of all aspects of glucose metabolism: absorption from GIT, uptake by the tissues and production by the liver.</a:t>
            </a:r>
          </a:p>
          <a:p>
            <a:pPr algn="l" rtl="0">
              <a:buNone/>
            </a:pPr>
            <a:endParaRPr lang="en-US" b="1" dirty="0" smtClean="0"/>
          </a:p>
          <a:p>
            <a:pPr algn="l" rtl="0">
              <a:buNone/>
            </a:pPr>
            <a:r>
              <a:rPr lang="en-US" b="1" dirty="0" smtClean="0"/>
              <a:t>3-Thyroid </a:t>
            </a:r>
            <a:r>
              <a:rPr lang="en-US" b="1" dirty="0"/>
              <a:t>hormones are essential for mental and skeletal growth in infants and growing </a:t>
            </a:r>
            <a:r>
              <a:rPr lang="en-US" b="1" dirty="0" smtClean="0"/>
              <a:t>children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928992" cy="1143000"/>
          </a:xfrm>
        </p:spPr>
        <p:txBody>
          <a:bodyPr>
            <a:noAutofit/>
          </a:bodyPr>
          <a:lstStyle/>
          <a:p>
            <a:pPr algn="l"/>
            <a:r>
              <a:rPr lang="en-US" sz="3200" b="1" u="sng" dirty="0" smtClean="0">
                <a:solidFill>
                  <a:srgbClr val="0070C0"/>
                </a:solidFill>
              </a:rPr>
              <a:t>Clinical Abnormalities in thyroid hormone Secretion</a:t>
            </a:r>
            <a:br>
              <a:rPr lang="en-US" sz="3200" b="1" u="sng" dirty="0" smtClean="0">
                <a:solidFill>
                  <a:srgbClr val="0070C0"/>
                </a:solidFill>
              </a:rPr>
            </a:br>
            <a:endParaRPr lang="ar-SA" sz="3200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556792"/>
            <a:ext cx="9144000" cy="4929198"/>
          </a:xfrm>
        </p:spPr>
        <p:txBody>
          <a:bodyPr>
            <a:normAutofit/>
          </a:bodyPr>
          <a:lstStyle/>
          <a:p>
            <a:pPr algn="l" rtl="0"/>
            <a:r>
              <a:rPr lang="en-US" b="1" u="sng" dirty="0" smtClean="0">
                <a:solidFill>
                  <a:srgbClr val="00B050"/>
                </a:solidFill>
              </a:rPr>
              <a:t>Hypothyroidism:</a:t>
            </a:r>
          </a:p>
          <a:p>
            <a:pPr algn="l" rtl="0">
              <a:buNone/>
            </a:pPr>
            <a:r>
              <a:rPr lang="en-US" b="1" dirty="0" smtClean="0"/>
              <a:t>    - In infants and young children ---&gt; </a:t>
            </a:r>
            <a:r>
              <a:rPr lang="en-US" b="1" dirty="0" smtClean="0">
                <a:solidFill>
                  <a:srgbClr val="FF0000"/>
                </a:solidFill>
              </a:rPr>
              <a:t>Cretinism</a:t>
            </a:r>
            <a:endParaRPr lang="en-US" b="1" dirty="0" smtClean="0"/>
          </a:p>
          <a:p>
            <a:pPr algn="l" rtl="0">
              <a:buNone/>
            </a:pPr>
            <a:r>
              <a:rPr lang="en-US" b="1" dirty="0" smtClean="0"/>
              <a:t>    - In older children and adults ---&gt; </a:t>
            </a:r>
            <a:r>
              <a:rPr lang="en-US" b="1" dirty="0" smtClean="0">
                <a:solidFill>
                  <a:srgbClr val="FF0000"/>
                </a:solidFill>
              </a:rPr>
              <a:t>Myxedema</a:t>
            </a:r>
          </a:p>
          <a:p>
            <a:pPr algn="l" rtl="0">
              <a:buNone/>
            </a:pPr>
            <a:endParaRPr lang="en-US" b="1" dirty="0" smtClean="0"/>
          </a:p>
          <a:p>
            <a:pPr algn="l" rtl="0"/>
            <a:r>
              <a:rPr lang="en-US" b="1" u="sng" dirty="0" smtClean="0">
                <a:solidFill>
                  <a:srgbClr val="00B050"/>
                </a:solidFill>
              </a:rPr>
              <a:t>Hyperthyroidism </a:t>
            </a:r>
            <a:r>
              <a:rPr lang="en-US" b="1" u="sng" dirty="0" smtClean="0"/>
              <a:t>at any age </a:t>
            </a:r>
            <a:r>
              <a:rPr lang="en-US" b="1" dirty="0" smtClean="0"/>
              <a:t>---&gt; </a:t>
            </a:r>
            <a:r>
              <a:rPr lang="en-US" b="1" dirty="0" smtClean="0">
                <a:solidFill>
                  <a:srgbClr val="FF0000"/>
                </a:solidFill>
              </a:rPr>
              <a:t>thyrotoxicosis or toxic goiter</a:t>
            </a:r>
            <a:endParaRPr lang="ar-SA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0070C0"/>
                </a:solidFill>
              </a:rPr>
              <a:t>Cretinism</a:t>
            </a:r>
            <a:br>
              <a:rPr lang="en-US" sz="3200" b="1" dirty="0" smtClean="0">
                <a:solidFill>
                  <a:srgbClr val="0070C0"/>
                </a:solidFill>
              </a:rPr>
            </a:br>
            <a:endParaRPr lang="ar-SA" sz="3200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034" y="620688"/>
            <a:ext cx="9144000" cy="6381328"/>
          </a:xfrm>
        </p:spPr>
        <p:txBody>
          <a:bodyPr>
            <a:noAutofit/>
          </a:bodyPr>
          <a:lstStyle/>
          <a:p>
            <a:pPr algn="l" rtl="0">
              <a:buNone/>
            </a:pPr>
            <a:r>
              <a:rPr lang="en-US" sz="2400" b="1" dirty="0" smtClean="0">
                <a:solidFill>
                  <a:srgbClr val="C00000"/>
                </a:solidFill>
              </a:rPr>
              <a:t>* </a:t>
            </a:r>
            <a:r>
              <a:rPr lang="en-US" sz="2400" b="1" i="1" dirty="0">
                <a:solidFill>
                  <a:srgbClr val="C00000"/>
                </a:solidFill>
              </a:rPr>
              <a:t>Causes:</a:t>
            </a:r>
            <a:endParaRPr lang="en-US" sz="2400" b="1" dirty="0">
              <a:solidFill>
                <a:srgbClr val="C00000"/>
              </a:solidFill>
            </a:endParaRPr>
          </a:p>
          <a:p>
            <a:pPr algn="l" rtl="0">
              <a:buNone/>
            </a:pPr>
            <a:r>
              <a:rPr lang="en-US" sz="2400" b="1" dirty="0"/>
              <a:t>1- Congenital absence of thyroid gland. </a:t>
            </a:r>
          </a:p>
          <a:p>
            <a:pPr algn="l" rtl="0">
              <a:buNone/>
            </a:pPr>
            <a:r>
              <a:rPr lang="en-US" sz="2400" b="1" dirty="0" smtClean="0"/>
              <a:t>2- </a:t>
            </a:r>
            <a:r>
              <a:rPr lang="en-US" sz="2400" b="1" dirty="0"/>
              <a:t>Failure of thyroid gland to produce active thyroid hormones.</a:t>
            </a:r>
          </a:p>
          <a:p>
            <a:pPr algn="l" rtl="0">
              <a:buNone/>
            </a:pPr>
            <a:r>
              <a:rPr lang="en-US" sz="2400" b="1" dirty="0"/>
              <a:t>3- Iodine lack in the diet (endemic cretinism</a:t>
            </a:r>
            <a:r>
              <a:rPr lang="en-US" sz="2400" b="1" dirty="0" smtClean="0"/>
              <a:t>).</a:t>
            </a:r>
            <a:endParaRPr lang="en-US" sz="2400" b="1" dirty="0"/>
          </a:p>
          <a:p>
            <a:pPr algn="l" rtl="0">
              <a:buNone/>
            </a:pPr>
            <a:r>
              <a:rPr lang="en-US" sz="2400" b="1" dirty="0">
                <a:solidFill>
                  <a:srgbClr val="C00000"/>
                </a:solidFill>
              </a:rPr>
              <a:t>* </a:t>
            </a:r>
            <a:r>
              <a:rPr lang="en-US" sz="2400" b="1" i="1" dirty="0">
                <a:solidFill>
                  <a:srgbClr val="C00000"/>
                </a:solidFill>
              </a:rPr>
              <a:t>Manifestations </a:t>
            </a:r>
            <a:r>
              <a:rPr lang="en-US" sz="2400" b="1" i="1" dirty="0" smtClean="0">
                <a:solidFill>
                  <a:srgbClr val="C00000"/>
                </a:solidFill>
              </a:rPr>
              <a:t>:</a:t>
            </a:r>
            <a:endParaRPr lang="en-US" sz="2400" b="1" dirty="0">
              <a:solidFill>
                <a:srgbClr val="C00000"/>
              </a:solidFill>
            </a:endParaRPr>
          </a:p>
          <a:p>
            <a:pPr algn="l" rtl="0">
              <a:buNone/>
            </a:pPr>
            <a:r>
              <a:rPr lang="en-US" sz="2400" b="1" i="1" dirty="0"/>
              <a:t>-</a:t>
            </a:r>
            <a:r>
              <a:rPr lang="en-US" sz="2400" b="1" dirty="0"/>
              <a:t> Start to appear few months after birth .</a:t>
            </a:r>
          </a:p>
          <a:p>
            <a:pPr marL="514350" indent="-514350" algn="l" rtl="0">
              <a:buAutoNum type="arabicParenR"/>
            </a:pPr>
            <a:r>
              <a:rPr lang="en-US" sz="2400" b="1" i="1" dirty="0" smtClean="0">
                <a:solidFill>
                  <a:srgbClr val="0070C0"/>
                </a:solidFill>
              </a:rPr>
              <a:t>Delayed </a:t>
            </a:r>
            <a:r>
              <a:rPr lang="en-US" sz="2400" b="1" i="1" dirty="0">
                <a:solidFill>
                  <a:srgbClr val="0070C0"/>
                </a:solidFill>
              </a:rPr>
              <a:t>physical </a:t>
            </a:r>
            <a:r>
              <a:rPr lang="en-US" sz="2400" b="1" i="1" dirty="0" smtClean="0">
                <a:solidFill>
                  <a:srgbClr val="0070C0"/>
                </a:solidFill>
              </a:rPr>
              <a:t>growth:</a:t>
            </a:r>
            <a:r>
              <a:rPr lang="en-US" sz="2400" b="1" i="1" dirty="0">
                <a:solidFill>
                  <a:srgbClr val="0070C0"/>
                </a:solidFill>
              </a:rPr>
              <a:t> </a:t>
            </a:r>
            <a:r>
              <a:rPr lang="en-US" sz="2400" b="1" i="1" dirty="0" smtClean="0">
                <a:solidFill>
                  <a:srgbClr val="0070C0"/>
                </a:solidFill>
              </a:rPr>
              <a:t> </a:t>
            </a:r>
            <a:endParaRPr lang="en-US" sz="2400" b="1" dirty="0"/>
          </a:p>
          <a:p>
            <a:pPr algn="l" rtl="0">
              <a:buNone/>
            </a:pPr>
            <a:r>
              <a:rPr lang="en-US" sz="2400" b="1" dirty="0" smtClean="0"/>
              <a:t>     a- </a:t>
            </a:r>
            <a:r>
              <a:rPr lang="en-US" sz="2400" b="1" dirty="0"/>
              <a:t>Delayed eruption of teeth. </a:t>
            </a:r>
            <a:endParaRPr lang="en-US" sz="2400" b="1" dirty="0" smtClean="0"/>
          </a:p>
          <a:p>
            <a:pPr algn="l" rtl="0">
              <a:buNone/>
            </a:pPr>
            <a:r>
              <a:rPr lang="en-US" sz="2400" b="1" dirty="0"/>
              <a:t> </a:t>
            </a:r>
            <a:r>
              <a:rPr lang="en-US" sz="2400" b="1" dirty="0" smtClean="0"/>
              <a:t>    c- </a:t>
            </a:r>
            <a:r>
              <a:rPr lang="en-US" sz="2400" b="1" dirty="0"/>
              <a:t>Delayed sitting and </a:t>
            </a:r>
            <a:r>
              <a:rPr lang="en-US" sz="2400" b="1" dirty="0" smtClean="0"/>
              <a:t>walking</a:t>
            </a:r>
          </a:p>
          <a:p>
            <a:pPr algn="l" rtl="0">
              <a:buNone/>
            </a:pPr>
            <a:r>
              <a:rPr lang="en-US" sz="2400" b="1" dirty="0">
                <a:solidFill>
                  <a:srgbClr val="0070C0"/>
                </a:solidFill>
              </a:rPr>
              <a:t>2) Failure of mental development: </a:t>
            </a:r>
            <a:r>
              <a:rPr lang="en-US" sz="2400" b="1" dirty="0"/>
              <a:t>So the cretin:  	</a:t>
            </a:r>
          </a:p>
          <a:p>
            <a:pPr algn="l" rtl="0">
              <a:buNone/>
            </a:pPr>
            <a:r>
              <a:rPr lang="en-US" sz="2400" b="1" dirty="0"/>
              <a:t>-Is idiot,- Is incontinent to urine and stools</a:t>
            </a:r>
            <a:r>
              <a:rPr lang="en-US" sz="2400" b="1" dirty="0" smtClean="0"/>
              <a:t>, and has </a:t>
            </a:r>
            <a:r>
              <a:rPr lang="en-US" sz="2400" b="1" dirty="0"/>
              <a:t>defective speech.</a:t>
            </a:r>
            <a:endParaRPr lang="en-US" sz="2400" b="1" dirty="0">
              <a:solidFill>
                <a:srgbClr val="0070C0"/>
              </a:solidFill>
            </a:endParaRPr>
          </a:p>
          <a:p>
            <a:pPr algn="l" rtl="0"/>
            <a:r>
              <a:rPr lang="en-US" sz="2400" b="1" dirty="0">
                <a:solidFill>
                  <a:srgbClr val="C00000"/>
                </a:solidFill>
              </a:rPr>
              <a:t>Treatment: </a:t>
            </a:r>
            <a:r>
              <a:rPr lang="en-US" sz="2400" b="1" dirty="0"/>
              <a:t>With thyroid hormone returns of physical growth. But unless the cretin is treated in the first few months after birth, permanent retardation of mental growth will take place.</a:t>
            </a:r>
          </a:p>
          <a:p>
            <a:r>
              <a:rPr lang="en-US" sz="2400" dirty="0"/>
              <a:t> </a:t>
            </a:r>
          </a:p>
          <a:p>
            <a:pPr algn="l" rtl="0">
              <a:buNone/>
            </a:pPr>
            <a:endParaRPr lang="en-US" sz="2000" b="1" dirty="0" smtClean="0"/>
          </a:p>
          <a:p>
            <a:pPr algn="l" rtl="0">
              <a:buNone/>
            </a:pP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571480"/>
            <a:ext cx="3807602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0"/>
            <a:ext cx="8229600" cy="1071546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smtClean="0">
                <a:solidFill>
                  <a:srgbClr val="0070C0"/>
                </a:solidFill>
              </a:rPr>
              <a:t>MYXEDEMA</a:t>
            </a:r>
            <a:endParaRPr lang="ar-SA" sz="4000" b="1" dirty="0">
              <a:solidFill>
                <a:srgbClr val="0070C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00169" y="1096547"/>
            <a:ext cx="8712968" cy="43765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l" rtl="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 b="1" dirty="0">
                <a:solidFill>
                  <a:prstClr val="black"/>
                </a:solidFill>
              </a:rPr>
              <a:t>Caused by </a:t>
            </a:r>
            <a:r>
              <a:rPr lang="en-US" sz="2400" b="1" u="sng" dirty="0">
                <a:solidFill>
                  <a:prstClr val="black"/>
                </a:solidFill>
              </a:rPr>
              <a:t>decreased secretion </a:t>
            </a:r>
            <a:r>
              <a:rPr lang="en-US" sz="2400" b="1" dirty="0">
                <a:solidFill>
                  <a:prstClr val="black"/>
                </a:solidFill>
              </a:rPr>
              <a:t>of thyroid hormones in older children and </a:t>
            </a:r>
            <a:r>
              <a:rPr lang="en-US" sz="2400" b="1" dirty="0" smtClean="0">
                <a:solidFill>
                  <a:prstClr val="black"/>
                </a:solidFill>
              </a:rPr>
              <a:t>adults.</a:t>
            </a:r>
          </a:p>
          <a:p>
            <a:pPr marL="342900" lvl="0" indent="-342900" algn="l" rtl="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 b="1" dirty="0">
                <a:solidFill>
                  <a:srgbClr val="FF0000"/>
                </a:solidFill>
              </a:rPr>
              <a:t>Hypothyroidism may be due to a number of factors, </a:t>
            </a:r>
            <a:r>
              <a:rPr lang="en-US" sz="2400" b="1" dirty="0" smtClean="0">
                <a:solidFill>
                  <a:srgbClr val="FF0000"/>
                </a:solidFill>
              </a:rPr>
              <a:t>including:</a:t>
            </a:r>
          </a:p>
          <a:p>
            <a:pPr marL="342900" lvl="0" indent="-342900" algn="l" rtl="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 b="1" dirty="0"/>
              <a:t>Autoimmune </a:t>
            </a:r>
            <a:r>
              <a:rPr lang="en-US" sz="2400" b="1" dirty="0" smtClean="0"/>
              <a:t>disease</a:t>
            </a:r>
          </a:p>
          <a:p>
            <a:pPr marL="342900" lvl="0" indent="-342900" algn="l" rtl="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 b="1" dirty="0"/>
              <a:t>Treatment for hyperthyroidism. </a:t>
            </a:r>
            <a:endParaRPr lang="en-US" sz="2400" b="1" dirty="0" smtClean="0"/>
          </a:p>
          <a:p>
            <a:pPr marL="342900" lvl="0" indent="-342900" algn="l" rtl="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 b="1" dirty="0" smtClean="0"/>
              <a:t>Thyroid </a:t>
            </a:r>
            <a:r>
              <a:rPr lang="en-US" sz="2400" b="1" dirty="0"/>
              <a:t>surgery. </a:t>
            </a:r>
            <a:endParaRPr lang="en-US" sz="2400" b="1" dirty="0" smtClean="0"/>
          </a:p>
          <a:p>
            <a:pPr marL="342900" lvl="0" indent="-342900" algn="l" rtl="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 b="1" dirty="0" smtClean="0"/>
              <a:t>Radiation </a:t>
            </a:r>
            <a:r>
              <a:rPr lang="en-US" sz="2400" b="1" dirty="0"/>
              <a:t>therapy. </a:t>
            </a:r>
            <a:endParaRPr lang="en-US" sz="2400" b="1" dirty="0" smtClean="0"/>
          </a:p>
          <a:p>
            <a:pPr marL="342900" lvl="0" indent="-342900" algn="l" rtl="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 b="1" dirty="0" smtClean="0"/>
              <a:t>Medications</a:t>
            </a:r>
            <a:r>
              <a:rPr lang="en-US" sz="2400" b="1" dirty="0"/>
              <a:t>. </a:t>
            </a:r>
            <a:endParaRPr lang="en-US" sz="2400" b="1" dirty="0" smtClean="0"/>
          </a:p>
          <a:p>
            <a:pPr marL="342900" lvl="0" indent="-342900" algn="l" rtl="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 b="1" dirty="0"/>
              <a:t>Pituitary disorder. A relatively rare cause of hypothyroidism </a:t>
            </a:r>
            <a:endParaRPr lang="en-US" sz="2400" b="1" dirty="0" smtClean="0"/>
          </a:p>
          <a:p>
            <a:pPr marL="342900" lvl="0" indent="-342900" algn="l" rtl="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 b="1" dirty="0"/>
              <a:t>Iodine deficiency</a:t>
            </a:r>
          </a:p>
        </p:txBody>
      </p:sp>
    </p:spTree>
    <p:extLst>
      <p:ext uri="{BB962C8B-B14F-4D97-AF65-F5344CB8AC3E}">
        <p14:creationId xmlns:p14="http://schemas.microsoft.com/office/powerpoint/2010/main" val="4250478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71546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rgbClr val="0070C0"/>
                </a:solidFill>
              </a:rPr>
              <a:t>MYXEDEMA</a:t>
            </a:r>
            <a:endParaRPr lang="ar-SA" sz="4000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980728"/>
            <a:ext cx="8820472" cy="5786454"/>
          </a:xfrm>
        </p:spPr>
        <p:txBody>
          <a:bodyPr>
            <a:normAutofit fontScale="77500" lnSpcReduction="20000"/>
          </a:bodyPr>
          <a:lstStyle/>
          <a:p>
            <a:pPr algn="l" rtl="0"/>
            <a:endParaRPr lang="en-US" b="1" dirty="0" smtClean="0"/>
          </a:p>
          <a:p>
            <a:pPr algn="l" rtl="0"/>
            <a:r>
              <a:rPr lang="en-US" b="1" dirty="0" smtClean="0"/>
              <a:t>Manifestations:</a:t>
            </a:r>
          </a:p>
          <a:p>
            <a:pPr marL="571500" indent="-571500" algn="l" rtl="0">
              <a:buAutoNum type="romanUcParenR"/>
            </a:pPr>
            <a:r>
              <a:rPr lang="en-US" b="1" dirty="0" smtClean="0">
                <a:solidFill>
                  <a:srgbClr val="C00000"/>
                </a:solidFill>
              </a:rPr>
              <a:t>Metabolic:</a:t>
            </a:r>
          </a:p>
          <a:p>
            <a:pPr marL="571500" indent="-571500" algn="l" rtl="0">
              <a:buNone/>
            </a:pPr>
            <a:r>
              <a:rPr lang="en-US" b="1" dirty="0" smtClean="0"/>
              <a:t>Decreased BMR; patient cannot tolerate cold weather </a:t>
            </a:r>
          </a:p>
          <a:p>
            <a:pPr algn="l" rtl="0">
              <a:buNone/>
            </a:pPr>
            <a:r>
              <a:rPr lang="en-US" b="1" dirty="0" smtClean="0"/>
              <a:t>Dry </a:t>
            </a:r>
            <a:r>
              <a:rPr lang="en-US" b="1" dirty="0"/>
              <a:t>and yellow skin</a:t>
            </a:r>
          </a:p>
          <a:p>
            <a:pPr algn="l" rtl="0">
              <a:buNone/>
            </a:pPr>
            <a:r>
              <a:rPr lang="en-US" b="1" dirty="0" smtClean="0"/>
              <a:t>Increased </a:t>
            </a:r>
            <a:r>
              <a:rPr lang="en-US" b="1" dirty="0"/>
              <a:t>body </a:t>
            </a:r>
            <a:r>
              <a:rPr lang="en-US" b="1" dirty="0" smtClean="0"/>
              <a:t>weight</a:t>
            </a:r>
          </a:p>
          <a:p>
            <a:pPr algn="l" rtl="0">
              <a:buNone/>
            </a:pPr>
            <a:r>
              <a:rPr lang="en-US" b="1" dirty="0" smtClean="0"/>
              <a:t>Increased blood cholesterol</a:t>
            </a:r>
          </a:p>
          <a:p>
            <a:pPr algn="l" rtl="0">
              <a:buNone/>
            </a:pPr>
            <a:r>
              <a:rPr lang="en-US" sz="2900" dirty="0">
                <a:solidFill>
                  <a:srgbClr val="00B050"/>
                </a:solidFill>
              </a:rPr>
              <a:t>Basal metabolic rate (BMR) refers to the minimum amount of energy -- in the form of calories -- that your body requires to complete its normal functions</a:t>
            </a:r>
            <a:endParaRPr lang="en-US" sz="2900" dirty="0" smtClean="0">
              <a:solidFill>
                <a:srgbClr val="00B050"/>
              </a:solidFill>
            </a:endParaRPr>
          </a:p>
          <a:p>
            <a:pPr algn="l" rtl="0">
              <a:buNone/>
            </a:pPr>
            <a:r>
              <a:rPr lang="en-US" b="1" dirty="0" smtClean="0">
                <a:solidFill>
                  <a:srgbClr val="C00000"/>
                </a:solidFill>
              </a:rPr>
              <a:t>II) Systemic: </a:t>
            </a:r>
          </a:p>
          <a:p>
            <a:pPr algn="l" rtl="0">
              <a:buNone/>
            </a:pPr>
            <a:r>
              <a:rPr lang="en-US" b="1" dirty="0" smtClean="0">
                <a:solidFill>
                  <a:srgbClr val="0070C0"/>
                </a:solidFill>
              </a:rPr>
              <a:t>1-CNS:</a:t>
            </a:r>
            <a:r>
              <a:rPr lang="en-US" b="1" dirty="0">
                <a:solidFill>
                  <a:srgbClr val="0070C0"/>
                </a:solidFill>
              </a:rPr>
              <a:t> </a:t>
            </a:r>
            <a:endParaRPr lang="en-US" b="1" dirty="0" smtClean="0">
              <a:solidFill>
                <a:srgbClr val="0070C0"/>
              </a:solidFill>
            </a:endParaRPr>
          </a:p>
          <a:p>
            <a:pPr algn="l" rtl="0">
              <a:buNone/>
            </a:pPr>
            <a:r>
              <a:rPr lang="en-US" b="1" dirty="0" smtClean="0"/>
              <a:t>     - </a:t>
            </a:r>
            <a:r>
              <a:rPr lang="en-US" b="1" dirty="0"/>
              <a:t>Poor </a:t>
            </a:r>
            <a:r>
              <a:rPr lang="en-US" b="1" dirty="0" smtClean="0"/>
              <a:t>memory ,Slow thinking and speech., Hypersomnia .</a:t>
            </a:r>
          </a:p>
          <a:p>
            <a:pPr algn="l" rtl="0">
              <a:buNone/>
            </a:pPr>
            <a:r>
              <a:rPr lang="en-US" dirty="0" smtClean="0">
                <a:solidFill>
                  <a:srgbClr val="0070C0"/>
                </a:solidFill>
              </a:rPr>
              <a:t>Eyes </a:t>
            </a:r>
            <a:r>
              <a:rPr lang="en-US" dirty="0">
                <a:solidFill>
                  <a:srgbClr val="0070C0"/>
                </a:solidFill>
              </a:rPr>
              <a:t>are </a:t>
            </a:r>
            <a:r>
              <a:rPr lang="en-US" dirty="0"/>
              <a:t>swollen eye lid</a:t>
            </a:r>
            <a:r>
              <a:rPr lang="en-US" dirty="0" smtClean="0"/>
              <a:t>, night </a:t>
            </a:r>
            <a:r>
              <a:rPr lang="en-US" dirty="0"/>
              <a:t>blindness ,loss of outer third of eye brow</a:t>
            </a:r>
          </a:p>
          <a:p>
            <a:pPr algn="l" rtl="0">
              <a:buNone/>
            </a:pPr>
            <a:endParaRPr lang="en-US" b="1" dirty="0" smtClean="0"/>
          </a:p>
          <a:p>
            <a:pPr algn="l" rtl="0">
              <a:buNone/>
            </a:pPr>
            <a:endParaRPr lang="en-US" b="1" dirty="0"/>
          </a:p>
          <a:p>
            <a:pPr algn="l" rtl="0">
              <a:buNone/>
            </a:pPr>
            <a:endParaRPr lang="en-US" b="1" dirty="0" smtClean="0"/>
          </a:p>
          <a:p>
            <a:pPr algn="l" rtl="0">
              <a:buNone/>
            </a:pPr>
            <a:endParaRPr lang="en-US" b="1" dirty="0" smtClean="0"/>
          </a:p>
          <a:p>
            <a:pPr algn="l" rtl="0">
              <a:buNone/>
            </a:pPr>
            <a:endParaRPr lang="ar-SA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188640"/>
            <a:ext cx="1944216" cy="18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92696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0070C0"/>
                </a:solidFill>
              </a:rPr>
              <a:t>THYROTOXICOSIS</a:t>
            </a:r>
            <a:endParaRPr lang="ar-SA" sz="3600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764704"/>
            <a:ext cx="9144000" cy="5786454"/>
          </a:xfrm>
        </p:spPr>
        <p:txBody>
          <a:bodyPr>
            <a:noAutofit/>
          </a:bodyPr>
          <a:lstStyle/>
          <a:p>
            <a:pPr algn="l" rtl="0"/>
            <a:r>
              <a:rPr lang="en-US" sz="2800" b="1" dirty="0" smtClean="0"/>
              <a:t>Caused by </a:t>
            </a:r>
            <a:r>
              <a:rPr lang="en-US" sz="2800" b="1" u="sng" dirty="0" smtClean="0"/>
              <a:t>increased secretion </a:t>
            </a:r>
            <a:r>
              <a:rPr lang="en-US" sz="2800" b="1" dirty="0" smtClean="0"/>
              <a:t>of thyroid hormones at any age</a:t>
            </a:r>
          </a:p>
          <a:p>
            <a:pPr algn="l" rtl="0"/>
            <a:r>
              <a:rPr lang="en-US" sz="2800" b="1" dirty="0" smtClean="0"/>
              <a:t>Manifestations:</a:t>
            </a:r>
          </a:p>
          <a:p>
            <a:pPr marL="571500" indent="-571500" algn="l" rtl="0">
              <a:buAutoNum type="romanUcParenR"/>
            </a:pPr>
            <a:r>
              <a:rPr lang="en-US" sz="2800" b="1" dirty="0" smtClean="0">
                <a:solidFill>
                  <a:srgbClr val="C00000"/>
                </a:solidFill>
              </a:rPr>
              <a:t>Metabolic:</a:t>
            </a:r>
          </a:p>
          <a:p>
            <a:pPr marL="571500" indent="-571500" algn="l" rtl="0">
              <a:buNone/>
            </a:pPr>
            <a:r>
              <a:rPr lang="en-US" sz="2800" b="1" dirty="0" smtClean="0"/>
              <a:t>Increased BMR; patient cannot tolerate hot weather </a:t>
            </a:r>
          </a:p>
          <a:p>
            <a:pPr algn="l" rtl="0">
              <a:buNone/>
            </a:pPr>
            <a:r>
              <a:rPr lang="en-US" sz="2800" b="1" dirty="0" smtClean="0"/>
              <a:t>Moist and </a:t>
            </a:r>
            <a:r>
              <a:rPr lang="en-US" sz="2800" b="1" dirty="0" err="1" smtClean="0"/>
              <a:t>flushy</a:t>
            </a:r>
            <a:r>
              <a:rPr lang="en-US" sz="2800" b="1" dirty="0" smtClean="0"/>
              <a:t> skin</a:t>
            </a:r>
            <a:endParaRPr lang="en-US" sz="2800" b="1" dirty="0"/>
          </a:p>
          <a:p>
            <a:pPr algn="l" rtl="0">
              <a:buNone/>
            </a:pPr>
            <a:r>
              <a:rPr lang="en-US" sz="2800" b="1" dirty="0" smtClean="0"/>
              <a:t>Decreased </a:t>
            </a:r>
            <a:r>
              <a:rPr lang="en-US" sz="2800" b="1" dirty="0"/>
              <a:t>body </a:t>
            </a:r>
            <a:r>
              <a:rPr lang="en-US" sz="2800" b="1" dirty="0" smtClean="0"/>
              <a:t>weight</a:t>
            </a:r>
          </a:p>
          <a:p>
            <a:pPr algn="l" rtl="0">
              <a:buNone/>
            </a:pPr>
            <a:r>
              <a:rPr lang="en-US" sz="2800" b="1" dirty="0" smtClean="0"/>
              <a:t>Decreased blood cholesterol</a:t>
            </a:r>
            <a:endParaRPr lang="en-US" sz="2800" b="1" dirty="0" smtClean="0">
              <a:solidFill>
                <a:srgbClr val="C00000"/>
              </a:solidFill>
            </a:endParaRPr>
          </a:p>
          <a:p>
            <a:pPr algn="l" rtl="0">
              <a:buNone/>
            </a:pPr>
            <a:r>
              <a:rPr lang="en-US" sz="2800" b="1" dirty="0" smtClean="0">
                <a:solidFill>
                  <a:srgbClr val="C00000"/>
                </a:solidFill>
              </a:rPr>
              <a:t>II) Systemic: </a:t>
            </a:r>
          </a:p>
          <a:p>
            <a:pPr algn="l" rtl="0">
              <a:buNone/>
            </a:pPr>
            <a:r>
              <a:rPr lang="en-US" sz="2800" b="1" dirty="0" smtClean="0"/>
              <a:t> </a:t>
            </a:r>
            <a:r>
              <a:rPr lang="en-US" sz="2800" dirty="0" smtClean="0"/>
              <a:t>Increased excitability and irritability</a:t>
            </a:r>
            <a:r>
              <a:rPr lang="en-US" sz="2800" b="1" dirty="0"/>
              <a:t>,</a:t>
            </a:r>
            <a:r>
              <a:rPr lang="en-US" sz="2800" b="1" dirty="0" smtClean="0"/>
              <a:t> </a:t>
            </a:r>
            <a:r>
              <a:rPr lang="en-US" sz="2800" dirty="0" smtClean="0"/>
              <a:t>Fine tremors, Insomnia. Increased appetite,</a:t>
            </a:r>
            <a:r>
              <a:rPr lang="en-US" sz="2800" dirty="0"/>
              <a:t> Exophthalmos in 30% of </a:t>
            </a:r>
            <a:r>
              <a:rPr lang="en-US" sz="2800" dirty="0" smtClean="0"/>
              <a:t>patients,</a:t>
            </a:r>
            <a:r>
              <a:rPr lang="en-US" sz="2800" dirty="0"/>
              <a:t> Increased heart rate and cardiac output</a:t>
            </a:r>
          </a:p>
          <a:p>
            <a:pPr algn="l" rtl="0">
              <a:buNone/>
            </a:pPr>
            <a:endParaRPr lang="en-US" sz="2800" dirty="0"/>
          </a:p>
          <a:p>
            <a:pPr algn="l" rtl="0">
              <a:buNone/>
            </a:pPr>
            <a:endParaRPr lang="en-US" sz="2800" dirty="0" smtClean="0"/>
          </a:p>
          <a:p>
            <a:pPr algn="l" rtl="0">
              <a:buNone/>
            </a:pPr>
            <a:r>
              <a:rPr lang="en-US" sz="2800" b="1" dirty="0" smtClean="0"/>
              <a:t>     </a:t>
            </a:r>
          </a:p>
          <a:p>
            <a:pPr algn="l" rtl="0">
              <a:buNone/>
            </a:pPr>
            <a:endParaRPr lang="ar-SA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643050"/>
            <a:ext cx="2857520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4" name="Picture 2" descr="http://www.exodontia.info/files/Toxic_Goitre_-_exophthalmous_neck_goitr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1000108"/>
            <a:ext cx="3057526" cy="4572000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6215074" y="5929330"/>
            <a:ext cx="212327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sz="3200" b="1" dirty="0" smtClean="0"/>
              <a:t>Toxic </a:t>
            </a:r>
            <a:r>
              <a:rPr lang="en-US" sz="3200" b="1" dirty="0" err="1" smtClean="0"/>
              <a:t>goitre</a:t>
            </a:r>
            <a:endParaRPr lang="en-US" sz="3200" b="1" dirty="0"/>
          </a:p>
        </p:txBody>
      </p:sp>
      <p:sp>
        <p:nvSpPr>
          <p:cNvPr id="7" name="Rectangle 6"/>
          <p:cNvSpPr/>
          <p:nvPr/>
        </p:nvSpPr>
        <p:spPr>
          <a:xfrm>
            <a:off x="1643042" y="5715016"/>
            <a:ext cx="208563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sz="3200" b="1" dirty="0" err="1" smtClean="0"/>
              <a:t>Myxedema</a:t>
            </a:r>
            <a:endParaRPr 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71546"/>
          </a:xfrm>
        </p:spPr>
        <p:txBody>
          <a:bodyPr/>
          <a:lstStyle/>
          <a:p>
            <a:r>
              <a:rPr lang="en-US" b="1" dirty="0" smtClean="0"/>
              <a:t>Definitions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4422"/>
            <a:ext cx="9144000" cy="5643578"/>
          </a:xfrm>
        </p:spPr>
        <p:txBody>
          <a:bodyPr>
            <a:normAutofit fontScale="77500" lnSpcReduction="20000"/>
          </a:bodyPr>
          <a:lstStyle/>
          <a:p>
            <a:pPr algn="l" rtl="0"/>
            <a:r>
              <a:rPr lang="en-US" b="1" u="sng" dirty="0" smtClean="0">
                <a:solidFill>
                  <a:srgbClr val="FF0000"/>
                </a:solidFill>
              </a:rPr>
              <a:t>Hormone: </a:t>
            </a:r>
            <a:r>
              <a:rPr lang="en-US" b="1" dirty="0" smtClean="0"/>
              <a:t>are </a:t>
            </a:r>
            <a:r>
              <a:rPr lang="en-US" b="1" dirty="0"/>
              <a:t>special chemical messengers in the </a:t>
            </a:r>
            <a:r>
              <a:rPr lang="en-US" b="1" dirty="0" smtClean="0"/>
              <a:t>body that </a:t>
            </a:r>
            <a:r>
              <a:rPr lang="en-US" b="1" dirty="0"/>
              <a:t>are secreted directly into the blood </a:t>
            </a:r>
            <a:r>
              <a:rPr lang="en-US" b="1" dirty="0" smtClean="0"/>
              <a:t>. </a:t>
            </a:r>
            <a:r>
              <a:rPr lang="en-US" b="1" dirty="0"/>
              <a:t>These messengers control most major bodily </a:t>
            </a:r>
            <a:r>
              <a:rPr lang="en-US" b="1" dirty="0" smtClean="0"/>
              <a:t>functions.</a:t>
            </a:r>
          </a:p>
          <a:p>
            <a:pPr algn="l" rtl="0"/>
            <a:r>
              <a:rPr lang="en-US" b="1" dirty="0"/>
              <a:t>Hormones are secreted from the endocrine glands in the body</a:t>
            </a:r>
            <a:endParaRPr lang="en-US" b="1" dirty="0" smtClean="0"/>
          </a:p>
          <a:p>
            <a:pPr algn="l" rtl="0"/>
            <a:endParaRPr lang="en-US" b="1" dirty="0"/>
          </a:p>
          <a:p>
            <a:pPr algn="l" rtl="0"/>
            <a:r>
              <a:rPr lang="en-US" b="1" u="sng" dirty="0" smtClean="0">
                <a:solidFill>
                  <a:srgbClr val="FF0000"/>
                </a:solidFill>
              </a:rPr>
              <a:t>Endocrine glands: </a:t>
            </a:r>
            <a:r>
              <a:rPr lang="en-US" b="1" dirty="0" smtClean="0"/>
              <a:t>are ductless glands which secrete hormones directly to the blood.</a:t>
            </a:r>
          </a:p>
          <a:p>
            <a:pPr algn="l" rtl="0">
              <a:buNone/>
            </a:pPr>
            <a:endParaRPr lang="en-US" b="1" dirty="0" smtClean="0"/>
          </a:p>
          <a:p>
            <a:pPr algn="l" rtl="0">
              <a:buNone/>
            </a:pPr>
            <a:r>
              <a:rPr lang="en-US" b="1" dirty="0" smtClean="0"/>
              <a:t>   </a:t>
            </a:r>
            <a:r>
              <a:rPr lang="en-US" b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They are:</a:t>
            </a:r>
          </a:p>
          <a:p>
            <a:pPr algn="l" rtl="0">
              <a:buNone/>
            </a:pPr>
            <a:r>
              <a:rPr lang="en-US" b="1" dirty="0" smtClean="0"/>
              <a:t>  1- Pituitary gland</a:t>
            </a:r>
          </a:p>
          <a:p>
            <a:pPr algn="l" rtl="0">
              <a:buNone/>
            </a:pPr>
            <a:r>
              <a:rPr lang="en-US" b="1" dirty="0" smtClean="0"/>
              <a:t>  2- Thyroid gland</a:t>
            </a:r>
          </a:p>
          <a:p>
            <a:pPr algn="l" rtl="0">
              <a:buNone/>
            </a:pPr>
            <a:r>
              <a:rPr lang="en-US" b="1" dirty="0" smtClean="0"/>
              <a:t>  3- Parathyroid gland</a:t>
            </a:r>
          </a:p>
          <a:p>
            <a:pPr algn="l" rtl="0">
              <a:buNone/>
            </a:pPr>
            <a:r>
              <a:rPr lang="en-US" b="1" dirty="0" smtClean="0"/>
              <a:t>  4- Supra renal gland</a:t>
            </a:r>
          </a:p>
          <a:p>
            <a:pPr algn="l" rtl="0">
              <a:buNone/>
            </a:pPr>
            <a:r>
              <a:rPr lang="en-US" b="1" dirty="0" smtClean="0"/>
              <a:t>  5- Pancreas</a:t>
            </a:r>
          </a:p>
          <a:p>
            <a:pPr algn="l" rtl="0">
              <a:buNone/>
            </a:pPr>
            <a:r>
              <a:rPr lang="en-US" b="1" dirty="0" smtClean="0"/>
              <a:t>  6- Gonads</a:t>
            </a:r>
            <a:endParaRPr lang="ar-SA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2984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rgbClr val="0070C0"/>
                </a:solidFill>
              </a:rPr>
              <a:t>Thyroid Function Tests</a:t>
            </a:r>
            <a:endParaRPr lang="ar-SA" sz="4000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412776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algn="l" rtl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I. </a:t>
            </a:r>
            <a:r>
              <a:rPr lang="en-US" b="1" dirty="0">
                <a:solidFill>
                  <a:srgbClr val="FF0000"/>
                </a:solidFill>
              </a:rPr>
              <a:t>Nonspecific tests</a:t>
            </a:r>
          </a:p>
          <a:p>
            <a:pPr algn="l" rtl="0">
              <a:buNone/>
            </a:pPr>
            <a:r>
              <a:rPr lang="en-US" b="1" dirty="0"/>
              <a:t>l</a:t>
            </a:r>
            <a:r>
              <a:rPr lang="en-US" b="1" dirty="0" smtClean="0"/>
              <a:t>.  BMR </a:t>
            </a:r>
          </a:p>
          <a:p>
            <a:pPr algn="l" rtl="0">
              <a:buNone/>
            </a:pPr>
            <a:r>
              <a:rPr lang="en-US" b="1" dirty="0" smtClean="0"/>
              <a:t>2</a:t>
            </a:r>
            <a:r>
              <a:rPr lang="en-US" b="1" dirty="0"/>
              <a:t>. </a:t>
            </a:r>
            <a:r>
              <a:rPr lang="en-US" b="1" dirty="0" smtClean="0"/>
              <a:t>Serum </a:t>
            </a:r>
            <a:r>
              <a:rPr lang="en-US" b="1" dirty="0"/>
              <a:t>cholesterol</a:t>
            </a:r>
          </a:p>
          <a:p>
            <a:pPr algn="l" rtl="0">
              <a:buNone/>
            </a:pPr>
            <a:r>
              <a:rPr lang="en-US" b="1" dirty="0"/>
              <a:t> </a:t>
            </a:r>
          </a:p>
          <a:p>
            <a:pPr algn="l" rtl="0">
              <a:buNone/>
            </a:pPr>
            <a:r>
              <a:rPr lang="en-US" b="1" dirty="0">
                <a:solidFill>
                  <a:srgbClr val="FF0000"/>
                </a:solidFill>
              </a:rPr>
              <a:t>II. Specific tests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Protein </a:t>
            </a:r>
            <a:r>
              <a:rPr lang="en-US" b="1" dirty="0"/>
              <a:t>bound iodine (PBI) </a:t>
            </a:r>
            <a:endParaRPr lang="en-US" b="1" dirty="0" smtClean="0"/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 </a:t>
            </a:r>
            <a:r>
              <a:rPr lang="en-US" b="1" dirty="0"/>
              <a:t>Radioactive iodine uptake by thyroid gland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Radioimmunoassay of plasma T4 , T3 (free and total) and TSH</a:t>
            </a:r>
          </a:p>
          <a:p>
            <a:pPr>
              <a:buNone/>
            </a:pPr>
            <a:r>
              <a:rPr lang="en-US" dirty="0" smtClean="0"/>
              <a:t> 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rgbClr val="0070C0"/>
                </a:solidFill>
              </a:rPr>
              <a:t>Thyroid Gland</a:t>
            </a:r>
            <a:endParaRPr lang="ar-SA" sz="4000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268760"/>
            <a:ext cx="8496944" cy="5112568"/>
          </a:xfrm>
        </p:spPr>
        <p:txBody>
          <a:bodyPr>
            <a:normAutofit/>
          </a:bodyPr>
          <a:lstStyle/>
          <a:p>
            <a:pPr algn="l" rtl="0">
              <a:buFontTx/>
              <a:buChar char="-"/>
            </a:pPr>
            <a:endParaRPr lang="en-US" dirty="0" smtClean="0"/>
          </a:p>
          <a:p>
            <a:pPr algn="l" rtl="0"/>
            <a:r>
              <a:rPr lang="en-US" b="1" u="sng" dirty="0" smtClean="0">
                <a:solidFill>
                  <a:schemeClr val="bg1">
                    <a:lumMod val="65000"/>
                  </a:schemeClr>
                </a:solidFill>
              </a:rPr>
              <a:t>Thyroid gland contains:</a:t>
            </a:r>
          </a:p>
          <a:p>
            <a:pPr algn="l" rtl="0">
              <a:buNone/>
            </a:pPr>
            <a:r>
              <a:rPr lang="en-US" b="1" dirty="0" smtClean="0">
                <a:solidFill>
                  <a:schemeClr val="bg1">
                    <a:lumMod val="65000"/>
                  </a:schemeClr>
                </a:solidFill>
              </a:rPr>
              <a:t>1) Follicular A cells: secretes thyroxin (T4) and tri-</a:t>
            </a:r>
            <a:r>
              <a:rPr lang="en-US" b="1" dirty="0" err="1" smtClean="0">
                <a:solidFill>
                  <a:schemeClr val="bg1">
                    <a:lumMod val="65000"/>
                  </a:schemeClr>
                </a:solidFill>
              </a:rPr>
              <a:t>iodothyronine</a:t>
            </a:r>
            <a:r>
              <a:rPr lang="en-US" b="1" dirty="0" smtClean="0">
                <a:solidFill>
                  <a:schemeClr val="bg1">
                    <a:lumMod val="65000"/>
                  </a:schemeClr>
                </a:solidFill>
              </a:rPr>
              <a:t> (T3).</a:t>
            </a:r>
          </a:p>
          <a:p>
            <a:pPr algn="l" rtl="0">
              <a:buNone/>
            </a:pPr>
            <a:endParaRPr lang="en-US" b="1" dirty="0" smtClean="0"/>
          </a:p>
          <a:p>
            <a:pPr algn="l" rtl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2) </a:t>
            </a:r>
            <a:r>
              <a:rPr lang="en-US" b="1" dirty="0" err="1" smtClean="0">
                <a:solidFill>
                  <a:srgbClr val="FF0000"/>
                </a:solidFill>
              </a:rPr>
              <a:t>Parafollicular</a:t>
            </a:r>
            <a:r>
              <a:rPr lang="en-US" b="1" dirty="0" smtClean="0">
                <a:solidFill>
                  <a:srgbClr val="FF0000"/>
                </a:solidFill>
              </a:rPr>
              <a:t> C cells :</a:t>
            </a:r>
          </a:p>
          <a:p>
            <a:pPr algn="l" rtl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smtClean="0"/>
              <a:t>Secretes calcitonin (calcium lowering hormone).</a:t>
            </a:r>
          </a:p>
        </p:txBody>
      </p:sp>
    </p:spTree>
    <p:extLst>
      <p:ext uri="{BB962C8B-B14F-4D97-AF65-F5344CB8AC3E}">
        <p14:creationId xmlns:p14="http://schemas.microsoft.com/office/powerpoint/2010/main" val="115804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-31643"/>
            <a:ext cx="8229600" cy="1000108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0070C0"/>
                </a:solidFill>
              </a:rPr>
              <a:t>Hormones of calcium homeostasis</a:t>
            </a:r>
            <a:endParaRPr lang="ar-SA" sz="3600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836712"/>
            <a:ext cx="9144000" cy="5786454"/>
          </a:xfrm>
        </p:spPr>
        <p:txBody>
          <a:bodyPr>
            <a:normAutofit fontScale="92500" lnSpcReduction="20000"/>
          </a:bodyPr>
          <a:lstStyle/>
          <a:p>
            <a:pPr algn="l" rtl="0"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Functions of calcium:</a:t>
            </a:r>
          </a:p>
          <a:p>
            <a:pPr algn="l" rtl="0">
              <a:buNone/>
            </a:pPr>
            <a:r>
              <a:rPr lang="en-US" dirty="0" smtClean="0"/>
              <a:t>1) </a:t>
            </a:r>
            <a:r>
              <a:rPr lang="en-US" sz="3000" dirty="0" smtClean="0"/>
              <a:t>Bone and teeth mineralization.</a:t>
            </a:r>
          </a:p>
          <a:p>
            <a:pPr algn="l" rtl="0">
              <a:buNone/>
            </a:pPr>
            <a:r>
              <a:rPr lang="en-US" sz="3000" dirty="0" smtClean="0"/>
              <a:t>2) Blood coagulation .</a:t>
            </a:r>
          </a:p>
          <a:p>
            <a:pPr algn="l" rtl="0">
              <a:buNone/>
            </a:pPr>
            <a:r>
              <a:rPr lang="en-US" sz="3000" dirty="0" smtClean="0"/>
              <a:t>3) In neuromuscular system : calcium is important for :</a:t>
            </a:r>
          </a:p>
          <a:p>
            <a:pPr algn="l" rtl="0">
              <a:buNone/>
            </a:pPr>
            <a:r>
              <a:rPr lang="en-US" sz="3000" dirty="0" smtClean="0"/>
              <a:t>   * Normal excitability of nerves</a:t>
            </a:r>
          </a:p>
          <a:p>
            <a:pPr algn="l" rtl="0">
              <a:buNone/>
            </a:pPr>
            <a:r>
              <a:rPr lang="en-US" sz="3000" dirty="0" smtClean="0"/>
              <a:t>   * Neuromuscular transmission.</a:t>
            </a:r>
          </a:p>
          <a:p>
            <a:pPr algn="l" rtl="0">
              <a:buNone/>
            </a:pPr>
            <a:r>
              <a:rPr lang="en-US" sz="3000" dirty="0" smtClean="0"/>
              <a:t>   * Muscle contraction.</a:t>
            </a:r>
          </a:p>
          <a:p>
            <a:pPr algn="l" rtl="0">
              <a:buNone/>
            </a:pPr>
            <a:r>
              <a:rPr lang="en-US" sz="3000" dirty="0" smtClean="0"/>
              <a:t>4) In endocrine glands, calcium mediates the secretion and action of hormones.</a:t>
            </a:r>
          </a:p>
          <a:p>
            <a:pPr algn="l" rtl="0">
              <a:buNone/>
            </a:pPr>
            <a:r>
              <a:rPr lang="en-US" sz="3000" dirty="0" smtClean="0"/>
              <a:t>5) Calcium is important for ATP formation in the mitochondria and ATP utilization in the cell.</a:t>
            </a:r>
          </a:p>
          <a:p>
            <a:pPr algn="l" rtl="0">
              <a:buNone/>
            </a:pPr>
            <a:r>
              <a:rPr lang="en-US" sz="3000" dirty="0" smtClean="0"/>
              <a:t>6) Calcium  is essential for normal cell membrane permeability and cell proliferation.</a:t>
            </a:r>
            <a:endParaRPr lang="en-US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rgbClr val="0070C0"/>
                </a:solidFill>
              </a:rPr>
              <a:t>Hormones of calcium homeostasis</a:t>
            </a:r>
            <a:endParaRPr lang="ar-SA" sz="4000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268760"/>
            <a:ext cx="8229600" cy="4824536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b="1" u="sng" dirty="0" smtClean="0">
                <a:solidFill>
                  <a:srgbClr val="00B050"/>
                </a:solidFill>
              </a:rPr>
              <a:t>Hormonal Control of Calcium Homeostasis:</a:t>
            </a:r>
          </a:p>
          <a:p>
            <a:pPr algn="l" rtl="0">
              <a:buNone/>
            </a:pPr>
            <a:endParaRPr lang="en-US" b="1" u="sng" dirty="0" smtClean="0">
              <a:solidFill>
                <a:srgbClr val="00B050"/>
              </a:solidFill>
            </a:endParaRPr>
          </a:p>
          <a:p>
            <a:pPr algn="l" rtl="0">
              <a:buNone/>
            </a:pPr>
            <a:r>
              <a:rPr lang="en-US" b="1" dirty="0" smtClean="0"/>
              <a:t>The blood level of </a:t>
            </a:r>
            <a:r>
              <a:rPr lang="en-US" b="1" dirty="0" err="1" smtClean="0"/>
              <a:t>ionisable</a:t>
            </a:r>
            <a:r>
              <a:rPr lang="en-US" b="1" dirty="0" smtClean="0"/>
              <a:t> calcium is kept constant mainly by 3 hormones:</a:t>
            </a:r>
          </a:p>
          <a:p>
            <a:pPr algn="l" rtl="0">
              <a:buNone/>
            </a:pPr>
            <a:r>
              <a:rPr lang="en-US" b="1" dirty="0" smtClean="0"/>
              <a:t>I. </a:t>
            </a:r>
            <a:r>
              <a:rPr lang="en-US" b="1" dirty="0" err="1" smtClean="0">
                <a:solidFill>
                  <a:srgbClr val="FF0000"/>
                </a:solidFill>
              </a:rPr>
              <a:t>Parathormone</a:t>
            </a:r>
            <a:r>
              <a:rPr lang="en-US" b="1" dirty="0" smtClean="0">
                <a:solidFill>
                  <a:srgbClr val="FF0000"/>
                </a:solidFill>
              </a:rPr>
              <a:t>: </a:t>
            </a:r>
            <a:r>
              <a:rPr lang="en-US" b="1" dirty="0" smtClean="0"/>
              <a:t>Ca</a:t>
            </a:r>
            <a:r>
              <a:rPr lang="en-US" b="1" baseline="30000" dirty="0" smtClean="0"/>
              <a:t>++</a:t>
            </a:r>
            <a:r>
              <a:rPr lang="en-US" b="1" dirty="0" smtClean="0"/>
              <a:t> raising hormone</a:t>
            </a:r>
          </a:p>
          <a:p>
            <a:pPr algn="l" rtl="0">
              <a:buNone/>
            </a:pPr>
            <a:r>
              <a:rPr lang="en-US" b="1" dirty="0" smtClean="0"/>
              <a:t>II. </a:t>
            </a:r>
            <a:r>
              <a:rPr lang="en-US" b="1" dirty="0" err="1" smtClean="0">
                <a:solidFill>
                  <a:srgbClr val="FF0000"/>
                </a:solidFill>
              </a:rPr>
              <a:t>Calcitonin</a:t>
            </a:r>
            <a:r>
              <a:rPr lang="en-US" b="1" dirty="0" smtClean="0">
                <a:solidFill>
                  <a:srgbClr val="FF0000"/>
                </a:solidFill>
              </a:rPr>
              <a:t>: </a:t>
            </a:r>
            <a:r>
              <a:rPr lang="en-US" b="1" dirty="0" smtClean="0"/>
              <a:t>Ca</a:t>
            </a:r>
            <a:r>
              <a:rPr lang="en-US" b="1" baseline="30000" dirty="0" smtClean="0"/>
              <a:t>++</a:t>
            </a:r>
            <a:r>
              <a:rPr lang="en-US" b="1" dirty="0" smtClean="0"/>
              <a:t> lowering hormone</a:t>
            </a:r>
          </a:p>
          <a:p>
            <a:pPr algn="l" rtl="0">
              <a:buNone/>
            </a:pPr>
            <a:r>
              <a:rPr lang="en-US" b="1" dirty="0" smtClean="0"/>
              <a:t>Ill. </a:t>
            </a:r>
            <a:r>
              <a:rPr lang="en-US" b="1" dirty="0" smtClean="0">
                <a:solidFill>
                  <a:srgbClr val="FF0000"/>
                </a:solidFill>
              </a:rPr>
              <a:t>1, 25 </a:t>
            </a:r>
            <a:r>
              <a:rPr lang="en-US" b="1" dirty="0" err="1" smtClean="0">
                <a:solidFill>
                  <a:srgbClr val="FF0000"/>
                </a:solidFill>
              </a:rPr>
              <a:t>dihydroxy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cholecalciferol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smtClean="0"/>
              <a:t>which is vitamin D3 metabolite : Ca</a:t>
            </a:r>
            <a:r>
              <a:rPr lang="en-US" b="1" baseline="30000" dirty="0" smtClean="0"/>
              <a:t>++</a:t>
            </a:r>
            <a:r>
              <a:rPr lang="en-US" b="1" dirty="0" smtClean="0"/>
              <a:t> raising hormone</a:t>
            </a:r>
            <a:endParaRPr lang="ar-SA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rgbClr val="0070C0"/>
                </a:solidFill>
              </a:rPr>
              <a:t>Tetany</a:t>
            </a:r>
            <a:endParaRPr lang="ar-SA" sz="4000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08720"/>
            <a:ext cx="9144000" cy="5786454"/>
          </a:xfrm>
        </p:spPr>
        <p:txBody>
          <a:bodyPr>
            <a:normAutofit fontScale="92500" lnSpcReduction="20000"/>
          </a:bodyPr>
          <a:lstStyle/>
          <a:p>
            <a:pPr algn="l" rtl="0"/>
            <a:r>
              <a:rPr lang="en-US" b="1" u="sng" dirty="0" smtClean="0">
                <a:solidFill>
                  <a:srgbClr val="FF0000"/>
                </a:solidFill>
              </a:rPr>
              <a:t>Definition: </a:t>
            </a:r>
            <a:r>
              <a:rPr lang="en-US" b="1" dirty="0" smtClean="0"/>
              <a:t>a state of increased neuromuscular excitability resulting from </a:t>
            </a:r>
            <a:r>
              <a:rPr lang="en-US" b="1" u="sng" dirty="0" smtClean="0"/>
              <a:t>decreased</a:t>
            </a:r>
            <a:r>
              <a:rPr lang="en-US" b="1" dirty="0" smtClean="0"/>
              <a:t> blood level of ionized calcium.</a:t>
            </a:r>
          </a:p>
          <a:p>
            <a:pPr algn="l" rtl="0">
              <a:buNone/>
            </a:pPr>
            <a:endParaRPr lang="en-US" b="1" dirty="0" smtClean="0"/>
          </a:p>
          <a:p>
            <a:pPr algn="l" rtl="0"/>
            <a:r>
              <a:rPr lang="en-US" b="1" u="sng" dirty="0" smtClean="0">
                <a:solidFill>
                  <a:srgbClr val="FF0000"/>
                </a:solidFill>
              </a:rPr>
              <a:t>Causes of decreased Ca</a:t>
            </a:r>
            <a:r>
              <a:rPr lang="en-US" b="1" u="sng" baseline="30000" dirty="0" smtClean="0">
                <a:solidFill>
                  <a:srgbClr val="FF0000"/>
                </a:solidFill>
              </a:rPr>
              <a:t>++</a:t>
            </a:r>
            <a:r>
              <a:rPr lang="en-US" b="1" u="sng" dirty="0" smtClean="0">
                <a:solidFill>
                  <a:srgbClr val="FF0000"/>
                </a:solidFill>
              </a:rPr>
              <a:t> concentration in blood:</a:t>
            </a:r>
          </a:p>
          <a:p>
            <a:pPr algn="l" rtl="0">
              <a:buNone/>
            </a:pPr>
            <a:r>
              <a:rPr lang="en-US" b="1" dirty="0" smtClean="0"/>
              <a:t>1- </a:t>
            </a:r>
            <a:r>
              <a:rPr lang="en-US" b="1" dirty="0" err="1" smtClean="0"/>
              <a:t>Hypoparathyroidism</a:t>
            </a:r>
            <a:r>
              <a:rPr lang="en-US" b="1" dirty="0" smtClean="0"/>
              <a:t>.</a:t>
            </a:r>
          </a:p>
          <a:p>
            <a:pPr algn="l" rtl="0">
              <a:buNone/>
            </a:pPr>
            <a:r>
              <a:rPr lang="en-US" b="1" i="1" dirty="0" smtClean="0"/>
              <a:t>2- </a:t>
            </a:r>
            <a:r>
              <a:rPr lang="en-US" b="1" dirty="0" smtClean="0"/>
              <a:t>Vitamin D deficiency → decreased Ca</a:t>
            </a:r>
            <a:r>
              <a:rPr lang="en-US" b="1" baseline="30000" dirty="0" smtClean="0"/>
              <a:t>++</a:t>
            </a:r>
            <a:r>
              <a:rPr lang="en-US" b="1" dirty="0" smtClean="0"/>
              <a:t> absorption from the intestine e.g. rickets and </a:t>
            </a:r>
            <a:r>
              <a:rPr lang="en-US" b="1" dirty="0" err="1" smtClean="0"/>
              <a:t>osteomalacia</a:t>
            </a:r>
            <a:r>
              <a:rPr lang="en-US" b="1" dirty="0" smtClean="0"/>
              <a:t>.</a:t>
            </a:r>
          </a:p>
          <a:p>
            <a:pPr algn="l" rtl="0">
              <a:buNone/>
            </a:pPr>
            <a:r>
              <a:rPr lang="en-US" b="1" dirty="0" smtClean="0"/>
              <a:t>3- Excessive administration of oxalates or citrates.</a:t>
            </a:r>
          </a:p>
          <a:p>
            <a:pPr algn="l" rtl="0">
              <a:buNone/>
            </a:pPr>
            <a:r>
              <a:rPr lang="en-US" b="1" dirty="0" smtClean="0"/>
              <a:t>4- Renal failure .</a:t>
            </a:r>
          </a:p>
          <a:p>
            <a:pPr algn="l" rtl="0"/>
            <a:r>
              <a:rPr lang="en-US" b="1" u="sng" dirty="0" smtClean="0">
                <a:solidFill>
                  <a:srgbClr val="FF0000"/>
                </a:solidFill>
              </a:rPr>
              <a:t>Types: Two types:</a:t>
            </a:r>
          </a:p>
          <a:p>
            <a:pPr algn="l" rtl="0">
              <a:buNone/>
            </a:pPr>
            <a:r>
              <a:rPr lang="en-US" b="1" dirty="0" smtClean="0"/>
              <a:t>I. Manifest </a:t>
            </a:r>
            <a:r>
              <a:rPr lang="en-US" b="1" dirty="0" err="1" smtClean="0"/>
              <a:t>tetany</a:t>
            </a:r>
            <a:r>
              <a:rPr lang="en-US" b="1" dirty="0" smtClean="0"/>
              <a:t>.</a:t>
            </a:r>
          </a:p>
          <a:p>
            <a:pPr algn="l" rtl="0">
              <a:buNone/>
            </a:pPr>
            <a:r>
              <a:rPr lang="en-US" b="1" dirty="0" smtClean="0"/>
              <a:t>II. Latent </a:t>
            </a:r>
            <a:r>
              <a:rPr lang="en-US" b="1" dirty="0" err="1" smtClean="0"/>
              <a:t>tetany</a:t>
            </a:r>
            <a:r>
              <a:rPr lang="en-US" b="1" dirty="0" smtClean="0"/>
              <a:t>.</a:t>
            </a:r>
          </a:p>
          <a:p>
            <a:pPr algn="l" rtl="0">
              <a:buNone/>
            </a:pPr>
            <a:endParaRPr lang="ar-SA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endocrinesurgeon.co.uk/images/stories/content/carpopedal-spas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9" y="1000108"/>
            <a:ext cx="5429288" cy="4143404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2857488" y="5786454"/>
            <a:ext cx="29274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err="1" smtClean="0"/>
              <a:t>Carpopedal</a:t>
            </a:r>
            <a:r>
              <a:rPr lang="en-US" sz="2800" b="1" dirty="0" smtClean="0"/>
              <a:t> spasm</a:t>
            </a:r>
            <a:endParaRPr lang="ar-SA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rgbClr val="0070C0"/>
                </a:solidFill>
              </a:rPr>
              <a:t>The adrenal </a:t>
            </a:r>
            <a:r>
              <a:rPr lang="en-US" sz="4000" b="1" dirty="0" smtClean="0">
                <a:solidFill>
                  <a:srgbClr val="0070C0"/>
                </a:solidFill>
              </a:rPr>
              <a:t>glands =Suprarenal gland</a:t>
            </a:r>
            <a:endParaRPr lang="ar-SA" sz="4000" b="1" dirty="0">
              <a:solidFill>
                <a:srgbClr val="0070C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0" y="980728"/>
            <a:ext cx="9144000" cy="5500702"/>
          </a:xfrm>
        </p:spPr>
        <p:txBody>
          <a:bodyPr>
            <a:normAutofit/>
          </a:bodyPr>
          <a:lstStyle/>
          <a:p>
            <a:pPr algn="l" rtl="0">
              <a:buFontTx/>
              <a:buChar char="-"/>
            </a:pPr>
            <a:r>
              <a:rPr lang="en-US" b="1" dirty="0" smtClean="0"/>
              <a:t>In the body, there are </a:t>
            </a:r>
            <a:r>
              <a:rPr lang="en-US" b="1" dirty="0" smtClean="0">
                <a:solidFill>
                  <a:srgbClr val="FF0000"/>
                </a:solidFill>
              </a:rPr>
              <a:t>two suprarenal glands</a:t>
            </a:r>
            <a:r>
              <a:rPr lang="en-US" b="1" dirty="0" smtClean="0"/>
              <a:t>, each lies at the superior pole of the corresponding kidney.</a:t>
            </a:r>
          </a:p>
          <a:p>
            <a:pPr algn="l" rtl="0">
              <a:buNone/>
            </a:pPr>
            <a:endParaRPr lang="en-US" b="1" dirty="0" smtClean="0"/>
          </a:p>
          <a:p>
            <a:pPr algn="l" rtl="0">
              <a:buFontTx/>
              <a:buChar char="-"/>
            </a:pPr>
            <a:r>
              <a:rPr lang="en-US" b="1" dirty="0" smtClean="0"/>
              <a:t>Each gland consists of 2 distinctive parts:</a:t>
            </a:r>
          </a:p>
          <a:p>
            <a:pPr algn="l" rtl="0">
              <a:buNone/>
            </a:pPr>
            <a:r>
              <a:rPr lang="en-US" b="1" i="1" dirty="0" smtClean="0"/>
              <a:t>    *</a:t>
            </a:r>
            <a:r>
              <a:rPr lang="en-US" b="1" i="1" dirty="0" smtClean="0">
                <a:solidFill>
                  <a:srgbClr val="FF0000"/>
                </a:solidFill>
              </a:rPr>
              <a:t>Suprarenal medulla (central):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smtClean="0"/>
              <a:t>secretes </a:t>
            </a:r>
            <a:r>
              <a:rPr lang="en-US" b="1" dirty="0" err="1" smtClean="0"/>
              <a:t>catecholamines</a:t>
            </a:r>
            <a:r>
              <a:rPr lang="en-US" b="1" dirty="0" smtClean="0"/>
              <a:t> (epinephrine and </a:t>
            </a:r>
            <a:r>
              <a:rPr lang="en-US" b="1" dirty="0" err="1" smtClean="0"/>
              <a:t>norepinephrine</a:t>
            </a:r>
            <a:r>
              <a:rPr lang="en-US" b="1" dirty="0" smtClean="0"/>
              <a:t>) and   </a:t>
            </a:r>
          </a:p>
          <a:p>
            <a:pPr algn="l" rtl="0">
              <a:buNone/>
            </a:pPr>
            <a:r>
              <a:rPr lang="en-US" b="1" i="1" dirty="0" smtClean="0">
                <a:solidFill>
                  <a:srgbClr val="FF0000"/>
                </a:solidFill>
              </a:rPr>
              <a:t>    </a:t>
            </a:r>
            <a:r>
              <a:rPr lang="en-US" b="1" i="1" dirty="0" smtClean="0"/>
              <a:t>*</a:t>
            </a:r>
            <a:r>
              <a:rPr lang="en-US" b="1" i="1" dirty="0" smtClean="0">
                <a:solidFill>
                  <a:srgbClr val="FF0000"/>
                </a:solidFill>
              </a:rPr>
              <a:t>Suprarenal cortex(peripheral):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smtClean="0"/>
              <a:t>secretes corticosteroids.</a:t>
            </a:r>
          </a:p>
          <a:p>
            <a:pPr algn="l" rtl="0">
              <a:buNone/>
            </a:pPr>
            <a:endParaRPr lang="en-US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C:\Documents and Settings\user\Desktop\Adrenal-Glands[1]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1640" y="1068484"/>
            <a:ext cx="6120680" cy="3860714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3500430" y="5572140"/>
            <a:ext cx="27038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/>
              <a:t>Suprarenal gland</a:t>
            </a:r>
            <a:endParaRPr lang="ar-SA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en-US" sz="3600" b="1" u="sng" dirty="0" smtClean="0">
                <a:solidFill>
                  <a:srgbClr val="0070C0"/>
                </a:solidFill>
              </a:rPr>
              <a:t>SUPRARENAL CORTEX</a:t>
            </a:r>
            <a:br>
              <a:rPr lang="en-US" sz="3600" b="1" u="sng" dirty="0" smtClean="0">
                <a:solidFill>
                  <a:srgbClr val="0070C0"/>
                </a:solidFill>
              </a:rPr>
            </a:br>
            <a:endParaRPr lang="ar-SA" sz="3600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92696"/>
            <a:ext cx="9144000" cy="6021288"/>
          </a:xfrm>
        </p:spPr>
        <p:txBody>
          <a:bodyPr>
            <a:noAutofit/>
          </a:bodyPr>
          <a:lstStyle/>
          <a:p>
            <a:pPr algn="l" rtl="0">
              <a:buNone/>
            </a:pPr>
            <a:r>
              <a:rPr lang="en-US" sz="2400" b="1" dirty="0" smtClean="0"/>
              <a:t>Consists of 3 zones which secrete 3 groups of hormones. All are steroid in nature:</a:t>
            </a:r>
          </a:p>
          <a:p>
            <a:pPr algn="l" rtl="0">
              <a:buNone/>
            </a:pPr>
            <a:r>
              <a:rPr lang="en-US" sz="2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1) </a:t>
            </a:r>
            <a:r>
              <a:rPr lang="en-US" sz="2400" b="1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Zona</a:t>
            </a:r>
            <a:r>
              <a:rPr lang="en-US" sz="2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Glomerulosa</a:t>
            </a:r>
            <a:endParaRPr lang="en-US" sz="2400" b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rtl="0">
              <a:buNone/>
            </a:pPr>
            <a:r>
              <a:rPr lang="en-US" sz="2400" b="1" dirty="0" smtClean="0"/>
              <a:t>Secretes </a:t>
            </a:r>
            <a:r>
              <a:rPr lang="en-US" sz="2400" b="1" dirty="0" err="1" smtClean="0"/>
              <a:t>mineralocorticoids</a:t>
            </a:r>
            <a:r>
              <a:rPr lang="en-US" sz="2400" b="1" dirty="0" smtClean="0"/>
              <a:t>. mainly </a:t>
            </a:r>
            <a:r>
              <a:rPr lang="en-US" sz="2400" b="1" dirty="0" smtClean="0">
                <a:solidFill>
                  <a:srgbClr val="FF0000"/>
                </a:solidFill>
              </a:rPr>
              <a:t>aldosterone </a:t>
            </a:r>
            <a:r>
              <a:rPr lang="en-US" sz="2400" b="1" dirty="0" smtClean="0"/>
              <a:t>which:</a:t>
            </a:r>
          </a:p>
          <a:p>
            <a:pPr algn="l" rtl="0">
              <a:buNone/>
            </a:pPr>
            <a:r>
              <a:rPr lang="en-US" sz="2400" b="1" dirty="0" smtClean="0"/>
              <a:t>     a- Regulate Na</a:t>
            </a:r>
            <a:r>
              <a:rPr lang="en-US" sz="2400" b="1" baseline="30000" dirty="0" smtClean="0"/>
              <a:t>+</a:t>
            </a:r>
            <a:r>
              <a:rPr lang="en-US" sz="2400" b="1" dirty="0" smtClean="0"/>
              <a:t>, K</a:t>
            </a:r>
            <a:r>
              <a:rPr lang="en-US" sz="2400" b="1" baseline="30000" dirty="0" smtClean="0"/>
              <a:t>+</a:t>
            </a:r>
            <a:r>
              <a:rPr lang="en-US" sz="2400" b="1" dirty="0" smtClean="0"/>
              <a:t> and H2O metabolism. </a:t>
            </a:r>
          </a:p>
          <a:p>
            <a:pPr algn="l" rtl="0">
              <a:buNone/>
            </a:pPr>
            <a:r>
              <a:rPr lang="en-US" sz="2400" b="1" dirty="0" smtClean="0"/>
              <a:t>     b- Have weak glucocorticoid-like activity</a:t>
            </a:r>
          </a:p>
          <a:p>
            <a:pPr algn="l" rtl="0">
              <a:buNone/>
            </a:pPr>
            <a:r>
              <a:rPr lang="en-US" sz="2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2) </a:t>
            </a:r>
            <a:r>
              <a:rPr lang="en-US" sz="2400" b="1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Zona</a:t>
            </a:r>
            <a:r>
              <a:rPr lang="en-US" sz="2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Fasciculata</a:t>
            </a:r>
            <a:r>
              <a:rPr lang="en-US" sz="2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 algn="l" rtl="0">
              <a:buNone/>
            </a:pPr>
            <a:r>
              <a:rPr lang="en-US" sz="2400" b="1" dirty="0" smtClean="0"/>
              <a:t>Secretes glucocorticoids, mainly </a:t>
            </a:r>
            <a:r>
              <a:rPr lang="en-US" sz="2400" b="1" dirty="0" smtClean="0">
                <a:solidFill>
                  <a:srgbClr val="FF0000"/>
                </a:solidFill>
              </a:rPr>
              <a:t>cortisol </a:t>
            </a:r>
            <a:r>
              <a:rPr lang="en-US" sz="2400" b="1" dirty="0" smtClean="0"/>
              <a:t>which:</a:t>
            </a:r>
          </a:p>
          <a:p>
            <a:pPr algn="l" rtl="0">
              <a:buNone/>
            </a:pPr>
            <a:r>
              <a:rPr lang="en-US" sz="2400" b="1" dirty="0" smtClean="0"/>
              <a:t>    a- Regulate CHO, protein and fat metabolism</a:t>
            </a:r>
          </a:p>
          <a:p>
            <a:pPr algn="l" rtl="0">
              <a:buNone/>
            </a:pPr>
            <a:r>
              <a:rPr lang="en-US" sz="2400" b="1" dirty="0" smtClean="0"/>
              <a:t>    b- Have weak mineralocorticoid-like activity.</a:t>
            </a:r>
          </a:p>
          <a:p>
            <a:pPr algn="l" rtl="0">
              <a:buNone/>
            </a:pPr>
            <a:r>
              <a:rPr lang="en-US" sz="2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3) Zona </a:t>
            </a:r>
            <a:r>
              <a:rPr lang="en-US" sz="2400" b="1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Reticularis</a:t>
            </a:r>
            <a:endParaRPr lang="en-US" sz="2400" b="1" u="sng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rtl="0">
              <a:buNone/>
            </a:pPr>
            <a:r>
              <a:rPr lang="en-US" sz="2400" b="1" dirty="0" smtClean="0">
                <a:solidFill>
                  <a:srgbClr val="FF0000"/>
                </a:solidFill>
              </a:rPr>
              <a:t>Secretes sex hormones mainly </a:t>
            </a:r>
            <a:r>
              <a:rPr lang="en-US" sz="2400" b="1" dirty="0" smtClean="0"/>
              <a:t>androgen (</a:t>
            </a:r>
            <a:r>
              <a:rPr lang="en-US" sz="2400" b="1" dirty="0" err="1" smtClean="0"/>
              <a:t>dehydroepiandrosterone</a:t>
            </a:r>
            <a:r>
              <a:rPr lang="en-US" sz="2400" b="1" dirty="0" smtClean="0"/>
              <a:t> DHEA) and little estrogen</a:t>
            </a:r>
          </a:p>
          <a:p>
            <a:pPr algn="l" rtl="0">
              <a:buNone/>
            </a:pPr>
            <a:r>
              <a:rPr lang="en-US" sz="2400" b="1" i="1" dirty="0" smtClean="0"/>
              <a:t>N.B,:</a:t>
            </a:r>
            <a:r>
              <a:rPr lang="en-US" sz="2400" b="1" dirty="0" smtClean="0"/>
              <a:t> </a:t>
            </a:r>
            <a:r>
              <a:rPr lang="en-US" sz="2400" b="1" dirty="0" err="1" smtClean="0">
                <a:solidFill>
                  <a:srgbClr val="FF0000"/>
                </a:solidFill>
              </a:rPr>
              <a:t>Cortisol</a:t>
            </a:r>
            <a:r>
              <a:rPr lang="en-US" sz="2400" b="1" dirty="0" smtClean="0">
                <a:solidFill>
                  <a:srgbClr val="FF0000"/>
                </a:solidFill>
              </a:rPr>
              <a:t> and </a:t>
            </a:r>
            <a:r>
              <a:rPr lang="en-US" sz="2400" b="1" dirty="0" err="1" smtClean="0">
                <a:solidFill>
                  <a:srgbClr val="FF0000"/>
                </a:solidFill>
              </a:rPr>
              <a:t>aldosterone</a:t>
            </a:r>
            <a:r>
              <a:rPr lang="en-US" sz="2400" b="1" dirty="0" smtClean="0">
                <a:solidFill>
                  <a:srgbClr val="FF0000"/>
                </a:solidFill>
              </a:rPr>
              <a:t> are essential to life.</a:t>
            </a:r>
          </a:p>
          <a:p>
            <a:pPr algn="l" rtl="0">
              <a:buNone/>
            </a:pPr>
            <a:r>
              <a:rPr lang="en-US" sz="2400" b="1" i="1" dirty="0" smtClean="0">
                <a:solidFill>
                  <a:srgbClr val="FF0000"/>
                </a:solidFill>
              </a:rPr>
              <a:t/>
            </a:r>
            <a:br>
              <a:rPr lang="en-US" sz="2400" b="1" i="1" dirty="0" smtClean="0">
                <a:solidFill>
                  <a:srgbClr val="FF0000"/>
                </a:solidFill>
              </a:rPr>
            </a:br>
            <a:endParaRPr lang="ar-SA" sz="2400" b="1" dirty="0" smtClean="0">
              <a:solidFill>
                <a:srgbClr val="FF0000"/>
              </a:solidFill>
            </a:endParaRPr>
          </a:p>
          <a:p>
            <a:endParaRPr lang="ar-SA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legacy.owensboro.kctcs.edu/gcaplan/anat2/notes/Image607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741961"/>
            <a:ext cx="6387052" cy="4850727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3214678" y="6000768"/>
            <a:ext cx="34438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>
              <a:buNone/>
            </a:pPr>
            <a:r>
              <a:rPr lang="en-US" sz="2800" b="1" u="sng" dirty="0" smtClean="0"/>
              <a:t>SUPRARENAL CORTEX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 b="3600"/>
          <a:stretch>
            <a:fillRect/>
          </a:stretch>
        </p:blipFill>
        <p:spPr bwMode="auto">
          <a:xfrm>
            <a:off x="3851920" y="118040"/>
            <a:ext cx="4929190" cy="6334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5667474" y="5929330"/>
            <a:ext cx="29033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u="sng" dirty="0" smtClean="0">
                <a:solidFill>
                  <a:srgbClr val="FF0000"/>
                </a:solidFill>
              </a:rPr>
              <a:t>Endocrine glands: </a:t>
            </a:r>
            <a:endParaRPr lang="ar-SA" sz="2800" dirty="0"/>
          </a:p>
        </p:txBody>
      </p:sp>
      <p:sp>
        <p:nvSpPr>
          <p:cNvPr id="2" name="Rectangle 1"/>
          <p:cNvSpPr/>
          <p:nvPr/>
        </p:nvSpPr>
        <p:spPr>
          <a:xfrm>
            <a:off x="107504" y="260648"/>
            <a:ext cx="331236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400" dirty="0">
                <a:solidFill>
                  <a:srgbClr val="0070C0"/>
                </a:solidFill>
              </a:rPr>
              <a:t>These organs secrete hormone in microscopic </a:t>
            </a:r>
            <a:r>
              <a:rPr lang="en-US" sz="2400" dirty="0" smtClean="0">
                <a:solidFill>
                  <a:srgbClr val="0070C0"/>
                </a:solidFill>
              </a:rPr>
              <a:t>amounts. </a:t>
            </a:r>
            <a:r>
              <a:rPr lang="en-US" sz="2400" dirty="0">
                <a:solidFill>
                  <a:srgbClr val="0070C0"/>
                </a:solidFill>
              </a:rPr>
              <a:t>Even a very slight excess of hormone secretion can lead to disease states, as can the slightest deficiency in a hormone.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71546"/>
          </a:xfrm>
        </p:spPr>
        <p:txBody>
          <a:bodyPr>
            <a:normAutofit/>
          </a:bodyPr>
          <a:lstStyle/>
          <a:p>
            <a:pPr algn="l"/>
            <a:r>
              <a:rPr lang="en-US" sz="3600" b="1" dirty="0" err="1" smtClean="0">
                <a:solidFill>
                  <a:srgbClr val="0070C0"/>
                </a:solidFill>
              </a:rPr>
              <a:t>Cortisol</a:t>
            </a:r>
            <a:r>
              <a:rPr lang="en-US" sz="3600" b="1" dirty="0" smtClean="0">
                <a:solidFill>
                  <a:srgbClr val="0070C0"/>
                </a:solidFill>
              </a:rPr>
              <a:t> hormone (</a:t>
            </a:r>
            <a:r>
              <a:rPr lang="en-US" sz="3600" b="1" dirty="0" err="1" smtClean="0">
                <a:solidFill>
                  <a:srgbClr val="0070C0"/>
                </a:solidFill>
              </a:rPr>
              <a:t>contin</a:t>
            </a:r>
            <a:r>
              <a:rPr lang="en-US" sz="3600" b="1" dirty="0" smtClean="0">
                <a:solidFill>
                  <a:srgbClr val="0070C0"/>
                </a:solidFill>
              </a:rPr>
              <a:t>)</a:t>
            </a:r>
            <a:endParaRPr lang="ar-SA" sz="3600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80728"/>
            <a:ext cx="9144000" cy="5643578"/>
          </a:xfrm>
        </p:spPr>
        <p:txBody>
          <a:bodyPr>
            <a:normAutofit fontScale="85000" lnSpcReduction="10000"/>
          </a:bodyPr>
          <a:lstStyle/>
          <a:p>
            <a:pPr algn="l" rtl="0">
              <a:buNone/>
            </a:pPr>
            <a:r>
              <a:rPr lang="en-US" b="1" u="sng" dirty="0" smtClean="0"/>
              <a:t>II. Cortisol has the following actions (pharmacological actions</a:t>
            </a:r>
            <a:r>
              <a:rPr lang="en-US" b="1" dirty="0" smtClean="0"/>
              <a:t>):</a:t>
            </a:r>
          </a:p>
          <a:p>
            <a:pPr marL="514350" indent="-514350" algn="l" rtl="0">
              <a:buAutoNum type="arabicParenR"/>
            </a:pPr>
            <a:r>
              <a:rPr lang="en-US" b="1" i="1" u="sng" dirty="0" err="1" smtClean="0">
                <a:solidFill>
                  <a:srgbClr val="FF0000"/>
                </a:solidFill>
              </a:rPr>
              <a:t>Antistress</a:t>
            </a:r>
            <a:r>
              <a:rPr lang="en-US" b="1" i="1" u="sng" dirty="0" smtClean="0">
                <a:solidFill>
                  <a:srgbClr val="FF0000"/>
                </a:solidFill>
              </a:rPr>
              <a:t> effect of </a:t>
            </a:r>
            <a:r>
              <a:rPr lang="en-US" b="1" i="1" u="sng" dirty="0" err="1" smtClean="0">
                <a:solidFill>
                  <a:srgbClr val="FF0000"/>
                </a:solidFill>
              </a:rPr>
              <a:t>cortisol</a:t>
            </a:r>
            <a:r>
              <a:rPr lang="en-US" b="1" i="1" u="sng" dirty="0" smtClean="0">
                <a:solidFill>
                  <a:srgbClr val="FF0000"/>
                </a:solidFill>
              </a:rPr>
              <a:t>:</a:t>
            </a:r>
            <a:endParaRPr lang="en-US" b="1" u="sng" dirty="0" smtClean="0">
              <a:solidFill>
                <a:srgbClr val="FF0000"/>
              </a:solidFill>
            </a:endParaRPr>
          </a:p>
          <a:p>
            <a:pPr marL="514350" indent="-514350" algn="l" rtl="0">
              <a:buAutoNum type="arabicParenR"/>
            </a:pPr>
            <a:endParaRPr lang="en-US" b="1" dirty="0" smtClean="0"/>
          </a:p>
          <a:p>
            <a:pPr algn="l" rtl="0">
              <a:buNone/>
            </a:pPr>
            <a:r>
              <a:rPr lang="en-US" b="1" i="1" u="sng" dirty="0" smtClean="0">
                <a:solidFill>
                  <a:srgbClr val="FF0000"/>
                </a:solidFill>
              </a:rPr>
              <a:t>2) Anti-inflammatory effect of </a:t>
            </a:r>
            <a:r>
              <a:rPr lang="en-US" b="1" i="1" u="sng" dirty="0" err="1" smtClean="0">
                <a:solidFill>
                  <a:srgbClr val="FF0000"/>
                </a:solidFill>
              </a:rPr>
              <a:t>cortisol</a:t>
            </a:r>
            <a:r>
              <a:rPr lang="en-US" b="1" i="1" u="sng" dirty="0" smtClean="0">
                <a:solidFill>
                  <a:srgbClr val="FF0000"/>
                </a:solidFill>
              </a:rPr>
              <a:t>:</a:t>
            </a:r>
            <a:endParaRPr lang="en-US" b="1" u="sng" dirty="0" smtClean="0">
              <a:solidFill>
                <a:srgbClr val="FF0000"/>
              </a:solidFill>
            </a:endParaRPr>
          </a:p>
          <a:p>
            <a:pPr algn="l" rtl="0">
              <a:buNone/>
            </a:pPr>
            <a:endParaRPr lang="en-US" b="1" dirty="0" smtClean="0"/>
          </a:p>
          <a:p>
            <a:pPr algn="l" rtl="0">
              <a:buNone/>
            </a:pPr>
            <a:r>
              <a:rPr lang="en-US" b="1" i="1" u="sng" dirty="0" smtClean="0">
                <a:solidFill>
                  <a:srgbClr val="FF0000"/>
                </a:solidFill>
              </a:rPr>
              <a:t>3) </a:t>
            </a:r>
            <a:r>
              <a:rPr lang="en-US" b="1" i="1" u="sng" dirty="0" err="1" smtClean="0">
                <a:solidFill>
                  <a:srgbClr val="FF0000"/>
                </a:solidFill>
              </a:rPr>
              <a:t>Antiallergic</a:t>
            </a:r>
            <a:r>
              <a:rPr lang="en-US" b="1" i="1" u="sng" dirty="0" smtClean="0">
                <a:solidFill>
                  <a:srgbClr val="FF0000"/>
                </a:solidFill>
              </a:rPr>
              <a:t> effect of </a:t>
            </a:r>
            <a:r>
              <a:rPr lang="en-US" b="1" i="1" u="sng" dirty="0" err="1" smtClean="0">
                <a:solidFill>
                  <a:srgbClr val="FF0000"/>
                </a:solidFill>
              </a:rPr>
              <a:t>cortisol</a:t>
            </a:r>
            <a:r>
              <a:rPr lang="en-US" b="1" i="1" u="sng" dirty="0" smtClean="0">
                <a:solidFill>
                  <a:srgbClr val="FF0000"/>
                </a:solidFill>
              </a:rPr>
              <a:t>:</a:t>
            </a:r>
          </a:p>
          <a:p>
            <a:pPr algn="l" rtl="0">
              <a:buNone/>
            </a:pPr>
            <a:endParaRPr lang="en-US" b="1" dirty="0" smtClean="0"/>
          </a:p>
          <a:p>
            <a:pPr algn="l" rtl="0">
              <a:buNone/>
            </a:pPr>
            <a:r>
              <a:rPr lang="en-US" b="1" i="1" u="sng" dirty="0" smtClean="0">
                <a:solidFill>
                  <a:srgbClr val="FF0000"/>
                </a:solidFill>
              </a:rPr>
              <a:t>4) Effect on blood cells and immunity:</a:t>
            </a:r>
          </a:p>
          <a:p>
            <a:pPr algn="l" rtl="0"/>
            <a:r>
              <a:rPr lang="en-US" b="1" dirty="0" err="1" smtClean="0"/>
              <a:t>Cortisol</a:t>
            </a:r>
            <a:r>
              <a:rPr lang="en-US" b="1" dirty="0" smtClean="0"/>
              <a:t> increases the number of RBCs → </a:t>
            </a:r>
            <a:r>
              <a:rPr lang="en-US" b="1" dirty="0" err="1" smtClean="0"/>
              <a:t>polycythemia</a:t>
            </a:r>
            <a:endParaRPr lang="en-US" b="1" dirty="0" smtClean="0"/>
          </a:p>
          <a:p>
            <a:pPr algn="l" rtl="0"/>
            <a:r>
              <a:rPr lang="en-US" b="1" dirty="0" err="1" smtClean="0"/>
              <a:t>Cortisol</a:t>
            </a:r>
            <a:r>
              <a:rPr lang="en-US" b="1" dirty="0" smtClean="0"/>
              <a:t> decreases the number of </a:t>
            </a:r>
            <a:r>
              <a:rPr lang="en-US" b="1" dirty="0" err="1" smtClean="0"/>
              <a:t>esinophils</a:t>
            </a:r>
            <a:r>
              <a:rPr lang="en-US" b="1" dirty="0" smtClean="0"/>
              <a:t> and lymphocytes → decreased level of immunity for all foreign invaders. </a:t>
            </a:r>
            <a:endParaRPr lang="ar-SA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-99392"/>
            <a:ext cx="8229600" cy="1071546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0070C0"/>
                </a:solidFill>
              </a:rPr>
              <a:t>Cushing's Syndrome</a:t>
            </a:r>
            <a:endParaRPr lang="ar-SA" sz="3600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64704"/>
            <a:ext cx="9144000" cy="5976664"/>
          </a:xfrm>
        </p:spPr>
        <p:txBody>
          <a:bodyPr>
            <a:noAutofit/>
          </a:bodyPr>
          <a:lstStyle/>
          <a:p>
            <a:pPr algn="l" rtl="0">
              <a:buNone/>
            </a:pPr>
            <a:r>
              <a:rPr lang="en-US" sz="2400" b="1" dirty="0" smtClean="0"/>
              <a:t>• </a:t>
            </a:r>
            <a:r>
              <a:rPr lang="en-US" sz="2400" b="1" dirty="0"/>
              <a:t>Cause: Increased cortisol secretion from the suprarenal </a:t>
            </a:r>
            <a:r>
              <a:rPr lang="en-US" sz="2400" b="1" dirty="0" smtClean="0"/>
              <a:t>cortex .</a:t>
            </a:r>
          </a:p>
          <a:p>
            <a:pPr algn="l" rtl="0">
              <a:buNone/>
            </a:pPr>
            <a:r>
              <a:rPr lang="en-US" sz="2400" b="1" dirty="0" smtClean="0"/>
              <a:t>• Characteristics:</a:t>
            </a:r>
          </a:p>
          <a:p>
            <a:pPr algn="l" rtl="0">
              <a:buNone/>
            </a:pPr>
            <a:r>
              <a:rPr lang="en-US" sz="2400" b="1" i="1" dirty="0" smtClean="0">
                <a:solidFill>
                  <a:srgbClr val="FF0000"/>
                </a:solidFill>
              </a:rPr>
              <a:t>1) Metabolic Effects:</a:t>
            </a:r>
            <a:endParaRPr lang="en-US" sz="2400" b="1" dirty="0" smtClean="0">
              <a:solidFill>
                <a:srgbClr val="FF0000"/>
              </a:solidFill>
            </a:endParaRPr>
          </a:p>
          <a:p>
            <a:pPr marL="514350" indent="-514350" algn="l" rtl="0">
              <a:buNone/>
            </a:pPr>
            <a:r>
              <a:rPr lang="en-US" sz="2400" b="1" dirty="0" smtClean="0">
                <a:solidFill>
                  <a:srgbClr val="0070C0"/>
                </a:solidFill>
              </a:rPr>
              <a:t>A-Fat Metabolism: </a:t>
            </a:r>
            <a:r>
              <a:rPr lang="en-US" sz="2400" b="1" dirty="0" smtClean="0"/>
              <a:t>mobilization of fats from the lower part  of the body with its  deposition in the: head region →moon face and thorax &amp; upper abdomen →buffalo torso.</a:t>
            </a:r>
          </a:p>
          <a:p>
            <a:pPr algn="l" rtl="0">
              <a:buNone/>
            </a:pPr>
            <a:r>
              <a:rPr lang="en-US" sz="2400" b="1" dirty="0" smtClean="0">
                <a:solidFill>
                  <a:srgbClr val="0070C0"/>
                </a:solidFill>
              </a:rPr>
              <a:t>b</a:t>
            </a:r>
            <a:r>
              <a:rPr lang="en-US" sz="2400" b="1" dirty="0">
                <a:solidFill>
                  <a:srgbClr val="0070C0"/>
                </a:solidFill>
              </a:rPr>
              <a:t>) CHO </a:t>
            </a:r>
            <a:r>
              <a:rPr lang="en-US" sz="2400" b="1" dirty="0" smtClean="0">
                <a:solidFill>
                  <a:srgbClr val="0070C0"/>
                </a:solidFill>
              </a:rPr>
              <a:t>Metabolism: </a:t>
            </a:r>
            <a:r>
              <a:rPr lang="en-US" sz="2400" b="1" dirty="0" smtClean="0"/>
              <a:t>hyperglycemia </a:t>
            </a:r>
          </a:p>
          <a:p>
            <a:pPr algn="l" rtl="0">
              <a:buNone/>
            </a:pPr>
            <a:r>
              <a:rPr lang="en-US" sz="2400" b="1" dirty="0" smtClean="0">
                <a:solidFill>
                  <a:srgbClr val="0070C0"/>
                </a:solidFill>
              </a:rPr>
              <a:t>c) Protein </a:t>
            </a:r>
            <a:r>
              <a:rPr lang="en-US" sz="2400" b="1" dirty="0">
                <a:solidFill>
                  <a:srgbClr val="0070C0"/>
                </a:solidFill>
              </a:rPr>
              <a:t>Metabolism:</a:t>
            </a:r>
          </a:p>
          <a:p>
            <a:pPr algn="l" rtl="0">
              <a:buNone/>
            </a:pPr>
            <a:r>
              <a:rPr lang="en-US" sz="2400" b="1" dirty="0"/>
              <a:t>1- Decreased protein content of skin </a:t>
            </a:r>
            <a:r>
              <a:rPr lang="en-US" sz="2400" b="1" dirty="0" smtClean="0"/>
              <a:t>→ damages and delayed wound healing</a:t>
            </a:r>
            <a:endParaRPr lang="en-US" sz="2400" b="1" dirty="0"/>
          </a:p>
          <a:p>
            <a:pPr marL="514350" indent="-514350" algn="l" rtl="0">
              <a:buNone/>
            </a:pPr>
            <a:r>
              <a:rPr lang="en-US" sz="2400" b="1" dirty="0" smtClean="0"/>
              <a:t>2- muscle weakness. </a:t>
            </a:r>
          </a:p>
          <a:p>
            <a:pPr marL="514350" indent="-514350" algn="l" rtl="0">
              <a:buNone/>
            </a:pPr>
            <a:r>
              <a:rPr lang="en-US" sz="2400" b="1" dirty="0" smtClean="0"/>
              <a:t>3-Decreased </a:t>
            </a:r>
            <a:r>
              <a:rPr lang="en-US" sz="2400" b="1" dirty="0"/>
              <a:t>protein content of </a:t>
            </a:r>
            <a:r>
              <a:rPr lang="en-US" sz="2400" b="1" dirty="0" smtClean="0"/>
              <a:t>bones (Osteoporosis)</a:t>
            </a:r>
          </a:p>
          <a:p>
            <a:pPr algn="l" rtl="0">
              <a:buNone/>
            </a:pPr>
            <a:r>
              <a:rPr lang="en-US" sz="2400" b="1" i="1" dirty="0">
                <a:solidFill>
                  <a:srgbClr val="FF0000"/>
                </a:solidFill>
              </a:rPr>
              <a:t>2) Excess androgenic activity</a:t>
            </a:r>
            <a:r>
              <a:rPr lang="en-US" sz="2400" b="1" dirty="0"/>
              <a:t> → acne and hirsutism</a:t>
            </a:r>
          </a:p>
          <a:p>
            <a:pPr algn="l" rtl="0">
              <a:buNone/>
            </a:pPr>
            <a:endParaRPr lang="en-US" sz="2400" b="1" dirty="0"/>
          </a:p>
          <a:p>
            <a:pPr algn="l" rtl="0">
              <a:buFont typeface="Arial" charset="0"/>
              <a:buChar char="•"/>
            </a:pP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pharmacy-and-drugs.com/illnessessimages/cushings_syndrome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775" y="1454921"/>
            <a:ext cx="3896283" cy="2402707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642910" y="4929198"/>
            <a:ext cx="339868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/>
              <a:t>Cushing syndrome </a:t>
            </a:r>
            <a:endParaRPr lang="ar-SA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642942"/>
          </a:xfrm>
        </p:spPr>
        <p:txBody>
          <a:bodyPr>
            <a:normAutofit fontScale="90000"/>
          </a:bodyPr>
          <a:lstStyle/>
          <a:p>
            <a:r>
              <a:rPr lang="en-US" b="1" u="sng" dirty="0" smtClean="0">
                <a:solidFill>
                  <a:srgbClr val="0070C0"/>
                </a:solidFill>
              </a:rPr>
              <a:t>adrenal cortex Secretion</a:t>
            </a:r>
            <a:br>
              <a:rPr lang="en-US" b="1" u="sng" dirty="0" smtClean="0">
                <a:solidFill>
                  <a:srgbClr val="0070C0"/>
                </a:solidFill>
              </a:rPr>
            </a:br>
            <a:endParaRPr lang="ar-SA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071678"/>
            <a:ext cx="9144000" cy="4786322"/>
          </a:xfrm>
        </p:spPr>
        <p:txBody>
          <a:bodyPr>
            <a:normAutofit/>
          </a:bodyPr>
          <a:lstStyle/>
          <a:p>
            <a:pPr algn="l" rtl="0"/>
            <a:r>
              <a:rPr lang="en-US" b="1" u="sng" dirty="0" smtClean="0">
                <a:solidFill>
                  <a:schemeClr val="bg1">
                    <a:lumMod val="65000"/>
                  </a:schemeClr>
                </a:solidFill>
              </a:rPr>
              <a:t>Increased secretion of :</a:t>
            </a:r>
          </a:p>
          <a:p>
            <a:pPr algn="l" rtl="0">
              <a:buNone/>
            </a:pPr>
            <a:r>
              <a:rPr lang="en-US" b="1" dirty="0" err="1" smtClean="0">
                <a:solidFill>
                  <a:schemeClr val="bg1">
                    <a:lumMod val="65000"/>
                  </a:schemeClr>
                </a:solidFill>
              </a:rPr>
              <a:t>Aldosterone</a:t>
            </a:r>
            <a:r>
              <a:rPr lang="en-US" b="1" dirty="0" smtClean="0">
                <a:solidFill>
                  <a:schemeClr val="bg1">
                    <a:lumMod val="65000"/>
                  </a:schemeClr>
                </a:solidFill>
              </a:rPr>
              <a:t> hormone → Conn’s syndrome </a:t>
            </a:r>
          </a:p>
          <a:p>
            <a:pPr algn="l" rtl="0">
              <a:buNone/>
            </a:pPr>
            <a:r>
              <a:rPr lang="en-US" b="1" dirty="0" err="1" smtClean="0">
                <a:solidFill>
                  <a:schemeClr val="bg1">
                    <a:lumMod val="65000"/>
                  </a:schemeClr>
                </a:solidFill>
              </a:rPr>
              <a:t>Cortisol</a:t>
            </a:r>
            <a:r>
              <a:rPr lang="en-US" b="1" dirty="0" smtClean="0">
                <a:solidFill>
                  <a:schemeClr val="bg1">
                    <a:lumMod val="65000"/>
                  </a:schemeClr>
                </a:solidFill>
              </a:rPr>
              <a:t> hormone → Cushing syndrome</a:t>
            </a:r>
          </a:p>
          <a:p>
            <a:pPr algn="l" rtl="0">
              <a:buNone/>
            </a:pPr>
            <a:endParaRPr lang="en-US" b="1" dirty="0" smtClean="0"/>
          </a:p>
          <a:p>
            <a:pPr algn="l" rtl="0"/>
            <a:r>
              <a:rPr lang="en-US" b="1" u="sng" dirty="0" smtClean="0"/>
              <a:t>Decreased secretion of adrenal cortex </a:t>
            </a:r>
            <a:r>
              <a:rPr lang="en-US" b="1" dirty="0" smtClean="0"/>
              <a:t>→ </a:t>
            </a:r>
            <a:r>
              <a:rPr lang="en-US" b="1" dirty="0" smtClean="0">
                <a:solidFill>
                  <a:srgbClr val="FF0000"/>
                </a:solidFill>
              </a:rPr>
              <a:t>Addison’s disease</a:t>
            </a:r>
            <a:endParaRPr lang="ar-SA" b="1" dirty="0"/>
          </a:p>
        </p:txBody>
      </p:sp>
    </p:spTree>
    <p:extLst>
      <p:ext uri="{BB962C8B-B14F-4D97-AF65-F5344CB8AC3E}">
        <p14:creationId xmlns:p14="http://schemas.microsoft.com/office/powerpoint/2010/main" val="2226514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229600" cy="548680"/>
          </a:xfrm>
        </p:spPr>
        <p:txBody>
          <a:bodyPr>
            <a:normAutofit fontScale="90000"/>
          </a:bodyPr>
          <a:lstStyle/>
          <a:p>
            <a:pPr algn="l"/>
            <a:r>
              <a:rPr lang="en-US" sz="3200" b="1" dirty="0" smtClean="0">
                <a:solidFill>
                  <a:srgbClr val="0070C0"/>
                </a:solidFill>
              </a:rPr>
              <a:t>Addison's Disease </a:t>
            </a:r>
            <a:endParaRPr lang="ar-SA" sz="3200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92696"/>
            <a:ext cx="9144000" cy="5643578"/>
          </a:xfrm>
        </p:spPr>
        <p:txBody>
          <a:bodyPr>
            <a:normAutofit fontScale="85000" lnSpcReduction="20000"/>
          </a:bodyPr>
          <a:lstStyle/>
          <a:p>
            <a:pPr algn="l" rtl="0"/>
            <a:r>
              <a:rPr lang="en-US" b="1" dirty="0" smtClean="0">
                <a:solidFill>
                  <a:srgbClr val="FF0000"/>
                </a:solidFill>
              </a:rPr>
              <a:t>Cause:</a:t>
            </a:r>
          </a:p>
          <a:p>
            <a:pPr algn="l" rtl="0"/>
            <a:r>
              <a:rPr lang="en-US" b="1" dirty="0">
                <a:solidFill>
                  <a:prstClr val="black"/>
                </a:solidFill>
              </a:rPr>
              <a:t>Decreased secretion of adrenal cortex</a:t>
            </a:r>
            <a:endParaRPr lang="en-US" b="1" dirty="0">
              <a:solidFill>
                <a:srgbClr val="FF0000"/>
              </a:solidFill>
            </a:endParaRPr>
          </a:p>
          <a:p>
            <a:pPr algn="l" rtl="0">
              <a:buNone/>
            </a:pPr>
            <a:r>
              <a:rPr lang="en-US" b="1" dirty="0"/>
              <a:t>1) Atrophy of adrenal cortex by autoimmune disease.</a:t>
            </a:r>
          </a:p>
          <a:p>
            <a:pPr algn="l" rtl="0">
              <a:buNone/>
            </a:pPr>
            <a:r>
              <a:rPr lang="en-US" b="1" dirty="0"/>
              <a:t>2) Destruction of adrenal cortex by tuberculosis or cancer</a:t>
            </a:r>
            <a:r>
              <a:rPr lang="en-US" b="1" dirty="0" smtClean="0"/>
              <a:t>.</a:t>
            </a:r>
          </a:p>
          <a:p>
            <a:pPr algn="l" rtl="0">
              <a:buNone/>
            </a:pPr>
            <a:endParaRPr lang="en-US" b="1" dirty="0"/>
          </a:p>
          <a:p>
            <a:pPr algn="l" rtl="0"/>
            <a:r>
              <a:rPr lang="en-US" b="1" dirty="0" smtClean="0">
                <a:solidFill>
                  <a:srgbClr val="FF0000"/>
                </a:solidFill>
              </a:rPr>
              <a:t>Characteristics:</a:t>
            </a:r>
            <a:endParaRPr lang="en-US" b="1" dirty="0">
              <a:solidFill>
                <a:srgbClr val="FF0000"/>
              </a:solidFill>
            </a:endParaRPr>
          </a:p>
          <a:p>
            <a:pPr algn="l" rtl="0">
              <a:buNone/>
            </a:pPr>
            <a:r>
              <a:rPr lang="en-US" b="1" dirty="0"/>
              <a:t>1</a:t>
            </a:r>
            <a:r>
              <a:rPr lang="en-US" b="1" dirty="0">
                <a:solidFill>
                  <a:srgbClr val="00B050"/>
                </a:solidFill>
              </a:rPr>
              <a:t>) </a:t>
            </a:r>
            <a:r>
              <a:rPr lang="en-US" b="1" i="1" dirty="0">
                <a:solidFill>
                  <a:srgbClr val="00B050"/>
                </a:solidFill>
              </a:rPr>
              <a:t>Decreased mineralocorticoids</a:t>
            </a:r>
            <a:r>
              <a:rPr lang="en-US" b="1" dirty="0">
                <a:solidFill>
                  <a:srgbClr val="00B050"/>
                </a:solidFill>
              </a:rPr>
              <a:t> →</a:t>
            </a:r>
          </a:p>
          <a:p>
            <a:pPr algn="l" rtl="0">
              <a:buNone/>
            </a:pPr>
            <a:r>
              <a:rPr lang="en-US" b="1" dirty="0"/>
              <a:t>• </a:t>
            </a:r>
            <a:r>
              <a:rPr lang="en-US" b="1" dirty="0" smtClean="0"/>
              <a:t>hypotension </a:t>
            </a:r>
            <a:r>
              <a:rPr lang="en-US" b="1" dirty="0"/>
              <a:t>and </a:t>
            </a:r>
            <a:r>
              <a:rPr lang="en-US" b="1" dirty="0" smtClean="0"/>
              <a:t>shock.</a:t>
            </a:r>
            <a:endParaRPr lang="en-US" b="1" dirty="0"/>
          </a:p>
          <a:p>
            <a:pPr algn="l" rtl="0">
              <a:buNone/>
            </a:pPr>
            <a:r>
              <a:rPr lang="en-US" b="1" dirty="0"/>
              <a:t>• Hyperkalemia and acidosis</a:t>
            </a:r>
            <a:r>
              <a:rPr lang="en-US" b="1" dirty="0" smtClean="0"/>
              <a:t>. </a:t>
            </a:r>
            <a:endParaRPr lang="en-US" b="1" dirty="0"/>
          </a:p>
          <a:p>
            <a:pPr algn="l" rtl="0">
              <a:buNone/>
            </a:pPr>
            <a:r>
              <a:rPr lang="en-US" b="1" i="1" dirty="0"/>
              <a:t>2</a:t>
            </a:r>
            <a:r>
              <a:rPr lang="en-US" b="1" i="1" dirty="0">
                <a:solidFill>
                  <a:srgbClr val="00B050"/>
                </a:solidFill>
              </a:rPr>
              <a:t>) Decreased glucocorticoids</a:t>
            </a:r>
            <a:r>
              <a:rPr lang="en-US" b="1" dirty="0">
                <a:solidFill>
                  <a:srgbClr val="00B050"/>
                </a:solidFill>
              </a:rPr>
              <a:t> </a:t>
            </a:r>
            <a:r>
              <a:rPr lang="en-US" b="1" i="1" dirty="0" smtClean="0">
                <a:solidFill>
                  <a:srgbClr val="00B050"/>
                </a:solidFill>
              </a:rPr>
              <a:t>→  </a:t>
            </a:r>
            <a:r>
              <a:rPr lang="en-US" b="1" dirty="0" smtClean="0"/>
              <a:t>hypoglycemia.</a:t>
            </a:r>
          </a:p>
          <a:p>
            <a:pPr algn="l" rtl="0">
              <a:buNone/>
            </a:pPr>
            <a:endParaRPr lang="en-US" b="1" dirty="0"/>
          </a:p>
          <a:p>
            <a:pPr algn="l" rtl="0"/>
            <a:r>
              <a:rPr lang="en-US" b="1" dirty="0" smtClean="0">
                <a:solidFill>
                  <a:srgbClr val="FF0000"/>
                </a:solidFill>
              </a:rPr>
              <a:t>Treatment</a:t>
            </a:r>
            <a:r>
              <a:rPr lang="en-US" b="1" dirty="0">
                <a:solidFill>
                  <a:srgbClr val="FF0000"/>
                </a:solidFill>
              </a:rPr>
              <a:t>:</a:t>
            </a:r>
            <a:r>
              <a:rPr lang="en-US" b="1" dirty="0"/>
              <a:t> Small quantities of mineralocorticoids and glucocorticoids are administered </a:t>
            </a:r>
            <a:r>
              <a:rPr lang="en-US" b="1" dirty="0" smtClean="0"/>
              <a:t>daily</a:t>
            </a:r>
          </a:p>
          <a:p>
            <a:pPr algn="l" rtl="0"/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71546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rgbClr val="0070C0"/>
                </a:solidFill>
              </a:rPr>
              <a:t>Pancreatic hormones</a:t>
            </a:r>
            <a:endParaRPr lang="ar-SA" sz="4000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85861"/>
            <a:ext cx="9144000" cy="5572140"/>
          </a:xfrm>
        </p:spPr>
        <p:txBody>
          <a:bodyPr>
            <a:normAutofit fontScale="85000" lnSpcReduction="10000"/>
          </a:bodyPr>
          <a:lstStyle/>
          <a:p>
            <a:pPr algn="l" rtl="0">
              <a:buNone/>
            </a:pPr>
            <a:r>
              <a:rPr lang="en-US" b="1" dirty="0" smtClean="0"/>
              <a:t>- Pancreas consists of 2 types of tissues:</a:t>
            </a:r>
          </a:p>
          <a:p>
            <a:pPr marL="514350" indent="-514350" algn="l" rtl="0">
              <a:buAutoNum type="arabicParenR"/>
            </a:pPr>
            <a:r>
              <a:rPr lang="en-US" b="1" dirty="0" err="1" smtClean="0">
                <a:solidFill>
                  <a:srgbClr val="FF0000"/>
                </a:solidFill>
              </a:rPr>
              <a:t>Acini</a:t>
            </a:r>
            <a:r>
              <a:rPr lang="en-US" b="1" dirty="0" smtClean="0"/>
              <a:t> (exocrine part): which secrete digestive juices into the duodenum.</a:t>
            </a:r>
          </a:p>
          <a:p>
            <a:pPr marL="514350" indent="-514350" algn="l" rtl="0">
              <a:buNone/>
            </a:pPr>
            <a:endParaRPr lang="en-US" b="1" dirty="0" smtClean="0"/>
          </a:p>
          <a:p>
            <a:pPr algn="l" rtl="0">
              <a:buNone/>
            </a:pPr>
            <a:r>
              <a:rPr lang="en-US" b="1" dirty="0" smtClean="0"/>
              <a:t>2) </a:t>
            </a:r>
            <a:r>
              <a:rPr lang="en-US" b="1" dirty="0" smtClean="0">
                <a:solidFill>
                  <a:srgbClr val="FF0000"/>
                </a:solidFill>
              </a:rPr>
              <a:t>Islets of </a:t>
            </a:r>
            <a:r>
              <a:rPr lang="en-US" b="1" dirty="0" err="1" smtClean="0">
                <a:solidFill>
                  <a:srgbClr val="FF0000"/>
                </a:solidFill>
              </a:rPr>
              <a:t>Langerhans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smtClean="0"/>
              <a:t>(endocrine Part): which secrete hormones directly into the blood. These islets contain 4 types of cells (Fig.):</a:t>
            </a:r>
          </a:p>
          <a:p>
            <a:pPr algn="l" rtl="0">
              <a:buNone/>
            </a:pPr>
            <a:r>
              <a:rPr lang="en-US" b="1" dirty="0" smtClean="0"/>
              <a:t>          1- B or beta cells (60%)→secrete insulin hormone</a:t>
            </a:r>
          </a:p>
          <a:p>
            <a:pPr algn="l" rtl="0">
              <a:buNone/>
            </a:pPr>
            <a:r>
              <a:rPr lang="en-US" b="1" dirty="0" smtClean="0"/>
              <a:t>          2- A or alpha cells (25%)  → secrete glucagon hormone </a:t>
            </a:r>
          </a:p>
          <a:p>
            <a:pPr algn="l" rtl="0">
              <a:buNone/>
            </a:pPr>
            <a:r>
              <a:rPr lang="en-US" b="1" dirty="0" smtClean="0"/>
              <a:t>          3- D or delta cells (10%) → secrete somatostatin hormone </a:t>
            </a:r>
          </a:p>
          <a:p>
            <a:pPr algn="l" rtl="0">
              <a:buNone/>
            </a:pPr>
            <a:r>
              <a:rPr lang="en-US" b="1" dirty="0" smtClean="0"/>
              <a:t>          4- PP cells (5%) →pancreatic polypeptide.</a:t>
            </a:r>
          </a:p>
          <a:p>
            <a:pPr algn="l" rtl="0">
              <a:buNone/>
            </a:pPr>
            <a:r>
              <a:rPr lang="en-US" b="1" i="1" dirty="0" smtClean="0"/>
              <a:t/>
            </a:r>
            <a:br>
              <a:rPr lang="en-US" b="1" i="1" dirty="0" smtClean="0"/>
            </a:b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Desktop\pancreas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9" y="1038956"/>
            <a:ext cx="5214973" cy="4361832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2071670" y="5929330"/>
            <a:ext cx="50895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>
              <a:buNone/>
            </a:pPr>
            <a:r>
              <a:rPr lang="en-US" sz="2800" b="1" dirty="0" smtClean="0"/>
              <a:t>Endocrine and exocrine pancreas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2984"/>
          </a:xfrm>
        </p:spPr>
        <p:txBody>
          <a:bodyPr>
            <a:normAutofit/>
          </a:bodyPr>
          <a:lstStyle/>
          <a:p>
            <a:pPr algn="l"/>
            <a:r>
              <a:rPr lang="en-US" sz="4000" b="1" dirty="0" smtClean="0">
                <a:solidFill>
                  <a:srgbClr val="0070C0"/>
                </a:solidFill>
              </a:rPr>
              <a:t>Insulin hormone</a:t>
            </a:r>
            <a:endParaRPr lang="ar-SA" sz="4000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4422"/>
            <a:ext cx="9144000" cy="5643578"/>
          </a:xfrm>
        </p:spPr>
        <p:txBody>
          <a:bodyPr>
            <a:normAutofit fontScale="92500" lnSpcReduction="20000"/>
          </a:bodyPr>
          <a:lstStyle/>
          <a:p>
            <a:pPr algn="l" rtl="0"/>
            <a:r>
              <a:rPr lang="en-US" b="1" dirty="0" smtClean="0"/>
              <a:t>Is a protein hormone secreted by the beta cells of islets of </a:t>
            </a:r>
            <a:r>
              <a:rPr lang="en-US" b="1" dirty="0" err="1" smtClean="0"/>
              <a:t>Langerhans</a:t>
            </a:r>
            <a:r>
              <a:rPr lang="en-US" b="1" dirty="0" smtClean="0"/>
              <a:t>.</a:t>
            </a:r>
          </a:p>
          <a:p>
            <a:pPr algn="l" rtl="0"/>
            <a:r>
              <a:rPr lang="en-US" b="1" u="sng" dirty="0" smtClean="0"/>
              <a:t>Functions:</a:t>
            </a:r>
          </a:p>
          <a:p>
            <a:pPr marL="514350" indent="-514350" algn="l" rtl="0">
              <a:buNone/>
            </a:pPr>
            <a:r>
              <a:rPr lang="en-US" b="1" i="1" dirty="0" smtClean="0">
                <a:solidFill>
                  <a:srgbClr val="FF0000"/>
                </a:solidFill>
              </a:rPr>
              <a:t>- On CHO Metabolism: </a:t>
            </a:r>
            <a:r>
              <a:rPr lang="en-US" b="1" dirty="0" smtClean="0"/>
              <a:t>insulin is a hypoglycemic </a:t>
            </a:r>
          </a:p>
          <a:p>
            <a:pPr marL="514350" indent="-514350" algn="l" rtl="0">
              <a:buNone/>
            </a:pPr>
            <a:r>
              <a:rPr lang="en-US" b="1" dirty="0" smtClean="0"/>
              <a:t>Hormone</a:t>
            </a:r>
          </a:p>
          <a:p>
            <a:pPr marL="514350" indent="-514350" algn="l" rtl="0">
              <a:buNone/>
            </a:pPr>
            <a:endParaRPr lang="en-US" b="1" dirty="0" smtClean="0"/>
          </a:p>
          <a:p>
            <a:pPr marL="514350" indent="-514350" algn="l" rtl="0">
              <a:buNone/>
            </a:pPr>
            <a:r>
              <a:rPr lang="en-US" b="1" i="1" dirty="0" smtClean="0">
                <a:solidFill>
                  <a:srgbClr val="FF0000"/>
                </a:solidFill>
              </a:rPr>
              <a:t>- On Protein Metabolism: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smtClean="0"/>
              <a:t>insulin is a protein anabolic hormone</a:t>
            </a:r>
          </a:p>
          <a:p>
            <a:pPr marL="514350" indent="-514350" algn="l" rtl="0">
              <a:buNone/>
            </a:pPr>
            <a:r>
              <a:rPr lang="en-US" b="1" dirty="0" smtClean="0"/>
              <a:t> </a:t>
            </a:r>
          </a:p>
          <a:p>
            <a:pPr marL="514350" indent="-514350" algn="l" rtl="0">
              <a:buNone/>
            </a:pPr>
            <a:r>
              <a:rPr lang="en-US" b="1" i="1" dirty="0" smtClean="0">
                <a:solidFill>
                  <a:srgbClr val="FF0000"/>
                </a:solidFill>
              </a:rPr>
              <a:t>- On Fat Metabolism: </a:t>
            </a:r>
            <a:r>
              <a:rPr lang="en-US" b="1" dirty="0" smtClean="0"/>
              <a:t>insulin is a </a:t>
            </a:r>
            <a:r>
              <a:rPr lang="en-US" b="1" dirty="0" err="1" smtClean="0"/>
              <a:t>lipogenic</a:t>
            </a:r>
            <a:r>
              <a:rPr lang="en-US" b="1" dirty="0" smtClean="0"/>
              <a:t> hormone</a:t>
            </a:r>
          </a:p>
          <a:p>
            <a:pPr marL="514350" indent="-514350" algn="l" rtl="0">
              <a:buNone/>
            </a:pPr>
            <a:endParaRPr lang="en-US" b="1" dirty="0" smtClean="0"/>
          </a:p>
          <a:p>
            <a:pPr marL="514350" indent="-514350" algn="l" rtl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- On K</a:t>
            </a:r>
            <a:r>
              <a:rPr lang="en-US" b="1" baseline="30000" dirty="0" smtClean="0">
                <a:solidFill>
                  <a:srgbClr val="FF0000"/>
                </a:solidFill>
              </a:rPr>
              <a:t>+</a:t>
            </a:r>
            <a:r>
              <a:rPr lang="en-US" b="1" dirty="0" smtClean="0">
                <a:solidFill>
                  <a:srgbClr val="FF0000"/>
                </a:solidFill>
              </a:rPr>
              <a:t> Metabolism:</a:t>
            </a:r>
            <a:r>
              <a:rPr lang="en-US" b="1" dirty="0" smtClean="0"/>
              <a:t> insulin causes K</a:t>
            </a:r>
            <a:r>
              <a:rPr lang="en-US" b="1" baseline="30000" dirty="0" smtClean="0"/>
              <a:t>+</a:t>
            </a:r>
            <a:r>
              <a:rPr lang="en-US" b="1" dirty="0" smtClean="0"/>
              <a:t> to enter the cells</a:t>
            </a:r>
            <a:endParaRPr lang="en-US" b="1" dirty="0" smtClean="0">
              <a:solidFill>
                <a:srgbClr val="FF0000"/>
              </a:solidFill>
            </a:endParaRP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85794"/>
          </a:xfrm>
        </p:spPr>
        <p:txBody>
          <a:bodyPr>
            <a:normAutofit/>
          </a:bodyPr>
          <a:lstStyle/>
          <a:p>
            <a:pPr algn="l"/>
            <a:r>
              <a:rPr lang="en-US" sz="3600" b="1" dirty="0" smtClean="0">
                <a:solidFill>
                  <a:srgbClr val="0070C0"/>
                </a:solidFill>
              </a:rPr>
              <a:t>Diabetes Mellitus</a:t>
            </a:r>
            <a:endParaRPr lang="ar-SA" sz="3600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64704"/>
            <a:ext cx="9144000" cy="5929330"/>
          </a:xfrm>
        </p:spPr>
        <p:txBody>
          <a:bodyPr>
            <a:normAutofit fontScale="25000" lnSpcReduction="20000"/>
          </a:bodyPr>
          <a:lstStyle/>
          <a:p>
            <a:pPr algn="l" rtl="0"/>
            <a:r>
              <a:rPr lang="en-US" sz="8800" b="1" dirty="0" smtClean="0"/>
              <a:t>It is due to </a:t>
            </a:r>
            <a:r>
              <a:rPr lang="en-US" sz="8800" b="1" u="sng" dirty="0" smtClean="0"/>
              <a:t>decreased</a:t>
            </a:r>
            <a:r>
              <a:rPr lang="en-US" sz="8800" b="1" dirty="0" smtClean="0"/>
              <a:t> secretion of insulin by B cells of islets of </a:t>
            </a:r>
            <a:r>
              <a:rPr lang="en-US" sz="8800" b="1" dirty="0" err="1" smtClean="0"/>
              <a:t>Langerhans</a:t>
            </a:r>
            <a:r>
              <a:rPr lang="en-US" sz="8800" b="1" dirty="0" smtClean="0"/>
              <a:t>.</a:t>
            </a:r>
          </a:p>
          <a:p>
            <a:pPr algn="l" rtl="0"/>
            <a:r>
              <a:rPr lang="en-US" sz="8800" b="1" dirty="0" smtClean="0"/>
              <a:t>If it begins in early life  </a:t>
            </a:r>
            <a:r>
              <a:rPr lang="en-US" sz="8800" b="1" dirty="0" smtClean="0">
                <a:sym typeface="Symbol"/>
              </a:rPr>
              <a:t> </a:t>
            </a:r>
            <a:r>
              <a:rPr lang="en-US" sz="8800" b="1" dirty="0" smtClean="0"/>
              <a:t>juvenile diabetes mellitus </a:t>
            </a:r>
          </a:p>
          <a:p>
            <a:pPr algn="l" rtl="0">
              <a:buNone/>
            </a:pPr>
            <a:r>
              <a:rPr lang="en-US" sz="8800" b="1" dirty="0" smtClean="0"/>
              <a:t>      If it begins in later life  </a:t>
            </a:r>
            <a:r>
              <a:rPr lang="en-US" sz="8800" b="1" dirty="0" smtClean="0">
                <a:sym typeface="Symbol"/>
              </a:rPr>
              <a:t> </a:t>
            </a:r>
            <a:r>
              <a:rPr lang="en-US" sz="8800" b="1" dirty="0" smtClean="0"/>
              <a:t>maturity onset diabetes mellitus</a:t>
            </a:r>
            <a:r>
              <a:rPr lang="en-US" sz="8000" b="1" dirty="0" smtClean="0"/>
              <a:t>.</a:t>
            </a:r>
          </a:p>
          <a:p>
            <a:pPr algn="l" rtl="0">
              <a:buNone/>
            </a:pPr>
            <a:endParaRPr lang="en-US" sz="4400" b="1" dirty="0" smtClean="0"/>
          </a:p>
          <a:p>
            <a:pPr algn="l" rtl="0">
              <a:buNone/>
            </a:pPr>
            <a:r>
              <a:rPr lang="en-US" sz="96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Pathophysiology Of Diabetes Mellitus</a:t>
            </a:r>
          </a:p>
          <a:p>
            <a:pPr algn="l" rtl="0">
              <a:buNone/>
            </a:pPr>
            <a:r>
              <a:rPr lang="en-US" sz="9600" b="1" dirty="0" smtClean="0">
                <a:solidFill>
                  <a:srgbClr val="FF0000"/>
                </a:solidFill>
              </a:rPr>
              <a:t>A) Decreased glucose uptake and utilization </a:t>
            </a:r>
            <a:r>
              <a:rPr lang="en-US" sz="9600" b="1" dirty="0" smtClean="0"/>
              <a:t>by body cells leading to hyperglycemia .</a:t>
            </a:r>
          </a:p>
          <a:p>
            <a:pPr algn="l" rtl="0">
              <a:buNone/>
            </a:pPr>
            <a:r>
              <a:rPr lang="en-US" sz="9600" b="1" dirty="0" smtClean="0"/>
              <a:t>1 Dehydration of the cells.</a:t>
            </a:r>
          </a:p>
          <a:p>
            <a:pPr algn="l" rtl="0">
              <a:buNone/>
            </a:pPr>
            <a:r>
              <a:rPr lang="en-US" sz="9600" b="1" dirty="0" smtClean="0"/>
              <a:t>2- </a:t>
            </a:r>
            <a:r>
              <a:rPr lang="en-US" sz="9600" b="1" dirty="0" err="1" smtClean="0"/>
              <a:t>Glucosuria</a:t>
            </a:r>
            <a:r>
              <a:rPr lang="en-US" sz="9600" b="1" dirty="0" smtClean="0"/>
              <a:t> </a:t>
            </a:r>
            <a:r>
              <a:rPr lang="en-US" sz="9600" b="1" dirty="0" smtClean="0">
                <a:sym typeface="Symbol"/>
              </a:rPr>
              <a:t> </a:t>
            </a:r>
            <a:r>
              <a:rPr lang="en-US" sz="9600" b="1" dirty="0" smtClean="0"/>
              <a:t>osmotic diuresis, polyuria, and polydipsia</a:t>
            </a:r>
          </a:p>
          <a:p>
            <a:pPr algn="l" rtl="0">
              <a:buNone/>
            </a:pPr>
            <a:endParaRPr lang="en-US" sz="9600" b="1" dirty="0" smtClean="0"/>
          </a:p>
          <a:p>
            <a:pPr algn="l" rtl="0">
              <a:buNone/>
            </a:pPr>
            <a:r>
              <a:rPr lang="en-US" sz="9600" b="1" dirty="0" smtClean="0">
                <a:solidFill>
                  <a:srgbClr val="FF0000"/>
                </a:solidFill>
              </a:rPr>
              <a:t>B) Increased protein catabolism</a:t>
            </a:r>
            <a:r>
              <a:rPr lang="en-US" sz="9600" b="1" dirty="0" smtClean="0"/>
              <a:t>→ muscle weakening</a:t>
            </a:r>
          </a:p>
          <a:p>
            <a:pPr algn="l" rtl="0">
              <a:buNone/>
            </a:pPr>
            <a:endParaRPr lang="en-US" sz="9600" b="1" i="1" dirty="0" smtClean="0"/>
          </a:p>
          <a:p>
            <a:pPr algn="l" rtl="0">
              <a:buNone/>
            </a:pPr>
            <a:r>
              <a:rPr lang="en-US" sz="9600" b="1" dirty="0" smtClean="0">
                <a:solidFill>
                  <a:srgbClr val="FF0000"/>
                </a:solidFill>
              </a:rPr>
              <a:t>C) Increased </a:t>
            </a:r>
            <a:r>
              <a:rPr lang="en-US" sz="9600" b="1" dirty="0" err="1" smtClean="0">
                <a:solidFill>
                  <a:srgbClr val="FF0000"/>
                </a:solidFill>
              </a:rPr>
              <a:t>lipolysis</a:t>
            </a:r>
            <a:r>
              <a:rPr lang="en-US" sz="9600" b="1" dirty="0" smtClean="0">
                <a:solidFill>
                  <a:srgbClr val="FF0000"/>
                </a:solidFill>
              </a:rPr>
              <a:t> </a:t>
            </a:r>
            <a:r>
              <a:rPr lang="en-US" sz="9600" b="1" dirty="0" smtClean="0">
                <a:sym typeface="Symbol"/>
              </a:rPr>
              <a:t> </a:t>
            </a:r>
            <a:r>
              <a:rPr lang="en-US" sz="9600" b="1" dirty="0" smtClean="0"/>
              <a:t>increased free fatty acids in the blood that pass to the liver </a:t>
            </a:r>
            <a:r>
              <a:rPr lang="en-US" sz="9600" b="1" dirty="0" smtClean="0">
                <a:sym typeface="Symbol"/>
              </a:rPr>
              <a:t> fatty liver</a:t>
            </a:r>
          </a:p>
          <a:p>
            <a:pPr algn="l" rtl="0">
              <a:buNone/>
            </a:pPr>
            <a:endParaRPr lang="en-US" sz="9600" b="1" dirty="0" smtClean="0"/>
          </a:p>
          <a:p>
            <a:pPr lvl="0" algn="l" rtl="0">
              <a:buNone/>
            </a:pPr>
            <a:r>
              <a:rPr lang="en-US" sz="9600" b="1" dirty="0" smtClean="0">
                <a:solidFill>
                  <a:srgbClr val="FF0000"/>
                </a:solidFill>
              </a:rPr>
              <a:t>D) Metabolic Acidosis : </a:t>
            </a:r>
            <a:r>
              <a:rPr lang="en-US" sz="9600" b="1" dirty="0" smtClean="0"/>
              <a:t>caused by: aminoacidemia  and </a:t>
            </a:r>
            <a:r>
              <a:rPr lang="en-US" sz="9600" b="1" dirty="0" err="1" smtClean="0"/>
              <a:t>lactiacidosis</a:t>
            </a:r>
            <a:r>
              <a:rPr lang="en-US" sz="9600" b="1" dirty="0" smtClean="0"/>
              <a:t> </a:t>
            </a:r>
          </a:p>
          <a:p>
            <a:pPr algn="l" rtl="0">
              <a:buNone/>
            </a:pPr>
            <a:endParaRPr lang="en-US" sz="9600" b="1" dirty="0" smtClean="0">
              <a:solidFill>
                <a:srgbClr val="FF0000"/>
              </a:solidFill>
            </a:endParaRPr>
          </a:p>
          <a:p>
            <a:pPr algn="l" rtl="0">
              <a:buNone/>
            </a:pPr>
            <a:endParaRPr lang="en-US" sz="9600" dirty="0" smtClean="0"/>
          </a:p>
          <a:p>
            <a:pPr algn="l" rtl="0">
              <a:buNone/>
            </a:pP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1237232"/>
            <a:ext cx="5429288" cy="3638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3286116" y="5429264"/>
            <a:ext cx="34941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>
              <a:buNone/>
            </a:pPr>
            <a:r>
              <a:rPr lang="en-US" sz="2800" b="1" dirty="0" smtClean="0"/>
              <a:t>Glucose tolerance test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01284" y="1553757"/>
            <a:ext cx="848551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800" b="1" dirty="0"/>
              <a:t>The pituitary is an important gland in the body and it is often referred to as the 'master gland', because it controls several of the other hormone glands </a:t>
            </a: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457200" y="0"/>
            <a:ext cx="8229600" cy="1285860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u="sng" smtClean="0"/>
              <a:t>Pituitary gland</a:t>
            </a:r>
            <a:br>
              <a:rPr lang="en-US" b="1" u="sng" smtClean="0"/>
            </a:br>
            <a:r>
              <a:rPr lang="en-US" b="1" u="sng" smtClean="0"/>
              <a:t>(Hypophysis Cerebri)</a:t>
            </a:r>
            <a:endParaRPr lang="ar-SA" b="1" u="sng" dirty="0"/>
          </a:p>
        </p:txBody>
      </p:sp>
      <p:sp>
        <p:nvSpPr>
          <p:cNvPr id="4" name="Rectangle 3"/>
          <p:cNvSpPr/>
          <p:nvPr/>
        </p:nvSpPr>
        <p:spPr>
          <a:xfrm>
            <a:off x="323528" y="3140968"/>
            <a:ext cx="849694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800" b="1" dirty="0" smtClean="0">
                <a:solidFill>
                  <a:srgbClr val="0070C0"/>
                </a:solidFill>
              </a:rPr>
              <a:t>It is </a:t>
            </a:r>
            <a:r>
              <a:rPr lang="en-US" sz="2800" b="1" dirty="0">
                <a:solidFill>
                  <a:srgbClr val="0070C0"/>
                </a:solidFill>
              </a:rPr>
              <a:t>found at the base of the brain, behind the bridge of </a:t>
            </a:r>
            <a:r>
              <a:rPr lang="en-US" sz="2800" b="1" dirty="0" smtClean="0">
                <a:solidFill>
                  <a:srgbClr val="0070C0"/>
                </a:solidFill>
              </a:rPr>
              <a:t>the nose</a:t>
            </a:r>
            <a:r>
              <a:rPr lang="en-US" sz="2800" b="1" dirty="0">
                <a:solidFill>
                  <a:srgbClr val="0070C0"/>
                </a:solidFill>
              </a:rPr>
              <a:t>. </a:t>
            </a:r>
            <a:r>
              <a:rPr lang="en-US" sz="2800" b="1" dirty="0" smtClean="0">
                <a:solidFill>
                  <a:srgbClr val="0070C0"/>
                </a:solidFill>
              </a:rPr>
              <a:t>It is </a:t>
            </a:r>
            <a:r>
              <a:rPr lang="en-US" sz="2800" b="1" dirty="0">
                <a:solidFill>
                  <a:srgbClr val="0070C0"/>
                </a:solidFill>
              </a:rPr>
              <a:t>very close to </a:t>
            </a:r>
            <a:r>
              <a:rPr lang="en-US" sz="2800" b="1" dirty="0" smtClean="0">
                <a:solidFill>
                  <a:srgbClr val="0070C0"/>
                </a:solidFill>
              </a:rPr>
              <a:t>hypothalamus</a:t>
            </a:r>
            <a:endParaRPr lang="en-US" sz="2800" b="1" dirty="0">
              <a:solidFill>
                <a:srgbClr val="0070C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293096"/>
            <a:ext cx="7920880" cy="2380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90501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Thank you</a:t>
            </a:r>
            <a:endParaRPr lang="ar-SA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85860"/>
          </a:xfrm>
        </p:spPr>
        <p:txBody>
          <a:bodyPr>
            <a:normAutofit fontScale="90000"/>
          </a:bodyPr>
          <a:lstStyle/>
          <a:p>
            <a:r>
              <a:rPr lang="en-US" b="1" u="sng" dirty="0" smtClean="0"/>
              <a:t>Pituitary gland</a:t>
            </a:r>
            <a:br>
              <a:rPr lang="en-US" b="1" u="sng" dirty="0" smtClean="0"/>
            </a:br>
            <a:r>
              <a:rPr lang="en-US" b="1" u="sng" dirty="0" smtClean="0"/>
              <a:t>(</a:t>
            </a:r>
            <a:r>
              <a:rPr lang="en-US" b="1" u="sng" dirty="0" err="1" smtClean="0"/>
              <a:t>Hypophysis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Cerebri</a:t>
            </a:r>
            <a:r>
              <a:rPr lang="en-US" b="1" u="sng" dirty="0" smtClean="0"/>
              <a:t>)</a:t>
            </a:r>
            <a:endParaRPr lang="ar-SA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268760"/>
            <a:ext cx="8604448" cy="5429288"/>
          </a:xfrm>
        </p:spPr>
        <p:txBody>
          <a:bodyPr>
            <a:normAutofit fontScale="77500" lnSpcReduction="20000"/>
          </a:bodyPr>
          <a:lstStyle/>
          <a:p>
            <a:pPr algn="l" rtl="0">
              <a:buNone/>
            </a:pPr>
            <a:endParaRPr lang="en-US" b="1" dirty="0" smtClean="0"/>
          </a:p>
          <a:p>
            <a:pPr algn="l" rtl="0"/>
            <a:r>
              <a:rPr lang="en-US" b="1" dirty="0" smtClean="0"/>
              <a:t>It is divided into 2 parts:</a:t>
            </a:r>
          </a:p>
          <a:p>
            <a:pPr algn="l" rtl="0"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Anterior pituitary: that secretes:</a:t>
            </a:r>
          </a:p>
          <a:p>
            <a:pPr algn="l" rtl="0">
              <a:buNone/>
            </a:pPr>
            <a:r>
              <a:rPr lang="en-US" b="1" dirty="0" smtClean="0"/>
              <a:t>1- Growth hormone</a:t>
            </a:r>
            <a:endParaRPr lang="en-US" b="1" dirty="0"/>
          </a:p>
          <a:p>
            <a:pPr algn="l" rtl="0">
              <a:buNone/>
            </a:pPr>
            <a:r>
              <a:rPr lang="en-US" b="1" dirty="0" smtClean="0"/>
              <a:t>2- Prolactin </a:t>
            </a:r>
            <a:r>
              <a:rPr lang="en-US" b="1" dirty="0"/>
              <a:t>hormone </a:t>
            </a:r>
          </a:p>
          <a:p>
            <a:pPr algn="l" rtl="0">
              <a:buNone/>
            </a:pPr>
            <a:r>
              <a:rPr lang="en-US" b="1" dirty="0" smtClean="0"/>
              <a:t>3-Trophic </a:t>
            </a:r>
            <a:r>
              <a:rPr lang="en-US" b="1" dirty="0"/>
              <a:t>Hormones</a:t>
            </a:r>
          </a:p>
          <a:p>
            <a:pPr algn="l" rtl="0">
              <a:buNone/>
            </a:pPr>
            <a:r>
              <a:rPr lang="en-US" b="1" dirty="0" smtClean="0"/>
              <a:t>    a-TSH        </a:t>
            </a:r>
            <a:r>
              <a:rPr lang="en-US" sz="2100" b="1" dirty="0" err="1" smtClean="0"/>
              <a:t>thyrotropin</a:t>
            </a:r>
            <a:r>
              <a:rPr lang="en-US" b="1" dirty="0" smtClean="0"/>
              <a:t>                 that act on         </a:t>
            </a:r>
            <a:r>
              <a:rPr lang="en-US" b="1" dirty="0"/>
              <a:t>Thyroid gland.</a:t>
            </a:r>
          </a:p>
          <a:p>
            <a:pPr algn="l" rtl="0">
              <a:buNone/>
            </a:pPr>
            <a:r>
              <a:rPr lang="en-US" b="1" dirty="0" smtClean="0"/>
              <a:t>    b- ACTH </a:t>
            </a:r>
            <a:r>
              <a:rPr lang="en-US" sz="2100" b="1" dirty="0"/>
              <a:t>Adrenocorticotrophic hormone </a:t>
            </a:r>
            <a:r>
              <a:rPr lang="en-US" b="1" dirty="0" smtClean="0"/>
              <a:t>  that act on          </a:t>
            </a:r>
            <a:r>
              <a:rPr lang="en-US" b="1" dirty="0"/>
              <a:t>Adrenal cortex.</a:t>
            </a:r>
          </a:p>
          <a:p>
            <a:pPr algn="l" rtl="0">
              <a:buNone/>
            </a:pPr>
            <a:r>
              <a:rPr lang="en-US" b="1" dirty="0" smtClean="0"/>
              <a:t>    c- GTH </a:t>
            </a:r>
            <a:r>
              <a:rPr lang="en-US" sz="2100" b="1" dirty="0" smtClean="0"/>
              <a:t>Gonadotropin </a:t>
            </a:r>
            <a:r>
              <a:rPr lang="en-US" sz="2100" b="1" dirty="0"/>
              <a:t>hormone </a:t>
            </a:r>
            <a:r>
              <a:rPr lang="en-US" b="1" dirty="0"/>
              <a:t>(LH &amp; FSH</a:t>
            </a:r>
            <a:r>
              <a:rPr lang="en-US" b="1" dirty="0" smtClean="0"/>
              <a:t>)   that act on          </a:t>
            </a:r>
            <a:r>
              <a:rPr lang="en-US" b="1" dirty="0"/>
              <a:t>Gonads.</a:t>
            </a:r>
          </a:p>
          <a:p>
            <a:pPr algn="l" rtl="0">
              <a:buNone/>
            </a:pPr>
            <a:endParaRPr lang="en-US" b="1" dirty="0" smtClean="0"/>
          </a:p>
          <a:p>
            <a:pPr algn="l" rtl="0"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Posterior pituitary: that secretes:</a:t>
            </a:r>
          </a:p>
          <a:p>
            <a:pPr algn="l" rtl="0">
              <a:buNone/>
            </a:pPr>
            <a:r>
              <a:rPr lang="en-US" b="1" dirty="0" smtClean="0"/>
              <a:t>1-Antidiuretic hormone (ADH).</a:t>
            </a:r>
          </a:p>
          <a:p>
            <a:pPr algn="l" rtl="0">
              <a:buNone/>
            </a:pPr>
            <a:r>
              <a:rPr lang="en-US" b="1" dirty="0" smtClean="0"/>
              <a:t>2-Oxytocin hormone.</a:t>
            </a:r>
            <a:endParaRPr lang="ar-SA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Desktop\f20-4_pituitary_gland_c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857232"/>
            <a:ext cx="7715304" cy="5072098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5337166" y="5643578"/>
            <a:ext cx="267829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u="sng" dirty="0" smtClean="0"/>
              <a:t>Pituitary gland</a:t>
            </a:r>
            <a:endParaRPr lang="ar-SA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553943"/>
            <a:ext cx="8229600" cy="1071546"/>
          </a:xfrm>
        </p:spPr>
        <p:txBody>
          <a:bodyPr>
            <a:normAutofit/>
          </a:bodyPr>
          <a:lstStyle/>
          <a:p>
            <a:pPr algn="l"/>
            <a:r>
              <a:rPr lang="en-US" sz="3200" b="1" dirty="0" smtClean="0">
                <a:solidFill>
                  <a:srgbClr val="0070C0"/>
                </a:solidFill>
              </a:rPr>
              <a:t>Growth hormone</a:t>
            </a:r>
            <a:endParaRPr lang="ar-SA" sz="3200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340475"/>
            <a:ext cx="9144000" cy="5500726"/>
          </a:xfrm>
        </p:spPr>
        <p:txBody>
          <a:bodyPr>
            <a:normAutofit/>
          </a:bodyPr>
          <a:lstStyle/>
          <a:p>
            <a:pPr algn="l" rtl="0"/>
            <a:r>
              <a:rPr lang="en-US" sz="2800" b="1" dirty="0" smtClean="0"/>
              <a:t>Growth hormone is a protein hormone secreted by the anterior </a:t>
            </a:r>
            <a:r>
              <a:rPr lang="en-US" sz="2800" b="1" dirty="0"/>
              <a:t>pituitary into the </a:t>
            </a:r>
            <a:r>
              <a:rPr lang="en-US" sz="2800" b="1" dirty="0" smtClean="0"/>
              <a:t>bloodstream.</a:t>
            </a:r>
          </a:p>
          <a:p>
            <a:pPr algn="l" rtl="0">
              <a:buNone/>
            </a:pPr>
            <a:endParaRPr lang="en-US" sz="2800" b="1" dirty="0" smtClean="0"/>
          </a:p>
          <a:p>
            <a:pPr algn="l" rtl="0">
              <a:buNone/>
            </a:pPr>
            <a:endParaRPr lang="en-US" sz="2800" b="1" dirty="0" smtClean="0"/>
          </a:p>
          <a:p>
            <a:pPr algn="l" rtl="0"/>
            <a:endParaRPr lang="ar-SA" sz="2800" b="1" dirty="0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31664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u="sng" dirty="0">
                <a:solidFill>
                  <a:srgbClr val="00B050"/>
                </a:solidFill>
              </a:rPr>
              <a:t>Anterior pituitary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07504" y="2996952"/>
            <a:ext cx="885698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800" b="1" dirty="0"/>
              <a:t>Growth hormone acts on many parts of the body to </a:t>
            </a:r>
            <a:r>
              <a:rPr lang="en-US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promote growth in children</a:t>
            </a:r>
            <a:r>
              <a:rPr lang="en-US" sz="2800" b="1" dirty="0"/>
              <a:t>. </a:t>
            </a:r>
            <a:endParaRPr lang="en-US" sz="2800" b="1" dirty="0" smtClean="0"/>
          </a:p>
          <a:p>
            <a:pPr algn="l"/>
            <a:r>
              <a:rPr lang="en-US" sz="2800" b="1" dirty="0" smtClean="0"/>
              <a:t>In </a:t>
            </a:r>
            <a:r>
              <a:rPr lang="en-US" sz="2800" b="1" dirty="0"/>
              <a:t>adults, it does not cause growth but it helps to maintain normal body structure and metabolism, including helping to keep blood glucose levels within set levels.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41396" y="188640"/>
            <a:ext cx="8856984" cy="54353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l" rtl="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800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Functions</a:t>
            </a:r>
            <a:r>
              <a:rPr lang="en-US" sz="28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 marL="342900" lvl="0" indent="-342900" algn="l" rtl="0">
              <a:spcBef>
                <a:spcPct val="20000"/>
              </a:spcBef>
              <a:buFont typeface="Arial" pitchFamily="34" charset="0"/>
              <a:buChar char="•"/>
            </a:pPr>
            <a:endParaRPr lang="en-US" sz="2800" b="1" i="1" u="sng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lvl="0" indent="-342900" algn="l" rtl="0">
              <a:spcBef>
                <a:spcPct val="20000"/>
              </a:spcBef>
            </a:pPr>
            <a:r>
              <a:rPr lang="en-US" sz="2800" b="1" u="sng" dirty="0">
                <a:solidFill>
                  <a:srgbClr val="00B0F0"/>
                </a:solidFill>
              </a:rPr>
              <a:t>I) Growth effects:</a:t>
            </a:r>
          </a:p>
          <a:p>
            <a:pPr marL="342900" lvl="0" indent="-342900" algn="l" rtl="0">
              <a:spcBef>
                <a:spcPct val="20000"/>
              </a:spcBef>
            </a:pPr>
            <a:r>
              <a:rPr lang="en-US" sz="2800" b="1" dirty="0">
                <a:solidFill>
                  <a:prstClr val="black"/>
                </a:solidFill>
              </a:rPr>
              <a:t>1-Stimulation of growth of bones in length</a:t>
            </a:r>
          </a:p>
          <a:p>
            <a:pPr marL="342900" lvl="0" indent="-342900" algn="l" rtl="0">
              <a:spcBef>
                <a:spcPct val="20000"/>
              </a:spcBef>
            </a:pPr>
            <a:r>
              <a:rPr lang="en-US" sz="2800" b="1" dirty="0">
                <a:solidFill>
                  <a:prstClr val="black"/>
                </a:solidFill>
              </a:rPr>
              <a:t>2-Stimulation of growth of soft tissues </a:t>
            </a:r>
            <a:r>
              <a:rPr lang="en-US" sz="2800" b="1" dirty="0" err="1">
                <a:solidFill>
                  <a:prstClr val="black"/>
                </a:solidFill>
              </a:rPr>
              <a:t>e.g</a:t>
            </a:r>
            <a:r>
              <a:rPr lang="en-US" sz="2800" b="1" dirty="0">
                <a:solidFill>
                  <a:prstClr val="black"/>
                </a:solidFill>
              </a:rPr>
              <a:t>, muscles and organs (liver, heart, kidney,….</a:t>
            </a:r>
            <a:r>
              <a:rPr lang="en-US" sz="2800" b="1" dirty="0" err="1">
                <a:solidFill>
                  <a:prstClr val="black"/>
                </a:solidFill>
              </a:rPr>
              <a:t>etc</a:t>
            </a:r>
            <a:r>
              <a:rPr lang="en-US" sz="2800" b="1" dirty="0">
                <a:solidFill>
                  <a:prstClr val="black"/>
                </a:solidFill>
              </a:rPr>
              <a:t>).</a:t>
            </a:r>
          </a:p>
          <a:p>
            <a:pPr marL="342900" lvl="0" indent="-342900" algn="l" rtl="0">
              <a:spcBef>
                <a:spcPct val="20000"/>
              </a:spcBef>
            </a:pPr>
            <a:r>
              <a:rPr lang="en-US" sz="2800" b="1" dirty="0">
                <a:solidFill>
                  <a:prstClr val="black"/>
                </a:solidFill>
              </a:rPr>
              <a:t>3-Formation of various body fluids, </a:t>
            </a:r>
            <a:r>
              <a:rPr lang="en-US" sz="2800" b="1" dirty="0" err="1">
                <a:solidFill>
                  <a:prstClr val="black"/>
                </a:solidFill>
              </a:rPr>
              <a:t>e.g</a:t>
            </a:r>
            <a:r>
              <a:rPr lang="en-US" sz="2800" b="1" dirty="0">
                <a:solidFill>
                  <a:prstClr val="black"/>
                </a:solidFill>
              </a:rPr>
              <a:t>, plasma and interstitial fluid.</a:t>
            </a:r>
          </a:p>
          <a:p>
            <a:pPr marL="342900" lvl="0" indent="-342900" algn="l" rtl="0">
              <a:spcBef>
                <a:spcPct val="20000"/>
              </a:spcBef>
            </a:pPr>
            <a:r>
              <a:rPr lang="en-US" sz="2800" b="1" dirty="0">
                <a:solidFill>
                  <a:prstClr val="black"/>
                </a:solidFill>
              </a:rPr>
              <a:t>4-Stimulation of erythropoiesis→ increased RBCs count.</a:t>
            </a:r>
          </a:p>
          <a:p>
            <a:pPr marL="342900" lvl="0" indent="-342900" algn="l" rtl="0">
              <a:spcBef>
                <a:spcPct val="20000"/>
              </a:spcBef>
            </a:pPr>
            <a:r>
              <a:rPr lang="en-US" sz="2800" b="1" dirty="0">
                <a:solidFill>
                  <a:prstClr val="black"/>
                </a:solidFill>
              </a:rPr>
              <a:t>5-Stimulation of protein synthesis (protein anabolic hormone)</a:t>
            </a:r>
          </a:p>
        </p:txBody>
      </p:sp>
    </p:spTree>
    <p:extLst>
      <p:ext uri="{BB962C8B-B14F-4D97-AF65-F5344CB8AC3E}">
        <p14:creationId xmlns:p14="http://schemas.microsoft.com/office/powerpoint/2010/main" val="15315982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1425</TotalTime>
  <Words>2264</Words>
  <Application>Microsoft Office PowerPoint</Application>
  <PresentationFormat>On-screen Show (4:3)</PresentationFormat>
  <Paragraphs>343</Paragraphs>
  <Slides>50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5" baseType="lpstr">
      <vt:lpstr>Arial</vt:lpstr>
      <vt:lpstr>Calibri</vt:lpstr>
      <vt:lpstr>Symbol</vt:lpstr>
      <vt:lpstr>Times New Roman</vt:lpstr>
      <vt:lpstr>Office Theme</vt:lpstr>
      <vt:lpstr>Pathophysiology  of  Endocrine glands</vt:lpstr>
      <vt:lpstr>Control systems of the body</vt:lpstr>
      <vt:lpstr>Definitions</vt:lpstr>
      <vt:lpstr>PowerPoint Presentation</vt:lpstr>
      <vt:lpstr>PowerPoint Presentation</vt:lpstr>
      <vt:lpstr>Pituitary gland (Hypophysis Cerebri)</vt:lpstr>
      <vt:lpstr>PowerPoint Presentation</vt:lpstr>
      <vt:lpstr>Growth hormone</vt:lpstr>
      <vt:lpstr>PowerPoint Presentation</vt:lpstr>
      <vt:lpstr>Clinical Abnormalities in growth hormone Secretion:</vt:lpstr>
      <vt:lpstr>PowerPoint Presentation</vt:lpstr>
      <vt:lpstr> Pituitary dwarfism </vt:lpstr>
      <vt:lpstr>PowerPoint Presentation</vt:lpstr>
      <vt:lpstr>Gigantism</vt:lpstr>
      <vt:lpstr>Acromegaly</vt:lpstr>
      <vt:lpstr>PowerPoint Presentation</vt:lpstr>
      <vt:lpstr>PowerPoint Presentation</vt:lpstr>
      <vt:lpstr> Antidiuretic hormone(ADH) or vasopressin</vt:lpstr>
      <vt:lpstr>Diabetes Insipidus</vt:lpstr>
      <vt:lpstr>Thyroid Gland</vt:lpstr>
      <vt:lpstr>PowerPoint Presentation</vt:lpstr>
      <vt:lpstr>Thyroid hormone (T3&amp;T4) </vt:lpstr>
      <vt:lpstr>Clinical Abnormalities in thyroid hormone Secretion </vt:lpstr>
      <vt:lpstr>Cretinism </vt:lpstr>
      <vt:lpstr>PowerPoint Presentation</vt:lpstr>
      <vt:lpstr>PowerPoint Presentation</vt:lpstr>
      <vt:lpstr>MYXEDEMA</vt:lpstr>
      <vt:lpstr>THYROTOXICOSIS</vt:lpstr>
      <vt:lpstr>PowerPoint Presentation</vt:lpstr>
      <vt:lpstr>Thyroid Function Tests</vt:lpstr>
      <vt:lpstr>Thyroid Gland</vt:lpstr>
      <vt:lpstr>Hormones of calcium homeostasis</vt:lpstr>
      <vt:lpstr>Hormones of calcium homeostasis</vt:lpstr>
      <vt:lpstr>Tetany</vt:lpstr>
      <vt:lpstr>PowerPoint Presentation</vt:lpstr>
      <vt:lpstr>The adrenal glands =Suprarenal gland</vt:lpstr>
      <vt:lpstr>PowerPoint Presentation</vt:lpstr>
      <vt:lpstr>SUPRARENAL CORTEX </vt:lpstr>
      <vt:lpstr>PowerPoint Presentation</vt:lpstr>
      <vt:lpstr>Cortisol hormone (contin)</vt:lpstr>
      <vt:lpstr>Cushing's Syndrome</vt:lpstr>
      <vt:lpstr>PowerPoint Presentation</vt:lpstr>
      <vt:lpstr>adrenal cortex Secretion </vt:lpstr>
      <vt:lpstr>Addison's Disease </vt:lpstr>
      <vt:lpstr>Pancreatic hormones</vt:lpstr>
      <vt:lpstr>PowerPoint Presentation</vt:lpstr>
      <vt:lpstr>Insulin hormone</vt:lpstr>
      <vt:lpstr>Diabetes Mellitus</vt:lpstr>
      <vt:lpstr>PowerPoint Presentation</vt:lpstr>
      <vt:lpstr>Thank you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Pathophysiology  of  Endocrine glands</dc:title>
  <dc:creator>Micro</dc:creator>
  <cp:lastModifiedBy>sahar alhogail</cp:lastModifiedBy>
  <cp:revision>95</cp:revision>
  <dcterms:created xsi:type="dcterms:W3CDTF">2011-11-18T12:18:26Z</dcterms:created>
  <dcterms:modified xsi:type="dcterms:W3CDTF">2017-11-20T20:31:01Z</dcterms:modified>
</cp:coreProperties>
</file>