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5"/>
  </p:notesMasterIdLst>
  <p:sldIdLst>
    <p:sldId id="256" r:id="rId2"/>
    <p:sldId id="282" r:id="rId3"/>
    <p:sldId id="257" r:id="rId4"/>
    <p:sldId id="261" r:id="rId5"/>
    <p:sldId id="283" r:id="rId6"/>
    <p:sldId id="260" r:id="rId7"/>
    <p:sldId id="259" r:id="rId8"/>
    <p:sldId id="278" r:id="rId9"/>
    <p:sldId id="262" r:id="rId10"/>
    <p:sldId id="263" r:id="rId11"/>
    <p:sldId id="294" r:id="rId12"/>
    <p:sldId id="284" r:id="rId13"/>
    <p:sldId id="295" r:id="rId14"/>
    <p:sldId id="296" r:id="rId15"/>
    <p:sldId id="290" r:id="rId16"/>
    <p:sldId id="285" r:id="rId17"/>
    <p:sldId id="287" r:id="rId18"/>
    <p:sldId id="286" r:id="rId19"/>
    <p:sldId id="265" r:id="rId20"/>
    <p:sldId id="288" r:id="rId21"/>
    <p:sldId id="266" r:id="rId22"/>
    <p:sldId id="289" r:id="rId23"/>
    <p:sldId id="267" r:id="rId24"/>
    <p:sldId id="279" r:id="rId25"/>
    <p:sldId id="280" r:id="rId26"/>
    <p:sldId id="281" r:id="rId27"/>
    <p:sldId id="292" r:id="rId28"/>
    <p:sldId id="271" r:id="rId29"/>
    <p:sldId id="291" r:id="rId30"/>
    <p:sldId id="272" r:id="rId31"/>
    <p:sldId id="273" r:id="rId32"/>
    <p:sldId id="274" r:id="rId33"/>
    <p:sldId id="293"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62" autoAdjust="0"/>
  </p:normalViewPr>
  <p:slideViewPr>
    <p:cSldViewPr>
      <p:cViewPr>
        <p:scale>
          <a:sx n="69" d="100"/>
          <a:sy n="69" d="100"/>
        </p:scale>
        <p:origin x="-140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9A8B23-FA10-48E0-AC70-488B834D71B6}" type="datetimeFigureOut">
              <a:rPr lang="en-US" smtClean="0"/>
              <a:t>5/12/2017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62AA6A-2815-4F6E-ADD9-6E266571BE7D}" type="slidenum">
              <a:rPr lang="en-US" smtClean="0"/>
              <a:t>‹#›</a:t>
            </a:fld>
            <a:endParaRPr lang="en-US"/>
          </a:p>
        </p:txBody>
      </p:sp>
    </p:spTree>
    <p:extLst>
      <p:ext uri="{BB962C8B-B14F-4D97-AF65-F5344CB8AC3E}">
        <p14:creationId xmlns:p14="http://schemas.microsoft.com/office/powerpoint/2010/main" val="3917535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62AA6A-2815-4F6E-ADD9-6E266571BE7D}" type="slidenum">
              <a:rPr lang="en-US" smtClean="0"/>
              <a:t>9</a:t>
            </a:fld>
            <a:endParaRPr lang="en-US"/>
          </a:p>
        </p:txBody>
      </p:sp>
    </p:spTree>
    <p:extLst>
      <p:ext uri="{BB962C8B-B14F-4D97-AF65-F5344CB8AC3E}">
        <p14:creationId xmlns:p14="http://schemas.microsoft.com/office/powerpoint/2010/main" val="1418050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5/12/2017</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5/12/2017</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5/12/2017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5/12/2017</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5/12/2017</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19200"/>
            <a:ext cx="7772400" cy="1470025"/>
          </a:xfrm>
        </p:spPr>
        <p:txBody>
          <a:bodyPr/>
          <a:lstStyle/>
          <a:p>
            <a:r>
              <a:rPr lang="en-US" b="1" dirty="0"/>
              <a:t>Female Genital System</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4114800"/>
            <a:ext cx="2371725" cy="192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200400" y="3154324"/>
            <a:ext cx="2292294" cy="646331"/>
          </a:xfrm>
          <a:prstGeom prst="rect">
            <a:avLst/>
          </a:prstGeom>
          <a:noFill/>
        </p:spPr>
        <p:txBody>
          <a:bodyPr wrap="none" rtlCol="0">
            <a:spAutoFit/>
          </a:bodyPr>
          <a:lstStyle/>
          <a:p>
            <a:r>
              <a:rPr lang="en-US" sz="3600" b="1" dirty="0" smtClean="0">
                <a:latin typeface="Times New Roman" pitchFamily="18" charset="0"/>
                <a:cs typeface="Times New Roman" pitchFamily="18" charset="0"/>
              </a:rPr>
              <a:t>Lecture# 5</a:t>
            </a:r>
            <a:endParaRPr lang="en-US"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2979126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4171" y="520987"/>
            <a:ext cx="3905813" cy="584775"/>
          </a:xfrm>
          <a:prstGeom prst="rect">
            <a:avLst/>
          </a:prstGeom>
        </p:spPr>
        <p:txBody>
          <a:bodyPr wrap="none">
            <a:spAutoFit/>
          </a:bodyPr>
          <a:lstStyle/>
          <a:p>
            <a:pPr fontAlgn="base"/>
            <a:r>
              <a:rPr lang="en-US" sz="3200" b="1" dirty="0">
                <a:solidFill>
                  <a:srgbClr val="FF0000"/>
                </a:solidFill>
                <a:latin typeface="Times New Roman" pitchFamily="18" charset="0"/>
                <a:cs typeface="Times New Roman" pitchFamily="18" charset="0"/>
              </a:rPr>
              <a:t>What are the causes?</a:t>
            </a:r>
          </a:p>
        </p:txBody>
      </p:sp>
      <p:sp>
        <p:nvSpPr>
          <p:cNvPr id="3" name="Rectangle 2"/>
          <p:cNvSpPr/>
          <p:nvPr/>
        </p:nvSpPr>
        <p:spPr>
          <a:xfrm>
            <a:off x="152400" y="1371600"/>
            <a:ext cx="8873836" cy="3108543"/>
          </a:xfrm>
          <a:prstGeom prst="rect">
            <a:avLst/>
          </a:prstGeom>
        </p:spPr>
        <p:txBody>
          <a:bodyPr wrap="square">
            <a:spAutoFit/>
          </a:bodyPr>
          <a:lstStyle/>
          <a:p>
            <a:r>
              <a:rPr lang="en-US" sz="2800" dirty="0" smtClean="0">
                <a:solidFill>
                  <a:srgbClr val="333333"/>
                </a:solidFill>
                <a:latin typeface="Times New Roman" pitchFamily="18" charset="0"/>
                <a:cs typeface="Times New Roman" pitchFamily="18" charset="0"/>
              </a:rPr>
              <a:t>- Stress</a:t>
            </a:r>
            <a:r>
              <a:rPr lang="en-US" sz="2800" dirty="0">
                <a:solidFill>
                  <a:srgbClr val="333333"/>
                </a:solidFill>
                <a:latin typeface="Times New Roman" pitchFamily="18" charset="0"/>
                <a:cs typeface="Times New Roman" pitchFamily="18" charset="0"/>
              </a:rPr>
              <a:t>, excessive exercise</a:t>
            </a:r>
          </a:p>
          <a:p>
            <a:r>
              <a:rPr lang="en-US" sz="2800" dirty="0" smtClean="0">
                <a:solidFill>
                  <a:srgbClr val="333333"/>
                </a:solidFill>
                <a:latin typeface="Times New Roman" pitchFamily="18" charset="0"/>
                <a:cs typeface="Times New Roman" pitchFamily="18" charset="0"/>
              </a:rPr>
              <a:t>- Being </a:t>
            </a:r>
            <a:r>
              <a:rPr lang="en-US" sz="2800" dirty="0">
                <a:solidFill>
                  <a:srgbClr val="333333"/>
                </a:solidFill>
                <a:latin typeface="Times New Roman" pitchFamily="18" charset="0"/>
                <a:cs typeface="Times New Roman" pitchFamily="18" charset="0"/>
              </a:rPr>
              <a:t>underweight or overweight </a:t>
            </a:r>
          </a:p>
          <a:p>
            <a:r>
              <a:rPr lang="en-US" sz="2800" dirty="0" smtClean="0">
                <a:solidFill>
                  <a:srgbClr val="333333"/>
                </a:solidFill>
                <a:latin typeface="Times New Roman" pitchFamily="18" charset="0"/>
                <a:cs typeface="Times New Roman" pitchFamily="18" charset="0"/>
              </a:rPr>
              <a:t>-Temporary </a:t>
            </a:r>
            <a:r>
              <a:rPr lang="en-US" sz="2800" dirty="0">
                <a:solidFill>
                  <a:srgbClr val="333333"/>
                </a:solidFill>
                <a:latin typeface="Times New Roman" pitchFamily="18" charset="0"/>
                <a:cs typeface="Times New Roman" pitchFamily="18" charset="0"/>
              </a:rPr>
              <a:t>hormonal imbalance</a:t>
            </a:r>
            <a:r>
              <a:rPr lang="en-US" sz="2800" dirty="0" smtClean="0">
                <a:solidFill>
                  <a:srgbClr val="333333"/>
                </a:solidFill>
                <a:latin typeface="Times New Roman" pitchFamily="18" charset="0"/>
                <a:cs typeface="Times New Roman" pitchFamily="18" charset="0"/>
              </a:rPr>
              <a:t>.</a:t>
            </a: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-A </a:t>
            </a:r>
            <a:r>
              <a:rPr lang="en-US" sz="2800" dirty="0">
                <a:latin typeface="Times New Roman" pitchFamily="18" charset="0"/>
                <a:cs typeface="Times New Roman" pitchFamily="18" charset="0"/>
              </a:rPr>
              <a:t>disorder of the ovaries or of the uterus. </a:t>
            </a:r>
            <a:r>
              <a:rPr lang="en-US" sz="2800" dirty="0" smtClean="0">
                <a:latin typeface="Times New Roman" pitchFamily="18" charset="0"/>
                <a:cs typeface="Times New Roman" pitchFamily="18" charset="0"/>
              </a:rPr>
              <a:t>e.g. polycystic </a:t>
            </a:r>
            <a:r>
              <a:rPr lang="en-US" sz="2800" dirty="0">
                <a:latin typeface="Times New Roman" pitchFamily="18" charset="0"/>
                <a:cs typeface="Times New Roman" pitchFamily="18" charset="0"/>
              </a:rPr>
              <a:t>ovary </a:t>
            </a:r>
            <a:r>
              <a:rPr lang="en-US" sz="2800" dirty="0" smtClean="0">
                <a:latin typeface="Times New Roman" pitchFamily="18" charset="0"/>
                <a:cs typeface="Times New Roman" pitchFamily="18" charset="0"/>
              </a:rPr>
              <a:t>syndrome</a:t>
            </a:r>
          </a:p>
          <a:p>
            <a:r>
              <a:rPr lang="en-US" sz="2800" dirty="0" smtClean="0">
                <a:latin typeface="Times New Roman" pitchFamily="18" charset="0"/>
                <a:cs typeface="Times New Roman" pitchFamily="18" charset="0"/>
              </a:rPr>
              <a:t>-In </a:t>
            </a:r>
            <a:r>
              <a:rPr lang="en-US" sz="2800" dirty="0">
                <a:latin typeface="Times New Roman" pitchFamily="18" charset="0"/>
                <a:cs typeface="Times New Roman" pitchFamily="18" charset="0"/>
              </a:rPr>
              <a:t>some cases, the cause </a:t>
            </a:r>
            <a:r>
              <a:rPr lang="en-US" sz="2800" dirty="0" smtClean="0">
                <a:latin typeface="Times New Roman" pitchFamily="18" charset="0"/>
                <a:cs typeface="Times New Roman" pitchFamily="18" charset="0"/>
              </a:rPr>
              <a:t>is </a:t>
            </a:r>
            <a:r>
              <a:rPr lang="en-US" sz="2800" dirty="0">
                <a:latin typeface="Times New Roman" pitchFamily="18" charset="0"/>
                <a:cs typeface="Times New Roman" pitchFamily="18" charset="0"/>
              </a:rPr>
              <a:t>unknown</a:t>
            </a:r>
            <a:r>
              <a:rPr lang="en-US" sz="2800" dirty="0" smtClean="0">
                <a:latin typeface="Times New Roman" pitchFamily="18" charset="0"/>
                <a:cs typeface="Times New Roman" pitchFamily="18" charset="0"/>
              </a:rPr>
              <a:t>.</a:t>
            </a:r>
          </a:p>
          <a:p>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270323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745" y="228600"/>
            <a:ext cx="8305800" cy="3539430"/>
          </a:xfrm>
          <a:prstGeom prst="rect">
            <a:avLst/>
          </a:prstGeom>
        </p:spPr>
        <p:txBody>
          <a:bodyPr wrap="square">
            <a:spAutoFit/>
          </a:bodyPr>
          <a:lstStyle/>
          <a:p>
            <a:pPr lvl="0"/>
            <a:r>
              <a:rPr lang="en-US" sz="2800" b="1" dirty="0">
                <a:solidFill>
                  <a:srgbClr val="FF0000"/>
                </a:solidFill>
                <a:latin typeface="Times New Roman" pitchFamily="18" charset="0"/>
                <a:cs typeface="Times New Roman" pitchFamily="18" charset="0"/>
              </a:rPr>
              <a:t>Treatment:</a:t>
            </a:r>
          </a:p>
          <a:p>
            <a:pPr lvl="0"/>
            <a:r>
              <a:rPr lang="en-US" sz="2800" dirty="0">
                <a:solidFill>
                  <a:srgbClr val="0070C0"/>
                </a:solidFill>
                <a:latin typeface="Times New Roman" pitchFamily="18" charset="0"/>
                <a:cs typeface="Times New Roman" pitchFamily="18" charset="0"/>
              </a:rPr>
              <a:t>Irregular periods after puberty and just before the menopause treatment is not usually necessary. </a:t>
            </a:r>
            <a:endParaRPr lang="en-US" sz="2800" dirty="0" smtClean="0">
              <a:solidFill>
                <a:srgbClr val="0070C0"/>
              </a:solidFill>
              <a:latin typeface="Times New Roman" pitchFamily="18" charset="0"/>
              <a:cs typeface="Times New Roman" pitchFamily="18" charset="0"/>
            </a:endParaRPr>
          </a:p>
          <a:p>
            <a:pPr lvl="0"/>
            <a:endParaRPr lang="en-US" sz="2800" dirty="0">
              <a:solidFill>
                <a:srgbClr val="0070C0"/>
              </a:solidFill>
              <a:latin typeface="Times New Roman" pitchFamily="18" charset="0"/>
              <a:cs typeface="Times New Roman" pitchFamily="18" charset="0"/>
            </a:endParaRPr>
          </a:p>
          <a:p>
            <a:pPr lvl="0"/>
            <a:r>
              <a:rPr lang="en-US" sz="2800" dirty="0">
                <a:solidFill>
                  <a:prstClr val="black"/>
                </a:solidFill>
                <a:latin typeface="Times New Roman" pitchFamily="18" charset="0"/>
                <a:cs typeface="Times New Roman" pitchFamily="18" charset="0"/>
              </a:rPr>
              <a:t>Other causes, </a:t>
            </a:r>
            <a:endParaRPr lang="en-US" sz="2800" dirty="0" smtClean="0">
              <a:solidFill>
                <a:prstClr val="black"/>
              </a:solidFill>
              <a:latin typeface="Times New Roman" pitchFamily="18" charset="0"/>
              <a:cs typeface="Times New Roman" pitchFamily="18" charset="0"/>
            </a:endParaRPr>
          </a:p>
          <a:p>
            <a:pPr lvl="0"/>
            <a:r>
              <a:rPr lang="en-US" sz="2800" dirty="0" smtClean="0">
                <a:solidFill>
                  <a:prstClr val="black"/>
                </a:solidFill>
                <a:latin typeface="Times New Roman" pitchFamily="18" charset="0"/>
                <a:cs typeface="Times New Roman" pitchFamily="18" charset="0"/>
              </a:rPr>
              <a:t>drugs</a:t>
            </a:r>
            <a:r>
              <a:rPr lang="en-US" sz="2800" dirty="0">
                <a:solidFill>
                  <a:prstClr val="black"/>
                </a:solidFill>
                <a:latin typeface="Times New Roman" pitchFamily="18" charset="0"/>
                <a:cs typeface="Times New Roman" pitchFamily="18" charset="0"/>
              </a:rPr>
              <a:t>, such as oral </a:t>
            </a:r>
            <a:r>
              <a:rPr lang="en-US" sz="2800" dirty="0" smtClean="0">
                <a:solidFill>
                  <a:prstClr val="black"/>
                </a:solidFill>
                <a:latin typeface="Times New Roman" pitchFamily="18" charset="0"/>
                <a:cs typeface="Times New Roman" pitchFamily="18" charset="0"/>
              </a:rPr>
              <a:t>contraceptives</a:t>
            </a:r>
          </a:p>
          <a:p>
            <a:pPr lvl="0"/>
            <a:r>
              <a:rPr lang="en-US" sz="2800" dirty="0" smtClean="0">
                <a:solidFill>
                  <a:prstClr val="black"/>
                </a:solidFill>
                <a:latin typeface="Times New Roman" pitchFamily="18" charset="0"/>
                <a:cs typeface="Times New Roman" pitchFamily="18" charset="0"/>
              </a:rPr>
              <a:t>Relax </a:t>
            </a:r>
            <a:r>
              <a:rPr lang="en-US" sz="2800" dirty="0">
                <a:solidFill>
                  <a:prstClr val="black"/>
                </a:solidFill>
                <a:latin typeface="Times New Roman" pitchFamily="18" charset="0"/>
                <a:cs typeface="Times New Roman" pitchFamily="18" charset="0"/>
              </a:rPr>
              <a:t>after work and make time to de-stress. </a:t>
            </a:r>
            <a:endParaRPr lang="en-US" sz="2800" dirty="0" smtClean="0">
              <a:solidFill>
                <a:prstClr val="black"/>
              </a:solidFill>
              <a:latin typeface="Times New Roman" pitchFamily="18" charset="0"/>
              <a:cs typeface="Times New Roman" pitchFamily="18" charset="0"/>
            </a:endParaRPr>
          </a:p>
          <a:p>
            <a:pPr lvl="0"/>
            <a:r>
              <a:rPr lang="en-US" sz="2800" dirty="0" smtClean="0">
                <a:solidFill>
                  <a:prstClr val="black"/>
                </a:solidFill>
                <a:latin typeface="Times New Roman" pitchFamily="18" charset="0"/>
                <a:cs typeface="Times New Roman" pitchFamily="18" charset="0"/>
              </a:rPr>
              <a:t>Eat </a:t>
            </a:r>
            <a:r>
              <a:rPr lang="en-US" sz="2800" dirty="0">
                <a:solidFill>
                  <a:prstClr val="black"/>
                </a:solidFill>
                <a:latin typeface="Times New Roman" pitchFamily="18" charset="0"/>
                <a:cs typeface="Times New Roman" pitchFamily="18" charset="0"/>
              </a:rPr>
              <a:t>well all month. </a:t>
            </a:r>
          </a:p>
        </p:txBody>
      </p:sp>
      <p:sp>
        <p:nvSpPr>
          <p:cNvPr id="3" name="TextBox 2"/>
          <p:cNvSpPr txBox="1"/>
          <p:nvPr/>
        </p:nvSpPr>
        <p:spPr>
          <a:xfrm>
            <a:off x="214745" y="3967875"/>
            <a:ext cx="8093882" cy="2677656"/>
          </a:xfrm>
          <a:prstGeom prst="rect">
            <a:avLst/>
          </a:prstGeom>
          <a:noFill/>
        </p:spPr>
        <p:txBody>
          <a:bodyPr wrap="none" rtlCol="0">
            <a:spAutoFit/>
          </a:bodyPr>
          <a:lstStyle/>
          <a:p>
            <a:r>
              <a:rPr lang="en-US" sz="2800" b="1" dirty="0" smtClean="0">
                <a:solidFill>
                  <a:srgbClr val="FF0000"/>
                </a:solidFill>
                <a:latin typeface="Times New Roman" pitchFamily="18" charset="0"/>
                <a:cs typeface="Times New Roman" pitchFamily="18" charset="0"/>
              </a:rPr>
              <a:t>Diagnosis:</a:t>
            </a:r>
          </a:p>
          <a:p>
            <a:endParaRPr lang="en-US" sz="2800" b="1" dirty="0" smtClean="0">
              <a:solidFill>
                <a:srgbClr val="FF0000"/>
              </a:solidFill>
              <a:latin typeface="Times New Roman" pitchFamily="18" charset="0"/>
              <a:cs typeface="Times New Roman" pitchFamily="18" charset="0"/>
            </a:endParaRPr>
          </a:p>
          <a:p>
            <a:r>
              <a:rPr lang="en-US" sz="2800" dirty="0" smtClean="0">
                <a:latin typeface="Times New Roman" pitchFamily="18" charset="0"/>
                <a:cs typeface="Times New Roman" pitchFamily="18" charset="0"/>
              </a:rPr>
              <a:t>A </a:t>
            </a:r>
            <a:r>
              <a:rPr lang="en-US" sz="2800" dirty="0">
                <a:latin typeface="Times New Roman" pitchFamily="18" charset="0"/>
                <a:cs typeface="Times New Roman" pitchFamily="18" charset="0"/>
              </a:rPr>
              <a:t>pregnancy </a:t>
            </a:r>
            <a:r>
              <a:rPr lang="en-US" sz="2800" dirty="0" smtClean="0">
                <a:latin typeface="Times New Roman" pitchFamily="18" charset="0"/>
                <a:cs typeface="Times New Roman" pitchFamily="18" charset="0"/>
              </a:rPr>
              <a:t>test </a:t>
            </a:r>
          </a:p>
          <a:p>
            <a:r>
              <a:rPr lang="en-US" sz="2800" dirty="0" smtClean="0">
                <a:latin typeface="Times New Roman" pitchFamily="18" charset="0"/>
                <a:cs typeface="Times New Roman" pitchFamily="18" charset="0"/>
              </a:rPr>
              <a:t>Blood </a:t>
            </a:r>
            <a:r>
              <a:rPr lang="en-US" sz="2800" dirty="0">
                <a:latin typeface="Times New Roman" pitchFamily="18" charset="0"/>
                <a:cs typeface="Times New Roman" pitchFamily="18" charset="0"/>
              </a:rPr>
              <a:t>tests to measure hormone </a:t>
            </a:r>
            <a:r>
              <a:rPr lang="en-US" sz="2800" dirty="0" smtClean="0">
                <a:latin typeface="Times New Roman" pitchFamily="18" charset="0"/>
                <a:cs typeface="Times New Roman" pitchFamily="18" charset="0"/>
              </a:rPr>
              <a:t>levels</a:t>
            </a:r>
          </a:p>
          <a:p>
            <a:r>
              <a:rPr lang="en-US" sz="2800" dirty="0" smtClean="0">
                <a:latin typeface="Times New Roman" pitchFamily="18" charset="0"/>
                <a:cs typeface="Times New Roman" pitchFamily="18" charset="0"/>
              </a:rPr>
              <a:t>Ultrasound </a:t>
            </a:r>
            <a:r>
              <a:rPr lang="en-US" sz="2800" dirty="0">
                <a:latin typeface="Times New Roman" pitchFamily="18" charset="0"/>
                <a:cs typeface="Times New Roman" pitchFamily="18" charset="0"/>
              </a:rPr>
              <a:t>scanning of </a:t>
            </a:r>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pelvic region to look at the </a:t>
            </a: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ovaries </a:t>
            </a:r>
            <a:r>
              <a:rPr lang="en-US" sz="2800" dirty="0">
                <a:latin typeface="Times New Roman" pitchFamily="18" charset="0"/>
                <a:cs typeface="Times New Roman" pitchFamily="18" charset="0"/>
              </a:rPr>
              <a:t>and uterus.</a:t>
            </a:r>
          </a:p>
        </p:txBody>
      </p:sp>
    </p:spTree>
    <p:extLst>
      <p:ext uri="{BB962C8B-B14F-4D97-AF65-F5344CB8AC3E}">
        <p14:creationId xmlns:p14="http://schemas.microsoft.com/office/powerpoint/2010/main" val="586176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321539"/>
            <a:ext cx="6920484" cy="584775"/>
          </a:xfrm>
          <a:prstGeom prst="rect">
            <a:avLst/>
          </a:prstGeom>
        </p:spPr>
        <p:txBody>
          <a:bodyPr wrap="none">
            <a:spAutoFit/>
          </a:bodyPr>
          <a:lstStyle/>
          <a:p>
            <a:r>
              <a:rPr lang="en-US" sz="3200" b="1" dirty="0">
                <a:solidFill>
                  <a:srgbClr val="0070C0"/>
                </a:solidFill>
                <a:latin typeface="Times New Roman" pitchFamily="18" charset="0"/>
                <a:cs typeface="Times New Roman" pitchFamily="18" charset="0"/>
              </a:rPr>
              <a:t>Dysfunctional Uterine </a:t>
            </a:r>
            <a:r>
              <a:rPr lang="en-US" sz="3200" b="1" dirty="0" smtClean="0">
                <a:solidFill>
                  <a:srgbClr val="0070C0"/>
                </a:solidFill>
                <a:latin typeface="Times New Roman" pitchFamily="18" charset="0"/>
                <a:cs typeface="Times New Roman" pitchFamily="18" charset="0"/>
              </a:rPr>
              <a:t>Bleeding (DUB)</a:t>
            </a:r>
            <a:endParaRPr lang="en-US" sz="3200" b="1" dirty="0">
              <a:solidFill>
                <a:srgbClr val="0070C0"/>
              </a:solidFill>
              <a:latin typeface="Times New Roman" pitchFamily="18" charset="0"/>
              <a:cs typeface="Times New Roman" pitchFamily="18" charset="0"/>
            </a:endParaRPr>
          </a:p>
        </p:txBody>
      </p:sp>
      <p:sp>
        <p:nvSpPr>
          <p:cNvPr id="3" name="Rectangle 2"/>
          <p:cNvSpPr/>
          <p:nvPr/>
        </p:nvSpPr>
        <p:spPr>
          <a:xfrm>
            <a:off x="158223" y="1295400"/>
            <a:ext cx="8992704" cy="5262979"/>
          </a:xfrm>
          <a:prstGeom prst="rect">
            <a:avLst/>
          </a:prstGeom>
        </p:spPr>
        <p:txBody>
          <a:bodyPr wrap="square">
            <a:spAutoFit/>
          </a:bodyPr>
          <a:lstStyle/>
          <a:p>
            <a:r>
              <a:rPr lang="en-US" sz="2800" dirty="0" smtClean="0">
                <a:latin typeface="Times New Roman" pitchFamily="18" charset="0"/>
                <a:cs typeface="Times New Roman" pitchFamily="18" charset="0"/>
              </a:rPr>
              <a:t>Also </a:t>
            </a:r>
            <a:r>
              <a:rPr lang="en-US" sz="2800" dirty="0">
                <a:latin typeface="Times New Roman" pitchFamily="18" charset="0"/>
                <a:cs typeface="Times New Roman" pitchFamily="18" charset="0"/>
              </a:rPr>
              <a:t>called abnormal uterine bleeding (AUB) </a:t>
            </a:r>
            <a:r>
              <a:rPr lang="en-US" sz="2800" dirty="0" smtClean="0">
                <a:latin typeface="Times New Roman" pitchFamily="18" charset="0"/>
                <a:cs typeface="Times New Roman" pitchFamily="18" charset="0"/>
              </a:rPr>
              <a:t>or </a:t>
            </a:r>
            <a:r>
              <a:rPr lang="en-US" sz="2800" dirty="0" err="1" smtClean="0">
                <a:latin typeface="Times New Roman" pitchFamily="18" charset="0"/>
                <a:cs typeface="Times New Roman" pitchFamily="18" charset="0"/>
              </a:rPr>
              <a:t>anovulatory</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any bleeding from the vagina that varies from a woman's normal menstrual </a:t>
            </a:r>
            <a:r>
              <a:rPr lang="en-US" sz="2800" dirty="0" smtClean="0">
                <a:latin typeface="Times New Roman" pitchFamily="18" charset="0"/>
                <a:cs typeface="Times New Roman" pitchFamily="18" charset="0"/>
              </a:rPr>
              <a:t>cycle resulting </a:t>
            </a:r>
            <a:r>
              <a:rPr lang="en-US" sz="2800" dirty="0">
                <a:latin typeface="Times New Roman" pitchFamily="18" charset="0"/>
                <a:cs typeface="Times New Roman" pitchFamily="18" charset="0"/>
              </a:rPr>
              <a:t>from changes in the hormonal control of menstruation</a:t>
            </a:r>
            <a:endParaRPr lang="en-US" sz="2800" dirty="0" smtClean="0">
              <a:latin typeface="Times New Roman" pitchFamily="18" charset="0"/>
              <a:cs typeface="Times New Roman" pitchFamily="18" charset="0"/>
            </a:endParaRPr>
          </a:p>
          <a:p>
            <a:pPr>
              <a:buFont typeface="Arial"/>
              <a:buChar char="•"/>
            </a:pPr>
            <a:endParaRPr lang="en-US" sz="2800" dirty="0" smtClean="0">
              <a:latin typeface="Times New Roman" pitchFamily="18" charset="0"/>
              <a:cs typeface="Times New Roman" pitchFamily="18" charset="0"/>
            </a:endParaRPr>
          </a:p>
          <a:p>
            <a:pPr>
              <a:buFont typeface="Arial"/>
              <a:buChar char="•"/>
            </a:pPr>
            <a:r>
              <a:rPr lang="en-US" sz="2800" dirty="0" smtClean="0">
                <a:latin typeface="Times New Roman" pitchFamily="18" charset="0"/>
                <a:cs typeface="Times New Roman" pitchFamily="18" charset="0"/>
              </a:rPr>
              <a:t>This </a:t>
            </a:r>
            <a:r>
              <a:rPr lang="en-US" sz="2800" dirty="0">
                <a:latin typeface="Times New Roman" pitchFamily="18" charset="0"/>
                <a:cs typeface="Times New Roman" pitchFamily="18" charset="0"/>
              </a:rPr>
              <a:t>can include alternating periods that are heavy and light, spotting or unpredictable shorter and longer cycles</a:t>
            </a:r>
            <a:r>
              <a:rPr lang="en-US" sz="2800" dirty="0" smtClean="0">
                <a:latin typeface="Times New Roman" pitchFamily="18" charset="0"/>
                <a:cs typeface="Times New Roman" pitchFamily="18" charset="0"/>
              </a:rPr>
              <a:t>.</a:t>
            </a:r>
          </a:p>
          <a:p>
            <a:pPr>
              <a:buFont typeface="Arial"/>
              <a:buChar char="•"/>
            </a:pPr>
            <a:endParaRPr lang="en-US" sz="2800" dirty="0">
              <a:latin typeface="Times New Roman" pitchFamily="18" charset="0"/>
              <a:cs typeface="Times New Roman" pitchFamily="18" charset="0"/>
            </a:endParaRPr>
          </a:p>
          <a:p>
            <a:r>
              <a:rPr lang="en-US" sz="2800" dirty="0" smtClean="0">
                <a:latin typeface="Times New Roman" pitchFamily="18" charset="0"/>
                <a:cs typeface="Times New Roman" pitchFamily="18" charset="0"/>
              </a:rPr>
              <a:t>Dysfunctional </a:t>
            </a:r>
            <a:r>
              <a:rPr lang="en-US" sz="2800" dirty="0">
                <a:latin typeface="Times New Roman" pitchFamily="18" charset="0"/>
                <a:cs typeface="Times New Roman" pitchFamily="18" charset="0"/>
              </a:rPr>
              <a:t>uterine bleeding occurs most commonly at the beginning and end of the reproductive </a:t>
            </a:r>
            <a:r>
              <a:rPr lang="en-US" sz="2800" dirty="0" smtClean="0">
                <a:latin typeface="Times New Roman" pitchFamily="18" charset="0"/>
                <a:cs typeface="Times New Roman" pitchFamily="18" charset="0"/>
              </a:rPr>
              <a:t>years, but </a:t>
            </a:r>
            <a:r>
              <a:rPr lang="en-US" sz="2800" dirty="0">
                <a:latin typeface="Times New Roman" pitchFamily="18" charset="0"/>
                <a:cs typeface="Times New Roman" pitchFamily="18" charset="0"/>
              </a:rPr>
              <a:t>may occur at any </a:t>
            </a:r>
            <a:r>
              <a:rPr lang="en-US" sz="2800" dirty="0" smtClean="0">
                <a:latin typeface="Times New Roman" pitchFamily="18" charset="0"/>
                <a:cs typeface="Times New Roman" pitchFamily="18" charset="0"/>
              </a:rPr>
              <a:t>time.</a:t>
            </a:r>
          </a:p>
          <a:p>
            <a:endParaRPr lang="en-US"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548989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838200"/>
            <a:ext cx="8534400" cy="4893647"/>
          </a:xfrm>
          <a:prstGeom prst="rect">
            <a:avLst/>
          </a:prstGeom>
        </p:spPr>
        <p:txBody>
          <a:bodyPr wrap="square">
            <a:spAutoFit/>
          </a:bodyPr>
          <a:lstStyle/>
          <a:p>
            <a:r>
              <a:rPr lang="en-US" sz="2400" dirty="0">
                <a:latin typeface="Times New Roman" pitchFamily="18" charset="0"/>
                <a:cs typeface="Times New Roman" pitchFamily="18" charset="0"/>
              </a:rPr>
              <a:t>Regular monthly menstrual cycles flush out the endometrial lining, which is the blood-enriched layer of tissue that grows inside the uterus every month in </a:t>
            </a:r>
            <a:r>
              <a:rPr lang="en-US" sz="2400" dirty="0" smtClean="0">
                <a:latin typeface="Times New Roman" pitchFamily="18" charset="0"/>
                <a:cs typeface="Times New Roman" pitchFamily="18" charset="0"/>
              </a:rPr>
              <a:t>expectation </a:t>
            </a:r>
            <a:r>
              <a:rPr lang="en-US" sz="2400" dirty="0">
                <a:latin typeface="Times New Roman" pitchFamily="18" charset="0"/>
                <a:cs typeface="Times New Roman" pitchFamily="18" charset="0"/>
              </a:rPr>
              <a:t>of a possible pregnancy.</a:t>
            </a:r>
          </a:p>
          <a:p>
            <a:endParaRPr lang="en-US"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If ovulation does not occur, periods can be delayed, which allows the lining to grow thicker. For this reason, delayed periods are often heavy ones.</a:t>
            </a:r>
          </a:p>
          <a:p>
            <a:endParaRPr lang="en-US"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Lighter periods, or spotting between periods, may represent an endometrial lining that is unstable and leaking, either because hormonal levels don't adequately support it or because the lining may be too thick</a:t>
            </a:r>
            <a:r>
              <a:rPr lang="en-US" sz="2400" dirty="0" smtClean="0">
                <a:latin typeface="Times New Roman" pitchFamily="18" charset="0"/>
                <a:cs typeface="Times New Roman" pitchFamily="18" charset="0"/>
              </a:rPr>
              <a:t>. </a:t>
            </a:r>
          </a:p>
          <a:p>
            <a:endParaRPr lang="en-US" sz="2400" dirty="0">
              <a:latin typeface="Times New Roman" pitchFamily="18" charset="0"/>
              <a:cs typeface="Times New Roman" pitchFamily="18" charset="0"/>
            </a:endParaRPr>
          </a:p>
        </p:txBody>
      </p:sp>
      <p:sp>
        <p:nvSpPr>
          <p:cNvPr id="3" name="Rectangle 2"/>
          <p:cNvSpPr/>
          <p:nvPr/>
        </p:nvSpPr>
        <p:spPr>
          <a:xfrm>
            <a:off x="533400" y="152400"/>
            <a:ext cx="1199367" cy="523220"/>
          </a:xfrm>
          <a:prstGeom prst="rect">
            <a:avLst/>
          </a:prstGeom>
        </p:spPr>
        <p:txBody>
          <a:bodyPr wrap="none">
            <a:spAutoFit/>
          </a:bodyPr>
          <a:lstStyle/>
          <a:p>
            <a:r>
              <a:rPr lang="en-US" sz="2800" dirty="0">
                <a:solidFill>
                  <a:srgbClr val="FF0000"/>
                </a:solidFill>
                <a:latin typeface="Times New Roman" pitchFamily="18" charset="0"/>
                <a:cs typeface="Times New Roman" pitchFamily="18" charset="0"/>
              </a:rPr>
              <a:t>Causes</a:t>
            </a:r>
            <a:endParaRPr lang="en-US" dirty="0"/>
          </a:p>
        </p:txBody>
      </p:sp>
    </p:spTree>
    <p:extLst>
      <p:ext uri="{BB962C8B-B14F-4D97-AF65-F5344CB8AC3E}">
        <p14:creationId xmlns:p14="http://schemas.microsoft.com/office/powerpoint/2010/main" val="1841392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457200"/>
            <a:ext cx="8382000" cy="4401205"/>
          </a:xfrm>
          <a:prstGeom prst="rect">
            <a:avLst/>
          </a:prstGeom>
        </p:spPr>
        <p:txBody>
          <a:bodyPr wrap="square">
            <a:spAutoFit/>
          </a:bodyPr>
          <a:lstStyle/>
          <a:p>
            <a:r>
              <a:rPr lang="en-US" sz="2800" dirty="0">
                <a:solidFill>
                  <a:srgbClr val="FF0000"/>
                </a:solidFill>
                <a:latin typeface="Times New Roman" pitchFamily="18" charset="0"/>
                <a:cs typeface="Times New Roman" pitchFamily="18" charset="0"/>
              </a:rPr>
              <a:t>Other factors that can change bleeding patterns include</a:t>
            </a:r>
            <a:r>
              <a:rPr lang="en-US" sz="2800" dirty="0" smtClean="0">
                <a:solidFill>
                  <a:srgbClr val="FF0000"/>
                </a:solidFill>
                <a:latin typeface="Times New Roman" pitchFamily="18" charset="0"/>
                <a:cs typeface="Times New Roman" pitchFamily="18" charset="0"/>
              </a:rPr>
              <a:t>:</a:t>
            </a:r>
          </a:p>
          <a:p>
            <a:endParaRPr lang="en-US" sz="2800" dirty="0">
              <a:solidFill>
                <a:srgbClr val="FF0000"/>
              </a:solidFill>
              <a:latin typeface="Times New Roman" pitchFamily="18" charset="0"/>
              <a:cs typeface="Times New Roman" pitchFamily="18" charset="0"/>
            </a:endParaRPr>
          </a:p>
          <a:p>
            <a:pPr>
              <a:buFont typeface="Arial"/>
              <a:buChar char="•"/>
            </a:pPr>
            <a:r>
              <a:rPr lang="en-US" sz="2800" dirty="0">
                <a:solidFill>
                  <a:srgbClr val="474747"/>
                </a:solidFill>
                <a:latin typeface="Times New Roman" pitchFamily="18" charset="0"/>
                <a:cs typeface="Times New Roman" pitchFamily="18" charset="0"/>
              </a:rPr>
              <a:t>Hormonal </a:t>
            </a:r>
            <a:r>
              <a:rPr lang="en-US" sz="2800" dirty="0" smtClean="0">
                <a:solidFill>
                  <a:srgbClr val="474747"/>
                </a:solidFill>
                <a:latin typeface="Times New Roman" pitchFamily="18" charset="0"/>
                <a:cs typeface="Times New Roman" pitchFamily="18" charset="0"/>
              </a:rPr>
              <a:t>abnormalities</a:t>
            </a:r>
            <a:endParaRPr lang="en-US" sz="2800" dirty="0">
              <a:solidFill>
                <a:srgbClr val="474747"/>
              </a:solidFill>
              <a:latin typeface="Times New Roman" pitchFamily="18" charset="0"/>
              <a:cs typeface="Times New Roman" pitchFamily="18" charset="0"/>
            </a:endParaRPr>
          </a:p>
          <a:p>
            <a:pPr>
              <a:buFont typeface="Arial"/>
              <a:buChar char="•"/>
            </a:pPr>
            <a:r>
              <a:rPr lang="en-US" sz="2800" dirty="0">
                <a:solidFill>
                  <a:srgbClr val="474747"/>
                </a:solidFill>
                <a:latin typeface="Times New Roman" pitchFamily="18" charset="0"/>
                <a:cs typeface="Times New Roman" pitchFamily="18" charset="0"/>
              </a:rPr>
              <a:t>Medications</a:t>
            </a:r>
          </a:p>
          <a:p>
            <a:pPr>
              <a:buFont typeface="Arial"/>
              <a:buChar char="•"/>
            </a:pPr>
            <a:r>
              <a:rPr lang="en-US" sz="2800" dirty="0">
                <a:solidFill>
                  <a:srgbClr val="474747"/>
                </a:solidFill>
                <a:latin typeface="Times New Roman" pitchFamily="18" charset="0"/>
                <a:cs typeface="Times New Roman" pitchFamily="18" charset="0"/>
              </a:rPr>
              <a:t>Excessive exercise or weight loss</a:t>
            </a:r>
          </a:p>
          <a:p>
            <a:pPr>
              <a:buFont typeface="Arial"/>
              <a:buChar char="•"/>
            </a:pPr>
            <a:r>
              <a:rPr lang="en-US" sz="2800" dirty="0">
                <a:solidFill>
                  <a:srgbClr val="474747"/>
                </a:solidFill>
                <a:latin typeface="Times New Roman" pitchFamily="18" charset="0"/>
                <a:cs typeface="Times New Roman" pitchFamily="18" charset="0"/>
              </a:rPr>
              <a:t>Obesity</a:t>
            </a:r>
          </a:p>
          <a:p>
            <a:pPr>
              <a:buFont typeface="Arial"/>
              <a:buChar char="•"/>
            </a:pPr>
            <a:r>
              <a:rPr lang="en-US" sz="2800" dirty="0">
                <a:solidFill>
                  <a:srgbClr val="474747"/>
                </a:solidFill>
                <a:latin typeface="Times New Roman" pitchFamily="18" charset="0"/>
                <a:cs typeface="Times New Roman" pitchFamily="18" charset="0"/>
              </a:rPr>
              <a:t>Stress or illness</a:t>
            </a:r>
          </a:p>
          <a:p>
            <a:pPr>
              <a:buFont typeface="Arial"/>
              <a:buChar char="•"/>
            </a:pPr>
            <a:r>
              <a:rPr lang="en-US" sz="2800" dirty="0" smtClean="0">
                <a:solidFill>
                  <a:srgbClr val="474747"/>
                </a:solidFill>
                <a:latin typeface="Times New Roman" pitchFamily="18" charset="0"/>
                <a:cs typeface="Times New Roman" pitchFamily="18" charset="0"/>
              </a:rPr>
              <a:t>The </a:t>
            </a:r>
            <a:r>
              <a:rPr lang="en-US" sz="2800" dirty="0">
                <a:solidFill>
                  <a:srgbClr val="474747"/>
                </a:solidFill>
                <a:latin typeface="Times New Roman" pitchFamily="18" charset="0"/>
                <a:cs typeface="Times New Roman" pitchFamily="18" charset="0"/>
              </a:rPr>
              <a:t>end of menstruation — Dysfunctional uterine bleeding is common in the months to years before menopause.</a:t>
            </a:r>
            <a:endParaRPr lang="en-US" sz="2800" b="0" i="0" dirty="0">
              <a:solidFill>
                <a:srgbClr val="474747"/>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691146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533400"/>
            <a:ext cx="8458200" cy="3970318"/>
          </a:xfrm>
          <a:prstGeom prst="rect">
            <a:avLst/>
          </a:prstGeom>
        </p:spPr>
        <p:txBody>
          <a:bodyPr wrap="square">
            <a:spAutoFit/>
          </a:bodyPr>
          <a:lstStyle/>
          <a:p>
            <a:pPr lvl="0"/>
            <a:r>
              <a:rPr lang="en-US" sz="2800" dirty="0">
                <a:solidFill>
                  <a:srgbClr val="FF0000"/>
                </a:solidFill>
                <a:latin typeface="Times New Roman" pitchFamily="18" charset="0"/>
                <a:cs typeface="Times New Roman" pitchFamily="18" charset="0"/>
              </a:rPr>
              <a:t>Symptoms</a:t>
            </a:r>
            <a:endParaRPr lang="en-US" sz="2800" dirty="0">
              <a:solidFill>
                <a:srgbClr val="292934"/>
              </a:solidFill>
              <a:latin typeface="Times New Roman" pitchFamily="18" charset="0"/>
              <a:cs typeface="Times New Roman" pitchFamily="18" charset="0"/>
            </a:endParaRPr>
          </a:p>
          <a:p>
            <a:pPr lvl="0"/>
            <a:r>
              <a:rPr lang="en-US" sz="2800" dirty="0">
                <a:solidFill>
                  <a:srgbClr val="292934"/>
                </a:solidFill>
                <a:latin typeface="Times New Roman" pitchFamily="18" charset="0"/>
                <a:cs typeface="Times New Roman" pitchFamily="18" charset="0"/>
              </a:rPr>
              <a:t>•Occur more frequently </a:t>
            </a:r>
          </a:p>
          <a:p>
            <a:pPr lvl="0"/>
            <a:r>
              <a:rPr lang="en-US" sz="2800" dirty="0">
                <a:solidFill>
                  <a:srgbClr val="292934"/>
                </a:solidFill>
                <a:latin typeface="Times New Roman" pitchFamily="18" charset="0"/>
                <a:cs typeface="Times New Roman" pitchFamily="18" charset="0"/>
              </a:rPr>
              <a:t>•Occur frequently and irregularly between periods</a:t>
            </a:r>
          </a:p>
          <a:p>
            <a:pPr lvl="0"/>
            <a:r>
              <a:rPr lang="en-US" sz="2800" dirty="0">
                <a:solidFill>
                  <a:srgbClr val="292934"/>
                </a:solidFill>
                <a:latin typeface="Times New Roman" pitchFamily="18" charset="0"/>
                <a:cs typeface="Times New Roman" pitchFamily="18" charset="0"/>
              </a:rPr>
              <a:t>•Involve more blood loss but occur at regular intervals</a:t>
            </a:r>
          </a:p>
          <a:p>
            <a:pPr lvl="0"/>
            <a:r>
              <a:rPr lang="en-US" sz="2800" dirty="0">
                <a:solidFill>
                  <a:srgbClr val="292934"/>
                </a:solidFill>
                <a:latin typeface="Times New Roman" pitchFamily="18" charset="0"/>
                <a:cs typeface="Times New Roman" pitchFamily="18" charset="0"/>
              </a:rPr>
              <a:t>•Involve more blood loss and occur frequently and irregularly between menses </a:t>
            </a:r>
          </a:p>
          <a:p>
            <a:pPr lvl="0"/>
            <a:endParaRPr lang="en-US" sz="2800" dirty="0" smtClean="0">
              <a:solidFill>
                <a:srgbClr val="292934"/>
              </a:solidFill>
              <a:latin typeface="Times New Roman" pitchFamily="18" charset="0"/>
              <a:cs typeface="Times New Roman" pitchFamily="18" charset="0"/>
            </a:endParaRPr>
          </a:p>
          <a:p>
            <a:pPr lvl="0"/>
            <a:endParaRPr lang="en-US" sz="2800" dirty="0" smtClean="0">
              <a:solidFill>
                <a:srgbClr val="FF0000"/>
              </a:solidFill>
              <a:latin typeface="Times New Roman" pitchFamily="18" charset="0"/>
              <a:cs typeface="Times New Roman" pitchFamily="18" charset="0"/>
            </a:endParaRPr>
          </a:p>
          <a:p>
            <a:pPr lvl="0"/>
            <a:endParaRPr lang="en-US" sz="2800" dirty="0">
              <a:solidFill>
                <a:srgbClr val="292934"/>
              </a:solidFill>
              <a:latin typeface="Times New Roman" pitchFamily="18" charset="0"/>
              <a:cs typeface="Times New Roman" pitchFamily="18" charset="0"/>
            </a:endParaRPr>
          </a:p>
        </p:txBody>
      </p:sp>
      <p:sp>
        <p:nvSpPr>
          <p:cNvPr id="3" name="Rectangle 2"/>
          <p:cNvSpPr/>
          <p:nvPr/>
        </p:nvSpPr>
        <p:spPr>
          <a:xfrm>
            <a:off x="187036" y="3626555"/>
            <a:ext cx="8991600" cy="2677656"/>
          </a:xfrm>
          <a:prstGeom prst="rect">
            <a:avLst/>
          </a:prstGeom>
        </p:spPr>
        <p:txBody>
          <a:bodyPr wrap="square">
            <a:spAutoFit/>
          </a:bodyPr>
          <a:lstStyle/>
          <a:p>
            <a:r>
              <a:rPr lang="en-US" sz="2400" b="1" dirty="0" smtClean="0">
                <a:solidFill>
                  <a:srgbClr val="FF0000"/>
                </a:solidFill>
                <a:latin typeface="Times New Roman" pitchFamily="18" charset="0"/>
                <a:cs typeface="Times New Roman" pitchFamily="18" charset="0"/>
              </a:rPr>
              <a:t>Diagnosis</a:t>
            </a:r>
          </a:p>
          <a:p>
            <a:r>
              <a:rPr lang="en-US" sz="2400" dirty="0" smtClean="0">
                <a:solidFill>
                  <a:srgbClr val="474747"/>
                </a:solidFill>
                <a:latin typeface="Times New Roman" pitchFamily="18" charset="0"/>
                <a:cs typeface="Times New Roman" pitchFamily="18" charset="0"/>
              </a:rPr>
              <a:t>Pregnancy </a:t>
            </a:r>
            <a:r>
              <a:rPr lang="en-US" sz="2400" dirty="0">
                <a:solidFill>
                  <a:srgbClr val="474747"/>
                </a:solidFill>
                <a:latin typeface="Times New Roman" pitchFamily="18" charset="0"/>
                <a:cs typeface="Times New Roman" pitchFamily="18" charset="0"/>
              </a:rPr>
              <a:t>— Urine or blood tests</a:t>
            </a:r>
          </a:p>
          <a:p>
            <a:pPr>
              <a:buFont typeface="Arial"/>
              <a:buChar char="•"/>
            </a:pPr>
            <a:r>
              <a:rPr lang="en-US" sz="2400" dirty="0">
                <a:solidFill>
                  <a:srgbClr val="474747"/>
                </a:solidFill>
                <a:latin typeface="Times New Roman" pitchFamily="18" charset="0"/>
                <a:cs typeface="Times New Roman" pitchFamily="18" charset="0"/>
              </a:rPr>
              <a:t>Thyroid hormone and prolactin hormone abnormalities — Blood tests</a:t>
            </a:r>
          </a:p>
          <a:p>
            <a:pPr>
              <a:buFont typeface="Arial"/>
              <a:buChar char="•"/>
            </a:pPr>
            <a:r>
              <a:rPr lang="en-US" sz="2400" dirty="0">
                <a:solidFill>
                  <a:srgbClr val="474747"/>
                </a:solidFill>
                <a:latin typeface="Times New Roman" pitchFamily="18" charset="0"/>
                <a:cs typeface="Times New Roman" pitchFamily="18" charset="0"/>
              </a:rPr>
              <a:t>Menopause (especially in women in their 40s or 50s) — Blood tests to determine if estrogen levels are falling, which suggests the beginning stages of menopause</a:t>
            </a:r>
          </a:p>
          <a:p>
            <a:pPr>
              <a:buFont typeface="Arial"/>
              <a:buChar char="•"/>
            </a:pPr>
            <a:r>
              <a:rPr lang="en-US" sz="2400" dirty="0">
                <a:solidFill>
                  <a:srgbClr val="474747"/>
                </a:solidFill>
                <a:latin typeface="Times New Roman" pitchFamily="18" charset="0"/>
                <a:cs typeface="Times New Roman" pitchFamily="18" charset="0"/>
              </a:rPr>
              <a:t>Abnormalities of the uterus or ovaries — </a:t>
            </a:r>
            <a:endParaRPr lang="en-US" sz="2400" b="0" i="0" dirty="0">
              <a:solidFill>
                <a:srgbClr val="474747"/>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810318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4600" y="521915"/>
            <a:ext cx="2525628" cy="584775"/>
          </a:xfrm>
          <a:prstGeom prst="rect">
            <a:avLst/>
          </a:prstGeom>
        </p:spPr>
        <p:txBody>
          <a:bodyPr wrap="none">
            <a:spAutoFit/>
          </a:bodyPr>
          <a:lstStyle/>
          <a:p>
            <a:r>
              <a:rPr lang="en-US" sz="3200" b="1" dirty="0" smtClean="0">
                <a:solidFill>
                  <a:srgbClr val="0070C0"/>
                </a:solidFill>
                <a:latin typeface="Times New Roman" pitchFamily="18" charset="0"/>
                <a:cs typeface="Times New Roman" pitchFamily="18" charset="0"/>
              </a:rPr>
              <a:t>Preeclampsia</a:t>
            </a:r>
            <a:endParaRPr lang="en-US" sz="3200" dirty="0">
              <a:solidFill>
                <a:srgbClr val="0070C0"/>
              </a:solidFill>
              <a:latin typeface="Times New Roman" pitchFamily="18" charset="0"/>
              <a:cs typeface="Times New Roman" pitchFamily="18" charset="0"/>
            </a:endParaRPr>
          </a:p>
        </p:txBody>
      </p:sp>
      <p:sp>
        <p:nvSpPr>
          <p:cNvPr id="3" name="Rectangle 2"/>
          <p:cNvSpPr/>
          <p:nvPr/>
        </p:nvSpPr>
        <p:spPr>
          <a:xfrm>
            <a:off x="0" y="3200400"/>
            <a:ext cx="8610600" cy="3108543"/>
          </a:xfrm>
          <a:prstGeom prst="rect">
            <a:avLst/>
          </a:prstGeom>
        </p:spPr>
        <p:txBody>
          <a:bodyPr wrap="square">
            <a:spAutoFit/>
          </a:bodyPr>
          <a:lstStyle/>
          <a:p>
            <a:r>
              <a:rPr lang="en-US" sz="2800" b="1" dirty="0">
                <a:solidFill>
                  <a:srgbClr val="FF0000"/>
                </a:solidFill>
                <a:latin typeface="Times New Roman" pitchFamily="18" charset="0"/>
                <a:cs typeface="Times New Roman" pitchFamily="18" charset="0"/>
              </a:rPr>
              <a:t>Who is at </a:t>
            </a:r>
            <a:r>
              <a:rPr lang="en-US" sz="2800" b="1" dirty="0" smtClean="0">
                <a:solidFill>
                  <a:srgbClr val="FF0000"/>
                </a:solidFill>
                <a:latin typeface="Times New Roman" pitchFamily="18" charset="0"/>
                <a:cs typeface="Times New Roman" pitchFamily="18" charset="0"/>
              </a:rPr>
              <a:t>risk :</a:t>
            </a:r>
          </a:p>
          <a:p>
            <a:pPr>
              <a:buFont typeface="Arial"/>
              <a:buChar char="•"/>
            </a:pPr>
            <a:r>
              <a:rPr lang="en-US" sz="2800" b="1"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being pregnant with multiple fetuses </a:t>
            </a:r>
          </a:p>
          <a:p>
            <a:pPr>
              <a:buFont typeface="Arial"/>
              <a:buChar char="•"/>
            </a:pPr>
            <a:r>
              <a:rPr lang="en-US" sz="2800" dirty="0" smtClean="0">
                <a:latin typeface="Times New Roman" pitchFamily="18" charset="0"/>
                <a:cs typeface="Times New Roman" pitchFamily="18" charset="0"/>
              </a:rPr>
              <a:t> first </a:t>
            </a:r>
            <a:r>
              <a:rPr lang="en-US" sz="2800" dirty="0">
                <a:latin typeface="Times New Roman" pitchFamily="18" charset="0"/>
                <a:cs typeface="Times New Roman" pitchFamily="18" charset="0"/>
              </a:rPr>
              <a:t>pregnancy</a:t>
            </a:r>
          </a:p>
          <a:p>
            <a:pPr>
              <a:buFont typeface="Arial"/>
              <a:buChar char="•"/>
            </a:pPr>
            <a:r>
              <a:rPr lang="en-US" sz="2800" dirty="0" smtClean="0">
                <a:latin typeface="Times New Roman" pitchFamily="18" charset="0"/>
                <a:cs typeface="Times New Roman" pitchFamily="18" charset="0"/>
              </a:rPr>
              <a:t> obesity</a:t>
            </a:r>
            <a:endParaRPr lang="en-US" sz="2800" dirty="0">
              <a:latin typeface="Times New Roman" pitchFamily="18" charset="0"/>
              <a:cs typeface="Times New Roman" pitchFamily="18" charset="0"/>
            </a:endParaRPr>
          </a:p>
          <a:p>
            <a:pPr>
              <a:buFont typeface="Arial"/>
              <a:buChar char="•"/>
            </a:pPr>
            <a:r>
              <a:rPr lang="en-US" sz="2800" dirty="0" smtClean="0">
                <a:latin typeface="Times New Roman" pitchFamily="18" charset="0"/>
                <a:cs typeface="Times New Roman" pitchFamily="18" charset="0"/>
              </a:rPr>
              <a:t> history </a:t>
            </a:r>
            <a:r>
              <a:rPr lang="en-US" sz="2800" dirty="0">
                <a:latin typeface="Times New Roman" pitchFamily="18" charset="0"/>
                <a:cs typeface="Times New Roman" pitchFamily="18" charset="0"/>
              </a:rPr>
              <a:t>of hypertension or diabetes</a:t>
            </a:r>
          </a:p>
          <a:p>
            <a:pPr>
              <a:buFont typeface="Arial"/>
              <a:buChar char="•"/>
            </a:pPr>
            <a:r>
              <a:rPr lang="en-US" sz="2800" dirty="0" smtClean="0">
                <a:latin typeface="Times New Roman" pitchFamily="18" charset="0"/>
                <a:cs typeface="Times New Roman" pitchFamily="18" charset="0"/>
              </a:rPr>
              <a:t> history </a:t>
            </a:r>
            <a:r>
              <a:rPr lang="en-US" sz="2800" dirty="0">
                <a:latin typeface="Times New Roman" pitchFamily="18" charset="0"/>
                <a:cs typeface="Times New Roman" pitchFamily="18" charset="0"/>
              </a:rPr>
              <a:t>of kidney disorder</a:t>
            </a:r>
          </a:p>
          <a:p>
            <a:pPr>
              <a:buFont typeface="Arial"/>
              <a:buChar char="•"/>
            </a:pPr>
            <a:r>
              <a:rPr lang="en-US" sz="2800" dirty="0" smtClean="0">
                <a:latin typeface="Times New Roman" pitchFamily="18" charset="0"/>
                <a:cs typeface="Times New Roman" pitchFamily="18" charset="0"/>
              </a:rPr>
              <a:t> Women older </a:t>
            </a:r>
            <a:r>
              <a:rPr lang="en-US" sz="2800" dirty="0">
                <a:latin typeface="Times New Roman" pitchFamily="18" charset="0"/>
                <a:cs typeface="Times New Roman" pitchFamily="18" charset="0"/>
              </a:rPr>
              <a:t>than age </a:t>
            </a:r>
            <a:r>
              <a:rPr lang="en-US" sz="2800" dirty="0" smtClean="0">
                <a:latin typeface="Times New Roman" pitchFamily="18" charset="0"/>
                <a:cs typeface="Times New Roman" pitchFamily="18" charset="0"/>
              </a:rPr>
              <a:t>40</a:t>
            </a:r>
            <a:endParaRPr lang="en-US" sz="2800" dirty="0">
              <a:latin typeface="Times New Roman" pitchFamily="18" charset="0"/>
              <a:cs typeface="Times New Roman" pitchFamily="18" charset="0"/>
            </a:endParaRPr>
          </a:p>
        </p:txBody>
      </p:sp>
      <p:sp>
        <p:nvSpPr>
          <p:cNvPr id="4" name="Rectangle 3"/>
          <p:cNvSpPr/>
          <p:nvPr/>
        </p:nvSpPr>
        <p:spPr>
          <a:xfrm>
            <a:off x="228600" y="1143000"/>
            <a:ext cx="8382000" cy="1815882"/>
          </a:xfrm>
          <a:prstGeom prst="rect">
            <a:avLst/>
          </a:prstGeom>
        </p:spPr>
        <p:txBody>
          <a:bodyPr wrap="square">
            <a:spAutoFit/>
          </a:bodyPr>
          <a:lstStyle/>
          <a:p>
            <a:r>
              <a:rPr lang="en-US" sz="2800" dirty="0" smtClean="0">
                <a:latin typeface="Times New Roman" pitchFamily="18" charset="0"/>
                <a:cs typeface="Times New Roman" pitchFamily="18" charset="0"/>
              </a:rPr>
              <a:t>Occurs </a:t>
            </a:r>
            <a:r>
              <a:rPr lang="en-US" sz="2800" dirty="0">
                <a:latin typeface="Times New Roman" pitchFamily="18" charset="0"/>
                <a:cs typeface="Times New Roman" pitchFamily="18" charset="0"/>
              </a:rPr>
              <a:t>when a pregnant woman has high blood pressure and protein in her urine at any point after her 20th week of pregnancy. </a:t>
            </a:r>
            <a:r>
              <a:rPr lang="en-US" sz="2800" dirty="0" smtClean="0">
                <a:latin typeface="Times New Roman" pitchFamily="18" charset="0"/>
                <a:cs typeface="Times New Roman" pitchFamily="18" charset="0"/>
              </a:rPr>
              <a:t>It </a:t>
            </a:r>
            <a:r>
              <a:rPr lang="en-US" sz="2800" dirty="0">
                <a:latin typeface="Times New Roman" pitchFamily="18" charset="0"/>
                <a:cs typeface="Times New Roman" pitchFamily="18" charset="0"/>
              </a:rPr>
              <a:t>only occurs during pregnancy, although in some cases, it can occur earlier than the 20th week. </a:t>
            </a:r>
          </a:p>
        </p:txBody>
      </p:sp>
    </p:spTree>
    <p:extLst>
      <p:ext uri="{BB962C8B-B14F-4D97-AF65-F5344CB8AC3E}">
        <p14:creationId xmlns:p14="http://schemas.microsoft.com/office/powerpoint/2010/main" val="12548033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7091" y="3299668"/>
            <a:ext cx="1519968" cy="584775"/>
          </a:xfrm>
          <a:prstGeom prst="rect">
            <a:avLst/>
          </a:prstGeom>
        </p:spPr>
        <p:txBody>
          <a:bodyPr wrap="none">
            <a:spAutoFit/>
          </a:bodyPr>
          <a:lstStyle/>
          <a:p>
            <a:r>
              <a:rPr lang="en-US" sz="3200" b="1" dirty="0">
                <a:solidFill>
                  <a:srgbClr val="FF0000"/>
                </a:solidFill>
                <a:latin typeface="Times New Roman" pitchFamily="18" charset="0"/>
                <a:cs typeface="Times New Roman" pitchFamily="18" charset="0"/>
              </a:rPr>
              <a:t>Causes </a:t>
            </a:r>
            <a:endParaRPr lang="en-US" sz="3200" dirty="0">
              <a:solidFill>
                <a:srgbClr val="FF0000"/>
              </a:solidFill>
              <a:latin typeface="Times New Roman" pitchFamily="18" charset="0"/>
              <a:cs typeface="Times New Roman" pitchFamily="18" charset="0"/>
            </a:endParaRPr>
          </a:p>
        </p:txBody>
      </p:sp>
      <p:sp>
        <p:nvSpPr>
          <p:cNvPr id="3" name="Rectangle 2"/>
          <p:cNvSpPr/>
          <p:nvPr/>
        </p:nvSpPr>
        <p:spPr>
          <a:xfrm>
            <a:off x="27709" y="3884443"/>
            <a:ext cx="8672945" cy="2677656"/>
          </a:xfrm>
          <a:prstGeom prst="rect">
            <a:avLst/>
          </a:prstGeom>
        </p:spPr>
        <p:txBody>
          <a:bodyPr wrap="square">
            <a:spAutoFit/>
          </a:bodyPr>
          <a:lstStyle/>
          <a:p>
            <a:pPr>
              <a:buFont typeface="Arial"/>
              <a:buChar char="•"/>
            </a:pP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The exact cause of </a:t>
            </a:r>
            <a:r>
              <a:rPr lang="en-US" sz="2800" dirty="0" smtClean="0">
                <a:latin typeface="Times New Roman" pitchFamily="18" charset="0"/>
                <a:cs typeface="Times New Roman" pitchFamily="18" charset="0"/>
              </a:rPr>
              <a:t>preeclampsia (a </a:t>
            </a:r>
            <a:r>
              <a:rPr lang="en-US" sz="2800" dirty="0">
                <a:latin typeface="Times New Roman" pitchFamily="18" charset="0"/>
                <a:cs typeface="Times New Roman" pitchFamily="18" charset="0"/>
              </a:rPr>
              <a:t>result of a placenta that doesn't function </a:t>
            </a:r>
            <a:r>
              <a:rPr lang="en-US" sz="2800" dirty="0" smtClean="0">
                <a:latin typeface="Times New Roman" pitchFamily="18" charset="0"/>
                <a:cs typeface="Times New Roman" pitchFamily="18" charset="0"/>
              </a:rPr>
              <a:t>properly) </a:t>
            </a:r>
            <a:r>
              <a:rPr lang="en-US" sz="2800" dirty="0">
                <a:latin typeface="Times New Roman" pitchFamily="18" charset="0"/>
                <a:cs typeface="Times New Roman" pitchFamily="18" charset="0"/>
              </a:rPr>
              <a:t>is unknown</a:t>
            </a:r>
          </a:p>
          <a:p>
            <a:pPr>
              <a:buFont typeface="Arial"/>
              <a:buChar char="•"/>
            </a:pPr>
            <a:r>
              <a:rPr lang="en-US" sz="2800" dirty="0" smtClean="0">
                <a:latin typeface="Times New Roman" pitchFamily="18" charset="0"/>
                <a:cs typeface="Times New Roman" pitchFamily="18" charset="0"/>
              </a:rPr>
              <a:t> Genetic </a:t>
            </a:r>
            <a:r>
              <a:rPr lang="en-US" sz="2800" dirty="0">
                <a:latin typeface="Times New Roman" pitchFamily="18" charset="0"/>
                <a:cs typeface="Times New Roman" pitchFamily="18" charset="0"/>
              </a:rPr>
              <a:t>factors</a:t>
            </a:r>
          </a:p>
          <a:p>
            <a:pPr>
              <a:buFont typeface="Arial"/>
              <a:buChar char="•"/>
            </a:pPr>
            <a:r>
              <a:rPr lang="en-US" sz="2800" dirty="0" smtClean="0">
                <a:latin typeface="Times New Roman" pitchFamily="18" charset="0"/>
                <a:cs typeface="Times New Roman" pitchFamily="18" charset="0"/>
              </a:rPr>
              <a:t> Diet</a:t>
            </a:r>
            <a:endParaRPr lang="en-US" sz="2800" dirty="0">
              <a:latin typeface="Times New Roman" pitchFamily="18" charset="0"/>
              <a:cs typeface="Times New Roman" pitchFamily="18" charset="0"/>
            </a:endParaRPr>
          </a:p>
          <a:p>
            <a:pPr>
              <a:buFont typeface="Arial"/>
              <a:buChar char="•"/>
            </a:pPr>
            <a:r>
              <a:rPr lang="en-US" sz="2800" dirty="0" smtClean="0">
                <a:latin typeface="Times New Roman" pitchFamily="18" charset="0"/>
                <a:cs typeface="Times New Roman" pitchFamily="18" charset="0"/>
              </a:rPr>
              <a:t> Blood </a:t>
            </a:r>
            <a:r>
              <a:rPr lang="en-US" sz="2800" dirty="0">
                <a:latin typeface="Times New Roman" pitchFamily="18" charset="0"/>
                <a:cs typeface="Times New Roman" pitchFamily="18" charset="0"/>
              </a:rPr>
              <a:t>vessels problems (narrower than </a:t>
            </a:r>
            <a:r>
              <a:rPr lang="en-US" sz="2800" dirty="0" smtClean="0">
                <a:latin typeface="Times New Roman" pitchFamily="18" charset="0"/>
                <a:cs typeface="Times New Roman" pitchFamily="18" charset="0"/>
              </a:rPr>
              <a:t>normal BV) Autoimmune </a:t>
            </a:r>
            <a:r>
              <a:rPr lang="en-US" sz="2800" dirty="0">
                <a:latin typeface="Times New Roman" pitchFamily="18" charset="0"/>
                <a:cs typeface="Times New Roman" pitchFamily="18" charset="0"/>
              </a:rPr>
              <a:t>disorders</a:t>
            </a:r>
          </a:p>
        </p:txBody>
      </p:sp>
      <p:sp>
        <p:nvSpPr>
          <p:cNvPr id="4" name="Rectangle 3"/>
          <p:cNvSpPr/>
          <p:nvPr/>
        </p:nvSpPr>
        <p:spPr>
          <a:xfrm>
            <a:off x="178093" y="577700"/>
            <a:ext cx="8522561" cy="2677656"/>
          </a:xfrm>
          <a:prstGeom prst="rect">
            <a:avLst/>
          </a:prstGeom>
        </p:spPr>
        <p:txBody>
          <a:bodyPr wrap="square">
            <a:spAutoFit/>
          </a:bodyPr>
          <a:lstStyle/>
          <a:p>
            <a:pPr>
              <a:buFont typeface="Arial"/>
              <a:buChar char="•"/>
            </a:pP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High blood pressure</a:t>
            </a:r>
          </a:p>
          <a:p>
            <a:pPr>
              <a:buFont typeface="Arial"/>
              <a:buChar char="•"/>
            </a:pPr>
            <a:r>
              <a:rPr lang="en-US" sz="2800" dirty="0">
                <a:latin typeface="Times New Roman" pitchFamily="18" charset="0"/>
                <a:cs typeface="Times New Roman" pitchFamily="18" charset="0"/>
              </a:rPr>
              <a:t>Severe </a:t>
            </a:r>
            <a:r>
              <a:rPr lang="en-US" sz="2800" dirty="0" smtClean="0">
                <a:latin typeface="Times New Roman" pitchFamily="18" charset="0"/>
                <a:cs typeface="Times New Roman" pitchFamily="18" charset="0"/>
              </a:rPr>
              <a:t>headaches</a:t>
            </a:r>
          </a:p>
          <a:p>
            <a:pPr>
              <a:buFont typeface="Arial"/>
              <a:buChar char="•"/>
            </a:pPr>
            <a:r>
              <a:rPr lang="en-US" sz="2800" dirty="0" smtClean="0">
                <a:latin typeface="Times New Roman" pitchFamily="18" charset="0"/>
                <a:cs typeface="Times New Roman" pitchFamily="18" charset="0"/>
              </a:rPr>
              <a:t> Abnormal </a:t>
            </a:r>
            <a:r>
              <a:rPr lang="en-US" sz="2800" dirty="0">
                <a:latin typeface="Times New Roman" pitchFamily="18" charset="0"/>
                <a:cs typeface="Times New Roman" pitchFamily="18" charset="0"/>
              </a:rPr>
              <a:t>swelling in </a:t>
            </a:r>
            <a:r>
              <a:rPr lang="en-US" sz="2800" dirty="0" smtClean="0">
                <a:latin typeface="Times New Roman" pitchFamily="18" charset="0"/>
                <a:cs typeface="Times New Roman" pitchFamily="18" charset="0"/>
              </a:rPr>
              <a:t>hands </a:t>
            </a:r>
            <a:r>
              <a:rPr lang="en-US" sz="2800" dirty="0">
                <a:latin typeface="Times New Roman" pitchFamily="18" charset="0"/>
                <a:cs typeface="Times New Roman" pitchFamily="18" charset="0"/>
              </a:rPr>
              <a:t>and face</a:t>
            </a:r>
          </a:p>
          <a:p>
            <a:pPr>
              <a:buFont typeface="Arial"/>
              <a:buChar char="•"/>
            </a:pPr>
            <a:r>
              <a:rPr lang="en-US" sz="2800" dirty="0" smtClean="0">
                <a:latin typeface="Times New Roman" pitchFamily="18" charset="0"/>
                <a:cs typeface="Times New Roman" pitchFamily="18" charset="0"/>
              </a:rPr>
              <a:t> Sudden </a:t>
            </a:r>
            <a:r>
              <a:rPr lang="en-US" sz="2800" dirty="0">
                <a:latin typeface="Times New Roman" pitchFamily="18" charset="0"/>
                <a:cs typeface="Times New Roman" pitchFamily="18" charset="0"/>
              </a:rPr>
              <a:t>weight gain</a:t>
            </a:r>
          </a:p>
          <a:p>
            <a:pPr>
              <a:buFont typeface="Arial"/>
              <a:buChar char="•"/>
            </a:pPr>
            <a:r>
              <a:rPr lang="en-US" sz="2800" dirty="0" smtClean="0">
                <a:latin typeface="Times New Roman" pitchFamily="18" charset="0"/>
                <a:cs typeface="Times New Roman" pitchFamily="18" charset="0"/>
              </a:rPr>
              <a:t> Changes </a:t>
            </a:r>
            <a:r>
              <a:rPr lang="en-US" sz="2800" dirty="0">
                <a:latin typeface="Times New Roman" pitchFamily="18" charset="0"/>
                <a:cs typeface="Times New Roman" pitchFamily="18" charset="0"/>
              </a:rPr>
              <a:t>in </a:t>
            </a:r>
            <a:r>
              <a:rPr lang="en-US" sz="2800" dirty="0" smtClean="0">
                <a:latin typeface="Times New Roman" pitchFamily="18" charset="0"/>
                <a:cs typeface="Times New Roman" pitchFamily="18" charset="0"/>
              </a:rPr>
              <a:t>vision</a:t>
            </a:r>
          </a:p>
          <a:p>
            <a:pPr>
              <a:buFont typeface="Arial"/>
              <a:buChar char="•"/>
            </a:pPr>
            <a:r>
              <a:rPr lang="en-US" sz="2800" dirty="0">
                <a:latin typeface="Times New Roman" pitchFamily="18" charset="0"/>
                <a:cs typeface="Times New Roman" pitchFamily="18" charset="0"/>
              </a:rPr>
              <a:t>•Excess protein in </a:t>
            </a:r>
            <a:r>
              <a:rPr lang="en-US" sz="2800" dirty="0" smtClean="0">
                <a:latin typeface="Times New Roman" pitchFamily="18" charset="0"/>
                <a:cs typeface="Times New Roman" pitchFamily="18" charset="0"/>
              </a:rPr>
              <a:t>urine (proteinuria)</a:t>
            </a:r>
            <a:endParaRPr lang="en-US" sz="2800" dirty="0">
              <a:latin typeface="Times New Roman" pitchFamily="18" charset="0"/>
              <a:cs typeface="Times New Roman" pitchFamily="18" charset="0"/>
            </a:endParaRPr>
          </a:p>
        </p:txBody>
      </p:sp>
      <p:sp>
        <p:nvSpPr>
          <p:cNvPr id="5" name="Rectangle 4"/>
          <p:cNvSpPr/>
          <p:nvPr/>
        </p:nvSpPr>
        <p:spPr>
          <a:xfrm>
            <a:off x="277091" y="26771"/>
            <a:ext cx="1893467" cy="523220"/>
          </a:xfrm>
          <a:prstGeom prst="rect">
            <a:avLst/>
          </a:prstGeom>
        </p:spPr>
        <p:txBody>
          <a:bodyPr wrap="none">
            <a:spAutoFit/>
          </a:bodyPr>
          <a:lstStyle/>
          <a:p>
            <a:r>
              <a:rPr lang="en-US" sz="2800" b="1" dirty="0" smtClean="0">
                <a:solidFill>
                  <a:srgbClr val="FF0000"/>
                </a:solidFill>
                <a:latin typeface="Times New Roman" pitchFamily="18" charset="0"/>
                <a:cs typeface="Times New Roman" pitchFamily="18" charset="0"/>
              </a:rPr>
              <a:t>Symptoms </a:t>
            </a:r>
            <a:endParaRPr lang="en-US" dirty="0"/>
          </a:p>
        </p:txBody>
      </p:sp>
    </p:spTree>
    <p:extLst>
      <p:ext uri="{BB962C8B-B14F-4D97-AF65-F5344CB8AC3E}">
        <p14:creationId xmlns:p14="http://schemas.microsoft.com/office/powerpoint/2010/main" val="24488797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5528" y="521877"/>
            <a:ext cx="1786579" cy="523220"/>
          </a:xfrm>
          <a:prstGeom prst="rect">
            <a:avLst/>
          </a:prstGeom>
        </p:spPr>
        <p:txBody>
          <a:bodyPr wrap="none">
            <a:spAutoFit/>
          </a:bodyPr>
          <a:lstStyle/>
          <a:p>
            <a:r>
              <a:rPr lang="en-US" sz="2800" b="1" dirty="0">
                <a:solidFill>
                  <a:srgbClr val="FF0000"/>
                </a:solidFill>
                <a:latin typeface="Times New Roman" pitchFamily="18" charset="0"/>
                <a:cs typeface="Times New Roman" pitchFamily="18" charset="0"/>
              </a:rPr>
              <a:t>Treatment</a:t>
            </a:r>
            <a:endParaRPr lang="en-US" sz="2800" dirty="0">
              <a:solidFill>
                <a:srgbClr val="FF0000"/>
              </a:solidFill>
              <a:latin typeface="Times New Roman" pitchFamily="18" charset="0"/>
              <a:cs typeface="Times New Roman" pitchFamily="18" charset="0"/>
            </a:endParaRPr>
          </a:p>
        </p:txBody>
      </p:sp>
      <p:sp>
        <p:nvSpPr>
          <p:cNvPr id="4" name="Rectangle 3"/>
          <p:cNvSpPr/>
          <p:nvPr/>
        </p:nvSpPr>
        <p:spPr>
          <a:xfrm>
            <a:off x="207819" y="1371600"/>
            <a:ext cx="8569036" cy="3539430"/>
          </a:xfrm>
          <a:prstGeom prst="rect">
            <a:avLst/>
          </a:prstGeom>
        </p:spPr>
        <p:txBody>
          <a:bodyPr wrap="square">
            <a:spAutoFit/>
          </a:bodyPr>
          <a:lstStyle/>
          <a:p>
            <a:r>
              <a:rPr lang="en-US" sz="2800" dirty="0">
                <a:latin typeface="Times New Roman" pitchFamily="18" charset="0"/>
                <a:cs typeface="Times New Roman" pitchFamily="18" charset="0"/>
              </a:rPr>
              <a:t>Delivery of </a:t>
            </a:r>
            <a:r>
              <a:rPr lang="en-US" sz="2800" dirty="0" smtClean="0">
                <a:latin typeface="Times New Roman" pitchFamily="18" charset="0"/>
                <a:cs typeface="Times New Roman" pitchFamily="18" charset="0"/>
              </a:rPr>
              <a:t>a baby </a:t>
            </a:r>
            <a:r>
              <a:rPr lang="en-US" sz="2800" dirty="0">
                <a:latin typeface="Times New Roman" pitchFamily="18" charset="0"/>
                <a:cs typeface="Times New Roman" pitchFamily="18" charset="0"/>
              </a:rPr>
              <a:t>is the only cure for preeclampsia. </a:t>
            </a:r>
          </a:p>
          <a:p>
            <a:r>
              <a:rPr lang="en-US" sz="2800" dirty="0" smtClean="0">
                <a:latin typeface="Times New Roman" pitchFamily="18" charset="0"/>
                <a:cs typeface="Times New Roman" pitchFamily="18" charset="0"/>
              </a:rPr>
              <a:t>If preeclampsia </a:t>
            </a:r>
            <a:r>
              <a:rPr lang="en-US" sz="2800" dirty="0">
                <a:latin typeface="Times New Roman" pitchFamily="18" charset="0"/>
                <a:cs typeface="Times New Roman" pitchFamily="18" charset="0"/>
              </a:rPr>
              <a:t>is mild, </a:t>
            </a:r>
            <a:r>
              <a:rPr lang="en-US" sz="2800" dirty="0" smtClean="0">
                <a:latin typeface="Times New Roman" pitchFamily="18" charset="0"/>
                <a:cs typeface="Times New Roman" pitchFamily="18" charset="0"/>
              </a:rPr>
              <a:t>doctor </a:t>
            </a:r>
            <a:r>
              <a:rPr lang="en-US" sz="2800" dirty="0">
                <a:latin typeface="Times New Roman" pitchFamily="18" charset="0"/>
                <a:cs typeface="Times New Roman" pitchFamily="18" charset="0"/>
              </a:rPr>
              <a:t>may recommend: </a:t>
            </a:r>
          </a:p>
          <a:p>
            <a:pPr>
              <a:buFont typeface="Arial"/>
              <a:buChar char="•"/>
            </a:pPr>
            <a:r>
              <a:rPr lang="en-US" sz="2800" dirty="0">
                <a:latin typeface="Times New Roman" pitchFamily="18" charset="0"/>
                <a:cs typeface="Times New Roman" pitchFamily="18" charset="0"/>
              </a:rPr>
              <a:t>bed rest</a:t>
            </a:r>
          </a:p>
          <a:p>
            <a:pPr>
              <a:buFont typeface="Arial"/>
              <a:buChar char="•"/>
            </a:pPr>
            <a:r>
              <a:rPr lang="en-US" sz="2800" dirty="0">
                <a:latin typeface="Times New Roman" pitchFamily="18" charset="0"/>
                <a:cs typeface="Times New Roman" pitchFamily="18" charset="0"/>
              </a:rPr>
              <a:t>reduced salt intake</a:t>
            </a:r>
          </a:p>
          <a:p>
            <a:pPr>
              <a:buFont typeface="Arial"/>
              <a:buChar char="•"/>
            </a:pPr>
            <a:r>
              <a:rPr lang="en-US" sz="2800" dirty="0" smtClean="0">
                <a:latin typeface="Times New Roman" pitchFamily="18" charset="0"/>
                <a:cs typeface="Times New Roman" pitchFamily="18" charset="0"/>
              </a:rPr>
              <a:t>regular </a:t>
            </a:r>
            <a:r>
              <a:rPr lang="en-US" sz="2800" dirty="0">
                <a:latin typeface="Times New Roman" pitchFamily="18" charset="0"/>
                <a:cs typeface="Times New Roman" pitchFamily="18" charset="0"/>
              </a:rPr>
              <a:t>doctor’s </a:t>
            </a:r>
            <a:r>
              <a:rPr lang="en-US" sz="2800" dirty="0" smtClean="0">
                <a:latin typeface="Times New Roman" pitchFamily="18" charset="0"/>
                <a:cs typeface="Times New Roman" pitchFamily="18" charset="0"/>
              </a:rPr>
              <a:t>visits</a:t>
            </a:r>
          </a:p>
          <a:p>
            <a:pPr>
              <a:buFont typeface="Arial"/>
              <a:buChar char="•"/>
            </a:pPr>
            <a:endParaRPr lang="en-US" sz="2800" dirty="0">
              <a:latin typeface="Times New Roman" pitchFamily="18" charset="0"/>
              <a:cs typeface="Times New Roman" pitchFamily="18" charset="0"/>
            </a:endParaRPr>
          </a:p>
          <a:p>
            <a:pPr>
              <a:buFont typeface="Arial"/>
              <a:buChar char="•"/>
            </a:pPr>
            <a:r>
              <a:rPr lang="en-US" sz="2800" dirty="0">
                <a:latin typeface="Times New Roman" pitchFamily="18" charset="0"/>
                <a:cs typeface="Times New Roman" pitchFamily="18" charset="0"/>
              </a:rPr>
              <a:t>In some cases, </a:t>
            </a:r>
            <a:r>
              <a:rPr lang="en-US" sz="2800" dirty="0" smtClean="0">
                <a:latin typeface="Times New Roman" pitchFamily="18" charset="0"/>
                <a:cs typeface="Times New Roman" pitchFamily="18" charset="0"/>
              </a:rPr>
              <a:t>may </a:t>
            </a:r>
            <a:r>
              <a:rPr lang="en-US" sz="2800" dirty="0">
                <a:latin typeface="Times New Roman" pitchFamily="18" charset="0"/>
                <a:cs typeface="Times New Roman" pitchFamily="18" charset="0"/>
              </a:rPr>
              <a:t>be given medications to help lower </a:t>
            </a:r>
            <a:r>
              <a:rPr lang="en-US" sz="2800" dirty="0" smtClean="0">
                <a:latin typeface="Times New Roman" pitchFamily="18" charset="0"/>
                <a:cs typeface="Times New Roman" pitchFamily="18" charset="0"/>
              </a:rPr>
              <a:t>blood </a:t>
            </a:r>
            <a:r>
              <a:rPr lang="en-US" sz="2800" dirty="0">
                <a:latin typeface="Times New Roman" pitchFamily="18" charset="0"/>
                <a:cs typeface="Times New Roman" pitchFamily="18" charset="0"/>
              </a:rPr>
              <a:t>pressure. </a:t>
            </a:r>
          </a:p>
        </p:txBody>
      </p:sp>
    </p:spTree>
    <p:extLst>
      <p:ext uri="{BB962C8B-B14F-4D97-AF65-F5344CB8AC3E}">
        <p14:creationId xmlns:p14="http://schemas.microsoft.com/office/powerpoint/2010/main" val="13232329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5220" y="381000"/>
            <a:ext cx="6523517" cy="584775"/>
          </a:xfrm>
          <a:prstGeom prst="rect">
            <a:avLst/>
          </a:prstGeom>
        </p:spPr>
        <p:txBody>
          <a:bodyPr wrap="none">
            <a:spAutoFit/>
          </a:bodyPr>
          <a:lstStyle/>
          <a:p>
            <a:pPr fontAlgn="base"/>
            <a:r>
              <a:rPr lang="en-US" sz="3200" b="1" dirty="0">
                <a:solidFill>
                  <a:srgbClr val="004FB6"/>
                </a:solidFill>
                <a:latin typeface="Times New Roman" pitchFamily="18" charset="0"/>
                <a:cs typeface="Times New Roman" pitchFamily="18" charset="0"/>
              </a:rPr>
              <a:t>Polycystic Ovary </a:t>
            </a:r>
            <a:r>
              <a:rPr lang="en-US" sz="3200" b="1" dirty="0" smtClean="0">
                <a:solidFill>
                  <a:srgbClr val="004FB6"/>
                </a:solidFill>
                <a:latin typeface="Times New Roman" pitchFamily="18" charset="0"/>
                <a:cs typeface="Times New Roman" pitchFamily="18" charset="0"/>
              </a:rPr>
              <a:t>Syndrome (PCOS)</a:t>
            </a:r>
            <a:endParaRPr lang="en-US" sz="3200" b="1" i="0" dirty="0">
              <a:solidFill>
                <a:srgbClr val="004FB6"/>
              </a:solidFill>
              <a:effectLst/>
              <a:latin typeface="Times New Roman" pitchFamily="18" charset="0"/>
              <a:cs typeface="Times New Roman" pitchFamily="18" charset="0"/>
            </a:endParaRPr>
          </a:p>
        </p:txBody>
      </p:sp>
      <p:sp>
        <p:nvSpPr>
          <p:cNvPr id="3" name="Rectangle 2"/>
          <p:cNvSpPr/>
          <p:nvPr/>
        </p:nvSpPr>
        <p:spPr>
          <a:xfrm>
            <a:off x="228600" y="1201708"/>
            <a:ext cx="8686800" cy="5262979"/>
          </a:xfrm>
          <a:prstGeom prst="rect">
            <a:avLst/>
          </a:prstGeom>
        </p:spPr>
        <p:txBody>
          <a:bodyPr wrap="square">
            <a:spAutoFit/>
          </a:bodyPr>
          <a:lstStyle/>
          <a:p>
            <a:pPr fontAlgn="base"/>
            <a:r>
              <a:rPr lang="en-US" sz="2800" dirty="0">
                <a:solidFill>
                  <a:srgbClr val="333333"/>
                </a:solidFill>
                <a:latin typeface="Times New Roman" pitchFamily="18" charset="0"/>
                <a:cs typeface="Times New Roman" pitchFamily="18" charset="0"/>
              </a:rPr>
              <a:t>M</a:t>
            </a:r>
            <a:r>
              <a:rPr lang="en-US" sz="2800" dirty="0" smtClean="0">
                <a:solidFill>
                  <a:srgbClr val="333333"/>
                </a:solidFill>
                <a:latin typeface="Times New Roman" pitchFamily="18" charset="0"/>
                <a:cs typeface="Times New Roman" pitchFamily="18" charset="0"/>
              </a:rPr>
              <a:t>ultiple</a:t>
            </a:r>
            <a:r>
              <a:rPr lang="en-US" sz="2800" dirty="0">
                <a:solidFill>
                  <a:srgbClr val="333333"/>
                </a:solidFill>
                <a:latin typeface="Times New Roman" pitchFamily="18" charset="0"/>
                <a:cs typeface="Times New Roman" pitchFamily="18" charset="0"/>
              </a:rPr>
              <a:t>, small, fluid-filled cysts in the ovaries associated with a sex hormone </a:t>
            </a:r>
            <a:r>
              <a:rPr lang="en-US" sz="2800" dirty="0" smtClean="0">
                <a:solidFill>
                  <a:srgbClr val="333333"/>
                </a:solidFill>
                <a:latin typeface="Times New Roman" pitchFamily="18" charset="0"/>
                <a:cs typeface="Times New Roman" pitchFamily="18" charset="0"/>
              </a:rPr>
              <a:t>imbalance</a:t>
            </a:r>
          </a:p>
          <a:p>
            <a:pPr fontAlgn="base"/>
            <a:r>
              <a:rPr lang="en-US" sz="2800" dirty="0">
                <a:solidFill>
                  <a:srgbClr val="333333"/>
                </a:solidFill>
                <a:latin typeface="Times New Roman" pitchFamily="18" charset="0"/>
                <a:cs typeface="Times New Roman" pitchFamily="18" charset="0"/>
              </a:rPr>
              <a:t>The cysts are not harmful but lead </a:t>
            </a:r>
            <a:endParaRPr lang="en-US" sz="2800" dirty="0" smtClean="0">
              <a:solidFill>
                <a:srgbClr val="333333"/>
              </a:solidFill>
              <a:latin typeface="Times New Roman" pitchFamily="18" charset="0"/>
              <a:cs typeface="Times New Roman" pitchFamily="18" charset="0"/>
            </a:endParaRPr>
          </a:p>
          <a:p>
            <a:pPr fontAlgn="base"/>
            <a:r>
              <a:rPr lang="en-US" sz="2800" dirty="0" smtClean="0">
                <a:solidFill>
                  <a:srgbClr val="333333"/>
                </a:solidFill>
                <a:latin typeface="Times New Roman" pitchFamily="18" charset="0"/>
                <a:cs typeface="Times New Roman" pitchFamily="18" charset="0"/>
              </a:rPr>
              <a:t>to </a:t>
            </a:r>
            <a:r>
              <a:rPr lang="en-US" sz="2800" dirty="0">
                <a:solidFill>
                  <a:srgbClr val="333333"/>
                </a:solidFill>
                <a:latin typeface="Times New Roman" pitchFamily="18" charset="0"/>
                <a:cs typeface="Times New Roman" pitchFamily="18" charset="0"/>
              </a:rPr>
              <a:t>hormone imbalances</a:t>
            </a:r>
            <a:r>
              <a:rPr lang="en-US" sz="2800" dirty="0" smtClean="0">
                <a:solidFill>
                  <a:srgbClr val="333333"/>
                </a:solidFill>
                <a:latin typeface="Times New Roman" pitchFamily="18" charset="0"/>
                <a:cs typeface="Times New Roman" pitchFamily="18" charset="0"/>
              </a:rPr>
              <a:t>.</a:t>
            </a:r>
          </a:p>
          <a:p>
            <a:pPr fontAlgn="base"/>
            <a:endParaRPr lang="en-US" sz="2800" dirty="0">
              <a:solidFill>
                <a:srgbClr val="333333"/>
              </a:solidFill>
              <a:latin typeface="Times New Roman" pitchFamily="18" charset="0"/>
              <a:cs typeface="Times New Roman" pitchFamily="18" charset="0"/>
            </a:endParaRPr>
          </a:p>
          <a:p>
            <a:pPr fontAlgn="base"/>
            <a:r>
              <a:rPr lang="en-US" sz="2800" dirty="0">
                <a:solidFill>
                  <a:srgbClr val="C00000"/>
                </a:solidFill>
                <a:latin typeface="Times New Roman" pitchFamily="18" charset="0"/>
                <a:cs typeface="Times New Roman" pitchFamily="18" charset="0"/>
              </a:rPr>
              <a:t>For example:</a:t>
            </a:r>
          </a:p>
          <a:p>
            <a:pPr fontAlgn="base"/>
            <a:r>
              <a:rPr lang="en-US" sz="2800" dirty="0">
                <a:solidFill>
                  <a:srgbClr val="333333"/>
                </a:solidFill>
                <a:latin typeface="Times New Roman" pitchFamily="18" charset="0"/>
                <a:cs typeface="Times New Roman" pitchFamily="18" charset="0"/>
              </a:rPr>
              <a:t>• </a:t>
            </a:r>
            <a:r>
              <a:rPr lang="en-US" sz="2800" dirty="0">
                <a:solidFill>
                  <a:srgbClr val="00B050"/>
                </a:solidFill>
                <a:latin typeface="Times New Roman" pitchFamily="18" charset="0"/>
                <a:cs typeface="Times New Roman" pitchFamily="18" charset="0"/>
              </a:rPr>
              <a:t>The sex hormones get out of balance. Normally, the ovaries make a tiny amount of male sex hormones (androgens). In PCOS, they start making slightly more androgens. This may cause you to stop ovulating, get acne, and grow extra facial and body hair. </a:t>
            </a:r>
          </a:p>
          <a:p>
            <a:pPr fontAlgn="base"/>
            <a:endParaRPr lang="en-US" sz="2800" dirty="0" smtClean="0">
              <a:solidFill>
                <a:srgbClr val="333333"/>
              </a:solidFill>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52600"/>
            <a:ext cx="281940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0602" y="5638800"/>
            <a:ext cx="2371725"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2139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676400"/>
            <a:ext cx="8153400" cy="2554545"/>
          </a:xfrm>
          <a:prstGeom prst="rect">
            <a:avLst/>
          </a:prstGeom>
        </p:spPr>
        <p:txBody>
          <a:bodyPr wrap="square">
            <a:spAutoFit/>
          </a:bodyPr>
          <a:lstStyle/>
          <a:p>
            <a:r>
              <a:rPr lang="en-US" sz="3200" dirty="0">
                <a:latin typeface="Times New Roman" pitchFamily="18" charset="0"/>
                <a:cs typeface="Times New Roman" pitchFamily="18" charset="0"/>
              </a:rPr>
              <a:t>T</a:t>
            </a:r>
            <a:r>
              <a:rPr lang="en-US" sz="3200" dirty="0" smtClean="0">
                <a:latin typeface="Times New Roman" pitchFamily="18" charset="0"/>
                <a:cs typeface="Times New Roman" pitchFamily="18" charset="0"/>
              </a:rPr>
              <a:t>he </a:t>
            </a:r>
            <a:r>
              <a:rPr lang="en-US" sz="3200" dirty="0">
                <a:latin typeface="Times New Roman" pitchFamily="18" charset="0"/>
                <a:cs typeface="Times New Roman" pitchFamily="18" charset="0"/>
              </a:rPr>
              <a:t>female reproductive system includes the ovaries, fallopian tubes, uterus, vagina, vulva, mammary glands and breasts. These organs are involved in the production and transportation of gametes and the production of sex hormones.</a:t>
            </a:r>
          </a:p>
        </p:txBody>
      </p:sp>
      <p:sp>
        <p:nvSpPr>
          <p:cNvPr id="4" name="TextBox 3"/>
          <p:cNvSpPr txBox="1"/>
          <p:nvPr/>
        </p:nvSpPr>
        <p:spPr>
          <a:xfrm>
            <a:off x="2819400" y="618943"/>
            <a:ext cx="2689839" cy="646331"/>
          </a:xfrm>
          <a:prstGeom prst="rect">
            <a:avLst/>
          </a:prstGeom>
          <a:noFill/>
        </p:spPr>
        <p:txBody>
          <a:bodyPr wrap="none" rtlCol="0">
            <a:spAutoFit/>
          </a:bodyPr>
          <a:lstStyle/>
          <a:p>
            <a:r>
              <a:rPr lang="en-US" sz="3600" b="1" dirty="0" smtClean="0">
                <a:solidFill>
                  <a:srgbClr val="FF0000"/>
                </a:solidFill>
                <a:latin typeface="Times New Roman" pitchFamily="18" charset="0"/>
                <a:cs typeface="Times New Roman" pitchFamily="18" charset="0"/>
              </a:rPr>
              <a:t>Introduction</a:t>
            </a:r>
            <a:endParaRPr lang="en-US" sz="3600"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214342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8655" y="3429000"/>
            <a:ext cx="8001000" cy="2246769"/>
          </a:xfrm>
          <a:prstGeom prst="rect">
            <a:avLst/>
          </a:prstGeom>
        </p:spPr>
        <p:txBody>
          <a:bodyPr wrap="square">
            <a:spAutoFit/>
          </a:bodyPr>
          <a:lstStyle/>
          <a:p>
            <a:pPr lvl="0" fontAlgn="base"/>
            <a:r>
              <a:rPr lang="en-US" sz="2800" b="1" dirty="0">
                <a:solidFill>
                  <a:srgbClr val="FF0000"/>
                </a:solidFill>
                <a:latin typeface="Times New Roman" pitchFamily="18" charset="0"/>
                <a:cs typeface="Times New Roman" pitchFamily="18" charset="0"/>
              </a:rPr>
              <a:t>Risk Factors:</a:t>
            </a:r>
          </a:p>
          <a:p>
            <a:pPr lvl="0" fontAlgn="base">
              <a:buFont typeface="Arial"/>
              <a:buChar char="•"/>
            </a:pPr>
            <a:r>
              <a:rPr lang="en-US" sz="2800" dirty="0">
                <a:solidFill>
                  <a:srgbClr val="333333"/>
                </a:solidFill>
                <a:latin typeface="Times New Roman" pitchFamily="18" charset="0"/>
                <a:cs typeface="Times New Roman" pitchFamily="18" charset="0"/>
              </a:rPr>
              <a:t>Affects females of childbearing age</a:t>
            </a:r>
          </a:p>
          <a:p>
            <a:pPr lvl="0" fontAlgn="base">
              <a:buFont typeface="Arial"/>
              <a:buChar char="•"/>
            </a:pPr>
            <a:r>
              <a:rPr lang="en-US" sz="2800" dirty="0">
                <a:solidFill>
                  <a:srgbClr val="333333"/>
                </a:solidFill>
                <a:latin typeface="Times New Roman" pitchFamily="18" charset="0"/>
                <a:cs typeface="Times New Roman" pitchFamily="18" charset="0"/>
              </a:rPr>
              <a:t>Sometimes runs in families</a:t>
            </a:r>
          </a:p>
          <a:p>
            <a:pPr lvl="0" fontAlgn="base">
              <a:buFont typeface="Arial"/>
              <a:buChar char="•"/>
            </a:pPr>
            <a:r>
              <a:rPr lang="en-US" sz="2800" dirty="0">
                <a:solidFill>
                  <a:srgbClr val="333333"/>
                </a:solidFill>
                <a:latin typeface="Times New Roman" pitchFamily="18" charset="0"/>
                <a:cs typeface="Times New Roman" pitchFamily="18" charset="0"/>
              </a:rPr>
              <a:t>Lifestyle is not a significant </a:t>
            </a:r>
            <a:r>
              <a:rPr lang="en-US" sz="2800" dirty="0" smtClean="0">
                <a:solidFill>
                  <a:srgbClr val="333333"/>
                </a:solidFill>
                <a:latin typeface="Times New Roman" pitchFamily="18" charset="0"/>
                <a:cs typeface="Times New Roman" pitchFamily="18" charset="0"/>
              </a:rPr>
              <a:t>factor</a:t>
            </a:r>
          </a:p>
          <a:p>
            <a:pPr lvl="0" fontAlgn="base">
              <a:buFont typeface="Arial"/>
              <a:buChar char="•"/>
            </a:pPr>
            <a:r>
              <a:rPr lang="en-US" sz="2800" dirty="0">
                <a:solidFill>
                  <a:srgbClr val="333333"/>
                </a:solidFill>
                <a:latin typeface="Times New Roman" pitchFamily="18" charset="0"/>
                <a:cs typeface="Times New Roman" pitchFamily="18" charset="0"/>
              </a:rPr>
              <a:t>A family history of diabetes</a:t>
            </a:r>
          </a:p>
        </p:txBody>
      </p:sp>
      <p:sp>
        <p:nvSpPr>
          <p:cNvPr id="3" name="Rectangle 2"/>
          <p:cNvSpPr/>
          <p:nvPr/>
        </p:nvSpPr>
        <p:spPr>
          <a:xfrm>
            <a:off x="152400" y="609600"/>
            <a:ext cx="8610600" cy="2246769"/>
          </a:xfrm>
          <a:prstGeom prst="rect">
            <a:avLst/>
          </a:prstGeom>
        </p:spPr>
        <p:txBody>
          <a:bodyPr wrap="square">
            <a:spAutoFit/>
          </a:bodyPr>
          <a:lstStyle/>
          <a:p>
            <a:pPr marL="457200" lvl="0" indent="-457200" fontAlgn="base">
              <a:buFont typeface="Arial" pitchFamily="34" charset="0"/>
              <a:buChar char="•"/>
            </a:pPr>
            <a:r>
              <a:rPr lang="en-US" sz="2800" dirty="0">
                <a:solidFill>
                  <a:srgbClr val="00B050"/>
                </a:solidFill>
                <a:latin typeface="Times New Roman" pitchFamily="18" charset="0"/>
                <a:cs typeface="Times New Roman" pitchFamily="18" charset="0"/>
              </a:rPr>
              <a:t>The body may have a problem using insulin, called insulin resistance. When the body doesn't use insulin well, blood sugar levels go up. Over time, this increases your chance of getting diabetes.</a:t>
            </a:r>
          </a:p>
          <a:p>
            <a:pPr lvl="0" fontAlgn="base"/>
            <a:endParaRPr lang="en-US" sz="2800" dirty="0">
              <a:solidFill>
                <a:srgbClr val="00B050"/>
              </a:solidFill>
              <a:latin typeface="Times New Roman" pitchFamily="18" charset="0"/>
              <a:cs typeface="Times New Roman" pitchFamily="18" charset="0"/>
            </a:endParaRPr>
          </a:p>
        </p:txBody>
      </p:sp>
    </p:spTree>
    <p:extLst>
      <p:ext uri="{BB962C8B-B14F-4D97-AF65-F5344CB8AC3E}">
        <p14:creationId xmlns:p14="http://schemas.microsoft.com/office/powerpoint/2010/main" val="33304973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457200"/>
            <a:ext cx="8686800" cy="5262979"/>
          </a:xfrm>
          <a:prstGeom prst="rect">
            <a:avLst/>
          </a:prstGeom>
        </p:spPr>
        <p:txBody>
          <a:bodyPr wrap="square">
            <a:spAutoFit/>
          </a:bodyPr>
          <a:lstStyle/>
          <a:p>
            <a:pPr fontAlgn="base"/>
            <a:r>
              <a:rPr lang="en-US" sz="2800" dirty="0" smtClean="0">
                <a:solidFill>
                  <a:srgbClr val="FF0000"/>
                </a:solidFill>
                <a:latin typeface="Times New Roman" pitchFamily="18" charset="0"/>
                <a:cs typeface="Times New Roman" pitchFamily="18" charset="0"/>
              </a:rPr>
              <a:t>The symptoms</a:t>
            </a:r>
            <a:endParaRPr lang="en-US" sz="2800" dirty="0">
              <a:solidFill>
                <a:srgbClr val="FF0000"/>
              </a:solidFill>
              <a:latin typeface="Times New Roman" pitchFamily="18" charset="0"/>
              <a:cs typeface="Times New Roman" pitchFamily="18" charset="0"/>
            </a:endParaRPr>
          </a:p>
          <a:p>
            <a:pPr fontAlgn="base">
              <a:buFont typeface="Arial"/>
              <a:buChar char="•"/>
            </a:pPr>
            <a:r>
              <a:rPr lang="en-US" sz="2800" dirty="0" smtClean="0">
                <a:solidFill>
                  <a:srgbClr val="333333"/>
                </a:solidFill>
                <a:latin typeface="Times New Roman" pitchFamily="18" charset="0"/>
                <a:cs typeface="Times New Roman" pitchFamily="18" charset="0"/>
              </a:rPr>
              <a:t> Irregular </a:t>
            </a:r>
            <a:r>
              <a:rPr lang="en-US" sz="2800" dirty="0" smtClean="0">
                <a:solidFill>
                  <a:srgbClr val="333333"/>
                </a:solidFill>
                <a:latin typeface="Times New Roman" pitchFamily="18" charset="0"/>
                <a:cs typeface="Times New Roman" pitchFamily="18" charset="0"/>
              </a:rPr>
              <a:t>periods</a:t>
            </a:r>
          </a:p>
          <a:p>
            <a:pPr fontAlgn="base">
              <a:buFont typeface="Arial"/>
              <a:buChar char="•"/>
            </a:pPr>
            <a:r>
              <a:rPr lang="en-US" sz="2800" dirty="0" smtClean="0">
                <a:solidFill>
                  <a:srgbClr val="333333"/>
                </a:solidFill>
                <a:latin typeface="Times New Roman" pitchFamily="18" charset="0"/>
                <a:cs typeface="Times New Roman" pitchFamily="18" charset="0"/>
              </a:rPr>
              <a:t> Obesity</a:t>
            </a:r>
            <a:r>
              <a:rPr lang="en-US" sz="2800" dirty="0" smtClean="0">
                <a:solidFill>
                  <a:srgbClr val="333333"/>
                </a:solidFill>
                <a:latin typeface="Times New Roman" pitchFamily="18" charset="0"/>
                <a:cs typeface="Times New Roman" pitchFamily="18" charset="0"/>
              </a:rPr>
              <a:t>.</a:t>
            </a:r>
          </a:p>
          <a:p>
            <a:pPr fontAlgn="base">
              <a:buFont typeface="Arial"/>
              <a:buChar char="•"/>
            </a:pPr>
            <a:r>
              <a:rPr lang="en-US" sz="2800" dirty="0" smtClean="0">
                <a:solidFill>
                  <a:srgbClr val="333333"/>
                </a:solidFill>
                <a:latin typeface="Times New Roman" pitchFamily="18" charset="0"/>
                <a:cs typeface="Times New Roman" pitchFamily="18" charset="0"/>
              </a:rPr>
              <a:t> reducing </a:t>
            </a:r>
            <a:r>
              <a:rPr lang="en-US" sz="2800" dirty="0">
                <a:solidFill>
                  <a:srgbClr val="333333"/>
                </a:solidFill>
                <a:latin typeface="Times New Roman" pitchFamily="18" charset="0"/>
                <a:cs typeface="Times New Roman" pitchFamily="18" charset="0"/>
              </a:rPr>
              <a:t>fertility </a:t>
            </a:r>
          </a:p>
          <a:p>
            <a:pPr fontAlgn="base">
              <a:buFont typeface="Arial"/>
              <a:buChar char="•"/>
            </a:pPr>
            <a:r>
              <a:rPr lang="en-US" sz="2800" dirty="0" smtClean="0">
                <a:solidFill>
                  <a:srgbClr val="333333"/>
                </a:solidFill>
                <a:latin typeface="Times New Roman" pitchFamily="18" charset="0"/>
                <a:cs typeface="Times New Roman" pitchFamily="18" charset="0"/>
              </a:rPr>
              <a:t> Excess </a:t>
            </a:r>
            <a:r>
              <a:rPr lang="en-US" sz="2800" dirty="0" smtClean="0">
                <a:solidFill>
                  <a:srgbClr val="333333"/>
                </a:solidFill>
                <a:latin typeface="Times New Roman" pitchFamily="18" charset="0"/>
                <a:cs typeface="Times New Roman" pitchFamily="18" charset="0"/>
              </a:rPr>
              <a:t>androgen: excessive </a:t>
            </a:r>
            <a:r>
              <a:rPr lang="en-US" sz="2800" dirty="0">
                <a:solidFill>
                  <a:srgbClr val="333333"/>
                </a:solidFill>
                <a:latin typeface="Times New Roman" pitchFamily="18" charset="0"/>
                <a:cs typeface="Times New Roman" pitchFamily="18" charset="0"/>
              </a:rPr>
              <a:t>hair growth on the face, </a:t>
            </a:r>
            <a:r>
              <a:rPr lang="en-US" sz="2800" dirty="0" smtClean="0">
                <a:solidFill>
                  <a:srgbClr val="333333"/>
                </a:solidFill>
                <a:latin typeface="Times New Roman" pitchFamily="18" charset="0"/>
                <a:cs typeface="Times New Roman" pitchFamily="18" charset="0"/>
              </a:rPr>
              <a:t>and/or </a:t>
            </a:r>
            <a:r>
              <a:rPr lang="en-US" sz="2800" dirty="0">
                <a:solidFill>
                  <a:srgbClr val="333333"/>
                </a:solidFill>
                <a:latin typeface="Times New Roman" pitchFamily="18" charset="0"/>
                <a:cs typeface="Times New Roman" pitchFamily="18" charset="0"/>
              </a:rPr>
              <a:t>on the lower </a:t>
            </a:r>
            <a:r>
              <a:rPr lang="en-US" sz="2800" dirty="0" smtClean="0">
                <a:solidFill>
                  <a:srgbClr val="333333"/>
                </a:solidFill>
                <a:latin typeface="Times New Roman" pitchFamily="18" charset="0"/>
                <a:cs typeface="Times New Roman" pitchFamily="18" charset="0"/>
              </a:rPr>
              <a:t>abdomen, hair </a:t>
            </a:r>
            <a:r>
              <a:rPr lang="en-US" sz="2800" dirty="0">
                <a:solidFill>
                  <a:srgbClr val="333333"/>
                </a:solidFill>
                <a:latin typeface="Times New Roman" pitchFamily="18" charset="0"/>
                <a:cs typeface="Times New Roman" pitchFamily="18" charset="0"/>
              </a:rPr>
              <a:t>loss from the </a:t>
            </a:r>
            <a:r>
              <a:rPr lang="en-US" sz="2800" dirty="0" smtClean="0">
                <a:solidFill>
                  <a:srgbClr val="333333"/>
                </a:solidFill>
                <a:latin typeface="Times New Roman" pitchFamily="18" charset="0"/>
                <a:cs typeface="Times New Roman" pitchFamily="18" charset="0"/>
              </a:rPr>
              <a:t>scalp, long-lasting </a:t>
            </a:r>
            <a:r>
              <a:rPr lang="en-US" sz="2800" dirty="0">
                <a:solidFill>
                  <a:srgbClr val="333333"/>
                </a:solidFill>
                <a:latin typeface="Times New Roman" pitchFamily="18" charset="0"/>
                <a:cs typeface="Times New Roman" pitchFamily="18" charset="0"/>
              </a:rPr>
              <a:t>acne.</a:t>
            </a:r>
          </a:p>
          <a:p>
            <a:pPr fontAlgn="base"/>
            <a:endParaRPr lang="en-US" sz="2800" dirty="0">
              <a:solidFill>
                <a:srgbClr val="333333"/>
              </a:solidFill>
              <a:latin typeface="Times New Roman" pitchFamily="18" charset="0"/>
              <a:cs typeface="Times New Roman" pitchFamily="18" charset="0"/>
            </a:endParaRPr>
          </a:p>
          <a:p>
            <a:pPr fontAlgn="base"/>
            <a:endParaRPr lang="en-US" sz="2800" dirty="0">
              <a:solidFill>
                <a:srgbClr val="333333"/>
              </a:solidFill>
              <a:latin typeface="Times New Roman" pitchFamily="18" charset="0"/>
              <a:cs typeface="Times New Roman" pitchFamily="18" charset="0"/>
            </a:endParaRPr>
          </a:p>
          <a:p>
            <a:pPr fontAlgn="base"/>
            <a:r>
              <a:rPr lang="en-US" sz="2800" dirty="0">
                <a:solidFill>
                  <a:srgbClr val="333333"/>
                </a:solidFill>
                <a:latin typeface="Times New Roman" pitchFamily="18" charset="0"/>
                <a:cs typeface="Times New Roman" pitchFamily="18" charset="0"/>
              </a:rPr>
              <a:t>Women with PCOS have an increased risk of developing </a:t>
            </a:r>
            <a:r>
              <a:rPr lang="en-US" sz="2800" u="sng" dirty="0">
                <a:latin typeface="Times New Roman" pitchFamily="18" charset="0"/>
                <a:cs typeface="Times New Roman" pitchFamily="18" charset="0"/>
              </a:rPr>
              <a:t>diabetes mellitus</a:t>
            </a:r>
            <a:r>
              <a:rPr lang="en-US" sz="2800" dirty="0">
                <a:solidFill>
                  <a:srgbClr val="333333"/>
                </a:solidFill>
                <a:latin typeface="Times New Roman" pitchFamily="18" charset="0"/>
                <a:cs typeface="Times New Roman" pitchFamily="18" charset="0"/>
              </a:rPr>
              <a:t>, high blood pressure , </a:t>
            </a:r>
            <a:r>
              <a:rPr lang="en-US" sz="2800" u="sng" dirty="0">
                <a:latin typeface="Times New Roman" pitchFamily="18" charset="0"/>
                <a:cs typeface="Times New Roman" pitchFamily="18" charset="0"/>
              </a:rPr>
              <a:t>coronary heart disease</a:t>
            </a:r>
            <a:r>
              <a:rPr lang="en-US" sz="2800" dirty="0">
                <a:latin typeface="Times New Roman" pitchFamily="18" charset="0"/>
                <a:cs typeface="Times New Roman" pitchFamily="18" charset="0"/>
              </a:rPr>
              <a:t>, and </a:t>
            </a:r>
            <a:r>
              <a:rPr lang="en-US" sz="2800" u="sng" dirty="0">
                <a:latin typeface="Times New Roman" pitchFamily="18" charset="0"/>
                <a:cs typeface="Times New Roman" pitchFamily="18" charset="0"/>
              </a:rPr>
              <a:t>cancer of the uterus</a:t>
            </a:r>
            <a:r>
              <a:rPr lang="en-US" sz="2800" dirty="0">
                <a:latin typeface="Times New Roman" pitchFamily="18" charset="0"/>
                <a:cs typeface="Times New Roman" pitchFamily="18" charset="0"/>
              </a:rPr>
              <a:t>.</a:t>
            </a:r>
            <a:endParaRPr lang="en-US" sz="2800" b="0" i="0"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1500383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066800"/>
            <a:ext cx="8382000" cy="3046988"/>
          </a:xfrm>
          <a:prstGeom prst="rect">
            <a:avLst/>
          </a:prstGeom>
        </p:spPr>
        <p:txBody>
          <a:bodyPr wrap="square">
            <a:spAutoFit/>
          </a:bodyPr>
          <a:lstStyle/>
          <a:p>
            <a:r>
              <a:rPr lang="en-US" sz="3200" b="1" dirty="0">
                <a:solidFill>
                  <a:srgbClr val="FF0000"/>
                </a:solidFill>
                <a:latin typeface="Times New Roman" pitchFamily="18" charset="0"/>
                <a:cs typeface="Times New Roman" pitchFamily="18" charset="0"/>
              </a:rPr>
              <a:t>The cause </a:t>
            </a:r>
            <a:r>
              <a:rPr lang="en-US" sz="3200" dirty="0">
                <a:latin typeface="Times New Roman" pitchFamily="18" charset="0"/>
                <a:cs typeface="Times New Roman" pitchFamily="18" charset="0"/>
              </a:rPr>
              <a:t>of polycystic ovary syndrome (PCOS) is not fully understood, but genetics may be a factor. </a:t>
            </a:r>
          </a:p>
          <a:p>
            <a:r>
              <a:rPr lang="en-US" sz="3200" dirty="0">
                <a:latin typeface="Times New Roman" pitchFamily="18" charset="0"/>
                <a:cs typeface="Times New Roman" pitchFamily="18" charset="0"/>
              </a:rPr>
              <a:t>PCOS problems are caused by hormone changes. One hormone change triggers another, which changes another</a:t>
            </a:r>
            <a:endParaRPr lang="en-US" sz="3200"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2211752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971" y="1066800"/>
            <a:ext cx="8763000" cy="4154984"/>
          </a:xfrm>
          <a:prstGeom prst="rect">
            <a:avLst/>
          </a:prstGeom>
        </p:spPr>
        <p:txBody>
          <a:bodyPr wrap="square">
            <a:spAutoFit/>
          </a:bodyPr>
          <a:lstStyle/>
          <a:p>
            <a:pPr fontAlgn="base"/>
            <a:r>
              <a:rPr lang="en-US" sz="2400" dirty="0">
                <a:solidFill>
                  <a:srgbClr val="333333"/>
                </a:solidFill>
                <a:latin typeface="Times New Roman" pitchFamily="18" charset="0"/>
                <a:cs typeface="Times New Roman" pitchFamily="18" charset="0"/>
              </a:rPr>
              <a:t> B</a:t>
            </a:r>
            <a:r>
              <a:rPr lang="en-US" sz="2400" dirty="0" smtClean="0">
                <a:solidFill>
                  <a:srgbClr val="333333"/>
                </a:solidFill>
                <a:latin typeface="Times New Roman" pitchFamily="18" charset="0"/>
                <a:cs typeface="Times New Roman" pitchFamily="18" charset="0"/>
              </a:rPr>
              <a:t>lood </a:t>
            </a:r>
            <a:r>
              <a:rPr lang="en-US" sz="2400" dirty="0">
                <a:solidFill>
                  <a:srgbClr val="333333"/>
                </a:solidFill>
                <a:latin typeface="Times New Roman" pitchFamily="18" charset="0"/>
                <a:cs typeface="Times New Roman" pitchFamily="18" charset="0"/>
              </a:rPr>
              <a:t>samples to measure </a:t>
            </a:r>
            <a:r>
              <a:rPr lang="en-US" sz="2400" dirty="0" smtClean="0">
                <a:solidFill>
                  <a:srgbClr val="333333"/>
                </a:solidFill>
                <a:latin typeface="Times New Roman" pitchFamily="18" charset="0"/>
                <a:cs typeface="Times New Roman" pitchFamily="18" charset="0"/>
              </a:rPr>
              <a:t>levels </a:t>
            </a:r>
            <a:r>
              <a:rPr lang="en-US" sz="2400" dirty="0">
                <a:solidFill>
                  <a:srgbClr val="333333"/>
                </a:solidFill>
                <a:latin typeface="Times New Roman" pitchFamily="18" charset="0"/>
                <a:cs typeface="Times New Roman" pitchFamily="18" charset="0"/>
              </a:rPr>
              <a:t>of sex hormones. </a:t>
            </a:r>
            <a:endParaRPr lang="en-US" sz="2400" dirty="0" smtClean="0">
              <a:solidFill>
                <a:srgbClr val="333333"/>
              </a:solidFill>
              <a:latin typeface="Times New Roman" pitchFamily="18" charset="0"/>
              <a:cs typeface="Times New Roman" pitchFamily="18" charset="0"/>
            </a:endParaRPr>
          </a:p>
          <a:p>
            <a:pPr fontAlgn="base"/>
            <a:r>
              <a:rPr lang="en-US" sz="2400" dirty="0">
                <a:latin typeface="Times New Roman" pitchFamily="18" charset="0"/>
                <a:cs typeface="Times New Roman" pitchFamily="18" charset="0"/>
              </a:rPr>
              <a:t> </a:t>
            </a:r>
            <a:r>
              <a:rPr lang="en-US" sz="2400" u="sng" dirty="0" smtClean="0">
                <a:latin typeface="Times New Roman" pitchFamily="18" charset="0"/>
                <a:cs typeface="Times New Roman" pitchFamily="18" charset="0"/>
              </a:rPr>
              <a:t>Ultrasound </a:t>
            </a:r>
            <a:r>
              <a:rPr lang="en-US" sz="2400" u="sng" dirty="0">
                <a:latin typeface="Times New Roman" pitchFamily="18" charset="0"/>
                <a:cs typeface="Times New Roman" pitchFamily="18" charset="0"/>
              </a:rPr>
              <a:t>scanning</a:t>
            </a:r>
            <a:r>
              <a:rPr lang="en-US" sz="2400" dirty="0">
                <a:latin typeface="Times New Roman" pitchFamily="18" charset="0"/>
                <a:cs typeface="Times New Roman" pitchFamily="18" charset="0"/>
              </a:rPr>
              <a:t> to look for ovarian cysts</a:t>
            </a:r>
            <a:r>
              <a:rPr lang="en-US" sz="2400" dirty="0" smtClean="0">
                <a:latin typeface="Times New Roman" pitchFamily="18" charset="0"/>
                <a:cs typeface="Times New Roman" pitchFamily="18" charset="0"/>
              </a:rPr>
              <a:t>.</a:t>
            </a:r>
          </a:p>
          <a:p>
            <a:pPr fontAlgn="base"/>
            <a:endParaRPr lang="en-US" sz="2400" dirty="0">
              <a:solidFill>
                <a:srgbClr val="333333"/>
              </a:solidFill>
              <a:latin typeface="Times New Roman" pitchFamily="18" charset="0"/>
              <a:cs typeface="Times New Roman" pitchFamily="18" charset="0"/>
            </a:endParaRPr>
          </a:p>
          <a:p>
            <a:pPr fontAlgn="base"/>
            <a:r>
              <a:rPr lang="en-US" sz="2400" dirty="0">
                <a:solidFill>
                  <a:srgbClr val="FF0000"/>
                </a:solidFill>
                <a:latin typeface="Times New Roman" pitchFamily="18" charset="0"/>
                <a:cs typeface="Times New Roman" pitchFamily="18" charset="0"/>
              </a:rPr>
              <a:t>Treatment </a:t>
            </a:r>
            <a:endParaRPr lang="en-US" sz="2400" dirty="0" smtClean="0">
              <a:solidFill>
                <a:srgbClr val="FF0000"/>
              </a:solidFill>
              <a:latin typeface="Times New Roman" pitchFamily="18" charset="0"/>
              <a:cs typeface="Times New Roman" pitchFamily="18" charset="0"/>
            </a:endParaRPr>
          </a:p>
          <a:p>
            <a:pPr fontAlgn="base"/>
            <a:r>
              <a:rPr lang="en-US" sz="2400" dirty="0" smtClean="0">
                <a:solidFill>
                  <a:srgbClr val="333333"/>
                </a:solidFill>
                <a:latin typeface="Times New Roman" pitchFamily="18" charset="0"/>
                <a:cs typeface="Times New Roman" pitchFamily="18" charset="0"/>
              </a:rPr>
              <a:t>Infertility </a:t>
            </a:r>
            <a:r>
              <a:rPr lang="en-US" sz="2400" dirty="0">
                <a:solidFill>
                  <a:srgbClr val="333333"/>
                </a:solidFill>
                <a:latin typeface="Times New Roman" pitchFamily="18" charset="0"/>
                <a:cs typeface="Times New Roman" pitchFamily="18" charset="0"/>
              </a:rPr>
              <a:t>can be treated with </a:t>
            </a:r>
            <a:r>
              <a:rPr lang="en-US" sz="2400" dirty="0" smtClean="0">
                <a:solidFill>
                  <a:srgbClr val="333333"/>
                </a:solidFill>
                <a:latin typeface="Times New Roman" pitchFamily="18" charset="0"/>
                <a:cs typeface="Times New Roman" pitchFamily="18" charset="0"/>
              </a:rPr>
              <a:t>drugs</a:t>
            </a:r>
          </a:p>
          <a:p>
            <a:pPr fontAlgn="base"/>
            <a:r>
              <a:rPr lang="en-US" sz="2400" dirty="0" smtClean="0">
                <a:solidFill>
                  <a:srgbClr val="333333"/>
                </a:solidFill>
                <a:latin typeface="Times New Roman" pitchFamily="18" charset="0"/>
                <a:cs typeface="Times New Roman" pitchFamily="18" charset="0"/>
              </a:rPr>
              <a:t>If </a:t>
            </a:r>
            <a:r>
              <a:rPr lang="en-US" sz="2400" dirty="0">
                <a:solidFill>
                  <a:srgbClr val="333333"/>
                </a:solidFill>
                <a:latin typeface="Times New Roman" pitchFamily="18" charset="0"/>
                <a:cs typeface="Times New Roman" pitchFamily="18" charset="0"/>
              </a:rPr>
              <a:t>drugs are unsuccessful, the cysts may be treated with diathermy (a type of heat treatment</a:t>
            </a:r>
            <a:r>
              <a:rPr lang="en-US" sz="2400" dirty="0" smtClean="0">
                <a:solidFill>
                  <a:srgbClr val="333333"/>
                </a:solidFill>
                <a:latin typeface="Times New Roman" pitchFamily="18" charset="0"/>
                <a:cs typeface="Times New Roman" pitchFamily="18" charset="0"/>
              </a:rPr>
              <a:t>). </a:t>
            </a:r>
          </a:p>
          <a:p>
            <a:pPr fontAlgn="base"/>
            <a:r>
              <a:rPr lang="en-US" sz="2400" dirty="0" smtClean="0">
                <a:solidFill>
                  <a:srgbClr val="333333"/>
                </a:solidFill>
                <a:latin typeface="Times New Roman" pitchFamily="18" charset="0"/>
                <a:cs typeface="Times New Roman" pitchFamily="18" charset="0"/>
              </a:rPr>
              <a:t>Abnormal </a:t>
            </a:r>
            <a:r>
              <a:rPr lang="en-US" sz="2400" dirty="0">
                <a:solidFill>
                  <a:srgbClr val="333333"/>
                </a:solidFill>
                <a:latin typeface="Times New Roman" pitchFamily="18" charset="0"/>
                <a:cs typeface="Times New Roman" pitchFamily="18" charset="0"/>
              </a:rPr>
              <a:t>periods can be treated with a combined oral contraceptive pill.</a:t>
            </a:r>
          </a:p>
          <a:p>
            <a:pPr fontAlgn="base"/>
            <a:r>
              <a:rPr lang="en-US" sz="2400" dirty="0">
                <a:solidFill>
                  <a:srgbClr val="333333"/>
                </a:solidFill>
                <a:latin typeface="Times New Roman" pitchFamily="18" charset="0"/>
                <a:cs typeface="Times New Roman" pitchFamily="18" charset="0"/>
              </a:rPr>
              <a:t>To treat insulin </a:t>
            </a:r>
            <a:r>
              <a:rPr lang="en-US" sz="2400" dirty="0" smtClean="0">
                <a:solidFill>
                  <a:srgbClr val="333333"/>
                </a:solidFill>
                <a:latin typeface="Times New Roman" pitchFamily="18" charset="0"/>
                <a:cs typeface="Times New Roman" pitchFamily="18" charset="0"/>
              </a:rPr>
              <a:t>resistance</a:t>
            </a:r>
            <a:r>
              <a:rPr lang="en-US" sz="2400" dirty="0">
                <a:solidFill>
                  <a:srgbClr val="333333"/>
                </a:solidFill>
                <a:latin typeface="Times New Roman" pitchFamily="18" charset="0"/>
                <a:cs typeface="Times New Roman" pitchFamily="18" charset="0"/>
              </a:rPr>
              <a:t> </a:t>
            </a:r>
            <a:r>
              <a:rPr lang="en-US" sz="2400" dirty="0" smtClean="0">
                <a:solidFill>
                  <a:srgbClr val="333333"/>
                </a:solidFill>
                <a:latin typeface="Times New Roman" pitchFamily="18" charset="0"/>
                <a:cs typeface="Times New Roman" pitchFamily="18" charset="0"/>
              </a:rPr>
              <a:t>by drugs</a:t>
            </a:r>
          </a:p>
          <a:p>
            <a:pPr fontAlgn="base"/>
            <a:r>
              <a:rPr lang="en-US" sz="2400" dirty="0" smtClean="0">
                <a:solidFill>
                  <a:srgbClr val="333333"/>
                </a:solidFill>
                <a:latin typeface="Times New Roman" pitchFamily="18" charset="0"/>
                <a:cs typeface="Times New Roman" pitchFamily="18" charset="0"/>
              </a:rPr>
              <a:t>Losing </a:t>
            </a:r>
            <a:r>
              <a:rPr lang="en-US" sz="2400" dirty="0">
                <a:solidFill>
                  <a:srgbClr val="333333"/>
                </a:solidFill>
                <a:latin typeface="Times New Roman" pitchFamily="18" charset="0"/>
                <a:cs typeface="Times New Roman" pitchFamily="18" charset="0"/>
              </a:rPr>
              <a:t>weight may help to relieve symptoms of PCOS</a:t>
            </a:r>
            <a:r>
              <a:rPr lang="en-US" sz="2400" dirty="0" smtClean="0">
                <a:solidFill>
                  <a:srgbClr val="333333"/>
                </a:solidFill>
                <a:latin typeface="Times New Roman" pitchFamily="18" charset="0"/>
                <a:cs typeface="Times New Roman" pitchFamily="18" charset="0"/>
              </a:rPr>
              <a:t>.</a:t>
            </a:r>
          </a:p>
        </p:txBody>
      </p:sp>
      <p:sp>
        <p:nvSpPr>
          <p:cNvPr id="3" name="TextBox 2"/>
          <p:cNvSpPr txBox="1"/>
          <p:nvPr/>
        </p:nvSpPr>
        <p:spPr>
          <a:xfrm>
            <a:off x="242455" y="501801"/>
            <a:ext cx="1619354" cy="523220"/>
          </a:xfrm>
          <a:prstGeom prst="rect">
            <a:avLst/>
          </a:prstGeom>
          <a:noFill/>
        </p:spPr>
        <p:txBody>
          <a:bodyPr wrap="none" rtlCol="0">
            <a:spAutoFit/>
          </a:bodyPr>
          <a:lstStyle/>
          <a:p>
            <a:r>
              <a:rPr lang="en-US" sz="2800" dirty="0" smtClean="0">
                <a:solidFill>
                  <a:srgbClr val="FF0000"/>
                </a:solidFill>
                <a:latin typeface="Times New Roman" pitchFamily="18" charset="0"/>
                <a:cs typeface="Times New Roman" pitchFamily="18" charset="0"/>
              </a:rPr>
              <a:t>Diagnosis</a:t>
            </a:r>
            <a:endParaRPr lang="en-US" sz="2800"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5410200"/>
            <a:ext cx="25527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2669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609600"/>
            <a:ext cx="8763000" cy="3908762"/>
          </a:xfrm>
          <a:prstGeom prst="rect">
            <a:avLst/>
          </a:prstGeom>
        </p:spPr>
        <p:txBody>
          <a:bodyPr wrap="square">
            <a:spAutoFit/>
          </a:bodyPr>
          <a:lstStyle/>
          <a:p>
            <a:pPr algn="ctr" fontAlgn="base"/>
            <a:r>
              <a:rPr lang="en-US" sz="2800" b="1" dirty="0">
                <a:solidFill>
                  <a:srgbClr val="004FB6"/>
                </a:solidFill>
                <a:latin typeface="Times New Roman" pitchFamily="18" charset="0"/>
                <a:cs typeface="Times New Roman" pitchFamily="18" charset="0"/>
              </a:rPr>
              <a:t>Cancer of the </a:t>
            </a:r>
            <a:r>
              <a:rPr lang="en-US" sz="2800" b="1" dirty="0" smtClean="0">
                <a:solidFill>
                  <a:srgbClr val="004FB6"/>
                </a:solidFill>
                <a:latin typeface="Times New Roman" pitchFamily="18" charset="0"/>
                <a:cs typeface="Times New Roman" pitchFamily="18" charset="0"/>
              </a:rPr>
              <a:t>Cervix</a:t>
            </a:r>
          </a:p>
          <a:p>
            <a:pPr algn="ctr" fontAlgn="base"/>
            <a:endParaRPr lang="en-US" sz="2800" dirty="0">
              <a:solidFill>
                <a:srgbClr val="004FB6"/>
              </a:solidFill>
              <a:latin typeface="Times New Roman" pitchFamily="18" charset="0"/>
              <a:cs typeface="Times New Roman" pitchFamily="18" charset="0"/>
            </a:endParaRPr>
          </a:p>
          <a:p>
            <a:pPr fontAlgn="base"/>
            <a:r>
              <a:rPr lang="en-US" sz="2400" dirty="0" smtClean="0">
                <a:solidFill>
                  <a:srgbClr val="333333"/>
                </a:solidFill>
                <a:latin typeface="Times New Roman" pitchFamily="18" charset="0"/>
                <a:cs typeface="Times New Roman" pitchFamily="18" charset="0"/>
              </a:rPr>
              <a:t>Occurs </a:t>
            </a:r>
            <a:r>
              <a:rPr lang="en-US" sz="2400" dirty="0">
                <a:solidFill>
                  <a:srgbClr val="333333"/>
                </a:solidFill>
                <a:latin typeface="Times New Roman" pitchFamily="18" charset="0"/>
                <a:cs typeface="Times New Roman" pitchFamily="18" charset="0"/>
              </a:rPr>
              <a:t>when abnormal cells on the cervix grow out of control. The cervix is the lower part of the uterus that opens into the </a:t>
            </a:r>
            <a:r>
              <a:rPr lang="en-US" sz="2400" dirty="0" smtClean="0">
                <a:solidFill>
                  <a:srgbClr val="333333"/>
                </a:solidFill>
                <a:latin typeface="Times New Roman" pitchFamily="18" charset="0"/>
                <a:cs typeface="Times New Roman" pitchFamily="18" charset="0"/>
              </a:rPr>
              <a:t>vagina</a:t>
            </a:r>
          </a:p>
          <a:p>
            <a:pPr fontAlgn="base"/>
            <a:r>
              <a:rPr lang="en-US" sz="2400" b="1" dirty="0" smtClean="0">
                <a:solidFill>
                  <a:srgbClr val="FF0000"/>
                </a:solidFill>
                <a:latin typeface="Times New Roman" pitchFamily="18" charset="0"/>
                <a:cs typeface="Times New Roman" pitchFamily="18" charset="0"/>
              </a:rPr>
              <a:t>Risk factors:</a:t>
            </a:r>
            <a:endParaRPr lang="en-US" sz="2400" b="1" dirty="0">
              <a:solidFill>
                <a:srgbClr val="FF0000"/>
              </a:solidFill>
              <a:latin typeface="Times New Roman" pitchFamily="18" charset="0"/>
              <a:cs typeface="Times New Roman" pitchFamily="18" charset="0"/>
            </a:endParaRPr>
          </a:p>
          <a:p>
            <a:pPr fontAlgn="base">
              <a:buFont typeface="Arial"/>
              <a:buChar char="•"/>
            </a:pPr>
            <a:r>
              <a:rPr lang="en-US" sz="2400" dirty="0">
                <a:solidFill>
                  <a:srgbClr val="333333"/>
                </a:solidFill>
                <a:latin typeface="Times New Roman" pitchFamily="18" charset="0"/>
                <a:cs typeface="Times New Roman" pitchFamily="18" charset="0"/>
              </a:rPr>
              <a:t>Most common between the ages of 45 and 65</a:t>
            </a:r>
          </a:p>
          <a:p>
            <a:pPr fontAlgn="base">
              <a:buFont typeface="Arial"/>
              <a:buChar char="•"/>
            </a:pPr>
            <a:r>
              <a:rPr lang="en-US" sz="2400" dirty="0">
                <a:solidFill>
                  <a:srgbClr val="333333"/>
                </a:solidFill>
                <a:latin typeface="Times New Roman" pitchFamily="18" charset="0"/>
                <a:cs typeface="Times New Roman" pitchFamily="18" charset="0"/>
              </a:rPr>
              <a:t>Many sexual partners and  Early sexual activity</a:t>
            </a:r>
          </a:p>
          <a:p>
            <a:pPr fontAlgn="base">
              <a:buFont typeface="Arial"/>
              <a:buChar char="•"/>
            </a:pPr>
            <a:r>
              <a:rPr lang="en-US" sz="2400" dirty="0" smtClean="0">
                <a:solidFill>
                  <a:srgbClr val="333333"/>
                </a:solidFill>
                <a:latin typeface="Times New Roman" pitchFamily="18" charset="0"/>
                <a:cs typeface="Times New Roman" pitchFamily="18" charset="0"/>
              </a:rPr>
              <a:t>Smoking </a:t>
            </a:r>
            <a:r>
              <a:rPr lang="en-US" sz="2400" dirty="0">
                <a:solidFill>
                  <a:srgbClr val="333333"/>
                </a:solidFill>
                <a:latin typeface="Times New Roman" pitchFamily="18" charset="0"/>
                <a:cs typeface="Times New Roman" pitchFamily="18" charset="0"/>
              </a:rPr>
              <a:t>are risk factors</a:t>
            </a:r>
          </a:p>
          <a:p>
            <a:pPr fontAlgn="base">
              <a:buFont typeface="Arial"/>
              <a:buChar char="•"/>
            </a:pPr>
            <a:r>
              <a:rPr lang="en-US" sz="2400" dirty="0">
                <a:solidFill>
                  <a:srgbClr val="333333"/>
                </a:solidFill>
                <a:latin typeface="Times New Roman" pitchFamily="18" charset="0"/>
                <a:cs typeface="Times New Roman" pitchFamily="18" charset="0"/>
              </a:rPr>
              <a:t>Genetics is not a significant </a:t>
            </a:r>
            <a:r>
              <a:rPr lang="en-US" sz="2400" dirty="0" smtClean="0">
                <a:solidFill>
                  <a:srgbClr val="333333"/>
                </a:solidFill>
                <a:latin typeface="Times New Roman" pitchFamily="18" charset="0"/>
                <a:cs typeface="Times New Roman" pitchFamily="18" charset="0"/>
              </a:rPr>
              <a:t>factor</a:t>
            </a:r>
          </a:p>
          <a:p>
            <a:pPr fontAlgn="base">
              <a:buFont typeface="Arial"/>
              <a:buChar char="•"/>
            </a:pPr>
            <a:r>
              <a:rPr lang="en-US" sz="2400" dirty="0">
                <a:latin typeface="Times New Roman" pitchFamily="18" charset="0"/>
                <a:cs typeface="Times New Roman" pitchFamily="18" charset="0"/>
              </a:rPr>
              <a:t>A weak immune system</a:t>
            </a:r>
            <a:endParaRPr lang="en-US" sz="2400" i="0" dirty="0">
              <a:solidFill>
                <a:srgbClr val="333333"/>
              </a:solidFill>
              <a:effectLst/>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5100" y="4114800"/>
            <a:ext cx="24765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6021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Rectangle 2"/>
          <p:cNvSpPr/>
          <p:nvPr/>
        </p:nvSpPr>
        <p:spPr>
          <a:xfrm>
            <a:off x="152400" y="609600"/>
            <a:ext cx="8686800" cy="4832092"/>
          </a:xfrm>
          <a:prstGeom prst="rect">
            <a:avLst/>
          </a:prstGeom>
        </p:spPr>
        <p:txBody>
          <a:bodyPr wrap="square">
            <a:spAutoFit/>
          </a:bodyPr>
          <a:lstStyle/>
          <a:p>
            <a:r>
              <a:rPr lang="en-US" sz="2800" b="1" dirty="0" smtClean="0">
                <a:solidFill>
                  <a:srgbClr val="FF0000"/>
                </a:solidFill>
                <a:latin typeface="Times New Roman" pitchFamily="18" charset="0"/>
                <a:cs typeface="Times New Roman" pitchFamily="18" charset="0"/>
              </a:rPr>
              <a:t>Symptoms</a:t>
            </a:r>
            <a:r>
              <a:rPr lang="en-US" sz="2800" dirty="0" smtClean="0">
                <a:latin typeface="Times New Roman" pitchFamily="18" charset="0"/>
                <a:cs typeface="Times New Roman" pitchFamily="18" charset="0"/>
              </a:rPr>
              <a:t>:</a:t>
            </a:r>
          </a:p>
          <a:p>
            <a:endParaRPr lang="en-US" sz="2800" dirty="0">
              <a:latin typeface="Times New Roman" pitchFamily="18" charset="0"/>
              <a:cs typeface="Times New Roman" pitchFamily="18" charset="0"/>
            </a:endParaRPr>
          </a:p>
          <a:p>
            <a:r>
              <a:rPr lang="en-US" sz="2800" dirty="0" smtClean="0">
                <a:latin typeface="Times New Roman" pitchFamily="18" charset="0"/>
                <a:cs typeface="Times New Roman" pitchFamily="18" charset="0"/>
              </a:rPr>
              <a:t>Early-stage </a:t>
            </a:r>
            <a:r>
              <a:rPr lang="en-US" sz="2800" dirty="0">
                <a:latin typeface="Times New Roman" pitchFamily="18" charset="0"/>
                <a:cs typeface="Times New Roman" pitchFamily="18" charset="0"/>
              </a:rPr>
              <a:t>cervical cancer generally produces no signs or symptoms.</a:t>
            </a:r>
          </a:p>
          <a:p>
            <a:r>
              <a:rPr lang="en-US" sz="2800" dirty="0">
                <a:latin typeface="Times New Roman" pitchFamily="18" charset="0"/>
                <a:cs typeface="Times New Roman" pitchFamily="18" charset="0"/>
              </a:rPr>
              <a:t>Signs and symptoms of more-advanced cervical cancer include:</a:t>
            </a:r>
          </a:p>
          <a:p>
            <a:pPr>
              <a:buFont typeface="Arial"/>
              <a:buChar char="•"/>
            </a:pPr>
            <a:r>
              <a:rPr lang="en-US" sz="2800" dirty="0">
                <a:effectLst>
                  <a:outerShdw blurRad="38100" dist="38100" dir="2700000" algn="tl">
                    <a:srgbClr val="000000">
                      <a:alpha val="43137"/>
                    </a:srgbClr>
                  </a:outerShdw>
                </a:effectLst>
                <a:latin typeface="Times New Roman" pitchFamily="18" charset="0"/>
                <a:cs typeface="Times New Roman" pitchFamily="18" charset="0"/>
              </a:rPr>
              <a:t>Vaginal bleeding </a:t>
            </a:r>
            <a:r>
              <a:rPr lang="en-US" sz="2800" dirty="0">
                <a:latin typeface="Times New Roman" pitchFamily="18" charset="0"/>
                <a:cs typeface="Times New Roman" pitchFamily="18" charset="0"/>
              </a:rPr>
              <a:t>after intercourse, between periods or after menopause</a:t>
            </a:r>
          </a:p>
          <a:p>
            <a:pPr>
              <a:buFont typeface="Arial"/>
              <a:buChar char="•"/>
            </a:pPr>
            <a:r>
              <a:rPr lang="en-US" sz="2800" dirty="0">
                <a:effectLst>
                  <a:outerShdw blurRad="38100" dist="38100" dir="2700000" algn="tl">
                    <a:srgbClr val="000000">
                      <a:alpha val="43137"/>
                    </a:srgbClr>
                  </a:outerShdw>
                </a:effectLst>
                <a:latin typeface="Times New Roman" pitchFamily="18" charset="0"/>
                <a:cs typeface="Times New Roman" pitchFamily="18" charset="0"/>
              </a:rPr>
              <a:t>Watery, bloody </a:t>
            </a:r>
            <a:r>
              <a:rPr lang="en-US" sz="2800" dirty="0">
                <a:latin typeface="Times New Roman" pitchFamily="18" charset="0"/>
                <a:cs typeface="Times New Roman" pitchFamily="18" charset="0"/>
              </a:rPr>
              <a:t>vaginal discharge that may be heavy and have a </a:t>
            </a:r>
            <a:r>
              <a:rPr lang="en-US" sz="2800" dirty="0" smtClean="0">
                <a:latin typeface="Times New Roman" pitchFamily="18" charset="0"/>
                <a:cs typeface="Times New Roman" pitchFamily="18" charset="0"/>
              </a:rPr>
              <a:t>bad </a:t>
            </a:r>
            <a:r>
              <a:rPr lang="en-US" sz="2800" dirty="0">
                <a:latin typeface="Times New Roman" pitchFamily="18" charset="0"/>
                <a:cs typeface="Times New Roman" pitchFamily="18" charset="0"/>
              </a:rPr>
              <a:t>odor</a:t>
            </a:r>
          </a:p>
          <a:p>
            <a:pPr>
              <a:buFont typeface="Arial"/>
              <a:buChar char="•"/>
            </a:pPr>
            <a:r>
              <a:rPr lang="en-US" sz="2800" dirty="0">
                <a:effectLst>
                  <a:outerShdw blurRad="38100" dist="38100" dir="2700000" algn="tl">
                    <a:srgbClr val="000000">
                      <a:alpha val="43137"/>
                    </a:srgbClr>
                  </a:outerShdw>
                </a:effectLst>
                <a:latin typeface="Times New Roman" pitchFamily="18" charset="0"/>
                <a:cs typeface="Times New Roman" pitchFamily="18" charset="0"/>
              </a:rPr>
              <a:t>Pelvic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pain</a:t>
            </a:r>
            <a:endParaRPr lang="en-US" sz="28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2652066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2900" y="381000"/>
            <a:ext cx="8382000" cy="2246769"/>
          </a:xfrm>
          <a:prstGeom prst="rect">
            <a:avLst/>
          </a:prstGeom>
        </p:spPr>
        <p:txBody>
          <a:bodyPr wrap="square">
            <a:spAutoFit/>
          </a:bodyPr>
          <a:lstStyle/>
          <a:p>
            <a:r>
              <a:rPr lang="en-US" sz="2800" b="1" dirty="0" smtClean="0">
                <a:solidFill>
                  <a:srgbClr val="FF0000"/>
                </a:solidFill>
                <a:latin typeface="Times New Roman" pitchFamily="18" charset="0"/>
                <a:cs typeface="Times New Roman" pitchFamily="18" charset="0"/>
              </a:rPr>
              <a:t>Causes:</a:t>
            </a:r>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Various strains of the human papillomavirus (HPV), a sexually transmitted infection, play a role in causing most cervical cancer. </a:t>
            </a:r>
            <a:r>
              <a:rPr lang="en-US" sz="2800" dirty="0" smtClean="0">
                <a:latin typeface="Times New Roman" pitchFamily="18" charset="0"/>
                <a:cs typeface="Times New Roman" pitchFamily="18" charset="0"/>
              </a:rPr>
              <a:t>But not </a:t>
            </a:r>
            <a:r>
              <a:rPr lang="en-US" sz="2800" dirty="0">
                <a:latin typeface="Times New Roman" pitchFamily="18" charset="0"/>
                <a:cs typeface="Times New Roman" pitchFamily="18" charset="0"/>
              </a:rPr>
              <a:t>all types of HPV cause cervical cancer. </a:t>
            </a:r>
          </a:p>
        </p:txBody>
      </p:sp>
      <p:sp>
        <p:nvSpPr>
          <p:cNvPr id="5" name="Rectangle 4"/>
          <p:cNvSpPr/>
          <p:nvPr/>
        </p:nvSpPr>
        <p:spPr>
          <a:xfrm>
            <a:off x="228600" y="3962400"/>
            <a:ext cx="8610600" cy="1815882"/>
          </a:xfrm>
          <a:prstGeom prst="rect">
            <a:avLst/>
          </a:prstGeom>
        </p:spPr>
        <p:txBody>
          <a:bodyPr wrap="square">
            <a:spAutoFit/>
          </a:bodyPr>
          <a:lstStyle/>
          <a:p>
            <a:pPr fontAlgn="base"/>
            <a:r>
              <a:rPr lang="en-US" sz="2800" b="1" dirty="0">
                <a:solidFill>
                  <a:srgbClr val="FF0000"/>
                </a:solidFill>
                <a:latin typeface="Times New Roman" pitchFamily="18" charset="0"/>
                <a:cs typeface="Times New Roman" pitchFamily="18" charset="0"/>
              </a:rPr>
              <a:t>D</a:t>
            </a:r>
            <a:r>
              <a:rPr lang="en-US" sz="2800" b="1" dirty="0" smtClean="0">
                <a:solidFill>
                  <a:srgbClr val="FF0000"/>
                </a:solidFill>
                <a:latin typeface="Times New Roman" pitchFamily="18" charset="0"/>
                <a:cs typeface="Times New Roman" pitchFamily="18" charset="0"/>
              </a:rPr>
              <a:t>iagnosis</a:t>
            </a:r>
            <a:endParaRPr lang="en-US" sz="2800" b="1" dirty="0">
              <a:solidFill>
                <a:srgbClr val="FF0000"/>
              </a:solidFill>
              <a:latin typeface="Times New Roman" pitchFamily="18" charset="0"/>
              <a:cs typeface="Times New Roman" pitchFamily="18" charset="0"/>
            </a:endParaRPr>
          </a:p>
          <a:p>
            <a:pPr fontAlgn="base"/>
            <a:r>
              <a:rPr lang="en-US" sz="2800" dirty="0">
                <a:solidFill>
                  <a:srgbClr val="333333"/>
                </a:solidFill>
                <a:latin typeface="Times New Roman" pitchFamily="18" charset="0"/>
                <a:cs typeface="Times New Roman" pitchFamily="18" charset="0"/>
              </a:rPr>
              <a:t>A</a:t>
            </a:r>
            <a:r>
              <a:rPr lang="en-US" sz="2800" dirty="0" smtClean="0">
                <a:solidFill>
                  <a:srgbClr val="333333"/>
                </a:solidFill>
                <a:latin typeface="Times New Roman" pitchFamily="18" charset="0"/>
                <a:cs typeface="Times New Roman" pitchFamily="18" charset="0"/>
              </a:rPr>
              <a:t> </a:t>
            </a:r>
            <a:r>
              <a:rPr lang="en-US" sz="2800" dirty="0">
                <a:solidFill>
                  <a:srgbClr val="333333"/>
                </a:solidFill>
                <a:latin typeface="Times New Roman" pitchFamily="18" charset="0"/>
                <a:cs typeface="Times New Roman" pitchFamily="18" charset="0"/>
              </a:rPr>
              <a:t>smear test </a:t>
            </a:r>
            <a:endParaRPr lang="en-US" sz="2800" dirty="0" smtClean="0">
              <a:solidFill>
                <a:srgbClr val="333333"/>
              </a:solidFill>
              <a:latin typeface="Times New Roman" pitchFamily="18" charset="0"/>
              <a:cs typeface="Times New Roman" pitchFamily="18" charset="0"/>
            </a:endParaRPr>
          </a:p>
          <a:p>
            <a:pPr fontAlgn="base"/>
            <a:r>
              <a:rPr lang="en-US" sz="2800" dirty="0" smtClean="0">
                <a:latin typeface="Times New Roman" pitchFamily="18" charset="0"/>
                <a:cs typeface="Times New Roman" pitchFamily="18" charset="0"/>
              </a:rPr>
              <a:t>A</a:t>
            </a: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colposcopy</a:t>
            </a:r>
            <a:r>
              <a:rPr lang="en-US" sz="2800" dirty="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pPr fontAlgn="base"/>
            <a:r>
              <a:rPr lang="en-US" sz="2800" dirty="0" smtClean="0">
                <a:solidFill>
                  <a:srgbClr val="333333"/>
                </a:solidFill>
                <a:latin typeface="Times New Roman" pitchFamily="18" charset="0"/>
                <a:cs typeface="Times New Roman" pitchFamily="18" charset="0"/>
              </a:rPr>
              <a:t> A </a:t>
            </a:r>
            <a:r>
              <a:rPr lang="en-US" sz="2800" dirty="0">
                <a:solidFill>
                  <a:srgbClr val="333333"/>
                </a:solidFill>
                <a:latin typeface="Times New Roman" pitchFamily="18" charset="0"/>
                <a:cs typeface="Times New Roman" pitchFamily="18" charset="0"/>
              </a:rPr>
              <a:t>sample of </a:t>
            </a:r>
            <a:r>
              <a:rPr lang="en-US" sz="2800" dirty="0" smtClean="0">
                <a:solidFill>
                  <a:srgbClr val="333333"/>
                </a:solidFill>
                <a:latin typeface="Times New Roman" pitchFamily="18" charset="0"/>
                <a:cs typeface="Times New Roman" pitchFamily="18" charset="0"/>
              </a:rPr>
              <a:t>tissue</a:t>
            </a:r>
            <a:endParaRPr lang="en-US" sz="2800" b="0" i="0" dirty="0">
              <a:solidFill>
                <a:srgbClr val="333333"/>
              </a:solidFill>
              <a:effectLst/>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9150" y="3670589"/>
            <a:ext cx="4514850" cy="315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78751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632936"/>
            <a:ext cx="8686800" cy="4647426"/>
          </a:xfrm>
          <a:prstGeom prst="rect">
            <a:avLst/>
          </a:prstGeom>
        </p:spPr>
        <p:txBody>
          <a:bodyPr wrap="square">
            <a:spAutoFit/>
          </a:bodyPr>
          <a:lstStyle/>
          <a:p>
            <a:r>
              <a:rPr lang="en-US" sz="2800" dirty="0" smtClean="0">
                <a:solidFill>
                  <a:srgbClr val="FF0000"/>
                </a:solidFill>
                <a:latin typeface="Times New Roman" pitchFamily="18" charset="0"/>
                <a:cs typeface="Times New Roman" pitchFamily="18" charset="0"/>
              </a:rPr>
              <a:t>Prevention </a:t>
            </a:r>
          </a:p>
          <a:p>
            <a:endParaRPr lang="en-US" sz="2800" dirty="0" smtClean="0">
              <a:solidFill>
                <a:srgbClr val="FF0000"/>
              </a:solidFill>
              <a:latin typeface="Times New Roman" pitchFamily="18" charset="0"/>
              <a:cs typeface="Times New Roman" pitchFamily="18" charset="0"/>
            </a:endParaRPr>
          </a:p>
          <a:p>
            <a:pPr>
              <a:buFont typeface="Arial"/>
              <a:buChar char="•"/>
            </a:pPr>
            <a:r>
              <a:rPr lang="en-US" sz="2400" b="1" dirty="0">
                <a:latin typeface="Times New Roman" pitchFamily="18" charset="0"/>
                <a:cs typeface="Times New Roman" pitchFamily="18" charset="0"/>
              </a:rPr>
              <a:t>Get vaccinated against HPV.</a:t>
            </a:r>
            <a:r>
              <a:rPr lang="en-US" sz="2400" dirty="0">
                <a:latin typeface="Times New Roman" pitchFamily="18" charset="0"/>
                <a:cs typeface="Times New Roman" pitchFamily="18" charset="0"/>
              </a:rPr>
              <a:t> Vaccination is available for girls and women ages 9 to 26</a:t>
            </a:r>
            <a:r>
              <a:rPr lang="en-US" sz="2400" dirty="0" smtClean="0">
                <a:latin typeface="Times New Roman" pitchFamily="18" charset="0"/>
                <a:cs typeface="Times New Roman" pitchFamily="18" charset="0"/>
              </a:rPr>
              <a:t>.</a:t>
            </a:r>
          </a:p>
          <a:p>
            <a:pPr>
              <a:buFont typeface="Arial"/>
              <a:buChar char="•"/>
            </a:pP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The vaccine is most effective if given to girls before they become sexually active</a:t>
            </a:r>
            <a:r>
              <a:rPr lang="en-US" sz="2400" dirty="0" smtClean="0">
                <a:latin typeface="Times New Roman" pitchFamily="18" charset="0"/>
                <a:cs typeface="Times New Roman" pitchFamily="18" charset="0"/>
              </a:rPr>
              <a:t>.</a:t>
            </a:r>
          </a:p>
          <a:p>
            <a:endParaRPr lang="en-US" sz="2400" dirty="0">
              <a:latin typeface="Times New Roman" pitchFamily="18" charset="0"/>
              <a:cs typeface="Times New Roman" pitchFamily="18" charset="0"/>
            </a:endParaRPr>
          </a:p>
          <a:p>
            <a:pPr>
              <a:buFont typeface="Arial"/>
              <a:buChar char="•"/>
            </a:pPr>
            <a:r>
              <a:rPr lang="en-US" sz="2400" b="1" dirty="0">
                <a:latin typeface="Times New Roman" pitchFamily="18" charset="0"/>
                <a:cs typeface="Times New Roman" pitchFamily="18" charset="0"/>
              </a:rPr>
              <a:t>Have routine Pap tests.</a:t>
            </a:r>
            <a:r>
              <a:rPr lang="en-US" sz="2400" dirty="0">
                <a:latin typeface="Times New Roman" pitchFamily="18" charset="0"/>
                <a:cs typeface="Times New Roman" pitchFamily="18" charset="0"/>
              </a:rPr>
              <a:t> Pap </a:t>
            </a:r>
            <a:r>
              <a:rPr lang="en-US" sz="2400" dirty="0" smtClean="0">
                <a:latin typeface="Times New Roman" pitchFamily="18" charset="0"/>
                <a:cs typeface="Times New Roman" pitchFamily="18" charset="0"/>
              </a:rPr>
              <a:t>tests or cervical </a:t>
            </a:r>
            <a:r>
              <a:rPr lang="en-US" sz="2400" dirty="0">
                <a:latin typeface="Times New Roman" pitchFamily="18" charset="0"/>
                <a:cs typeface="Times New Roman" pitchFamily="18" charset="0"/>
              </a:rPr>
              <a:t>smear can detect precancerous conditions of the cervix, </a:t>
            </a:r>
            <a:r>
              <a:rPr lang="en-US" sz="2400" dirty="0" smtClean="0">
                <a:latin typeface="Times New Roman" pitchFamily="18" charset="0"/>
                <a:cs typeface="Times New Roman" pitchFamily="18" charset="0"/>
              </a:rPr>
              <a:t>so</a:t>
            </a:r>
          </a:p>
          <a:p>
            <a:endParaRPr lang="en-US" sz="2400" dirty="0">
              <a:latin typeface="Times New Roman" pitchFamily="18" charset="0"/>
              <a:cs typeface="Times New Roman" pitchFamily="18" charset="0"/>
            </a:endParaRPr>
          </a:p>
          <a:p>
            <a:pPr>
              <a:buFont typeface="Arial"/>
              <a:buChar char="•"/>
            </a:pPr>
            <a:r>
              <a:rPr lang="en-US" sz="2400" b="1" dirty="0">
                <a:latin typeface="Times New Roman" pitchFamily="18" charset="0"/>
                <a:cs typeface="Times New Roman" pitchFamily="18" charset="0"/>
              </a:rPr>
              <a:t>Don't smoke.</a:t>
            </a:r>
            <a:endParaRPr lang="en-US" sz="2400" dirty="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4624357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964" y="914400"/>
            <a:ext cx="8763000" cy="4154984"/>
          </a:xfrm>
          <a:prstGeom prst="rect">
            <a:avLst/>
          </a:prstGeom>
        </p:spPr>
        <p:txBody>
          <a:bodyPr wrap="square">
            <a:spAutoFit/>
          </a:bodyPr>
          <a:lstStyle/>
          <a:p>
            <a:pPr algn="ctr" fontAlgn="base"/>
            <a:r>
              <a:rPr lang="en-US" sz="3200" b="1" dirty="0">
                <a:solidFill>
                  <a:srgbClr val="004FB6"/>
                </a:solidFill>
                <a:latin typeface="Times New Roman" pitchFamily="18" charset="0"/>
                <a:cs typeface="Times New Roman" pitchFamily="18" charset="0"/>
              </a:rPr>
              <a:t>Breast </a:t>
            </a:r>
            <a:r>
              <a:rPr lang="en-US" sz="3200" b="1" dirty="0" smtClean="0">
                <a:solidFill>
                  <a:srgbClr val="004FB6"/>
                </a:solidFill>
                <a:latin typeface="Times New Roman" pitchFamily="18" charset="0"/>
                <a:cs typeface="Times New Roman" pitchFamily="18" charset="0"/>
              </a:rPr>
              <a:t>Cancer</a:t>
            </a:r>
          </a:p>
          <a:p>
            <a:pPr algn="ctr" fontAlgn="base"/>
            <a:endParaRPr lang="en-US" sz="3200" b="1" dirty="0" smtClean="0">
              <a:solidFill>
                <a:srgbClr val="004FB6"/>
              </a:solidFill>
              <a:latin typeface="Times New Roman" pitchFamily="18" charset="0"/>
              <a:cs typeface="Times New Roman" pitchFamily="18" charset="0"/>
            </a:endParaRPr>
          </a:p>
          <a:p>
            <a:pPr algn="ctr" fontAlgn="base"/>
            <a:endParaRPr lang="en-US" sz="3200" b="1" dirty="0">
              <a:solidFill>
                <a:srgbClr val="004FB6"/>
              </a:solidFill>
              <a:latin typeface="Times New Roman" pitchFamily="18" charset="0"/>
              <a:cs typeface="Times New Roman" pitchFamily="18" charset="0"/>
            </a:endParaRPr>
          </a:p>
          <a:p>
            <a:pPr fontAlgn="base"/>
            <a:r>
              <a:rPr lang="en-US" sz="2800" dirty="0">
                <a:solidFill>
                  <a:srgbClr val="333333"/>
                </a:solidFill>
                <a:latin typeface="Times New Roman" pitchFamily="18" charset="0"/>
                <a:cs typeface="Times New Roman" pitchFamily="18" charset="0"/>
              </a:rPr>
              <a:t>A cancerous growth that originates in the </a:t>
            </a:r>
            <a:r>
              <a:rPr lang="en-US" sz="2800" dirty="0" smtClean="0">
                <a:solidFill>
                  <a:srgbClr val="333333"/>
                </a:solidFill>
                <a:latin typeface="Times New Roman" pitchFamily="18" charset="0"/>
                <a:cs typeface="Times New Roman" pitchFamily="18" charset="0"/>
              </a:rPr>
              <a:t>breast</a:t>
            </a:r>
          </a:p>
          <a:p>
            <a:pPr fontAlgn="base"/>
            <a:endParaRPr lang="en-US" sz="2800" dirty="0" smtClean="0">
              <a:solidFill>
                <a:srgbClr val="333333"/>
              </a:solidFill>
              <a:latin typeface="Times New Roman" pitchFamily="18" charset="0"/>
              <a:cs typeface="Times New Roman" pitchFamily="18" charset="0"/>
            </a:endParaRPr>
          </a:p>
          <a:p>
            <a:pPr fontAlgn="base"/>
            <a:r>
              <a:rPr lang="en-US" sz="2800" dirty="0" smtClean="0">
                <a:solidFill>
                  <a:srgbClr val="333333"/>
                </a:solidFill>
                <a:latin typeface="Times New Roman" pitchFamily="18" charset="0"/>
                <a:cs typeface="Times New Roman" pitchFamily="18" charset="0"/>
              </a:rPr>
              <a:t>Is </a:t>
            </a:r>
            <a:r>
              <a:rPr lang="en-US" sz="2800" dirty="0">
                <a:solidFill>
                  <a:srgbClr val="333333"/>
                </a:solidFill>
                <a:latin typeface="Times New Roman" pitchFamily="18" charset="0"/>
                <a:cs typeface="Times New Roman" pitchFamily="18" charset="0"/>
              </a:rPr>
              <a:t>the most common cancer diagnosed in women </a:t>
            </a:r>
          </a:p>
          <a:p>
            <a:pPr fontAlgn="base"/>
            <a:endParaRPr lang="en-US" sz="2800" dirty="0" smtClean="0">
              <a:solidFill>
                <a:srgbClr val="333333"/>
              </a:solidFill>
              <a:latin typeface="Times New Roman" pitchFamily="18" charset="0"/>
              <a:cs typeface="Times New Roman" pitchFamily="18" charset="0"/>
            </a:endParaRPr>
          </a:p>
          <a:p>
            <a:pPr fontAlgn="base"/>
            <a:r>
              <a:rPr lang="en-US" sz="2800" dirty="0" smtClean="0">
                <a:solidFill>
                  <a:srgbClr val="333333"/>
                </a:solidFill>
                <a:latin typeface="Times New Roman" pitchFamily="18" charset="0"/>
                <a:cs typeface="Times New Roman" pitchFamily="18" charset="0"/>
              </a:rPr>
              <a:t>Breast </a:t>
            </a:r>
            <a:r>
              <a:rPr lang="en-US" sz="2800" dirty="0">
                <a:solidFill>
                  <a:srgbClr val="333333"/>
                </a:solidFill>
                <a:latin typeface="Times New Roman" pitchFamily="18" charset="0"/>
                <a:cs typeface="Times New Roman" pitchFamily="18" charset="0"/>
              </a:rPr>
              <a:t>cancer can occur in both men and women, but it's far more common in </a:t>
            </a:r>
            <a:r>
              <a:rPr lang="en-US" sz="2800" dirty="0" smtClean="0">
                <a:solidFill>
                  <a:srgbClr val="333333"/>
                </a:solidFill>
                <a:latin typeface="Times New Roman" pitchFamily="18" charset="0"/>
                <a:cs typeface="Times New Roman" pitchFamily="18" charset="0"/>
              </a:rPr>
              <a:t>women</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1636" y="634919"/>
            <a:ext cx="26670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07612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9382" y="762000"/>
            <a:ext cx="8382000" cy="4832092"/>
          </a:xfrm>
          <a:prstGeom prst="rect">
            <a:avLst/>
          </a:prstGeom>
        </p:spPr>
        <p:txBody>
          <a:bodyPr wrap="square">
            <a:spAutoFit/>
          </a:bodyPr>
          <a:lstStyle/>
          <a:p>
            <a:pPr lvl="0" fontAlgn="base"/>
            <a:r>
              <a:rPr lang="en-US" sz="2800" b="1" dirty="0">
                <a:solidFill>
                  <a:srgbClr val="FF0000"/>
                </a:solidFill>
                <a:latin typeface="Times New Roman" pitchFamily="18" charset="0"/>
                <a:cs typeface="Times New Roman" pitchFamily="18" charset="0"/>
              </a:rPr>
              <a:t>Risk factors:</a:t>
            </a:r>
          </a:p>
          <a:p>
            <a:pPr marL="457200" lvl="0" indent="-457200" fontAlgn="base">
              <a:buFont typeface="Arial" pitchFamily="34" charset="0"/>
              <a:buChar char="•"/>
            </a:pPr>
            <a:r>
              <a:rPr lang="en-US" sz="2800" dirty="0">
                <a:solidFill>
                  <a:srgbClr val="292934"/>
                </a:solidFill>
                <a:latin typeface="Times New Roman" pitchFamily="18" charset="0"/>
                <a:cs typeface="Times New Roman" pitchFamily="18" charset="0"/>
              </a:rPr>
              <a:t>Being female</a:t>
            </a:r>
          </a:p>
          <a:p>
            <a:pPr lvl="0" fontAlgn="base">
              <a:buFont typeface="Arial"/>
              <a:buChar char="•"/>
            </a:pPr>
            <a:r>
              <a:rPr lang="en-US" sz="2800" dirty="0">
                <a:solidFill>
                  <a:srgbClr val="333333"/>
                </a:solidFill>
                <a:latin typeface="Times New Roman" pitchFamily="18" charset="0"/>
                <a:cs typeface="Times New Roman" pitchFamily="18" charset="0"/>
              </a:rPr>
              <a:t>Risk increases with age</a:t>
            </a:r>
          </a:p>
          <a:p>
            <a:pPr lvl="0" fontAlgn="base">
              <a:buFont typeface="Arial"/>
              <a:buChar char="•"/>
            </a:pPr>
            <a:r>
              <a:rPr lang="en-US" sz="2800" dirty="0">
                <a:solidFill>
                  <a:srgbClr val="333333"/>
                </a:solidFill>
                <a:latin typeface="Times New Roman" pitchFamily="18" charset="0"/>
                <a:cs typeface="Times New Roman" pitchFamily="18" charset="0"/>
              </a:rPr>
              <a:t>A personal history of breast cancer.</a:t>
            </a:r>
          </a:p>
          <a:p>
            <a:pPr lvl="0" fontAlgn="base">
              <a:buFont typeface="Arial"/>
              <a:buChar char="•"/>
            </a:pPr>
            <a:r>
              <a:rPr lang="en-US" sz="2800" dirty="0">
                <a:solidFill>
                  <a:srgbClr val="333333"/>
                </a:solidFill>
                <a:latin typeface="Times New Roman" pitchFamily="18" charset="0"/>
                <a:cs typeface="Times New Roman" pitchFamily="18" charset="0"/>
              </a:rPr>
              <a:t>A family history of breast cancer</a:t>
            </a:r>
          </a:p>
          <a:p>
            <a:pPr lvl="0" fontAlgn="base">
              <a:buFont typeface="Arial"/>
              <a:buChar char="•"/>
            </a:pPr>
            <a:r>
              <a:rPr lang="en-US" sz="2800" dirty="0">
                <a:solidFill>
                  <a:srgbClr val="333333"/>
                </a:solidFill>
                <a:latin typeface="Times New Roman" pitchFamily="18" charset="0"/>
                <a:cs typeface="Times New Roman" pitchFamily="18" charset="0"/>
              </a:rPr>
              <a:t>In some cases, due to an abnormal gene</a:t>
            </a:r>
          </a:p>
          <a:p>
            <a:pPr lvl="0" fontAlgn="base">
              <a:buFont typeface="Arial"/>
              <a:buChar char="•"/>
            </a:pPr>
            <a:r>
              <a:rPr lang="en-US" sz="2800" dirty="0">
                <a:solidFill>
                  <a:srgbClr val="333333"/>
                </a:solidFill>
                <a:latin typeface="Times New Roman" pitchFamily="18" charset="0"/>
                <a:cs typeface="Times New Roman" pitchFamily="18" charset="0"/>
              </a:rPr>
              <a:t>Radiation exposure </a:t>
            </a:r>
          </a:p>
          <a:p>
            <a:pPr lvl="0" fontAlgn="base">
              <a:buFont typeface="Arial"/>
              <a:buChar char="•"/>
            </a:pPr>
            <a:r>
              <a:rPr lang="en-US" sz="2800" dirty="0">
                <a:solidFill>
                  <a:srgbClr val="333333"/>
                </a:solidFill>
                <a:latin typeface="Times New Roman" pitchFamily="18" charset="0"/>
                <a:cs typeface="Times New Roman" pitchFamily="18" charset="0"/>
              </a:rPr>
              <a:t>Beginning your period at a younger age. (before age 12)</a:t>
            </a:r>
          </a:p>
          <a:p>
            <a:pPr lvl="0" fontAlgn="base">
              <a:buFont typeface="Arial"/>
              <a:buChar char="•"/>
            </a:pPr>
            <a:r>
              <a:rPr lang="en-US" sz="2800" dirty="0">
                <a:solidFill>
                  <a:srgbClr val="333333"/>
                </a:solidFill>
                <a:latin typeface="Times New Roman" pitchFamily="18" charset="0"/>
                <a:cs typeface="Times New Roman" pitchFamily="18" charset="0"/>
              </a:rPr>
              <a:t>•Beginning menopause at an older age.</a:t>
            </a:r>
          </a:p>
          <a:p>
            <a:pPr lvl="0" fontAlgn="base">
              <a:buFont typeface="Arial"/>
              <a:buChar char="•"/>
            </a:pPr>
            <a:r>
              <a:rPr lang="en-US" sz="2800" dirty="0">
                <a:solidFill>
                  <a:srgbClr val="333333"/>
                </a:solidFill>
                <a:latin typeface="Times New Roman" pitchFamily="18" charset="0"/>
                <a:cs typeface="Times New Roman" pitchFamily="18" charset="0"/>
              </a:rPr>
              <a:t>•Having your first child at an older age. </a:t>
            </a:r>
          </a:p>
          <a:p>
            <a:pPr lvl="0" fontAlgn="base">
              <a:buFont typeface="Arial"/>
              <a:buChar char="•"/>
            </a:pPr>
            <a:r>
              <a:rPr lang="en-US" sz="2800" dirty="0">
                <a:solidFill>
                  <a:srgbClr val="333333"/>
                </a:solidFill>
                <a:latin typeface="Times New Roman" pitchFamily="18" charset="0"/>
                <a:cs typeface="Times New Roman" pitchFamily="18" charset="0"/>
              </a:rPr>
              <a:t>Obesity, smoking, and delaying or avoiding pregnancy</a:t>
            </a:r>
          </a:p>
        </p:txBody>
      </p:sp>
    </p:spTree>
    <p:extLst>
      <p:ext uri="{BB962C8B-B14F-4D97-AF65-F5344CB8AC3E}">
        <p14:creationId xmlns:p14="http://schemas.microsoft.com/office/powerpoint/2010/main" val="1681843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980" y="304800"/>
            <a:ext cx="8666019" cy="6370975"/>
          </a:xfrm>
          <a:prstGeom prst="rect">
            <a:avLst/>
          </a:prstGeom>
        </p:spPr>
        <p:txBody>
          <a:bodyPr wrap="square">
            <a:spAutoFit/>
          </a:bodyPr>
          <a:lstStyle/>
          <a:p>
            <a:pPr algn="ctr"/>
            <a:r>
              <a:rPr lang="en-US" sz="3600" b="1" dirty="0">
                <a:solidFill>
                  <a:srgbClr val="FF0000"/>
                </a:solidFill>
                <a:latin typeface="Times New Roman" pitchFamily="18" charset="0"/>
                <a:cs typeface="Times New Roman" pitchFamily="18" charset="0"/>
              </a:rPr>
              <a:t>The </a:t>
            </a:r>
            <a:r>
              <a:rPr lang="en-US" sz="3600" b="1" dirty="0" smtClean="0">
                <a:solidFill>
                  <a:srgbClr val="FF0000"/>
                </a:solidFill>
                <a:latin typeface="Times New Roman" pitchFamily="18" charset="0"/>
                <a:cs typeface="Times New Roman" pitchFamily="18" charset="0"/>
              </a:rPr>
              <a:t>Organs:</a:t>
            </a:r>
          </a:p>
          <a:p>
            <a:pPr algn="ctr"/>
            <a:endParaRPr lang="en-US" sz="3600" b="1" dirty="0" smtClean="0">
              <a:solidFill>
                <a:srgbClr val="FF0000"/>
              </a:solidFill>
              <a:latin typeface="Times New Roman" pitchFamily="18" charset="0"/>
              <a:cs typeface="Times New Roman" pitchFamily="18" charset="0"/>
            </a:endParaRPr>
          </a:p>
          <a:p>
            <a:r>
              <a:rPr lang="en-US" sz="2800" dirty="0" smtClean="0">
                <a:latin typeface="Times New Roman" pitchFamily="18" charset="0"/>
                <a:cs typeface="Times New Roman" pitchFamily="18" charset="0"/>
              </a:rPr>
              <a:t> </a:t>
            </a:r>
            <a:r>
              <a:rPr lang="en-US" sz="2800" b="1" dirty="0" smtClean="0">
                <a:solidFill>
                  <a:srgbClr val="0070C0"/>
                </a:solidFill>
                <a:latin typeface="Times New Roman" pitchFamily="18" charset="0"/>
                <a:cs typeface="Times New Roman" pitchFamily="18" charset="0"/>
              </a:rPr>
              <a:t>Ovaries</a:t>
            </a:r>
            <a:r>
              <a:rPr lang="en-US" sz="2800" dirty="0" smtClean="0">
                <a:solidFill>
                  <a:srgbClr val="0070C0"/>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are </a:t>
            </a:r>
            <a:r>
              <a:rPr lang="en-US" sz="2800" dirty="0">
                <a:latin typeface="Times New Roman" pitchFamily="18" charset="0"/>
                <a:cs typeface="Times New Roman" pitchFamily="18" charset="0"/>
              </a:rPr>
              <a:t>a pair of small </a:t>
            </a:r>
            <a:r>
              <a:rPr lang="en-US" sz="2800" dirty="0" smtClean="0">
                <a:latin typeface="Times New Roman" pitchFamily="18" charset="0"/>
                <a:cs typeface="Times New Roman" pitchFamily="18" charset="0"/>
              </a:rPr>
              <a:t>glands, </a:t>
            </a:r>
            <a:r>
              <a:rPr lang="en-US" sz="2800" dirty="0">
                <a:latin typeface="Times New Roman" pitchFamily="18" charset="0"/>
                <a:cs typeface="Times New Roman" pitchFamily="18" charset="0"/>
              </a:rPr>
              <a:t>located on the left and right sides of the pelvic body cavity lateral to the superior portion of the uterus. The ovaries produce eggs and hormones</a:t>
            </a:r>
            <a:r>
              <a:rPr lang="en-US" sz="2800" dirty="0" smtClean="0">
                <a:latin typeface="Times New Roman" pitchFamily="18" charset="0"/>
                <a:cs typeface="Times New Roman" pitchFamily="18" charset="0"/>
              </a:rPr>
              <a:t>.</a:t>
            </a:r>
          </a:p>
          <a:p>
            <a:endParaRPr lang="en-US" sz="2800" dirty="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a:p>
            <a:r>
              <a:rPr lang="en-US" sz="2800" b="1" dirty="0">
                <a:solidFill>
                  <a:srgbClr val="0070C0"/>
                </a:solidFill>
                <a:latin typeface="Times New Roman" pitchFamily="18" charset="0"/>
                <a:cs typeface="Times New Roman" pitchFamily="18" charset="0"/>
              </a:rPr>
              <a:t>Fallopian </a:t>
            </a:r>
            <a:r>
              <a:rPr lang="en-US" sz="2800" b="1" dirty="0" smtClean="0">
                <a:solidFill>
                  <a:srgbClr val="0070C0"/>
                </a:solidFill>
                <a:latin typeface="Times New Roman" pitchFamily="18" charset="0"/>
                <a:cs typeface="Times New Roman" pitchFamily="18" charset="0"/>
              </a:rPr>
              <a:t>tubes : </a:t>
            </a:r>
            <a:r>
              <a:rPr lang="en-US" sz="2800" dirty="0" smtClean="0">
                <a:latin typeface="Times New Roman" pitchFamily="18" charset="0"/>
                <a:cs typeface="Times New Roman" pitchFamily="18" charset="0"/>
              </a:rPr>
              <a:t>are </a:t>
            </a:r>
            <a:r>
              <a:rPr lang="en-US" sz="2800" dirty="0">
                <a:latin typeface="Times New Roman" pitchFamily="18" charset="0"/>
                <a:cs typeface="Times New Roman" pitchFamily="18" charset="0"/>
              </a:rPr>
              <a:t>a pair of muscular tubes that extend from the left and right superior corners of the uterus to the edge of the ovaries</a:t>
            </a:r>
            <a:endParaRPr lang="en-US" sz="2800" dirty="0" smtClean="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2819400"/>
            <a:ext cx="37814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00122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609600"/>
            <a:ext cx="8534400" cy="5693866"/>
          </a:xfrm>
          <a:prstGeom prst="rect">
            <a:avLst/>
          </a:prstGeom>
        </p:spPr>
        <p:txBody>
          <a:bodyPr wrap="square">
            <a:spAutoFit/>
          </a:bodyPr>
          <a:lstStyle/>
          <a:p>
            <a:pPr fontAlgn="base"/>
            <a:r>
              <a:rPr lang="en-US" sz="2800" b="1" dirty="0" smtClean="0">
                <a:solidFill>
                  <a:srgbClr val="FF0000"/>
                </a:solidFill>
                <a:latin typeface="Times New Roman" pitchFamily="18" charset="0"/>
                <a:cs typeface="Times New Roman" pitchFamily="18" charset="0"/>
              </a:rPr>
              <a:t>The symptoms</a:t>
            </a:r>
          </a:p>
          <a:p>
            <a:pPr fontAlgn="base"/>
            <a:endParaRPr lang="en-US" sz="2800" dirty="0">
              <a:solidFill>
                <a:srgbClr val="004FB6"/>
              </a:solidFill>
              <a:latin typeface="Times New Roman" pitchFamily="18" charset="0"/>
              <a:cs typeface="Times New Roman" pitchFamily="18" charset="0"/>
            </a:endParaRPr>
          </a:p>
          <a:p>
            <a:pPr fontAlgn="base"/>
            <a:r>
              <a:rPr lang="en-US" sz="2800" dirty="0">
                <a:solidFill>
                  <a:srgbClr val="333333"/>
                </a:solidFill>
                <a:latin typeface="Times New Roman" pitchFamily="18" charset="0"/>
                <a:cs typeface="Times New Roman" pitchFamily="18" charset="0"/>
              </a:rPr>
              <a:t>It is very unusual for breast cancer to produce symptoms in its early stages. When symptoms do occur, they usually affect only one breast and may include</a:t>
            </a:r>
            <a:r>
              <a:rPr lang="en-US" sz="2800" dirty="0" smtClean="0">
                <a:solidFill>
                  <a:srgbClr val="333333"/>
                </a:solidFill>
                <a:latin typeface="Times New Roman" pitchFamily="18" charset="0"/>
                <a:cs typeface="Times New Roman" pitchFamily="18" charset="0"/>
              </a:rPr>
              <a:t>:</a:t>
            </a:r>
          </a:p>
          <a:p>
            <a:pPr fontAlgn="base"/>
            <a:r>
              <a:rPr lang="en-US" sz="2800" dirty="0">
                <a:solidFill>
                  <a:srgbClr val="333333"/>
                </a:solidFill>
                <a:latin typeface="Times New Roman" pitchFamily="18" charset="0"/>
                <a:cs typeface="Times New Roman" pitchFamily="18" charset="0"/>
              </a:rPr>
              <a:t>•</a:t>
            </a:r>
            <a:r>
              <a:rPr lang="en-US" sz="2800"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A breast lump or thickening </a:t>
            </a:r>
            <a:r>
              <a:rPr lang="en-US" sz="2800" dirty="0">
                <a:solidFill>
                  <a:srgbClr val="333333"/>
                </a:solidFill>
                <a:latin typeface="Times New Roman" pitchFamily="18" charset="0"/>
                <a:cs typeface="Times New Roman" pitchFamily="18" charset="0"/>
              </a:rPr>
              <a:t>that feels different from the surrounding </a:t>
            </a:r>
            <a:r>
              <a:rPr lang="en-US" sz="2800" dirty="0" smtClean="0">
                <a:solidFill>
                  <a:srgbClr val="333333"/>
                </a:solidFill>
                <a:latin typeface="Times New Roman" pitchFamily="18" charset="0"/>
                <a:cs typeface="Times New Roman" pitchFamily="18" charset="0"/>
              </a:rPr>
              <a:t>tissue</a:t>
            </a:r>
          </a:p>
          <a:p>
            <a:pPr fontAlgn="base"/>
            <a:r>
              <a:rPr lang="en-US" sz="2800" dirty="0">
                <a:solidFill>
                  <a:srgbClr val="333333"/>
                </a:solidFill>
                <a:latin typeface="Times New Roman" pitchFamily="18" charset="0"/>
                <a:cs typeface="Times New Roman" pitchFamily="18" charset="0"/>
              </a:rPr>
              <a:t>•</a:t>
            </a:r>
            <a:r>
              <a:rPr lang="en-US" sz="2800"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Change in the size, shape or appearance </a:t>
            </a:r>
            <a:r>
              <a:rPr lang="en-US" sz="2800" dirty="0">
                <a:solidFill>
                  <a:srgbClr val="333333"/>
                </a:solidFill>
                <a:latin typeface="Times New Roman" pitchFamily="18" charset="0"/>
                <a:cs typeface="Times New Roman" pitchFamily="18" charset="0"/>
              </a:rPr>
              <a:t>of a breast</a:t>
            </a:r>
          </a:p>
          <a:p>
            <a:pPr fontAlgn="base">
              <a:buFont typeface="Arial"/>
              <a:buChar char="•"/>
            </a:pPr>
            <a:r>
              <a:rPr lang="en-US" sz="2800"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A </a:t>
            </a:r>
            <a:r>
              <a:rPr lang="en-US" sz="2800" dirty="0" smtClean="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swelling </a:t>
            </a:r>
            <a:r>
              <a:rPr lang="en-US" sz="2800"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in the breast</a:t>
            </a:r>
            <a:r>
              <a:rPr lang="en-US" sz="2800" dirty="0">
                <a:solidFill>
                  <a:srgbClr val="333333"/>
                </a:solidFill>
                <a:latin typeface="Times New Roman" pitchFamily="18" charset="0"/>
                <a:cs typeface="Times New Roman" pitchFamily="18" charset="0"/>
              </a:rPr>
              <a:t>, which is usually painless and may be situated deep in the breast or just under the skin.</a:t>
            </a:r>
          </a:p>
          <a:p>
            <a:pPr fontAlgn="base">
              <a:buFont typeface="Arial"/>
              <a:buChar char="•"/>
            </a:pPr>
            <a:r>
              <a:rPr lang="en-US" sz="2800" dirty="0" smtClean="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Swelling </a:t>
            </a:r>
            <a:r>
              <a:rPr lang="en-US" sz="2800"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of the skin with an “orange peel</a:t>
            </a:r>
            <a:r>
              <a:rPr lang="en-US" sz="2800" dirty="0">
                <a:solidFill>
                  <a:srgbClr val="333333"/>
                </a:solidFill>
                <a:latin typeface="Times New Roman" pitchFamily="18" charset="0"/>
                <a:cs typeface="Times New Roman" pitchFamily="18" charset="0"/>
              </a:rPr>
              <a:t>” appearance.</a:t>
            </a:r>
          </a:p>
          <a:p>
            <a:pPr fontAlgn="base">
              <a:buFont typeface="Arial"/>
              <a:buChar char="•"/>
            </a:pPr>
            <a:r>
              <a:rPr lang="en-US" sz="2800"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Inversion of the nipple</a:t>
            </a:r>
            <a:r>
              <a:rPr lang="en-US" sz="2800" dirty="0">
                <a:solidFill>
                  <a:srgbClr val="333333"/>
                </a:solidFill>
                <a:latin typeface="Times New Roman" pitchFamily="18" charset="0"/>
                <a:cs typeface="Times New Roman" pitchFamily="18" charset="0"/>
              </a:rPr>
              <a:t>.</a:t>
            </a:r>
          </a:p>
          <a:p>
            <a:pPr fontAlgn="base">
              <a:buFont typeface="Arial"/>
              <a:buChar char="•"/>
            </a:pPr>
            <a:r>
              <a:rPr lang="en-US" sz="2800"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A bloodstained nipple discharge</a:t>
            </a:r>
            <a:r>
              <a:rPr lang="en-US" sz="2800" dirty="0">
                <a:solidFill>
                  <a:srgbClr val="333333"/>
                </a:solidFill>
                <a:latin typeface="Times New Roman" pitchFamily="18" charset="0"/>
                <a:cs typeface="Times New Roman" pitchFamily="18" charset="0"/>
              </a:rPr>
              <a:t>.</a:t>
            </a:r>
            <a:endParaRPr lang="en-US" sz="2800" b="0" i="0" dirty="0">
              <a:solidFill>
                <a:srgbClr val="333333"/>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9143271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156" y="2209800"/>
            <a:ext cx="8610600" cy="3539430"/>
          </a:xfrm>
          <a:prstGeom prst="rect">
            <a:avLst/>
          </a:prstGeom>
        </p:spPr>
        <p:txBody>
          <a:bodyPr wrap="square">
            <a:spAutoFit/>
          </a:bodyPr>
          <a:lstStyle/>
          <a:p>
            <a:pPr fontAlgn="base"/>
            <a:r>
              <a:rPr lang="en-US" sz="2800" b="1" dirty="0">
                <a:solidFill>
                  <a:srgbClr val="FF0000"/>
                </a:solidFill>
                <a:latin typeface="Times New Roman" pitchFamily="18" charset="0"/>
                <a:cs typeface="Times New Roman" pitchFamily="18" charset="0"/>
              </a:rPr>
              <a:t>How is it diagnosed</a:t>
            </a:r>
            <a:r>
              <a:rPr lang="en-US" sz="2800" b="1" dirty="0" smtClean="0">
                <a:solidFill>
                  <a:srgbClr val="FF0000"/>
                </a:solidFill>
                <a:latin typeface="Times New Roman" pitchFamily="18" charset="0"/>
                <a:cs typeface="Times New Roman" pitchFamily="18" charset="0"/>
              </a:rPr>
              <a:t>?</a:t>
            </a:r>
          </a:p>
          <a:p>
            <a:pPr fontAlgn="base"/>
            <a:r>
              <a:rPr lang="en-US" sz="2800" dirty="0" smtClean="0">
                <a:latin typeface="Times New Roman" pitchFamily="18" charset="0"/>
                <a:cs typeface="Times New Roman" pitchFamily="18" charset="0"/>
              </a:rPr>
              <a:t>Recognize </a:t>
            </a:r>
            <a:r>
              <a:rPr lang="en-US" sz="2800" dirty="0">
                <a:latin typeface="Times New Roman" pitchFamily="18" charset="0"/>
                <a:cs typeface="Times New Roman" pitchFamily="18" charset="0"/>
              </a:rPr>
              <a:t>any abnormal </a:t>
            </a:r>
            <a:r>
              <a:rPr lang="en-US" sz="2800" dirty="0" smtClean="0">
                <a:latin typeface="Times New Roman" pitchFamily="18" charset="0"/>
                <a:cs typeface="Times New Roman" pitchFamily="18" charset="0"/>
              </a:rPr>
              <a:t>changes.</a:t>
            </a:r>
          </a:p>
          <a:p>
            <a:pPr fontAlgn="base"/>
            <a:r>
              <a:rPr lang="en-US" sz="2800" dirty="0" smtClean="0">
                <a:latin typeface="Times New Roman" pitchFamily="18" charset="0"/>
                <a:cs typeface="Times New Roman" pitchFamily="18" charset="0"/>
              </a:rPr>
              <a:t>Screening </a:t>
            </a:r>
            <a:r>
              <a:rPr lang="en-US" sz="2800" dirty="0">
                <a:latin typeface="Times New Roman" pitchFamily="18" charset="0"/>
                <a:cs typeface="Times New Roman" pitchFamily="18" charset="0"/>
              </a:rPr>
              <a:t>using mammography </a:t>
            </a:r>
            <a:endParaRPr lang="en-US" sz="2800" dirty="0" smtClean="0">
              <a:latin typeface="Times New Roman" pitchFamily="18" charset="0"/>
              <a:cs typeface="Times New Roman" pitchFamily="18" charset="0"/>
            </a:endParaRPr>
          </a:p>
          <a:p>
            <a:pPr fontAlgn="base"/>
            <a:r>
              <a:rPr lang="en-US" sz="2800" dirty="0" smtClean="0">
                <a:latin typeface="Times New Roman" pitchFamily="18" charset="0"/>
                <a:cs typeface="Times New Roman" pitchFamily="18" charset="0"/>
              </a:rPr>
              <a:t>Ultrasound scanning</a:t>
            </a:r>
            <a:r>
              <a:rPr lang="en-US" sz="2800" dirty="0">
                <a:latin typeface="Times New Roman" pitchFamily="18" charset="0"/>
                <a:cs typeface="Times New Roman" pitchFamily="18" charset="0"/>
              </a:rPr>
              <a:t> </a:t>
            </a:r>
          </a:p>
          <a:p>
            <a:pPr fontAlgn="base"/>
            <a:r>
              <a:rPr lang="en-US" sz="2800" dirty="0" smtClean="0">
                <a:latin typeface="Times New Roman" pitchFamily="18" charset="0"/>
                <a:cs typeface="Times New Roman" pitchFamily="18" charset="0"/>
              </a:rPr>
              <a:t>A</a:t>
            </a:r>
            <a:r>
              <a:rPr lang="en-US" sz="2800" dirty="0">
                <a:latin typeface="Times New Roman" pitchFamily="18" charset="0"/>
                <a:cs typeface="Times New Roman" pitchFamily="18" charset="0"/>
              </a:rPr>
              <a:t> fine-needle aspiration </a:t>
            </a:r>
            <a:r>
              <a:rPr lang="en-US" sz="2800" dirty="0" smtClean="0">
                <a:latin typeface="Times New Roman" pitchFamily="18" charset="0"/>
                <a:cs typeface="Times New Roman" pitchFamily="18" charset="0"/>
              </a:rPr>
              <a:t>(a </a:t>
            </a:r>
            <a:r>
              <a:rPr lang="en-US" sz="2800" dirty="0">
                <a:latin typeface="Times New Roman" pitchFamily="18" charset="0"/>
                <a:cs typeface="Times New Roman" pitchFamily="18" charset="0"/>
              </a:rPr>
              <a:t>sample of cells is taken from the </a:t>
            </a:r>
            <a:r>
              <a:rPr lang="en-US" sz="2800" dirty="0" smtClean="0">
                <a:latin typeface="Times New Roman" pitchFamily="18" charset="0"/>
                <a:cs typeface="Times New Roman" pitchFamily="18" charset="0"/>
              </a:rPr>
              <a:t>lump)</a:t>
            </a:r>
          </a:p>
          <a:p>
            <a:pPr fontAlgn="base"/>
            <a:r>
              <a:rPr lang="en-US" sz="2800" dirty="0" smtClean="0">
                <a:latin typeface="Times New Roman" pitchFamily="18" charset="0"/>
                <a:cs typeface="Times New Roman" pitchFamily="18" charset="0"/>
              </a:rPr>
              <a:t> Core biopsy(a </a:t>
            </a:r>
            <a:r>
              <a:rPr lang="en-US" sz="2800" dirty="0">
                <a:latin typeface="Times New Roman" pitchFamily="18" charset="0"/>
                <a:cs typeface="Times New Roman" pitchFamily="18" charset="0"/>
              </a:rPr>
              <a:t>sample of tissue is </a:t>
            </a:r>
            <a:r>
              <a:rPr lang="en-US" sz="2800" dirty="0" smtClean="0">
                <a:latin typeface="Times New Roman" pitchFamily="18" charset="0"/>
                <a:cs typeface="Times New Roman" pitchFamily="18" charset="0"/>
              </a:rPr>
              <a:t>taken)</a:t>
            </a:r>
          </a:p>
          <a:p>
            <a:pPr fontAlgn="base"/>
            <a:r>
              <a:rPr lang="en-US" sz="2800" dirty="0">
                <a:latin typeface="Times New Roman" pitchFamily="18" charset="0"/>
                <a:cs typeface="Times New Roman" pitchFamily="18" charset="0"/>
              </a:rPr>
              <a:t>An MRI scan of the </a:t>
            </a:r>
            <a:r>
              <a:rPr lang="en-US" sz="2800" dirty="0" smtClean="0">
                <a:latin typeface="Times New Roman" pitchFamily="18" charset="0"/>
                <a:cs typeface="Times New Roman" pitchFamily="18" charset="0"/>
              </a:rPr>
              <a:t>breasts</a:t>
            </a:r>
            <a:endParaRPr lang="en-US" sz="2800" dirty="0">
              <a:latin typeface="Times New Roman" pitchFamily="18" charset="0"/>
              <a:cs typeface="Times New Roman" pitchFamily="18" charset="0"/>
            </a:endParaRPr>
          </a:p>
        </p:txBody>
      </p:sp>
      <p:sp>
        <p:nvSpPr>
          <p:cNvPr id="3" name="Rectangle 2"/>
          <p:cNvSpPr/>
          <p:nvPr/>
        </p:nvSpPr>
        <p:spPr>
          <a:xfrm>
            <a:off x="188156" y="990600"/>
            <a:ext cx="5723042" cy="954107"/>
          </a:xfrm>
          <a:prstGeom prst="rect">
            <a:avLst/>
          </a:prstGeom>
        </p:spPr>
        <p:txBody>
          <a:bodyPr wrap="none">
            <a:spAutoFit/>
          </a:bodyPr>
          <a:lstStyle/>
          <a:p>
            <a:r>
              <a:rPr lang="en-US" sz="2800" dirty="0">
                <a:latin typeface="Times New Roman" pitchFamily="18" charset="0"/>
                <a:cs typeface="Times New Roman" pitchFamily="18" charset="0"/>
              </a:rPr>
              <a:t>It's not clear what causes breast </a:t>
            </a:r>
            <a:r>
              <a:rPr lang="en-US" sz="2800" dirty="0" smtClean="0">
                <a:latin typeface="Times New Roman" pitchFamily="18" charset="0"/>
                <a:cs typeface="Times New Roman" pitchFamily="18" charset="0"/>
              </a:rPr>
              <a:t>cancer</a:t>
            </a:r>
          </a:p>
          <a:p>
            <a:r>
              <a:rPr lang="en-US" sz="2800" dirty="0" smtClean="0">
                <a:latin typeface="Times New Roman" pitchFamily="18" charset="0"/>
                <a:cs typeface="Times New Roman" pitchFamily="18" charset="0"/>
              </a:rPr>
              <a:t>Gene mutations.</a:t>
            </a:r>
            <a:endParaRPr lang="en-US" sz="2800" dirty="0">
              <a:latin typeface="Times New Roman" pitchFamily="18" charset="0"/>
              <a:cs typeface="Times New Roman" pitchFamily="18" charset="0"/>
            </a:endParaRPr>
          </a:p>
        </p:txBody>
      </p:sp>
      <p:sp>
        <p:nvSpPr>
          <p:cNvPr id="4" name="Rectangle 3"/>
          <p:cNvSpPr/>
          <p:nvPr/>
        </p:nvSpPr>
        <p:spPr>
          <a:xfrm>
            <a:off x="387928" y="314980"/>
            <a:ext cx="1261884" cy="523220"/>
          </a:xfrm>
          <a:prstGeom prst="rect">
            <a:avLst/>
          </a:prstGeom>
        </p:spPr>
        <p:txBody>
          <a:bodyPr wrap="none">
            <a:spAutoFit/>
          </a:bodyPr>
          <a:lstStyle/>
          <a:p>
            <a:r>
              <a:rPr lang="en-US" sz="2800" b="1" dirty="0">
                <a:solidFill>
                  <a:srgbClr val="FF0000"/>
                </a:solidFill>
                <a:latin typeface="Times New Roman" pitchFamily="18" charset="0"/>
                <a:cs typeface="Times New Roman" pitchFamily="18" charset="0"/>
              </a:rPr>
              <a:t>Causes</a:t>
            </a:r>
          </a:p>
        </p:txBody>
      </p:sp>
    </p:spTree>
    <p:extLst>
      <p:ext uri="{BB962C8B-B14F-4D97-AF65-F5344CB8AC3E}">
        <p14:creationId xmlns:p14="http://schemas.microsoft.com/office/powerpoint/2010/main" val="6572272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685800"/>
            <a:ext cx="8839200" cy="2246769"/>
          </a:xfrm>
          <a:prstGeom prst="rect">
            <a:avLst/>
          </a:prstGeom>
        </p:spPr>
        <p:txBody>
          <a:bodyPr wrap="square">
            <a:spAutoFit/>
          </a:bodyPr>
          <a:lstStyle/>
          <a:p>
            <a:pPr fontAlgn="base"/>
            <a:r>
              <a:rPr lang="en-US" sz="2800" dirty="0" smtClean="0">
                <a:solidFill>
                  <a:srgbClr val="FF0000"/>
                </a:solidFill>
                <a:latin typeface="Times New Roman" pitchFamily="18" charset="0"/>
                <a:cs typeface="Times New Roman" pitchFamily="18" charset="0"/>
              </a:rPr>
              <a:t>Treatment</a:t>
            </a:r>
          </a:p>
          <a:p>
            <a:pPr fontAlgn="base"/>
            <a:endParaRPr lang="en-US" sz="2800" dirty="0">
              <a:solidFill>
                <a:srgbClr val="FF0000"/>
              </a:solidFill>
              <a:latin typeface="Times New Roman" pitchFamily="18" charset="0"/>
              <a:cs typeface="Times New Roman" pitchFamily="18" charset="0"/>
            </a:endParaRPr>
          </a:p>
          <a:p>
            <a:pPr fontAlgn="base"/>
            <a:r>
              <a:rPr lang="en-US" sz="2800" dirty="0" smtClean="0">
                <a:solidFill>
                  <a:srgbClr val="333333"/>
                </a:solidFill>
                <a:latin typeface="Times New Roman" pitchFamily="18" charset="0"/>
                <a:cs typeface="Times New Roman" pitchFamily="18" charset="0"/>
              </a:rPr>
              <a:t>Treatment </a:t>
            </a:r>
            <a:r>
              <a:rPr lang="en-US" sz="2800" dirty="0">
                <a:solidFill>
                  <a:srgbClr val="333333"/>
                </a:solidFill>
                <a:latin typeface="Times New Roman" pitchFamily="18" charset="0"/>
                <a:cs typeface="Times New Roman" pitchFamily="18" charset="0"/>
              </a:rPr>
              <a:t>of breast cancer may include surgery, radiotherapy, chemotherapy, hormone therapy, or, most frequently, a combination of these</a:t>
            </a:r>
            <a:r>
              <a:rPr lang="en-US" sz="2800" dirty="0" smtClean="0">
                <a:solidFill>
                  <a:srgbClr val="333333"/>
                </a:solidFill>
                <a:latin typeface="Times New Roman" pitchFamily="18" charset="0"/>
                <a:cs typeface="Times New Roman" pitchFamily="18" charset="0"/>
              </a:rPr>
              <a:t>.</a:t>
            </a:r>
            <a:endParaRPr lang="en-US" sz="2800" b="0" i="0" dirty="0">
              <a:solidFill>
                <a:srgbClr val="004FB6"/>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3719682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571500"/>
            <a:ext cx="4495800" cy="598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0145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838200"/>
            <a:ext cx="8229600" cy="5262979"/>
          </a:xfrm>
          <a:prstGeom prst="rect">
            <a:avLst/>
          </a:prstGeom>
        </p:spPr>
        <p:txBody>
          <a:bodyPr wrap="square">
            <a:spAutoFit/>
          </a:bodyPr>
          <a:lstStyle/>
          <a:p>
            <a:pPr lvl="0"/>
            <a:r>
              <a:rPr lang="en-US" sz="2800" b="1" dirty="0" smtClean="0">
                <a:solidFill>
                  <a:srgbClr val="0070C0"/>
                </a:solidFill>
                <a:latin typeface="Times New Roman" pitchFamily="18" charset="0"/>
                <a:cs typeface="Times New Roman" pitchFamily="18" charset="0"/>
              </a:rPr>
              <a:t>Uterus</a:t>
            </a:r>
            <a:r>
              <a:rPr lang="en-US" sz="2800" dirty="0" smtClean="0">
                <a:solidFill>
                  <a:prstClr val="black"/>
                </a:solidFill>
                <a:latin typeface="Times New Roman" pitchFamily="18" charset="0"/>
                <a:cs typeface="Times New Roman" pitchFamily="18" charset="0"/>
              </a:rPr>
              <a:t> </a:t>
            </a:r>
            <a:r>
              <a:rPr lang="en-US" sz="2800" dirty="0">
                <a:solidFill>
                  <a:prstClr val="black"/>
                </a:solidFill>
                <a:latin typeface="Times New Roman" pitchFamily="18" charset="0"/>
                <a:cs typeface="Times New Roman" pitchFamily="18" charset="0"/>
              </a:rPr>
              <a:t>is a hollow, muscular, pear-shaped organ located posterior and superior to the urinary bladder. I</a:t>
            </a:r>
            <a:r>
              <a:rPr lang="en-US" sz="2800" dirty="0" smtClean="0">
                <a:solidFill>
                  <a:prstClr val="black"/>
                </a:solidFill>
                <a:latin typeface="Times New Roman" pitchFamily="18" charset="0"/>
                <a:cs typeface="Times New Roman" pitchFamily="18" charset="0"/>
              </a:rPr>
              <a:t>t </a:t>
            </a:r>
            <a:r>
              <a:rPr lang="en-US" sz="2800" dirty="0">
                <a:solidFill>
                  <a:prstClr val="black"/>
                </a:solidFill>
                <a:latin typeface="Times New Roman" pitchFamily="18" charset="0"/>
                <a:cs typeface="Times New Roman" pitchFamily="18" charset="0"/>
              </a:rPr>
              <a:t>surrounds and supports the developing fetus during </a:t>
            </a:r>
            <a:r>
              <a:rPr lang="en-US" sz="2800" dirty="0" smtClean="0">
                <a:solidFill>
                  <a:prstClr val="black"/>
                </a:solidFill>
                <a:latin typeface="Times New Roman" pitchFamily="18" charset="0"/>
                <a:cs typeface="Times New Roman" pitchFamily="18" charset="0"/>
              </a:rPr>
              <a:t>pregnancy . It is </a:t>
            </a:r>
            <a:r>
              <a:rPr lang="en-US" sz="2800" dirty="0">
                <a:solidFill>
                  <a:prstClr val="black"/>
                </a:solidFill>
                <a:latin typeface="Times New Roman" pitchFamily="18" charset="0"/>
                <a:cs typeface="Times New Roman" pitchFamily="18" charset="0"/>
              </a:rPr>
              <a:t>divided into two parts: the cervix, and the main body of the uterus, called the corpus. </a:t>
            </a:r>
            <a:endParaRPr lang="en-US" sz="2800" dirty="0" smtClean="0">
              <a:solidFill>
                <a:prstClr val="black"/>
              </a:solidFill>
              <a:latin typeface="Times New Roman" pitchFamily="18" charset="0"/>
              <a:cs typeface="Times New Roman" pitchFamily="18" charset="0"/>
            </a:endParaRPr>
          </a:p>
          <a:p>
            <a:pPr lvl="0"/>
            <a:endParaRPr lang="en-US" sz="2800" dirty="0">
              <a:solidFill>
                <a:prstClr val="black"/>
              </a:solidFill>
              <a:latin typeface="Times New Roman" pitchFamily="18" charset="0"/>
              <a:cs typeface="Times New Roman" pitchFamily="18" charset="0"/>
            </a:endParaRPr>
          </a:p>
          <a:p>
            <a:pPr lvl="0"/>
            <a:r>
              <a:rPr lang="en-US" sz="2800" b="1" dirty="0" smtClean="0">
                <a:solidFill>
                  <a:srgbClr val="0070C0"/>
                </a:solidFill>
                <a:latin typeface="Times New Roman" pitchFamily="18" charset="0"/>
                <a:cs typeface="Times New Roman" pitchFamily="18" charset="0"/>
              </a:rPr>
              <a:t>Vagina</a:t>
            </a:r>
            <a:r>
              <a:rPr lang="en-US" sz="2800" dirty="0" smtClean="0">
                <a:solidFill>
                  <a:prstClr val="black"/>
                </a:solidFill>
                <a:latin typeface="Times New Roman" pitchFamily="18" charset="0"/>
                <a:cs typeface="Times New Roman" pitchFamily="18" charset="0"/>
              </a:rPr>
              <a:t> </a:t>
            </a:r>
            <a:r>
              <a:rPr lang="en-US" sz="2800" dirty="0">
                <a:solidFill>
                  <a:prstClr val="black"/>
                </a:solidFill>
                <a:latin typeface="Times New Roman" pitchFamily="18" charset="0"/>
                <a:cs typeface="Times New Roman" pitchFamily="18" charset="0"/>
              </a:rPr>
              <a:t>is a canal that joins the </a:t>
            </a:r>
            <a:r>
              <a:rPr lang="en-US" sz="2800" dirty="0" smtClean="0">
                <a:solidFill>
                  <a:prstClr val="black"/>
                </a:solidFill>
                <a:latin typeface="Times New Roman" pitchFamily="18" charset="0"/>
                <a:cs typeface="Times New Roman" pitchFamily="18" charset="0"/>
              </a:rPr>
              <a:t>cervix</a:t>
            </a:r>
          </a:p>
          <a:p>
            <a:pPr marL="457200" lvl="0" indent="-457200">
              <a:buFontTx/>
              <a:buChar char="-"/>
            </a:pPr>
            <a:endParaRPr lang="en-US" sz="2800" dirty="0">
              <a:solidFill>
                <a:prstClr val="black"/>
              </a:solidFill>
              <a:latin typeface="Times New Roman" pitchFamily="18" charset="0"/>
              <a:cs typeface="Times New Roman" pitchFamily="18" charset="0"/>
            </a:endParaRPr>
          </a:p>
          <a:p>
            <a:pPr lvl="0"/>
            <a:r>
              <a:rPr lang="en-US" sz="2800" b="1" dirty="0" smtClean="0">
                <a:solidFill>
                  <a:srgbClr val="0070C0"/>
                </a:solidFill>
                <a:latin typeface="Times New Roman" pitchFamily="18" charset="0"/>
                <a:cs typeface="Times New Roman" pitchFamily="18" charset="0"/>
              </a:rPr>
              <a:t>Vulva</a:t>
            </a:r>
            <a:r>
              <a:rPr lang="en-US" sz="2800" dirty="0" smtClean="0">
                <a:solidFill>
                  <a:prstClr val="black"/>
                </a:solidFill>
                <a:latin typeface="Times New Roman" pitchFamily="18" charset="0"/>
                <a:cs typeface="Times New Roman" pitchFamily="18" charset="0"/>
              </a:rPr>
              <a:t>: is </a:t>
            </a:r>
            <a:r>
              <a:rPr lang="en-US" sz="2800" dirty="0">
                <a:solidFill>
                  <a:prstClr val="black"/>
                </a:solidFill>
                <a:latin typeface="Times New Roman" pitchFamily="18" charset="0"/>
                <a:cs typeface="Times New Roman" pitchFamily="18" charset="0"/>
              </a:rPr>
              <a:t>the collective name for </a:t>
            </a:r>
            <a:endParaRPr lang="en-US" sz="2800" dirty="0" smtClean="0">
              <a:solidFill>
                <a:prstClr val="black"/>
              </a:solidFill>
              <a:latin typeface="Times New Roman" pitchFamily="18" charset="0"/>
              <a:cs typeface="Times New Roman" pitchFamily="18" charset="0"/>
            </a:endParaRPr>
          </a:p>
          <a:p>
            <a:pPr lvl="0"/>
            <a:r>
              <a:rPr lang="en-US" sz="2800" dirty="0" smtClean="0">
                <a:solidFill>
                  <a:prstClr val="black"/>
                </a:solidFill>
                <a:latin typeface="Times New Roman" pitchFamily="18" charset="0"/>
                <a:cs typeface="Times New Roman" pitchFamily="18" charset="0"/>
              </a:rPr>
              <a:t>the </a:t>
            </a:r>
            <a:r>
              <a:rPr lang="en-US" sz="2800" dirty="0">
                <a:solidFill>
                  <a:prstClr val="black"/>
                </a:solidFill>
                <a:latin typeface="Times New Roman" pitchFamily="18" charset="0"/>
                <a:cs typeface="Times New Roman" pitchFamily="18" charset="0"/>
              </a:rPr>
              <a:t>external female genitalia located </a:t>
            </a:r>
            <a:r>
              <a:rPr lang="en-US" sz="2800" dirty="0" smtClean="0">
                <a:solidFill>
                  <a:prstClr val="black"/>
                </a:solidFill>
                <a:latin typeface="Times New Roman" pitchFamily="18" charset="0"/>
                <a:cs typeface="Times New Roman" pitchFamily="18" charset="0"/>
              </a:rPr>
              <a:t>in</a:t>
            </a:r>
          </a:p>
          <a:p>
            <a:pPr lvl="0"/>
            <a:r>
              <a:rPr lang="en-US" sz="2800" dirty="0" smtClean="0">
                <a:solidFill>
                  <a:prstClr val="black"/>
                </a:solidFill>
                <a:latin typeface="Times New Roman" pitchFamily="18" charset="0"/>
                <a:cs typeface="Times New Roman" pitchFamily="18" charset="0"/>
              </a:rPr>
              <a:t> </a:t>
            </a:r>
            <a:r>
              <a:rPr lang="en-US" sz="2800" dirty="0">
                <a:solidFill>
                  <a:prstClr val="black"/>
                </a:solidFill>
                <a:latin typeface="Times New Roman" pitchFamily="18" charset="0"/>
                <a:cs typeface="Times New Roman" pitchFamily="18" charset="0"/>
              </a:rPr>
              <a:t>the pubic region of the body.</a:t>
            </a:r>
          </a:p>
          <a:p>
            <a:pPr lvl="0"/>
            <a:endParaRPr lang="en-US" sz="2800" dirty="0">
              <a:solidFill>
                <a:prstClr val="black"/>
              </a:solidFill>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352800"/>
            <a:ext cx="3020291"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3894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838200"/>
            <a:ext cx="8763000" cy="3970318"/>
          </a:xfrm>
          <a:prstGeom prst="rect">
            <a:avLst/>
          </a:prstGeom>
        </p:spPr>
        <p:txBody>
          <a:bodyPr wrap="square">
            <a:spAutoFit/>
          </a:bodyPr>
          <a:lstStyle/>
          <a:p>
            <a:r>
              <a:rPr lang="en-US" sz="2800" b="1" dirty="0">
                <a:solidFill>
                  <a:srgbClr val="0070C0"/>
                </a:solidFill>
                <a:latin typeface="Times New Roman" pitchFamily="18" charset="0"/>
                <a:cs typeface="Times New Roman" pitchFamily="18" charset="0"/>
              </a:rPr>
              <a:t>Breasts and Mammary Glands</a:t>
            </a: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The </a:t>
            </a:r>
            <a:r>
              <a:rPr lang="en-US" sz="2800" b="1" dirty="0">
                <a:latin typeface="Times New Roman" pitchFamily="18" charset="0"/>
                <a:cs typeface="Times New Roman" pitchFamily="18" charset="0"/>
              </a:rPr>
              <a:t>breasts</a:t>
            </a:r>
            <a:r>
              <a:rPr lang="en-US" sz="2800" dirty="0">
                <a:latin typeface="Times New Roman" pitchFamily="18" charset="0"/>
                <a:cs typeface="Times New Roman" pitchFamily="18" charset="0"/>
              </a:rPr>
              <a:t> are specialized organs of the female body that contain mammary glands, milk ducts, and adipose </a:t>
            </a:r>
            <a:r>
              <a:rPr lang="en-US" sz="2800" dirty="0" smtClean="0">
                <a:latin typeface="Times New Roman" pitchFamily="18" charset="0"/>
                <a:cs typeface="Times New Roman" pitchFamily="18" charset="0"/>
              </a:rPr>
              <a:t>tissue. </a:t>
            </a:r>
          </a:p>
          <a:p>
            <a:endParaRPr lang="en-US" sz="2800" dirty="0">
              <a:latin typeface="Times New Roman" pitchFamily="18" charset="0"/>
              <a:cs typeface="Times New Roman" pitchFamily="18" charset="0"/>
            </a:endParaRPr>
          </a:p>
          <a:p>
            <a:r>
              <a:rPr lang="en-US" sz="2800" dirty="0" smtClean="0">
                <a:latin typeface="Times New Roman" pitchFamily="18" charset="0"/>
                <a:cs typeface="Times New Roman" pitchFamily="18" charset="0"/>
              </a:rPr>
              <a:t>The </a:t>
            </a:r>
            <a:r>
              <a:rPr lang="en-US" sz="2800" b="1" dirty="0">
                <a:latin typeface="Times New Roman" pitchFamily="18" charset="0"/>
                <a:cs typeface="Times New Roman" pitchFamily="18" charset="0"/>
              </a:rPr>
              <a:t>mammary glands</a:t>
            </a:r>
            <a:r>
              <a:rPr lang="en-US" sz="2800" dirty="0">
                <a:latin typeface="Times New Roman" pitchFamily="18" charset="0"/>
                <a:cs typeface="Times New Roman" pitchFamily="18" charset="0"/>
              </a:rPr>
              <a:t> are a special type of </a:t>
            </a:r>
            <a:r>
              <a:rPr lang="en-US" sz="2800" dirty="0" smtClean="0">
                <a:latin typeface="Times New Roman" pitchFamily="18" charset="0"/>
                <a:cs typeface="Times New Roman" pitchFamily="18" charset="0"/>
              </a:rPr>
              <a:t>glands </a:t>
            </a:r>
            <a:r>
              <a:rPr lang="en-US" sz="2800" dirty="0">
                <a:latin typeface="Times New Roman" pitchFamily="18" charset="0"/>
                <a:cs typeface="Times New Roman" pitchFamily="18" charset="0"/>
              </a:rPr>
              <a:t>that have been modified to produce milk to feed infants. Within each breast, 15 to 20 clusters of mammary glands become active during pregnancy and remain active until milk is no longer needed. </a:t>
            </a:r>
          </a:p>
        </p:txBody>
      </p:sp>
    </p:spTree>
    <p:extLst>
      <p:ext uri="{BB962C8B-B14F-4D97-AF65-F5344CB8AC3E}">
        <p14:creationId xmlns:p14="http://schemas.microsoft.com/office/powerpoint/2010/main" val="40414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762000"/>
            <a:ext cx="8458200" cy="584775"/>
          </a:xfrm>
          <a:prstGeom prst="rect">
            <a:avLst/>
          </a:prstGeom>
        </p:spPr>
        <p:txBody>
          <a:bodyPr wrap="square">
            <a:spAutoFit/>
          </a:bodyPr>
          <a:lstStyle/>
          <a:p>
            <a:r>
              <a:rPr lang="en-US" sz="3200" b="1" dirty="0">
                <a:solidFill>
                  <a:srgbClr val="FF0000"/>
                </a:solidFill>
                <a:latin typeface="Times New Roman" pitchFamily="18" charset="0"/>
                <a:cs typeface="Times New Roman" pitchFamily="18" charset="0"/>
              </a:rPr>
              <a:t>The </a:t>
            </a:r>
            <a:r>
              <a:rPr lang="en-US" sz="3200" b="1" dirty="0" smtClean="0">
                <a:solidFill>
                  <a:srgbClr val="FF0000"/>
                </a:solidFill>
                <a:latin typeface="Times New Roman" pitchFamily="18" charset="0"/>
                <a:cs typeface="Times New Roman" pitchFamily="18" charset="0"/>
              </a:rPr>
              <a:t>Functions of </a:t>
            </a:r>
            <a:r>
              <a:rPr lang="en-US" sz="3200" b="1" dirty="0">
                <a:solidFill>
                  <a:srgbClr val="FF0000"/>
                </a:solidFill>
                <a:latin typeface="Times New Roman" pitchFamily="18" charset="0"/>
                <a:cs typeface="Times New Roman" pitchFamily="18" charset="0"/>
              </a:rPr>
              <a:t>Female </a:t>
            </a:r>
            <a:r>
              <a:rPr lang="en-US" sz="3200" b="1" dirty="0" smtClean="0">
                <a:solidFill>
                  <a:srgbClr val="FF0000"/>
                </a:solidFill>
                <a:latin typeface="Times New Roman" pitchFamily="18" charset="0"/>
                <a:cs typeface="Times New Roman" pitchFamily="18" charset="0"/>
              </a:rPr>
              <a:t>Reproductive </a:t>
            </a:r>
            <a:r>
              <a:rPr lang="en-US" sz="3200" b="1" dirty="0">
                <a:solidFill>
                  <a:srgbClr val="FF0000"/>
                </a:solidFill>
                <a:latin typeface="Times New Roman" pitchFamily="18" charset="0"/>
                <a:cs typeface="Times New Roman" pitchFamily="18" charset="0"/>
              </a:rPr>
              <a:t>System:</a:t>
            </a:r>
          </a:p>
        </p:txBody>
      </p:sp>
      <p:sp>
        <p:nvSpPr>
          <p:cNvPr id="4" name="Rectangle 3"/>
          <p:cNvSpPr/>
          <p:nvPr/>
        </p:nvSpPr>
        <p:spPr>
          <a:xfrm>
            <a:off x="533400" y="2209800"/>
            <a:ext cx="8077200" cy="1557349"/>
          </a:xfrm>
          <a:prstGeom prst="rect">
            <a:avLst/>
          </a:prstGeom>
        </p:spPr>
        <p:txBody>
          <a:bodyPr wrap="square">
            <a:spAutoFit/>
          </a:bodyPr>
          <a:lstStyle/>
          <a:p>
            <a:pPr marL="342900" lvl="0" indent="-342900" fontAlgn="base">
              <a:spcBef>
                <a:spcPct val="20000"/>
              </a:spcBef>
              <a:spcAft>
                <a:spcPct val="0"/>
              </a:spcAft>
              <a:buClr>
                <a:srgbClr val="FFCC00"/>
              </a:buClr>
              <a:buSzPct val="75000"/>
              <a:buFont typeface="Wingdings" pitchFamily="2" charset="2"/>
              <a:buChar char="p"/>
            </a:pPr>
            <a:r>
              <a:rPr lang="en-US" altLang="en-US" sz="2800" kern="0" dirty="0">
                <a:solidFill>
                  <a:srgbClr val="000000"/>
                </a:solidFill>
                <a:latin typeface="Times New Roman" panose="02020603050405020304" pitchFamily="18" charset="0"/>
                <a:cs typeface="Times New Roman" panose="02020603050405020304" pitchFamily="18" charset="0"/>
              </a:rPr>
              <a:t>Produce sex hormones</a:t>
            </a:r>
          </a:p>
          <a:p>
            <a:pPr marL="342900" lvl="0" indent="-342900" fontAlgn="base">
              <a:spcBef>
                <a:spcPct val="20000"/>
              </a:spcBef>
              <a:spcAft>
                <a:spcPct val="0"/>
              </a:spcAft>
              <a:buClr>
                <a:srgbClr val="FFCC00"/>
              </a:buClr>
              <a:buSzPct val="75000"/>
              <a:buFont typeface="Wingdings" pitchFamily="2" charset="2"/>
              <a:buChar char="p"/>
            </a:pPr>
            <a:r>
              <a:rPr lang="en-US" altLang="en-US" sz="2800" kern="0" dirty="0">
                <a:solidFill>
                  <a:srgbClr val="000000"/>
                </a:solidFill>
                <a:latin typeface="Times New Roman" panose="02020603050405020304" pitchFamily="18" charset="0"/>
                <a:cs typeface="Times New Roman" panose="02020603050405020304" pitchFamily="18" charset="0"/>
              </a:rPr>
              <a:t>Produce functioning </a:t>
            </a:r>
            <a:r>
              <a:rPr lang="en-US" altLang="en-US" sz="2800" kern="0" dirty="0" err="1">
                <a:solidFill>
                  <a:srgbClr val="000000"/>
                </a:solidFill>
                <a:latin typeface="Times New Roman" panose="02020603050405020304" pitchFamily="18" charset="0"/>
                <a:cs typeface="Times New Roman" panose="02020603050405020304" pitchFamily="18" charset="0"/>
              </a:rPr>
              <a:t>gamates</a:t>
            </a:r>
            <a:r>
              <a:rPr lang="en-US" altLang="en-US" sz="2800" kern="0" dirty="0">
                <a:solidFill>
                  <a:srgbClr val="000000"/>
                </a:solidFill>
                <a:latin typeface="Times New Roman" panose="02020603050405020304" pitchFamily="18" charset="0"/>
                <a:cs typeface="Times New Roman" panose="02020603050405020304" pitchFamily="18" charset="0"/>
              </a:rPr>
              <a:t> [ova]</a:t>
            </a:r>
          </a:p>
          <a:p>
            <a:pPr marL="342900" lvl="0" indent="-342900" fontAlgn="base">
              <a:spcBef>
                <a:spcPct val="20000"/>
              </a:spcBef>
              <a:spcAft>
                <a:spcPct val="0"/>
              </a:spcAft>
              <a:buClr>
                <a:srgbClr val="FFCC00"/>
              </a:buClr>
              <a:buSzPct val="75000"/>
              <a:buFont typeface="Wingdings" pitchFamily="2" charset="2"/>
              <a:buChar char="p"/>
            </a:pPr>
            <a:r>
              <a:rPr lang="en-US" altLang="en-US" sz="2800" kern="0" dirty="0">
                <a:solidFill>
                  <a:srgbClr val="000000"/>
                </a:solidFill>
                <a:latin typeface="Times New Roman" panose="02020603050405020304" pitchFamily="18" charset="0"/>
                <a:cs typeface="Times New Roman" panose="02020603050405020304" pitchFamily="18" charset="0"/>
              </a:rPr>
              <a:t>Support &amp; protect developing embryo</a:t>
            </a:r>
          </a:p>
        </p:txBody>
      </p:sp>
    </p:spTree>
    <p:extLst>
      <p:ext uri="{BB962C8B-B14F-4D97-AF65-F5344CB8AC3E}">
        <p14:creationId xmlns:p14="http://schemas.microsoft.com/office/powerpoint/2010/main" val="259754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2269" y="304800"/>
            <a:ext cx="6129338"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740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1467" y="2133600"/>
            <a:ext cx="7960514" cy="646331"/>
          </a:xfrm>
          <a:prstGeom prst="rect">
            <a:avLst/>
          </a:prstGeom>
        </p:spPr>
        <p:txBody>
          <a:bodyPr wrap="none">
            <a:spAutoFit/>
          </a:bodyPr>
          <a:lstStyle/>
          <a:p>
            <a:pPr algn="ctr"/>
            <a:r>
              <a:rPr lang="en-US" sz="3600" b="1" dirty="0">
                <a:solidFill>
                  <a:srgbClr val="FF0000"/>
                </a:solidFill>
                <a:latin typeface="Times New Roman" pitchFamily="18" charset="0"/>
                <a:cs typeface="Times New Roman" pitchFamily="18" charset="0"/>
              </a:rPr>
              <a:t>Female Reproductive System </a:t>
            </a:r>
            <a:r>
              <a:rPr lang="en-US" sz="3600" b="1" dirty="0" smtClean="0">
                <a:solidFill>
                  <a:srgbClr val="FF0000"/>
                </a:solidFill>
                <a:latin typeface="Times New Roman" pitchFamily="18" charset="0"/>
                <a:cs typeface="Times New Roman" pitchFamily="18" charset="0"/>
              </a:rPr>
              <a:t>Disorders</a:t>
            </a:r>
            <a:endParaRPr lang="en-US" sz="3600" b="1" i="0" dirty="0">
              <a:solidFill>
                <a:srgbClr val="FF0000"/>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647555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01076" y="381000"/>
            <a:ext cx="3237938" cy="584775"/>
          </a:xfrm>
          <a:prstGeom prst="rect">
            <a:avLst/>
          </a:prstGeom>
        </p:spPr>
        <p:txBody>
          <a:bodyPr wrap="none">
            <a:spAutoFit/>
          </a:bodyPr>
          <a:lstStyle/>
          <a:p>
            <a:pPr fontAlgn="base"/>
            <a:r>
              <a:rPr lang="en-US" sz="3200" b="1" dirty="0">
                <a:solidFill>
                  <a:srgbClr val="004FB6"/>
                </a:solidFill>
                <a:latin typeface="Times New Roman" pitchFamily="18" charset="0"/>
                <a:cs typeface="Times New Roman" pitchFamily="18" charset="0"/>
              </a:rPr>
              <a:t>Irregular Periods</a:t>
            </a:r>
            <a:endParaRPr lang="en-US" sz="3200" b="1" i="0" dirty="0">
              <a:solidFill>
                <a:srgbClr val="004FB6"/>
              </a:solidFill>
              <a:effectLst/>
              <a:latin typeface="Times New Roman" pitchFamily="18" charset="0"/>
              <a:cs typeface="Times New Roman" pitchFamily="18" charset="0"/>
            </a:endParaRPr>
          </a:p>
        </p:txBody>
      </p:sp>
      <p:sp>
        <p:nvSpPr>
          <p:cNvPr id="3" name="Rectangle 2"/>
          <p:cNvSpPr/>
          <p:nvPr/>
        </p:nvSpPr>
        <p:spPr>
          <a:xfrm>
            <a:off x="93517" y="1066800"/>
            <a:ext cx="8853055" cy="5262979"/>
          </a:xfrm>
          <a:prstGeom prst="rect">
            <a:avLst/>
          </a:prstGeom>
        </p:spPr>
        <p:txBody>
          <a:bodyPr wrap="square">
            <a:spAutoFit/>
          </a:bodyPr>
          <a:lstStyle/>
          <a:p>
            <a:pPr fontAlgn="base"/>
            <a:r>
              <a:rPr lang="en-US" sz="2800" dirty="0">
                <a:solidFill>
                  <a:srgbClr val="333333"/>
                </a:solidFill>
                <a:latin typeface="Times New Roman" pitchFamily="18" charset="0"/>
                <a:cs typeface="Times New Roman" pitchFamily="18" charset="0"/>
              </a:rPr>
              <a:t> </a:t>
            </a:r>
            <a:r>
              <a:rPr lang="en-US" sz="2800" dirty="0" smtClean="0">
                <a:solidFill>
                  <a:srgbClr val="333333"/>
                </a:solidFill>
                <a:latin typeface="Times New Roman" pitchFamily="18" charset="0"/>
                <a:cs typeface="Times New Roman" pitchFamily="18" charset="0"/>
              </a:rPr>
              <a:t>Menstrual </a:t>
            </a:r>
            <a:r>
              <a:rPr lang="en-US" sz="2800" dirty="0">
                <a:solidFill>
                  <a:srgbClr val="333333"/>
                </a:solidFill>
                <a:latin typeface="Times New Roman" pitchFamily="18" charset="0"/>
                <a:cs typeface="Times New Roman" pitchFamily="18" charset="0"/>
              </a:rPr>
              <a:t>cycle that has wide variations in the length of </a:t>
            </a:r>
            <a:r>
              <a:rPr lang="en-US" sz="2800" dirty="0" smtClean="0">
                <a:solidFill>
                  <a:srgbClr val="333333"/>
                </a:solidFill>
                <a:latin typeface="Times New Roman" pitchFamily="18" charset="0"/>
                <a:cs typeface="Times New Roman" pitchFamily="18" charset="0"/>
              </a:rPr>
              <a:t>time between </a:t>
            </a:r>
            <a:r>
              <a:rPr lang="en-US" sz="2800" dirty="0">
                <a:solidFill>
                  <a:srgbClr val="333333"/>
                </a:solidFill>
                <a:latin typeface="Times New Roman" pitchFamily="18" charset="0"/>
                <a:cs typeface="Times New Roman" pitchFamily="18" charset="0"/>
              </a:rPr>
              <a:t>periods </a:t>
            </a:r>
            <a:r>
              <a:rPr lang="en-US" sz="2800" dirty="0" smtClean="0">
                <a:solidFill>
                  <a:srgbClr val="333333"/>
                </a:solidFill>
                <a:latin typeface="Times New Roman" pitchFamily="18" charset="0"/>
                <a:cs typeface="Times New Roman" pitchFamily="18" charset="0"/>
              </a:rPr>
              <a:t>or variation </a:t>
            </a:r>
            <a:r>
              <a:rPr lang="en-US" sz="2800" dirty="0">
                <a:solidFill>
                  <a:srgbClr val="333333"/>
                </a:solidFill>
                <a:latin typeface="Times New Roman" pitchFamily="18" charset="0"/>
                <a:cs typeface="Times New Roman" pitchFamily="18" charset="0"/>
              </a:rPr>
              <a:t>the number of </a:t>
            </a:r>
            <a:r>
              <a:rPr lang="en-US" sz="2800" dirty="0" smtClean="0">
                <a:solidFill>
                  <a:srgbClr val="333333"/>
                </a:solidFill>
                <a:latin typeface="Times New Roman" pitchFamily="18" charset="0"/>
                <a:cs typeface="Times New Roman" pitchFamily="18" charset="0"/>
              </a:rPr>
              <a:t>days of period.</a:t>
            </a:r>
            <a:endParaRPr lang="en-US" sz="2800" dirty="0">
              <a:solidFill>
                <a:srgbClr val="333333"/>
              </a:solidFill>
              <a:latin typeface="Times New Roman" pitchFamily="18" charset="0"/>
              <a:cs typeface="Times New Roman" pitchFamily="18" charset="0"/>
            </a:endParaRPr>
          </a:p>
          <a:p>
            <a:pPr fontAlgn="base">
              <a:buFont typeface="Arial"/>
              <a:buChar char="•"/>
            </a:pPr>
            <a:r>
              <a:rPr lang="en-US" sz="2800" dirty="0" smtClean="0">
                <a:solidFill>
                  <a:srgbClr val="333333"/>
                </a:solidFill>
                <a:latin typeface="Times New Roman" pitchFamily="18" charset="0"/>
                <a:cs typeface="Times New Roman" pitchFamily="18" charset="0"/>
              </a:rPr>
              <a:t> Most </a:t>
            </a:r>
            <a:r>
              <a:rPr lang="en-US" sz="2800" dirty="0">
                <a:solidFill>
                  <a:srgbClr val="333333"/>
                </a:solidFill>
                <a:latin typeface="Times New Roman" pitchFamily="18" charset="0"/>
                <a:cs typeface="Times New Roman" pitchFamily="18" charset="0"/>
              </a:rPr>
              <a:t>common just after puberty and just before the </a:t>
            </a:r>
            <a:r>
              <a:rPr lang="en-US" sz="2800" dirty="0" smtClean="0">
                <a:solidFill>
                  <a:srgbClr val="333333"/>
                </a:solidFill>
                <a:latin typeface="Times New Roman" pitchFamily="18" charset="0"/>
                <a:cs typeface="Times New Roman" pitchFamily="18" charset="0"/>
              </a:rPr>
              <a:t>menopause</a:t>
            </a:r>
          </a:p>
          <a:p>
            <a:pPr fontAlgn="base"/>
            <a:endParaRPr lang="en-US" sz="2800" dirty="0" smtClean="0">
              <a:solidFill>
                <a:srgbClr val="333333"/>
              </a:solidFill>
              <a:latin typeface="Times New Roman" pitchFamily="18" charset="0"/>
              <a:cs typeface="Times New Roman" pitchFamily="18" charset="0"/>
            </a:endParaRPr>
          </a:p>
          <a:p>
            <a:pPr fontAlgn="base">
              <a:buFont typeface="Arial"/>
              <a:buChar char="•"/>
            </a:pPr>
            <a:endParaRPr lang="en-US" sz="2800" dirty="0">
              <a:solidFill>
                <a:srgbClr val="333333"/>
              </a:solidFill>
              <a:latin typeface="Times New Roman" pitchFamily="18" charset="0"/>
              <a:cs typeface="Times New Roman" pitchFamily="18" charset="0"/>
            </a:endParaRPr>
          </a:p>
          <a:p>
            <a:pPr fontAlgn="base"/>
            <a:r>
              <a:rPr lang="en-US" sz="2800" dirty="0" smtClean="0">
                <a:solidFill>
                  <a:srgbClr val="333333"/>
                </a:solidFill>
                <a:latin typeface="Times New Roman" pitchFamily="18" charset="0"/>
                <a:cs typeface="Times New Roman" pitchFamily="18" charset="0"/>
              </a:rPr>
              <a:t>The </a:t>
            </a:r>
            <a:r>
              <a:rPr lang="en-US" sz="2800" dirty="0">
                <a:solidFill>
                  <a:srgbClr val="333333"/>
                </a:solidFill>
                <a:latin typeface="Times New Roman" pitchFamily="18" charset="0"/>
                <a:cs typeface="Times New Roman" pitchFamily="18" charset="0"/>
              </a:rPr>
              <a:t>average menstrual cycle lasts 28 days, but periods may occur as </a:t>
            </a:r>
            <a:r>
              <a:rPr lang="en-US" sz="2800" dirty="0" smtClean="0">
                <a:solidFill>
                  <a:srgbClr val="333333"/>
                </a:solidFill>
                <a:latin typeface="Times New Roman" pitchFamily="18" charset="0"/>
                <a:cs typeface="Times New Roman" pitchFamily="18" charset="0"/>
              </a:rPr>
              <a:t> often </a:t>
            </a:r>
            <a:r>
              <a:rPr lang="en-US" sz="2800" dirty="0">
                <a:solidFill>
                  <a:srgbClr val="333333"/>
                </a:solidFill>
                <a:latin typeface="Times New Roman" pitchFamily="18" charset="0"/>
                <a:cs typeface="Times New Roman" pitchFamily="18" charset="0"/>
              </a:rPr>
              <a:t>as every 24 days or as infrequently as every 35 days or </a:t>
            </a:r>
            <a:r>
              <a:rPr lang="en-US" sz="2800" dirty="0" smtClean="0">
                <a:solidFill>
                  <a:srgbClr val="333333"/>
                </a:solidFill>
                <a:latin typeface="Times New Roman" pitchFamily="18" charset="0"/>
                <a:cs typeface="Times New Roman" pitchFamily="18" charset="0"/>
              </a:rPr>
              <a:t>more.</a:t>
            </a:r>
          </a:p>
          <a:p>
            <a:pPr fontAlgn="base"/>
            <a:r>
              <a:rPr lang="en-US" sz="2800" dirty="0" smtClean="0">
                <a:solidFill>
                  <a:srgbClr val="333333"/>
                </a:solidFill>
                <a:latin typeface="Times New Roman" pitchFamily="18" charset="0"/>
                <a:cs typeface="Times New Roman" pitchFamily="18" charset="0"/>
              </a:rPr>
              <a:t> </a:t>
            </a:r>
            <a:r>
              <a:rPr lang="en-US" sz="2800" dirty="0">
                <a:solidFill>
                  <a:srgbClr val="333333"/>
                </a:solidFill>
                <a:latin typeface="Times New Roman" pitchFamily="18" charset="0"/>
                <a:cs typeface="Times New Roman" pitchFamily="18" charset="0"/>
              </a:rPr>
              <a:t>Menstrual bleeding normally lasts between 2 and 7 days, with the </a:t>
            </a:r>
            <a:r>
              <a:rPr lang="en-US" sz="2800" dirty="0" smtClean="0">
                <a:solidFill>
                  <a:srgbClr val="333333"/>
                </a:solidFill>
                <a:latin typeface="Times New Roman" pitchFamily="18" charset="0"/>
                <a:cs typeface="Times New Roman" pitchFamily="18" charset="0"/>
              </a:rPr>
              <a:t>  average </a:t>
            </a:r>
            <a:r>
              <a:rPr lang="en-US" sz="2800" dirty="0">
                <a:solidFill>
                  <a:srgbClr val="333333"/>
                </a:solidFill>
                <a:latin typeface="Times New Roman" pitchFamily="18" charset="0"/>
                <a:cs typeface="Times New Roman" pitchFamily="18" charset="0"/>
              </a:rPr>
              <a:t>length of bleeding being 5 days.</a:t>
            </a:r>
            <a:endParaRPr lang="en-US" sz="2800" b="0" i="0" dirty="0">
              <a:solidFill>
                <a:srgbClr val="333333"/>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1760002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717</TotalTime>
  <Words>1532</Words>
  <Application>Microsoft Office PowerPoint</Application>
  <PresentationFormat>On-screen Show (4:3)</PresentationFormat>
  <Paragraphs>218</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Equity</vt:lpstr>
      <vt:lpstr>Female Genital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Female Genital System</dc:title>
  <dc:creator>Iman</dc:creator>
  <cp:lastModifiedBy>Iman</cp:lastModifiedBy>
  <cp:revision>63</cp:revision>
  <dcterms:created xsi:type="dcterms:W3CDTF">2006-08-16T00:00:00Z</dcterms:created>
  <dcterms:modified xsi:type="dcterms:W3CDTF">2017-05-12T11:46:55Z</dcterms:modified>
</cp:coreProperties>
</file>