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3"/>
  </p:notesMasterIdLst>
  <p:sldIdLst>
    <p:sldId id="256" r:id="rId2"/>
    <p:sldId id="326" r:id="rId3"/>
    <p:sldId id="322" r:id="rId4"/>
    <p:sldId id="325" r:id="rId5"/>
    <p:sldId id="318" r:id="rId6"/>
    <p:sldId id="321" r:id="rId7"/>
    <p:sldId id="319" r:id="rId8"/>
    <p:sldId id="327" r:id="rId9"/>
    <p:sldId id="258" r:id="rId10"/>
    <p:sldId id="328" r:id="rId11"/>
    <p:sldId id="320" r:id="rId12"/>
    <p:sldId id="277" r:id="rId13"/>
    <p:sldId id="259" r:id="rId14"/>
    <p:sldId id="260" r:id="rId15"/>
    <p:sldId id="261" r:id="rId16"/>
    <p:sldId id="323" r:id="rId17"/>
    <p:sldId id="332" r:id="rId18"/>
    <p:sldId id="262" r:id="rId19"/>
    <p:sldId id="330" r:id="rId20"/>
    <p:sldId id="331" r:id="rId21"/>
    <p:sldId id="278" r:id="rId22"/>
    <p:sldId id="263" r:id="rId23"/>
    <p:sldId id="264" r:id="rId24"/>
    <p:sldId id="265" r:id="rId25"/>
    <p:sldId id="279" r:id="rId26"/>
    <p:sldId id="266" r:id="rId27"/>
    <p:sldId id="267" r:id="rId28"/>
    <p:sldId id="268" r:id="rId29"/>
    <p:sldId id="324" r:id="rId30"/>
    <p:sldId id="282" r:id="rId31"/>
    <p:sldId id="306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79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3EAB4-F7D6-44C9-B7F6-82AC61114DA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0E3B8-B275-49D3-B154-83776D823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95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9A69B-33D6-49F5-BDD7-DDAA8EE475EA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9A69B-33D6-49F5-BDD7-DDAA8EE475EA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9A69B-33D6-49F5-BDD7-DDAA8EE475EA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72A405-3A8E-4A92-AD81-9FF2C5B553A6}" type="datetimeFigureOut">
              <a:rPr lang="ar-SA" smtClean="0"/>
              <a:pPr/>
              <a:t>29/06/38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B74897B-6F40-41E1-87F0-48BD9A00304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728192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chemeClr val="tx1"/>
                </a:solidFill>
              </a:rPr>
              <a:t>Pathophysiology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 of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Renal System</a:t>
            </a: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345638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692696"/>
            <a:ext cx="8352928" cy="394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Causes</a:t>
            </a:r>
          </a:p>
          <a:p>
            <a:pPr lvl="0" algn="l" rtl="0">
              <a:spcBef>
                <a:spcPct val="20000"/>
              </a:spcBef>
            </a:pPr>
            <a:endParaRPr lang="en-US" sz="28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Occurs  7-10 days following </a:t>
            </a:r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 infection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group A streptococcus,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Viral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infection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Autoimmune diseases,(occurs when the body’s immune system attacks the body itself).</a:t>
            </a:r>
            <a:b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2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Desktop\Slide4[1]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8286808" cy="6072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660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marvistavet.com/assets/images/glomerulus_drawin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620688"/>
            <a:ext cx="7992888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US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Manifestations of </a:t>
            </a:r>
            <a:r>
              <a:rPr lang="en-US" sz="3200" b="1" u="sng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lomerulonephritis</a:t>
            </a:r>
            <a:endParaRPr lang="ar-SA" sz="32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Proteinuria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proteins in urine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 Hematuria: blood in urine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 Hypertension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4- In chronic glomerulonephritis: renal insufficiency (decreased urine volume and fluid retention) and renal failure.</a:t>
            </a:r>
          </a:p>
          <a:p>
            <a:pPr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5- Fluid retention (edema) with swelling evident in your face, hands, feet and abdomen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32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glomerulonephritis</a:t>
            </a:r>
            <a:endParaRPr lang="ar-SA" sz="32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772816"/>
            <a:ext cx="8229600" cy="2448272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 Antibiotics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overcome bacterial infection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2-Immunosuppressive drugs: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overcome autoimmune destruction of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glomeruli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3-Management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resulting edema, mineral imbalance and hypertension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Urinary tract infection (UTI)</a:t>
            </a:r>
            <a:endParaRPr lang="ar-S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" y="1484784"/>
            <a:ext cx="9144000" cy="381642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 infection in any part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urinary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—kidneys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ureters, bladder and urethra. Most infections involve the lower urinary tract — the bladder and the urethra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Cystitis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inflammation of urinary bladder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Pyelonephritis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inflammation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kidney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Urethritis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 inflammation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urethra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Occurs most frequently in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females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Frequent  UTI may indicate urinary tract obstruction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9644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Symptoms </a:t>
            </a:r>
            <a:r>
              <a:rPr lang="en-US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UTIs </a:t>
            </a:r>
            <a:endParaRPr lang="en-US" sz="28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burning feeling when you urinate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frequent or intense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urinate, even though little comes out when you do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Pain or pressure in your back or lower abdomen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Cloudy, dark,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bloody, bright pink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 strange-smelling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urine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Pelvic pain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Feeling tired  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Fever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 chills</a:t>
            </a:r>
            <a:endParaRPr lang="en-US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08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744" y="4293096"/>
            <a:ext cx="7416824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spcBef>
                <a:spcPct val="20000"/>
              </a:spcBef>
            </a:pPr>
            <a:r>
              <a:rPr lang="en-US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1-Appropriate antibiotics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2-Surgical correction of obstruction if present</a:t>
            </a:r>
            <a:endParaRPr lang="ar-S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332656"/>
            <a:ext cx="2029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factors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980728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 anatomy.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woman has a shorter urethra than a man does, which shortens the distance that bacteria must travel to reach the bladder. </a:t>
            </a:r>
          </a:p>
          <a:p>
            <a:pPr algn="l"/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Blockages in the urinary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tract</a:t>
            </a:r>
          </a:p>
          <a:p>
            <a:pPr algn="l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Catheter use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suppressed immune system</a:t>
            </a:r>
          </a:p>
        </p:txBody>
      </p:sp>
    </p:spTree>
    <p:extLst>
      <p:ext uri="{BB962C8B-B14F-4D97-AF65-F5344CB8AC3E}">
        <p14:creationId xmlns:p14="http://schemas.microsoft.com/office/powerpoint/2010/main" val="128200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Renal calculi</a:t>
            </a:r>
            <a:endParaRPr lang="ar-S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946" y="1268760"/>
            <a:ext cx="9001156" cy="3888432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Also called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Kidney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stones: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solid masses made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crystals</a:t>
            </a: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Kidney stones usually originate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kidneys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but can develop anywhere along your urinary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Form mainly in renal pelvis, but can form anywhere in the kidneys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causes of kidney stones vary according to the type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stone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295814"/>
            <a:ext cx="3759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Kidney Stones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45664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kidney stones include:</a:t>
            </a:r>
          </a:p>
          <a:p>
            <a:pPr algn="l"/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Calcium salts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 most common e.g. calcium oxalate )</a:t>
            </a:r>
          </a:p>
          <a:p>
            <a:pPr algn="l"/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Uric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(this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of stone develops when urine is too acidic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Tx/>
              <a:buChar char="-"/>
            </a:pPr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Cystine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57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260648"/>
            <a:ext cx="56108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Renal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 (urinary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system)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096" y="1021641"/>
            <a:ext cx="8740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Consists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kidneys, ureters, urinary bladder, and urethra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3761" y="3068960"/>
            <a:ext cx="8229600" cy="3024336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Arial" pitchFamily="34" charset="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 Excretion of metabolic wastes</a:t>
            </a:r>
          </a:p>
          <a:p>
            <a:pPr algn="l" rtl="0">
              <a:buFont typeface="Arial" pitchFamily="34" charset="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2- Regulation of mineral and water balance, pH, …</a:t>
            </a:r>
          </a:p>
          <a:p>
            <a:pPr algn="l" rtl="0">
              <a:buFont typeface="Arial" pitchFamily="34" charset="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 Release of renin that is important in ABP and blood volume regulation</a:t>
            </a:r>
          </a:p>
          <a:p>
            <a:pPr algn="l" rtl="0">
              <a:buFont typeface="Arial" pitchFamily="34" charset="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4- Release of erythropoietin hormone that stimulates RBCs formation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5211" y="2310336"/>
            <a:ext cx="3789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Functions of the kidney</a:t>
            </a:r>
          </a:p>
        </p:txBody>
      </p:sp>
    </p:spTree>
    <p:extLst>
      <p:ext uri="{BB962C8B-B14F-4D97-AF65-F5344CB8AC3E}">
        <p14:creationId xmlns:p14="http://schemas.microsoft.com/office/powerpoint/2010/main" val="198975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76672"/>
            <a:ext cx="8424936" cy="591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en-US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Predisposing </a:t>
            </a:r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Factors:</a:t>
            </a:r>
          </a:p>
          <a:p>
            <a:pPr algn="l" rtl="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greatest risk factor for kidney stones is making less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than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one liter of urine per day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Family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personal history.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Dehydration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(urine becomes concentrated, allowing minerals to crystallize and stick together)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Changes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urine pH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High-protein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salt, or glucose diet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Gout</a:t>
            </a:r>
          </a:p>
          <a:p>
            <a:pPr algn="l" rtl="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Obstruction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urine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flow</a:t>
            </a:r>
          </a:p>
          <a:p>
            <a:pPr algn="l" rtl="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Being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obese.</a:t>
            </a:r>
          </a:p>
          <a:p>
            <a:pPr marL="342900" indent="-342900" algn="l" rtl="0">
              <a:spcBef>
                <a:spcPct val="20000"/>
              </a:spcBef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etterimages.com/images/vpv/000/000/002/2477-0550x04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928670"/>
            <a:ext cx="4524376" cy="5238750"/>
          </a:xfrm>
          <a:prstGeom prst="rect">
            <a:avLst/>
          </a:prstGeom>
          <a:noFill/>
        </p:spPr>
      </p:pic>
      <p:pic>
        <p:nvPicPr>
          <p:cNvPr id="5" name="Picture 2" descr="http://www.homeopathictreatment4u.com/kidneysto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857364"/>
            <a:ext cx="3810001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85728"/>
            <a:ext cx="9144000" cy="657227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Manifestations:</a:t>
            </a:r>
          </a:p>
          <a:p>
            <a:pPr algn="l" rtl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1-May be asymptomatic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2- In case of obstruction: severe pain and decreased urine volume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3-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Hematuria,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4- Fever and chills due to associated UTI 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5-GIT symptoms: nausea and vomiting from pain 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4- frequent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need to urinate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algn="l" rtl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1-Preventive measures: increased fluid intake and reduced serum uric acid levels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2-Surgical removal of the stones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3-Lithotripsy: ultrasonic destruction of the stones</a:t>
            </a:r>
          </a:p>
          <a:p>
            <a:pPr algn="l" rtl="0"/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Renal failure</a:t>
            </a:r>
            <a:endParaRPr lang="ar-S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772816"/>
            <a:ext cx="8229600" cy="2952328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Means significant loss of renal functions to the point where less than 10-20% of normal GFR remains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be acute or chronic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Acute renal failure</a:t>
            </a:r>
            <a:endParaRPr lang="ar-S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8712968" cy="439248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the kidneys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suddenly become unable to filter waste products from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blood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When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kidneys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lose their filtering ability, dangerous levels of wastes may accumulate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blood's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chemical makeup may get out of balance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It’s common in people who are already in the hospital. People who are critically ill and need intensive care have the highest risk of developing acute kidney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failure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may be reversible. </a:t>
            </a:r>
            <a:endParaRPr lang="en-US" b="1" u="sng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ealthcommunities.com/nep/Images/renal-obstruc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428604"/>
            <a:ext cx="4371968" cy="6240756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73698" y="188640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Causes: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Prerenal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caused by decreased blood flow to the kidney as in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shock,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hemorrhage and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hypotension</a:t>
            </a:r>
          </a:p>
          <a:p>
            <a:pPr marL="342900" lvl="0" indent="-342900" algn="l" rtl="0">
              <a:spcBef>
                <a:spcPct val="20000"/>
              </a:spcBef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Intrarenal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caused by renal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diseases</a:t>
            </a:r>
          </a:p>
          <a:p>
            <a:pPr marL="342900" lvl="0" indent="-342900" algn="l" rtl="0">
              <a:spcBef>
                <a:spcPct val="20000"/>
              </a:spcBef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Postrenal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caused by obstruction of urine flow by calculi, prostatic enlargement and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tumors </a:t>
            </a:r>
            <a:endParaRPr lang="ar-S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2859"/>
            <a:ext cx="8229600" cy="72008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Acute renal failure (cont)</a:t>
            </a:r>
            <a:endParaRPr lang="ar-SA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836712"/>
            <a:ext cx="9144000" cy="5257800"/>
          </a:xfrm>
        </p:spPr>
        <p:txBody>
          <a:bodyPr>
            <a:normAutofit/>
          </a:bodyPr>
          <a:lstStyle/>
          <a:p>
            <a:pPr algn="l" rtl="0"/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Manifestations: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1-Oliguria : decreased urine volume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2-Elevated blood urea nitrogen (BUN) and serum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creatinine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3-Alteration of serum electrolytes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4-Possible edema and fluid retention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/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Prevention: by control of ABP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2-Correction of fluid and electrolyte imbalance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3-Dialysis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Chronic renal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failure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called chronic kidney failure, describes the gradual loss of kidney function</a:t>
            </a:r>
            <a:endParaRPr lang="ar-S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068960"/>
            <a:ext cx="8229600" cy="2736304"/>
          </a:xfrm>
        </p:spPr>
        <p:txBody>
          <a:bodyPr>
            <a:noAutofit/>
          </a:bodyPr>
          <a:lstStyle/>
          <a:p>
            <a:pPr algn="l" rtl="0"/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Causes</a:t>
            </a:r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/>
            <a:endParaRPr lang="en-US" sz="2400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Chronic renal diseases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Renal obstruction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Toxins or drugs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4- Diabetes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Hypertension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Autoimmune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diseases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04664"/>
            <a:ext cx="9144000" cy="5949280"/>
          </a:xfrm>
        </p:spPr>
        <p:txBody>
          <a:bodyPr>
            <a:normAutofit fontScale="62500" lnSpcReduction="20000"/>
          </a:bodyPr>
          <a:lstStyle/>
          <a:p>
            <a:pPr algn="l" rtl="0"/>
            <a:r>
              <a:rPr lang="en-US" sz="4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Manifestations : is a multisystem disease</a:t>
            </a:r>
            <a:r>
              <a:rPr lang="en-US" sz="4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rtl="0"/>
            <a:endParaRPr lang="en-US" sz="30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Body 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fluids: polyuria and acidosis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2-Blood: anemia due to decreased </a:t>
            </a:r>
            <a:r>
              <a:rPr lang="en-US" sz="3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erythropoietin</a:t>
            </a: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lang="en-US" sz="3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hormone produced largely in the kidneys that influences the rate of production of red blood </a:t>
            </a:r>
            <a:r>
              <a:rPr lang="en-US" sz="3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cells) 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3-CVS: hypertension and edema due to activation of </a:t>
            </a:r>
            <a:r>
              <a:rPr lang="en-US" sz="3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renin-angiotensin system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(increase blood pressure.)</a:t>
            </a:r>
            <a:endParaRPr lang="en-US" sz="3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  <a:buNone/>
            </a:pPr>
            <a:endParaRPr lang="en-US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4-GIT: anorexia and nausea due to accumulation of wastes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5-CNS: uremic encephalopathy due to accumulation of ammonia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6-Musculoskeletal: muscle and bone weakness due to loss of calcium and minerals</a:t>
            </a:r>
          </a:p>
          <a:p>
            <a:pPr algn="l" rtl="0">
              <a:buNone/>
            </a:pP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20688"/>
            <a:ext cx="82089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1-Management of fluids and electrolytes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2-Restriction of protein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intake to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minimize waste products in your blood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3-Erythropoietin to treat anemia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4-Renal dialysis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5-Renal transplantation</a:t>
            </a:r>
            <a:endParaRPr lang="ar-SA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9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592" y="980728"/>
            <a:ext cx="882131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Functional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unit of the kidney, the structure that actually produces urine in the process of removing waste and excess substances from the blood.</a:t>
            </a:r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en-US" sz="28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- It is  </a:t>
            </a: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tiny filtering structure in </a:t>
            </a:r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kidneys.</a:t>
            </a:r>
          </a:p>
          <a:p>
            <a:pPr algn="l"/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There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about 1,000,000 nephrons in each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kidney</a:t>
            </a:r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- Each </a:t>
            </a: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nephron is composed of two main structures: </a:t>
            </a:r>
            <a:r>
              <a:rPr lang="en-US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glomerulus </a:t>
            </a:r>
            <a:r>
              <a:rPr lang="en-US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and renal (kidney) tubule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16632"/>
            <a:ext cx="3105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Kidney Nephron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17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chft.nhs.uk/img/renaldialys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258051" cy="583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Thanks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77" y="188640"/>
            <a:ext cx="88708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Glomerulus</a:t>
            </a:r>
            <a:r>
              <a:rPr lang="en-US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is a tiny blood vessel or </a:t>
            </a:r>
            <a:r>
              <a:rPr lang="en-US" sz="28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capillary filter blood </a:t>
            </a:r>
            <a:r>
              <a:rPr lang="en-US" sz="28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and remove excess fluids </a:t>
            </a:r>
            <a:endParaRPr lang="en-US" sz="2800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Tubule</a:t>
            </a:r>
            <a:r>
              <a:rPr lang="en-US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a tiny tube where the wastes, extra fluid and other recyclable substances like sodium and potassium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filtered out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glomerulus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pass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through.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3068961"/>
            <a:ext cx="4687887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35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Diagram of Kidney Nephron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071546"/>
            <a:ext cx="9144000" cy="5571881"/>
            <a:chOff x="336" y="413"/>
            <a:chExt cx="5232" cy="3740"/>
          </a:xfrm>
        </p:grpSpPr>
        <p:sp>
          <p:nvSpPr>
            <p:cNvPr id="31766" name="Text Box 4"/>
            <p:cNvSpPr txBox="1">
              <a:spLocks noChangeArrowheads="1"/>
            </p:cNvSpPr>
            <p:nvPr/>
          </p:nvSpPr>
          <p:spPr bwMode="auto">
            <a:xfrm>
              <a:off x="624" y="940"/>
              <a:ext cx="1248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Efferent arteriole</a:t>
              </a:r>
            </a:p>
          </p:txBody>
        </p:sp>
        <p:sp>
          <p:nvSpPr>
            <p:cNvPr id="31767" name="Text Box 5"/>
            <p:cNvSpPr txBox="1">
              <a:spLocks noChangeArrowheads="1"/>
            </p:cNvSpPr>
            <p:nvPr/>
          </p:nvSpPr>
          <p:spPr bwMode="auto">
            <a:xfrm>
              <a:off x="576" y="1248"/>
              <a:ext cx="120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Afferent arteriole</a:t>
              </a:r>
            </a:p>
          </p:txBody>
        </p:sp>
        <p:sp>
          <p:nvSpPr>
            <p:cNvPr id="31768" name="Text Box 6"/>
            <p:cNvSpPr txBox="1">
              <a:spLocks noChangeArrowheads="1"/>
            </p:cNvSpPr>
            <p:nvPr/>
          </p:nvSpPr>
          <p:spPr bwMode="auto">
            <a:xfrm>
              <a:off x="1009" y="1602"/>
              <a:ext cx="1007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Bowman’s capsule</a:t>
              </a:r>
            </a:p>
          </p:txBody>
        </p:sp>
        <p:sp>
          <p:nvSpPr>
            <p:cNvPr id="31769" name="Text Box 7"/>
            <p:cNvSpPr txBox="1">
              <a:spLocks noChangeArrowheads="1"/>
            </p:cNvSpPr>
            <p:nvPr/>
          </p:nvSpPr>
          <p:spPr bwMode="auto">
            <a:xfrm>
              <a:off x="1152" y="2976"/>
              <a:ext cx="817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Collecting duct</a:t>
              </a:r>
            </a:p>
          </p:txBody>
        </p:sp>
        <p:sp>
          <p:nvSpPr>
            <p:cNvPr id="31770" name="Text Box 8"/>
            <p:cNvSpPr txBox="1">
              <a:spLocks noChangeArrowheads="1"/>
            </p:cNvSpPr>
            <p:nvPr/>
          </p:nvSpPr>
          <p:spPr bwMode="auto">
            <a:xfrm>
              <a:off x="3744" y="930"/>
              <a:ext cx="1391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 dirty="0"/>
                <a:t>Proximal convoluted tubule</a:t>
              </a:r>
            </a:p>
          </p:txBody>
        </p:sp>
        <p:sp>
          <p:nvSpPr>
            <p:cNvPr id="31771" name="Text Box 9"/>
            <p:cNvSpPr txBox="1">
              <a:spLocks noChangeArrowheads="1"/>
            </p:cNvSpPr>
            <p:nvPr/>
          </p:nvSpPr>
          <p:spPr bwMode="auto">
            <a:xfrm>
              <a:off x="3744" y="1227"/>
              <a:ext cx="153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Glomerulus</a:t>
              </a:r>
            </a:p>
          </p:txBody>
        </p:sp>
        <p:sp>
          <p:nvSpPr>
            <p:cNvPr id="31772" name="Text Box 10"/>
            <p:cNvSpPr txBox="1">
              <a:spLocks noChangeArrowheads="1"/>
            </p:cNvSpPr>
            <p:nvPr/>
          </p:nvSpPr>
          <p:spPr bwMode="auto">
            <a:xfrm>
              <a:off x="3744" y="1584"/>
              <a:ext cx="158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Peritubular capillaries</a:t>
              </a:r>
            </a:p>
          </p:txBody>
        </p:sp>
        <p:sp>
          <p:nvSpPr>
            <p:cNvPr id="31773" name="Text Box 11"/>
            <p:cNvSpPr txBox="1">
              <a:spLocks noChangeArrowheads="1"/>
            </p:cNvSpPr>
            <p:nvPr/>
          </p:nvSpPr>
          <p:spPr bwMode="auto">
            <a:xfrm>
              <a:off x="3744" y="2496"/>
              <a:ext cx="1391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Vasa recta</a:t>
              </a:r>
            </a:p>
          </p:txBody>
        </p:sp>
        <p:sp>
          <p:nvSpPr>
            <p:cNvPr id="31774" name="Text Box 12"/>
            <p:cNvSpPr txBox="1">
              <a:spLocks noChangeArrowheads="1"/>
            </p:cNvSpPr>
            <p:nvPr/>
          </p:nvSpPr>
          <p:spPr bwMode="auto">
            <a:xfrm>
              <a:off x="3744" y="2947"/>
              <a:ext cx="1776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Decending limb of loop of Henle</a:t>
              </a:r>
            </a:p>
          </p:txBody>
        </p:sp>
        <p:sp>
          <p:nvSpPr>
            <p:cNvPr id="31775" name="Text Box 13"/>
            <p:cNvSpPr txBox="1">
              <a:spLocks noChangeArrowheads="1"/>
            </p:cNvSpPr>
            <p:nvPr/>
          </p:nvSpPr>
          <p:spPr bwMode="auto">
            <a:xfrm>
              <a:off x="3744" y="3484"/>
              <a:ext cx="1824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Ascending limb of loop of Henle</a:t>
              </a:r>
            </a:p>
          </p:txBody>
        </p:sp>
        <p:sp>
          <p:nvSpPr>
            <p:cNvPr id="31776" name="Text Box 14"/>
            <p:cNvSpPr txBox="1">
              <a:spLocks noChangeArrowheads="1"/>
            </p:cNvSpPr>
            <p:nvPr/>
          </p:nvSpPr>
          <p:spPr bwMode="auto">
            <a:xfrm>
              <a:off x="576" y="2227"/>
              <a:ext cx="124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none"/>
                <a:t>Distal convoluted tubule</a:t>
              </a: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336" y="413"/>
              <a:ext cx="5232" cy="3740"/>
              <a:chOff x="336" y="413"/>
              <a:chExt cx="5232" cy="3740"/>
            </a:xfrm>
          </p:grpSpPr>
          <p:pic>
            <p:nvPicPr>
              <p:cNvPr id="31778" name="Picture 16" descr="F:\Kidney_Nephron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012" y="413"/>
                <a:ext cx="1839" cy="37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79" name="Rectangle 17"/>
              <p:cNvSpPr>
                <a:spLocks noChangeArrowheads="1"/>
              </p:cNvSpPr>
              <p:nvPr/>
            </p:nvSpPr>
            <p:spPr bwMode="auto">
              <a:xfrm>
                <a:off x="336" y="816"/>
                <a:ext cx="5232" cy="3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ar-SA" sz="3600" u="none"/>
              </a:p>
            </p:txBody>
          </p:sp>
        </p:grpSp>
      </p:grpSp>
      <p:sp>
        <p:nvSpPr>
          <p:cNvPr id="31748" name="Text Box 18"/>
          <p:cNvSpPr txBox="1">
            <a:spLocks noChangeArrowheads="1"/>
          </p:cNvSpPr>
          <p:nvPr/>
        </p:nvSpPr>
        <p:spPr bwMode="auto">
          <a:xfrm>
            <a:off x="685800" y="62484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none"/>
              <a:t>Unit 1 - Objective 4</a:t>
            </a:r>
          </a:p>
        </p:txBody>
      </p:sp>
      <p:sp>
        <p:nvSpPr>
          <p:cNvPr id="31749" name="Line 20"/>
          <p:cNvSpPr>
            <a:spLocks noChangeShapeType="1"/>
          </p:cNvSpPr>
          <p:nvPr/>
        </p:nvSpPr>
        <p:spPr bwMode="auto">
          <a:xfrm>
            <a:off x="5029200" y="4191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0" name="Line 21"/>
          <p:cNvSpPr>
            <a:spLocks noChangeShapeType="1"/>
          </p:cNvSpPr>
          <p:nvPr/>
        </p:nvSpPr>
        <p:spPr bwMode="auto">
          <a:xfrm>
            <a:off x="4953000" y="5105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1" name="Line 23"/>
          <p:cNvSpPr>
            <a:spLocks noChangeShapeType="1"/>
          </p:cNvSpPr>
          <p:nvPr/>
        </p:nvSpPr>
        <p:spPr bwMode="auto">
          <a:xfrm>
            <a:off x="4343400" y="5486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24"/>
          <p:cNvSpPr>
            <a:spLocks noChangeShapeType="1"/>
          </p:cNvSpPr>
          <p:nvPr/>
        </p:nvSpPr>
        <p:spPr bwMode="auto">
          <a:xfrm>
            <a:off x="5867400" y="5486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3" name="Line 25"/>
          <p:cNvSpPr>
            <a:spLocks noChangeShapeType="1"/>
          </p:cNvSpPr>
          <p:nvPr/>
        </p:nvSpPr>
        <p:spPr bwMode="auto">
          <a:xfrm>
            <a:off x="5867400" y="5943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4" name="Line 26"/>
          <p:cNvSpPr>
            <a:spLocks noChangeShapeType="1"/>
          </p:cNvSpPr>
          <p:nvPr/>
        </p:nvSpPr>
        <p:spPr bwMode="auto">
          <a:xfrm>
            <a:off x="5257800" y="1905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5" name="Line 27"/>
          <p:cNvSpPr>
            <a:spLocks noChangeShapeType="1"/>
          </p:cNvSpPr>
          <p:nvPr/>
        </p:nvSpPr>
        <p:spPr bwMode="auto">
          <a:xfrm>
            <a:off x="4191000" y="2362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6" name="Line 28"/>
          <p:cNvSpPr>
            <a:spLocks noChangeShapeType="1"/>
          </p:cNvSpPr>
          <p:nvPr/>
        </p:nvSpPr>
        <p:spPr bwMode="auto">
          <a:xfrm>
            <a:off x="5486400" y="2590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7" name="Line 29"/>
          <p:cNvSpPr>
            <a:spLocks noChangeShapeType="1"/>
          </p:cNvSpPr>
          <p:nvPr/>
        </p:nvSpPr>
        <p:spPr bwMode="auto">
          <a:xfrm>
            <a:off x="5791200" y="2590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8" name="Line 31"/>
          <p:cNvSpPr>
            <a:spLocks noChangeShapeType="1"/>
          </p:cNvSpPr>
          <p:nvPr/>
        </p:nvSpPr>
        <p:spPr bwMode="auto">
          <a:xfrm>
            <a:off x="5791200" y="2971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9" name="Line 32"/>
          <p:cNvSpPr>
            <a:spLocks noChangeShapeType="1"/>
          </p:cNvSpPr>
          <p:nvPr/>
        </p:nvSpPr>
        <p:spPr bwMode="auto">
          <a:xfrm flipH="1">
            <a:off x="2971800" y="525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0" name="Line 33"/>
          <p:cNvSpPr>
            <a:spLocks noChangeShapeType="1"/>
          </p:cNvSpPr>
          <p:nvPr/>
        </p:nvSpPr>
        <p:spPr bwMode="auto">
          <a:xfrm flipH="1">
            <a:off x="3733800" y="3352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1" name="Line 34"/>
          <p:cNvSpPr>
            <a:spLocks noChangeShapeType="1"/>
          </p:cNvSpPr>
          <p:nvPr/>
        </p:nvSpPr>
        <p:spPr bwMode="auto">
          <a:xfrm>
            <a:off x="3810000" y="3352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2" name="Line 35"/>
          <p:cNvSpPr>
            <a:spLocks noChangeShapeType="1"/>
          </p:cNvSpPr>
          <p:nvPr/>
        </p:nvSpPr>
        <p:spPr bwMode="auto">
          <a:xfrm flipH="1">
            <a:off x="2514600" y="4114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3" name="Line 36"/>
          <p:cNvSpPr>
            <a:spLocks noChangeShapeType="1"/>
          </p:cNvSpPr>
          <p:nvPr/>
        </p:nvSpPr>
        <p:spPr bwMode="auto">
          <a:xfrm flipH="1">
            <a:off x="2971800" y="25146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4" name="Line 37"/>
          <p:cNvSpPr>
            <a:spLocks noChangeShapeType="1"/>
          </p:cNvSpPr>
          <p:nvPr/>
        </p:nvSpPr>
        <p:spPr bwMode="auto">
          <a:xfrm flipH="1">
            <a:off x="3200400" y="2286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5" name="Line 38"/>
          <p:cNvSpPr>
            <a:spLocks noChangeShapeType="1"/>
          </p:cNvSpPr>
          <p:nvPr/>
        </p:nvSpPr>
        <p:spPr bwMode="auto">
          <a:xfrm flipH="1" flipV="1">
            <a:off x="3276600" y="19812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591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392488" cy="3380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456384" cy="284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87624" y="4437112"/>
            <a:ext cx="5436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https://www.youtube.com/watch?v=Z2PugQZFLR0</a:t>
            </a:r>
          </a:p>
        </p:txBody>
      </p:sp>
    </p:spTree>
    <p:extLst>
      <p:ext uri="{BB962C8B-B14F-4D97-AF65-F5344CB8AC3E}">
        <p14:creationId xmlns:p14="http://schemas.microsoft.com/office/powerpoint/2010/main" val="259540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Kidney Diagram</a:t>
            </a:r>
          </a:p>
        </p:txBody>
      </p:sp>
      <p:pic>
        <p:nvPicPr>
          <p:cNvPr id="16387" name="Picture 3" descr="F:\Kidney Diagr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524000"/>
            <a:ext cx="5454650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1752600" y="57150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09600" y="54102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 dirty="0"/>
              <a:t>Capsule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6400800" y="3733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1" name="Line 10"/>
          <p:cNvSpPr>
            <a:spLocks noChangeShapeType="1"/>
          </p:cNvSpPr>
          <p:nvPr/>
        </p:nvSpPr>
        <p:spPr bwMode="auto">
          <a:xfrm>
            <a:off x="5638800" y="40386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6705600" y="34290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Renal Vein</a:t>
            </a:r>
          </a:p>
        </p:txBody>
      </p:sp>
      <p:sp>
        <p:nvSpPr>
          <p:cNvPr id="16393" name="Text Box 12"/>
          <p:cNvSpPr txBox="1">
            <a:spLocks noChangeArrowheads="1"/>
          </p:cNvSpPr>
          <p:nvPr/>
        </p:nvSpPr>
        <p:spPr bwMode="auto">
          <a:xfrm>
            <a:off x="6705600" y="3810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Renal Artery</a:t>
            </a:r>
          </a:p>
        </p:txBody>
      </p:sp>
      <p:sp>
        <p:nvSpPr>
          <p:cNvPr id="16394" name="Line 13"/>
          <p:cNvSpPr>
            <a:spLocks noChangeShapeType="1"/>
          </p:cNvSpPr>
          <p:nvPr/>
        </p:nvSpPr>
        <p:spPr bwMode="auto">
          <a:xfrm flipH="1" flipV="1">
            <a:off x="1828800" y="40386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609600" y="3810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Cortex</a:t>
            </a:r>
            <a:endParaRPr lang="en-US" u="none"/>
          </a:p>
        </p:txBody>
      </p:sp>
      <p:sp>
        <p:nvSpPr>
          <p:cNvPr id="16396" name="Line 15"/>
          <p:cNvSpPr>
            <a:spLocks noChangeShapeType="1"/>
          </p:cNvSpPr>
          <p:nvPr/>
        </p:nvSpPr>
        <p:spPr bwMode="auto">
          <a:xfrm flipH="1">
            <a:off x="1828800" y="35814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609600" y="3352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Pyramid</a:t>
            </a:r>
            <a:endParaRPr lang="en-US" u="none"/>
          </a:p>
        </p:txBody>
      </p:sp>
      <p:sp>
        <p:nvSpPr>
          <p:cNvPr id="16398" name="Line 17"/>
          <p:cNvSpPr>
            <a:spLocks noChangeShapeType="1"/>
          </p:cNvSpPr>
          <p:nvPr/>
        </p:nvSpPr>
        <p:spPr bwMode="auto">
          <a:xfrm flipH="1" flipV="1">
            <a:off x="1828800" y="3124200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9" name="Text Box 18"/>
          <p:cNvSpPr txBox="1">
            <a:spLocks noChangeArrowheads="1"/>
          </p:cNvSpPr>
          <p:nvPr/>
        </p:nvSpPr>
        <p:spPr bwMode="auto">
          <a:xfrm>
            <a:off x="609600" y="2895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Papilla</a:t>
            </a:r>
            <a:endParaRPr lang="en-US" u="none"/>
          </a:p>
        </p:txBody>
      </p:sp>
      <p:sp>
        <p:nvSpPr>
          <p:cNvPr id="16400" name="Line 19"/>
          <p:cNvSpPr>
            <a:spLocks noChangeShapeType="1"/>
          </p:cNvSpPr>
          <p:nvPr/>
        </p:nvSpPr>
        <p:spPr bwMode="auto">
          <a:xfrm>
            <a:off x="4495800" y="3352800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01" name="Text Box 21"/>
          <p:cNvSpPr txBox="1">
            <a:spLocks noChangeArrowheads="1"/>
          </p:cNvSpPr>
          <p:nvPr/>
        </p:nvSpPr>
        <p:spPr bwMode="auto">
          <a:xfrm>
            <a:off x="6705600" y="3124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Calyx</a:t>
            </a:r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>
            <a:off x="4953000" y="43434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03" name="Text Box 23"/>
          <p:cNvSpPr txBox="1">
            <a:spLocks noChangeArrowheads="1"/>
          </p:cNvSpPr>
          <p:nvPr/>
        </p:nvSpPr>
        <p:spPr bwMode="auto">
          <a:xfrm>
            <a:off x="6705600" y="4114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Pelvis</a:t>
            </a:r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>
            <a:off x="5791200" y="60198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05" name="Text Box 25"/>
          <p:cNvSpPr txBox="1">
            <a:spLocks noChangeArrowheads="1"/>
          </p:cNvSpPr>
          <p:nvPr/>
        </p:nvSpPr>
        <p:spPr bwMode="auto">
          <a:xfrm>
            <a:off x="6705600" y="57912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Ureter</a:t>
            </a:r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 flipH="1">
            <a:off x="1828800" y="48006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07" name="Text Box 27"/>
          <p:cNvSpPr txBox="1">
            <a:spLocks noChangeArrowheads="1"/>
          </p:cNvSpPr>
          <p:nvPr/>
        </p:nvSpPr>
        <p:spPr bwMode="auto">
          <a:xfrm>
            <a:off x="609600" y="4572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Column</a:t>
            </a:r>
          </a:p>
        </p:txBody>
      </p:sp>
      <p:sp>
        <p:nvSpPr>
          <p:cNvPr id="16408" name="Line 28"/>
          <p:cNvSpPr>
            <a:spLocks noChangeShapeType="1"/>
          </p:cNvSpPr>
          <p:nvPr/>
        </p:nvSpPr>
        <p:spPr bwMode="auto">
          <a:xfrm>
            <a:off x="4267200" y="2362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09" name="Line 29"/>
          <p:cNvSpPr>
            <a:spLocks noChangeShapeType="1"/>
          </p:cNvSpPr>
          <p:nvPr/>
        </p:nvSpPr>
        <p:spPr bwMode="auto">
          <a:xfrm flipH="1">
            <a:off x="1828800" y="26670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10" name="Text Box 30"/>
          <p:cNvSpPr txBox="1">
            <a:spLocks noChangeArrowheads="1"/>
          </p:cNvSpPr>
          <p:nvPr/>
        </p:nvSpPr>
        <p:spPr bwMode="auto">
          <a:xfrm>
            <a:off x="609600" y="23622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Medulla</a:t>
            </a:r>
            <a:endParaRPr lang="en-US" u="none"/>
          </a:p>
        </p:txBody>
      </p:sp>
      <p:sp>
        <p:nvSpPr>
          <p:cNvPr id="16411" name="Line 34"/>
          <p:cNvSpPr>
            <a:spLocks noChangeShapeType="1"/>
          </p:cNvSpPr>
          <p:nvPr/>
        </p:nvSpPr>
        <p:spPr bwMode="auto">
          <a:xfrm>
            <a:off x="3505200" y="4419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12" name="Line 37"/>
          <p:cNvSpPr>
            <a:spLocks noChangeShapeType="1"/>
          </p:cNvSpPr>
          <p:nvPr/>
        </p:nvSpPr>
        <p:spPr bwMode="auto">
          <a:xfrm flipV="1">
            <a:off x="40386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3352800" y="4191000"/>
            <a:ext cx="914400" cy="304800"/>
            <a:chOff x="2160" y="2640"/>
            <a:chExt cx="576" cy="192"/>
          </a:xfrm>
        </p:grpSpPr>
        <p:sp>
          <p:nvSpPr>
            <p:cNvPr id="16418" name="Rectangle 32"/>
            <p:cNvSpPr>
              <a:spLocks noChangeArrowheads="1"/>
            </p:cNvSpPr>
            <p:nvPr/>
          </p:nvSpPr>
          <p:spPr bwMode="auto">
            <a:xfrm>
              <a:off x="2160" y="2640"/>
              <a:ext cx="48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419" name="Line 33"/>
            <p:cNvSpPr>
              <a:spLocks noChangeShapeType="1"/>
            </p:cNvSpPr>
            <p:nvPr/>
          </p:nvSpPr>
          <p:spPr bwMode="auto">
            <a:xfrm>
              <a:off x="2208" y="278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420" name="Line 38"/>
            <p:cNvSpPr>
              <a:spLocks noChangeShapeType="1"/>
            </p:cNvSpPr>
            <p:nvPr/>
          </p:nvSpPr>
          <p:spPr bwMode="auto">
            <a:xfrm flipH="1">
              <a:off x="2208" y="273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421" name="Line 40"/>
            <p:cNvSpPr>
              <a:spLocks noChangeShapeType="1"/>
            </p:cNvSpPr>
            <p:nvPr/>
          </p:nvSpPr>
          <p:spPr bwMode="auto">
            <a:xfrm flipV="1">
              <a:off x="2208" y="268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422" name="Line 41"/>
            <p:cNvSpPr>
              <a:spLocks noChangeShapeType="1"/>
            </p:cNvSpPr>
            <p:nvPr/>
          </p:nvSpPr>
          <p:spPr bwMode="auto">
            <a:xfrm>
              <a:off x="2256" y="2688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6414" name="Line 42"/>
          <p:cNvSpPr>
            <a:spLocks noChangeShapeType="1"/>
          </p:cNvSpPr>
          <p:nvPr/>
        </p:nvSpPr>
        <p:spPr bwMode="auto">
          <a:xfrm flipH="1" flipV="1">
            <a:off x="1828800" y="4343400"/>
            <a:ext cx="1600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15" name="Text Box 43"/>
          <p:cNvSpPr txBox="1">
            <a:spLocks noChangeArrowheads="1"/>
          </p:cNvSpPr>
          <p:nvPr/>
        </p:nvSpPr>
        <p:spPr bwMode="auto">
          <a:xfrm>
            <a:off x="609600" y="4114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/>
              <a:t>Nephron</a:t>
            </a:r>
          </a:p>
        </p:txBody>
      </p:sp>
      <p:sp>
        <p:nvSpPr>
          <p:cNvPr id="16416" name="Line 45"/>
          <p:cNvSpPr>
            <a:spLocks noChangeShapeType="1"/>
          </p:cNvSpPr>
          <p:nvPr/>
        </p:nvSpPr>
        <p:spPr bwMode="auto">
          <a:xfrm flipV="1">
            <a:off x="39624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17" name="Line 47"/>
          <p:cNvSpPr>
            <a:spLocks noChangeShapeType="1"/>
          </p:cNvSpPr>
          <p:nvPr/>
        </p:nvSpPr>
        <p:spPr bwMode="auto">
          <a:xfrm>
            <a:off x="3429000" y="4419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32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36912"/>
            <a:ext cx="6737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Pathophysiology of Renal System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45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lomerulonephritis</a:t>
            </a:r>
            <a:endParaRPr lang="ar-S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12777"/>
            <a:ext cx="8424936" cy="3600400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 inflammation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the glomeruli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Glomeruli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remove excess fluid, electrolytes and waste from your bloodstream and pass them into your urine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Also called glomerular disease, glomerulonephritis can be acute — a sudden attack of inflammation — or chronic — coming on gradually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1004</TotalTime>
  <Words>1112</Words>
  <Application>Microsoft Office PowerPoint</Application>
  <PresentationFormat>On-screen Show (4:3)</PresentationFormat>
  <Paragraphs>185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Equity</vt:lpstr>
      <vt:lpstr>Pathophysiology  of  Renal System</vt:lpstr>
      <vt:lpstr>PowerPoint Presentation</vt:lpstr>
      <vt:lpstr>PowerPoint Presentation</vt:lpstr>
      <vt:lpstr>PowerPoint Presentation</vt:lpstr>
      <vt:lpstr>Diagram of Kidney Nephron</vt:lpstr>
      <vt:lpstr>PowerPoint Presentation</vt:lpstr>
      <vt:lpstr>Kidney Diagram</vt:lpstr>
      <vt:lpstr>PowerPoint Presentation</vt:lpstr>
      <vt:lpstr>Glomerulonephritis</vt:lpstr>
      <vt:lpstr>PowerPoint Presentation</vt:lpstr>
      <vt:lpstr>PowerPoint Presentation</vt:lpstr>
      <vt:lpstr>PowerPoint Presentation</vt:lpstr>
      <vt:lpstr>Manifestations of glomerulonephritis</vt:lpstr>
      <vt:lpstr>Treatment of glomerulonephritis</vt:lpstr>
      <vt:lpstr>Urinary tract infection (UTI)</vt:lpstr>
      <vt:lpstr>PowerPoint Presentation</vt:lpstr>
      <vt:lpstr>PowerPoint Presentation</vt:lpstr>
      <vt:lpstr>Renal calculi</vt:lpstr>
      <vt:lpstr>PowerPoint Presentation</vt:lpstr>
      <vt:lpstr>PowerPoint Presentation</vt:lpstr>
      <vt:lpstr>PowerPoint Presentation</vt:lpstr>
      <vt:lpstr>PowerPoint Presentation</vt:lpstr>
      <vt:lpstr>Renal failure</vt:lpstr>
      <vt:lpstr>Acute renal failure</vt:lpstr>
      <vt:lpstr>PowerPoint Presentation</vt:lpstr>
      <vt:lpstr>Acute renal failure (cont)</vt:lpstr>
      <vt:lpstr>Chronic renal failure    Also called chronic kidney failure, describes the gradual loss of kidney function</vt:lpstr>
      <vt:lpstr>PowerPoint Presentation</vt:lpstr>
      <vt:lpstr>PowerPoint Presentation</vt:lpstr>
      <vt:lpstr>PowerPoint Presentation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Pathophysiology  of  renal system</dc:title>
  <dc:creator>Micro</dc:creator>
  <cp:lastModifiedBy>Iman Alajeyan</cp:lastModifiedBy>
  <cp:revision>93</cp:revision>
  <dcterms:created xsi:type="dcterms:W3CDTF">2011-10-15T22:03:27Z</dcterms:created>
  <dcterms:modified xsi:type="dcterms:W3CDTF">2017-03-27T08:50:38Z</dcterms:modified>
</cp:coreProperties>
</file>