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71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5E19-C71E-4B8B-9169-F7E4A727AA32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08063-F31F-4B90-9E25-DC84BD7E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532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5E19-C71E-4B8B-9169-F7E4A727AA32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08063-F31F-4B90-9E25-DC84BD7E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621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5E19-C71E-4B8B-9169-F7E4A727AA32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08063-F31F-4B90-9E25-DC84BD7E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5E19-C71E-4B8B-9169-F7E4A727AA32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08063-F31F-4B90-9E25-DC84BD7E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354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5E19-C71E-4B8B-9169-F7E4A727AA32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08063-F31F-4B90-9E25-DC84BD7E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860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5E19-C71E-4B8B-9169-F7E4A727AA32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08063-F31F-4B90-9E25-DC84BD7E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143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5E19-C71E-4B8B-9169-F7E4A727AA32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08063-F31F-4B90-9E25-DC84BD7E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075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5E19-C71E-4B8B-9169-F7E4A727AA32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08063-F31F-4B90-9E25-DC84BD7E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207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5E19-C71E-4B8B-9169-F7E4A727AA32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08063-F31F-4B90-9E25-DC84BD7E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223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5E19-C71E-4B8B-9169-F7E4A727AA32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08063-F31F-4B90-9E25-DC84BD7E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785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D5E19-C71E-4B8B-9169-F7E4A727AA32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08063-F31F-4B90-9E25-DC84BD7E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751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D5E19-C71E-4B8B-9169-F7E4A727AA32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08063-F31F-4B90-9E25-DC84BD7E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656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1"/>
            <a:r>
              <a:rPr lang="ar-SA" dirty="0" smtClean="0"/>
              <a:t> بسم الله الر حمن الر حيم</a:t>
            </a:r>
            <a:br>
              <a:rPr lang="ar-SA" dirty="0" smtClean="0"/>
            </a:br>
            <a:r>
              <a:rPr lang="ar-SA" dirty="0" smtClean="0"/>
              <a:t> والصلاة  والسلام علي سيد نا محمد  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English Phonetics in Reading and Writing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975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Writing and Alphabets</a:t>
            </a:r>
            <a:br>
              <a:rPr lang="en-US" dirty="0" smtClean="0"/>
            </a:br>
            <a:r>
              <a:rPr lang="en-US" dirty="0" smtClean="0"/>
              <a:t>No of letters vs. No of Sounds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An </a:t>
            </a:r>
            <a:r>
              <a:rPr lang="en-US" b="1" dirty="0"/>
              <a:t>alphabet</a:t>
            </a:r>
            <a:r>
              <a:rPr lang="en-US" dirty="0"/>
              <a:t> is a complete standardized set of </a:t>
            </a:r>
            <a:r>
              <a:rPr lang="en-US" dirty="0" smtClean="0"/>
              <a:t>letters each </a:t>
            </a:r>
            <a:r>
              <a:rPr lang="en-US" dirty="0"/>
              <a:t>of which roughly represents a </a:t>
            </a:r>
            <a:r>
              <a:rPr lang="en-US" b="1" i="1" dirty="0" smtClean="0"/>
              <a:t>phoneme</a:t>
            </a:r>
            <a:r>
              <a:rPr lang="en-US" dirty="0" smtClean="0"/>
              <a:t> of </a:t>
            </a:r>
            <a:r>
              <a:rPr lang="en-US" dirty="0"/>
              <a:t>a </a:t>
            </a:r>
            <a:r>
              <a:rPr lang="en-US" dirty="0" smtClean="0"/>
              <a:t>spoken language</a:t>
            </a:r>
            <a:endParaRPr lang="en-US" dirty="0"/>
          </a:p>
          <a:p>
            <a:pPr lvl="0"/>
            <a:r>
              <a:rPr lang="en-US" dirty="0"/>
              <a:t>The basic </a:t>
            </a:r>
            <a:r>
              <a:rPr lang="en-US" dirty="0" smtClean="0"/>
              <a:t>Latin  alphabets consists </a:t>
            </a:r>
            <a:r>
              <a:rPr lang="en-US" dirty="0"/>
              <a:t>of 26 letters: </a:t>
            </a:r>
            <a:r>
              <a:rPr lang="en-US" b="1" dirty="0">
                <a:solidFill>
                  <a:srgbClr val="FF0000"/>
                </a:solidFill>
              </a:rPr>
              <a:t>A</a:t>
            </a:r>
            <a:r>
              <a:rPr lang="en-US" dirty="0"/>
              <a:t>, </a:t>
            </a:r>
            <a:r>
              <a:rPr lang="en-US" b="1" dirty="0"/>
              <a:t>B</a:t>
            </a:r>
            <a:r>
              <a:rPr lang="en-US" dirty="0"/>
              <a:t>, </a:t>
            </a:r>
            <a:r>
              <a:rPr lang="en-US" b="1" dirty="0"/>
              <a:t>C</a:t>
            </a:r>
            <a:r>
              <a:rPr lang="en-US" dirty="0"/>
              <a:t>, </a:t>
            </a:r>
            <a:r>
              <a:rPr lang="en-US" b="1" dirty="0"/>
              <a:t>D</a:t>
            </a:r>
            <a:r>
              <a:rPr lang="en-US" dirty="0"/>
              <a:t>, </a:t>
            </a:r>
            <a:r>
              <a:rPr lang="en-US" b="1" dirty="0">
                <a:solidFill>
                  <a:srgbClr val="FF0000"/>
                </a:solidFill>
              </a:rPr>
              <a:t>E</a:t>
            </a:r>
            <a:r>
              <a:rPr lang="en-US" dirty="0"/>
              <a:t>, </a:t>
            </a:r>
            <a:r>
              <a:rPr lang="en-US" b="1" dirty="0"/>
              <a:t>F</a:t>
            </a:r>
            <a:r>
              <a:rPr lang="en-US" dirty="0"/>
              <a:t>, </a:t>
            </a:r>
            <a:r>
              <a:rPr lang="en-US" b="1" dirty="0"/>
              <a:t>G</a:t>
            </a:r>
            <a:r>
              <a:rPr lang="en-US" dirty="0"/>
              <a:t>, </a:t>
            </a:r>
            <a:r>
              <a:rPr lang="en-US" b="1" dirty="0"/>
              <a:t>H</a:t>
            </a:r>
            <a:r>
              <a:rPr lang="en-US" dirty="0"/>
              <a:t>, </a:t>
            </a:r>
            <a:r>
              <a:rPr lang="en-US" b="1" dirty="0">
                <a:solidFill>
                  <a:srgbClr val="FF0000"/>
                </a:solidFill>
              </a:rPr>
              <a:t>I</a:t>
            </a:r>
            <a:r>
              <a:rPr lang="en-US" dirty="0"/>
              <a:t>, </a:t>
            </a:r>
            <a:r>
              <a:rPr lang="en-US" b="1" dirty="0"/>
              <a:t>J</a:t>
            </a:r>
            <a:r>
              <a:rPr lang="en-US" dirty="0"/>
              <a:t>, </a:t>
            </a:r>
            <a:r>
              <a:rPr lang="en-US" b="1" dirty="0"/>
              <a:t>K</a:t>
            </a:r>
            <a:r>
              <a:rPr lang="en-US" dirty="0"/>
              <a:t>, </a:t>
            </a:r>
            <a:r>
              <a:rPr lang="en-US" b="1" dirty="0"/>
              <a:t>L</a:t>
            </a:r>
            <a:r>
              <a:rPr lang="en-US" dirty="0"/>
              <a:t>, </a:t>
            </a:r>
            <a:r>
              <a:rPr lang="en-US" b="1" dirty="0"/>
              <a:t>M</a:t>
            </a:r>
            <a:r>
              <a:rPr lang="en-US" dirty="0"/>
              <a:t>, </a:t>
            </a:r>
            <a:r>
              <a:rPr lang="en-US" b="1" dirty="0"/>
              <a:t>N</a:t>
            </a:r>
            <a:r>
              <a:rPr lang="en-US" dirty="0"/>
              <a:t>, </a:t>
            </a:r>
            <a:r>
              <a:rPr lang="en-US" b="1" dirty="0">
                <a:solidFill>
                  <a:srgbClr val="FF0000"/>
                </a:solidFill>
              </a:rPr>
              <a:t>O</a:t>
            </a:r>
            <a:r>
              <a:rPr lang="en-US" dirty="0"/>
              <a:t>, </a:t>
            </a:r>
            <a:r>
              <a:rPr lang="en-US" b="1" dirty="0"/>
              <a:t>P</a:t>
            </a:r>
            <a:r>
              <a:rPr lang="en-US" dirty="0"/>
              <a:t>, </a:t>
            </a:r>
            <a:r>
              <a:rPr lang="en-US" b="1" dirty="0"/>
              <a:t>Q</a:t>
            </a:r>
            <a:r>
              <a:rPr lang="en-US" dirty="0"/>
              <a:t>, </a:t>
            </a:r>
            <a:r>
              <a:rPr lang="en-US" b="1" dirty="0"/>
              <a:t>R</a:t>
            </a:r>
            <a:r>
              <a:rPr lang="en-US" dirty="0"/>
              <a:t>, </a:t>
            </a:r>
            <a:r>
              <a:rPr lang="en-US" b="1" dirty="0"/>
              <a:t>S</a:t>
            </a:r>
            <a:r>
              <a:rPr lang="en-US" dirty="0"/>
              <a:t>, </a:t>
            </a:r>
            <a:r>
              <a:rPr lang="en-US" b="1" dirty="0"/>
              <a:t>T</a:t>
            </a:r>
            <a:r>
              <a:rPr lang="en-US" dirty="0"/>
              <a:t>, </a:t>
            </a:r>
            <a:r>
              <a:rPr lang="en-US" b="1" dirty="0">
                <a:solidFill>
                  <a:srgbClr val="FF0000"/>
                </a:solidFill>
              </a:rPr>
              <a:t>U</a:t>
            </a:r>
            <a:r>
              <a:rPr lang="en-US" dirty="0"/>
              <a:t>, </a:t>
            </a:r>
            <a:r>
              <a:rPr lang="en-US" b="1" dirty="0"/>
              <a:t>V</a:t>
            </a:r>
            <a:r>
              <a:rPr lang="en-US" dirty="0"/>
              <a:t>, </a:t>
            </a:r>
            <a:r>
              <a:rPr lang="en-US" b="1" dirty="0"/>
              <a:t>W</a:t>
            </a:r>
            <a:r>
              <a:rPr lang="en-US" dirty="0"/>
              <a:t>, </a:t>
            </a:r>
            <a:r>
              <a:rPr lang="en-US" b="1" dirty="0"/>
              <a:t>X</a:t>
            </a:r>
            <a:r>
              <a:rPr lang="en-US" dirty="0"/>
              <a:t>, </a:t>
            </a:r>
            <a:r>
              <a:rPr lang="en-US" b="1" dirty="0"/>
              <a:t>Y</a:t>
            </a:r>
            <a:r>
              <a:rPr lang="en-US" dirty="0"/>
              <a:t> and </a:t>
            </a:r>
            <a:r>
              <a:rPr lang="en-US" b="1" dirty="0" smtClean="0"/>
              <a:t>Z</a:t>
            </a:r>
          </a:p>
          <a:p>
            <a:pPr lvl="0"/>
            <a:r>
              <a:rPr lang="en-US" b="1" dirty="0" smtClean="0">
                <a:solidFill>
                  <a:srgbClr val="FF0000"/>
                </a:solidFill>
              </a:rPr>
              <a:t>Vowel letters = 5 ;      </a:t>
            </a:r>
            <a:r>
              <a:rPr lang="en-US" b="1" dirty="0" smtClean="0"/>
              <a:t>21=  Consonant letters</a:t>
            </a:r>
          </a:p>
          <a:p>
            <a:pPr marL="0" lvl="0" indent="0">
              <a:buNone/>
            </a:pPr>
            <a:endParaRPr lang="en-US" dirty="0">
              <a:solidFill>
                <a:srgbClr val="7030A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79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</a:t>
            </a:r>
            <a:r>
              <a:rPr lang="en-US" dirty="0" err="1" smtClean="0"/>
              <a:t>vs.spelling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a writer could predict the spelling of a word given its pronunciation, and a speaker could predict the pronunciation of a word given its spelling.</a:t>
            </a:r>
          </a:p>
          <a:p>
            <a:r>
              <a:rPr lang="en-US" dirty="0"/>
              <a:t>same phoneme with two different letters or combinations of </a:t>
            </a:r>
            <a:r>
              <a:rPr lang="en-US" dirty="0" smtClean="0"/>
              <a:t>letters __ rough, tough, cough</a:t>
            </a:r>
          </a:p>
          <a:p>
            <a:r>
              <a:rPr lang="en-US" dirty="0"/>
              <a:t>some words with unpronounced </a:t>
            </a:r>
            <a:r>
              <a:rPr lang="en-US" dirty="0" smtClean="0"/>
              <a:t>letters (honest), hour(our),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5232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Phonetic Alphabets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International Phonetic </a:t>
            </a:r>
            <a:r>
              <a:rPr lang="en-US" dirty="0" smtClean="0"/>
              <a:t>Association (IPA)</a:t>
            </a:r>
          </a:p>
          <a:p>
            <a:r>
              <a:rPr lang="en-US" b="1" dirty="0"/>
              <a:t>Writing things the way they sound</a:t>
            </a:r>
          </a:p>
          <a:p>
            <a:r>
              <a:rPr lang="en-US" dirty="0"/>
              <a:t>The standard system used to write a language is called its </a:t>
            </a:r>
            <a:r>
              <a:rPr lang="en-US" b="1" dirty="0"/>
              <a:t>orthography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Readers should </a:t>
            </a:r>
            <a:r>
              <a:rPr lang="en-US" dirty="0"/>
              <a:t>be able to recreate it simply by </a:t>
            </a:r>
            <a:r>
              <a:rPr lang="en-US" dirty="0" smtClean="0"/>
              <a:t>reading out </a:t>
            </a:r>
            <a:r>
              <a:rPr lang="en-US" dirty="0"/>
              <a:t>the written transcription </a:t>
            </a:r>
            <a:r>
              <a:rPr lang="en-US" dirty="0" smtClean="0"/>
              <a:t>loud</a:t>
            </a:r>
            <a:r>
              <a:rPr lang="en-US" dirty="0"/>
              <a:t>. </a:t>
            </a:r>
            <a:endParaRPr lang="en-US" dirty="0" smtClean="0"/>
          </a:p>
          <a:p>
            <a:pPr lvl="0"/>
            <a:r>
              <a:rPr lang="en-US" dirty="0"/>
              <a:t>English spelling conventions are not consistent enough to be used in a systematic phonetic transcription. The same letter or letter combination can refer to different sounds. </a:t>
            </a:r>
            <a:r>
              <a:rPr lang="en-US" i="1" dirty="0" smtClean="0">
                <a:solidFill>
                  <a:srgbClr val="FF0000"/>
                </a:solidFill>
              </a:rPr>
              <a:t>low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vs. </a:t>
            </a:r>
            <a:r>
              <a:rPr lang="en-US" i="1" dirty="0">
                <a:solidFill>
                  <a:srgbClr val="FF0000"/>
                </a:solidFill>
              </a:rPr>
              <a:t>cow</a:t>
            </a:r>
            <a:r>
              <a:rPr lang="en-US" dirty="0">
                <a:solidFill>
                  <a:srgbClr val="FF0000"/>
                </a:solidFill>
              </a:rPr>
              <a:t> vs. </a:t>
            </a:r>
            <a:r>
              <a:rPr lang="en-US" i="1" dirty="0">
                <a:solidFill>
                  <a:srgbClr val="FF0000"/>
                </a:solidFill>
              </a:rPr>
              <a:t>bow, row, sow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sz="2400" dirty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972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73052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/>
              <a:t>Straightforward symbols</a:t>
            </a:r>
            <a:br>
              <a:rPr lang="en-US" b="1" dirty="0"/>
            </a:br>
            <a:endParaRPr lang="en-US" dirty="0"/>
          </a:p>
        </p:txBody>
      </p:sp>
      <p:pic>
        <p:nvPicPr>
          <p:cNvPr id="4" name="Content Placeholder 3" descr="[pep6r]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28" y="1835299"/>
            <a:ext cx="990600" cy="31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[stAp]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890" y="1844824"/>
            <a:ext cx="742950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[liv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629" y="2450958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[liv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786" y="2422267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[wEn]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616" y="3227294"/>
            <a:ext cx="733425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[wiv]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386" y="3276600"/>
            <a:ext cx="685800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[dEd]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672" y="3276600"/>
            <a:ext cx="657225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[bAm]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101" y="1844824"/>
            <a:ext cx="771525" cy="30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9752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Pronouncing Consonants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            Common </a:t>
            </a:r>
            <a:r>
              <a:rPr lang="en-US" dirty="0" smtClean="0"/>
              <a:t>difficulties:</a:t>
            </a:r>
          </a:p>
          <a:p>
            <a:r>
              <a:rPr lang="en-US" dirty="0" smtClean="0"/>
              <a:t>               Think </a:t>
            </a:r>
            <a:r>
              <a:rPr lang="en-US" dirty="0" smtClean="0"/>
              <a:t>___  then ___ den __  this</a:t>
            </a:r>
          </a:p>
          <a:p>
            <a:r>
              <a:rPr lang="en-US" dirty="0" smtClean="0"/>
              <a:t>                go</a:t>
            </a:r>
            <a:r>
              <a:rPr lang="en-US" dirty="0" smtClean="0"/>
              <a:t>___ jolly ___ ghost </a:t>
            </a:r>
          </a:p>
          <a:p>
            <a:r>
              <a:rPr lang="en-US" dirty="0" smtClean="0"/>
              <a:t>                  _  </a:t>
            </a:r>
            <a:r>
              <a:rPr lang="en-US" dirty="0" err="1" smtClean="0"/>
              <a:t>ing</a:t>
            </a:r>
            <a:r>
              <a:rPr lang="en-US" dirty="0" smtClean="0"/>
              <a:t> form  (_ </a:t>
            </a:r>
            <a:r>
              <a:rPr lang="en-US" dirty="0" err="1" smtClean="0"/>
              <a:t>mming</a:t>
            </a:r>
            <a:r>
              <a:rPr lang="en-US" dirty="0" smtClean="0"/>
              <a:t>,_</a:t>
            </a:r>
            <a:r>
              <a:rPr lang="en-US" dirty="0" err="1" smtClean="0"/>
              <a:t>nning</a:t>
            </a:r>
            <a:r>
              <a:rPr lang="en-US" dirty="0" smtClean="0"/>
              <a:t> 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9339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712968" cy="141763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4000" b="1" dirty="0" smtClean="0"/>
              <a:t>Characteristics </a:t>
            </a:r>
            <a:r>
              <a:rPr lang="en-US" sz="4000" b="1" dirty="0"/>
              <a:t>of intonation (stress accent)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English is a </a:t>
            </a:r>
            <a:r>
              <a:rPr lang="en-US" dirty="0" smtClean="0">
                <a:solidFill>
                  <a:schemeClr val="accent6"/>
                </a:solidFill>
              </a:rPr>
              <a:t>stressed-timed language i.e</a:t>
            </a:r>
            <a:r>
              <a:rPr lang="en-US" dirty="0"/>
              <a:t>., certain syllables in each </a:t>
            </a:r>
            <a:r>
              <a:rPr lang="en-US" dirty="0" smtClean="0"/>
              <a:t>multi-syllabic </a:t>
            </a:r>
            <a:r>
              <a:rPr lang="en-US" dirty="0"/>
              <a:t>word get a relative prominence/loudness during </a:t>
            </a:r>
            <a:r>
              <a:rPr lang="en-US" dirty="0" smtClean="0"/>
              <a:t>pronunciation while </a:t>
            </a:r>
            <a:r>
              <a:rPr lang="en-US" dirty="0"/>
              <a:t>the others do </a:t>
            </a:r>
            <a:r>
              <a:rPr lang="en-US" dirty="0" smtClean="0"/>
              <a:t>not</a:t>
            </a:r>
          </a:p>
          <a:p>
            <a:endParaRPr lang="en-US" dirty="0" smtClean="0"/>
          </a:p>
          <a:p>
            <a:r>
              <a:rPr lang="en-US" i="1" dirty="0"/>
              <a:t>That | was | the | </a:t>
            </a:r>
            <a:r>
              <a:rPr lang="en-US" b="1" i="1" u="sng" dirty="0"/>
              <a:t>best</a:t>
            </a:r>
            <a:r>
              <a:rPr lang="en-US" i="1" dirty="0"/>
              <a:t> | thing | you | could | have | </a:t>
            </a:r>
            <a:r>
              <a:rPr lang="en-US" b="1" i="1" dirty="0"/>
              <a:t>done</a:t>
            </a:r>
            <a:r>
              <a:rPr lang="en-US" i="1" dirty="0"/>
              <a:t>!</a:t>
            </a:r>
            <a:r>
              <a:rPr lang="en-US" dirty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1957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Writing system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Used Latin Alphabet (since 19</a:t>
            </a:r>
            <a:r>
              <a:rPr lang="en-US" baseline="30000" dirty="0" smtClean="0"/>
              <a:t>th</a:t>
            </a:r>
            <a:r>
              <a:rPr lang="en-US" dirty="0" smtClean="0"/>
              <a:t> .c)  </a:t>
            </a:r>
          </a:p>
          <a:p>
            <a:r>
              <a:rPr lang="en-US" dirty="0" smtClean="0"/>
              <a:t>Before, it </a:t>
            </a:r>
            <a:r>
              <a:rPr lang="en-US" dirty="0"/>
              <a:t>had been written using </a:t>
            </a:r>
            <a:r>
              <a:rPr lang="en-US" dirty="0" smtClean="0"/>
              <a:t>Anglo- Saxon Futhorc.</a:t>
            </a:r>
          </a:p>
          <a:p>
            <a:r>
              <a:rPr lang="en-US" dirty="0" smtClean="0"/>
              <a:t>The </a:t>
            </a:r>
            <a:r>
              <a:rPr lang="en-US" dirty="0"/>
              <a:t>spelling </a:t>
            </a:r>
            <a:r>
              <a:rPr lang="en-US" dirty="0" smtClean="0"/>
              <a:t>system/orthography of </a:t>
            </a:r>
            <a:r>
              <a:rPr lang="en-US" dirty="0"/>
              <a:t>English is </a:t>
            </a:r>
            <a:r>
              <a:rPr lang="en-US" dirty="0" smtClean="0"/>
              <a:t>   historical</a:t>
            </a:r>
            <a:r>
              <a:rPr lang="en-US" dirty="0"/>
              <a:t>, </a:t>
            </a:r>
            <a:r>
              <a:rPr lang="en-US" dirty="0" smtClean="0"/>
              <a:t>not phonological.</a:t>
            </a:r>
          </a:p>
          <a:p>
            <a:r>
              <a:rPr lang="en-US" dirty="0" smtClean="0"/>
              <a:t>The </a:t>
            </a:r>
            <a:r>
              <a:rPr lang="en-US" dirty="0"/>
              <a:t>spelling of words often diverges considerably from how they are spoken, and English spelling is often considered to be one of the most difficult </a:t>
            </a:r>
            <a:r>
              <a:rPr lang="en-US" dirty="0" smtClean="0"/>
              <a:t>ones to </a:t>
            </a:r>
            <a:r>
              <a:rPr lang="en-US" dirty="0"/>
              <a:t>learn of any language that uses an alphabet. 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72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a few technical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HOMONYMS/homophones:   whole/hole  </a:t>
            </a:r>
          </a:p>
          <a:p>
            <a:pPr marL="0" lvl="0" indent="0">
              <a:buNone/>
            </a:pPr>
            <a:r>
              <a:rPr lang="en-US" dirty="0"/>
              <a:t> </a:t>
            </a:r>
            <a:r>
              <a:rPr lang="en-US" dirty="0" smtClean="0"/>
              <a:t>   no / know</a:t>
            </a:r>
            <a:r>
              <a:rPr lang="en-US" dirty="0"/>
              <a:t> </a:t>
            </a:r>
            <a:r>
              <a:rPr lang="en-US" dirty="0" smtClean="0"/>
              <a:t>= Do you </a:t>
            </a:r>
            <a:r>
              <a:rPr lang="en-US" dirty="0" smtClean="0">
                <a:solidFill>
                  <a:srgbClr val="FF0000"/>
                </a:solidFill>
              </a:rPr>
              <a:t>kn</a:t>
            </a:r>
            <a:r>
              <a:rPr lang="en-US" dirty="0" smtClean="0"/>
              <a:t>ow? </a:t>
            </a:r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en-US" dirty="0" smtClean="0"/>
              <a:t>o, I don’t.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r>
              <a:rPr lang="en-US" dirty="0" smtClean="0"/>
              <a:t>   r</a:t>
            </a:r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dirty="0" smtClean="0"/>
              <a:t>d/r</a:t>
            </a:r>
            <a:r>
              <a:rPr lang="en-US" dirty="0" smtClean="0">
                <a:solidFill>
                  <a:srgbClr val="FF0000"/>
                </a:solidFill>
              </a:rPr>
              <a:t>ea</a:t>
            </a:r>
            <a:r>
              <a:rPr lang="en-US" dirty="0" smtClean="0"/>
              <a:t>d = Did you r</a:t>
            </a:r>
            <a:r>
              <a:rPr lang="en-US" dirty="0" smtClean="0">
                <a:solidFill>
                  <a:srgbClr val="FF0000"/>
                </a:solidFill>
              </a:rPr>
              <a:t>ea</a:t>
            </a:r>
            <a:r>
              <a:rPr lang="en-US" dirty="0" smtClean="0"/>
              <a:t>d the story/ Yes, I r</a:t>
            </a:r>
            <a:r>
              <a:rPr lang="en-US" dirty="0" smtClean="0">
                <a:solidFill>
                  <a:schemeClr val="accent2"/>
                </a:solidFill>
              </a:rPr>
              <a:t>ea</a:t>
            </a:r>
            <a:r>
              <a:rPr lang="en-US" dirty="0" smtClean="0"/>
              <a:t>d     </a:t>
            </a:r>
          </a:p>
          <a:p>
            <a:pPr marL="0" lvl="0" indent="0">
              <a:buNone/>
            </a:pPr>
            <a:r>
              <a:rPr lang="en-US" dirty="0"/>
              <a:t> </a:t>
            </a:r>
            <a:r>
              <a:rPr lang="en-US" dirty="0" smtClean="0"/>
              <a:t>    the story</a:t>
            </a:r>
            <a:r>
              <a:rPr lang="en-US" dirty="0"/>
              <a:t>/</a:t>
            </a:r>
            <a:r>
              <a:rPr lang="en-US" dirty="0" smtClean="0"/>
              <a:t> A red car</a:t>
            </a:r>
            <a:endParaRPr lang="en-US" dirty="0"/>
          </a:p>
          <a:p>
            <a:r>
              <a:rPr lang="en-US" dirty="0" smtClean="0"/>
              <a:t>Contrastive </a:t>
            </a:r>
            <a:r>
              <a:rPr lang="en-US" dirty="0"/>
              <a:t>pairs: </a:t>
            </a:r>
            <a:r>
              <a:rPr lang="en-US" dirty="0" smtClean="0"/>
              <a:t>till _ tall _  tell</a:t>
            </a:r>
            <a:endParaRPr lang="en-US" dirty="0"/>
          </a:p>
          <a:p>
            <a:pPr lvl="0"/>
            <a:r>
              <a:rPr lang="en-US" dirty="0" smtClean="0"/>
              <a:t> </a:t>
            </a:r>
            <a:r>
              <a:rPr lang="en-US" dirty="0"/>
              <a:t>phonemes in the initial </a:t>
            </a:r>
            <a:r>
              <a:rPr lang="en-US" dirty="0" smtClean="0"/>
              <a:t>positions : </a:t>
            </a:r>
            <a:r>
              <a:rPr lang="en-US" dirty="0" smtClean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00B050"/>
                </a:solidFill>
              </a:rPr>
              <a:t>at</a:t>
            </a:r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b</a:t>
            </a:r>
            <a:r>
              <a:rPr lang="en-US" dirty="0" smtClean="0">
                <a:solidFill>
                  <a:srgbClr val="00B050"/>
                </a:solidFill>
              </a:rPr>
              <a:t>at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n-US" dirty="0" smtClean="0">
                <a:solidFill>
                  <a:srgbClr val="00B050"/>
                </a:solidFill>
              </a:rPr>
              <a:t>at 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</a:rPr>
              <a:t>m</a:t>
            </a:r>
            <a:r>
              <a:rPr lang="en-US" dirty="0">
                <a:solidFill>
                  <a:srgbClr val="00B050"/>
                </a:solidFill>
              </a:rPr>
              <a:t>at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</a:t>
            </a:r>
            <a:r>
              <a:rPr lang="en-US" dirty="0" smtClean="0"/>
              <a:t>h</a:t>
            </a:r>
            <a:r>
              <a:rPr lang="en-US" dirty="0" smtClean="0">
                <a:solidFill>
                  <a:srgbClr val="00B050"/>
                </a:solidFill>
              </a:rPr>
              <a:t>at 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>
                <a:solidFill>
                  <a:srgbClr val="00B050"/>
                </a:solidFill>
              </a:rPr>
              <a:t>at</a:t>
            </a:r>
            <a:r>
              <a:rPr lang="en-US" dirty="0"/>
              <a:t> </a:t>
            </a:r>
            <a:endParaRPr lang="en-US" dirty="0" smtClean="0"/>
          </a:p>
          <a:p>
            <a:pPr lvl="0"/>
            <a:r>
              <a:rPr lang="en-US" dirty="0"/>
              <a:t>Word cluster     </a:t>
            </a:r>
            <a:r>
              <a:rPr lang="en-US" dirty="0" smtClean="0">
                <a:solidFill>
                  <a:srgbClr val="FF0000"/>
                </a:solidFill>
              </a:rPr>
              <a:t>c-c-o </a:t>
            </a:r>
            <a:r>
              <a:rPr lang="en-US" dirty="0" smtClean="0"/>
              <a:t>  </a:t>
            </a:r>
            <a:r>
              <a:rPr lang="en-US" dirty="0"/>
              <a:t>or     c-v-c </a:t>
            </a:r>
            <a:endParaRPr lang="en-US" dirty="0" smtClean="0"/>
          </a:p>
          <a:p>
            <a:pPr marL="0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257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8579296" cy="1484784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Realization of sound and sound segment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Pronoun    </a:t>
            </a:r>
            <a:r>
              <a:rPr lang="en-US" dirty="0"/>
              <a:t>I- phonological representation     /</a:t>
            </a:r>
            <a:r>
              <a:rPr lang="en-US" dirty="0" err="1"/>
              <a:t>ai</a:t>
            </a:r>
            <a:r>
              <a:rPr lang="en-US" dirty="0"/>
              <a:t>/- phonemic representation</a:t>
            </a:r>
          </a:p>
          <a:p>
            <a:r>
              <a:rPr lang="en-US" dirty="0"/>
              <a:t> </a:t>
            </a:r>
            <a:r>
              <a:rPr lang="en-US" dirty="0" smtClean="0"/>
              <a:t>You-    </a:t>
            </a:r>
            <a:r>
              <a:rPr lang="en-US" dirty="0"/>
              <a:t>phonological representation     /   /     phonemic representation  </a:t>
            </a:r>
            <a:r>
              <a:rPr lang="en-US" dirty="0" smtClean="0"/>
              <a:t>, </a:t>
            </a:r>
            <a:r>
              <a:rPr lang="en-US" dirty="0"/>
              <a:t>but doesn’t sound as </a:t>
            </a:r>
            <a:r>
              <a:rPr lang="en-US" dirty="0" smtClean="0"/>
              <a:t>a </a:t>
            </a:r>
            <a:r>
              <a:rPr lang="en-US" dirty="0"/>
              <a:t>vowel therefore it is a  phonemic consonant  with no vowel sound</a:t>
            </a:r>
          </a:p>
          <a:p>
            <a:r>
              <a:rPr lang="en-US" dirty="0"/>
              <a:t>           contrary to this ‘honest’ , </a:t>
            </a:r>
            <a:r>
              <a:rPr lang="en-US" dirty="0" smtClean="0"/>
              <a:t>hour/our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883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315416"/>
            <a:ext cx="8507288" cy="1728192"/>
          </a:xfrm>
        </p:spPr>
        <p:txBody>
          <a:bodyPr>
            <a:normAutofit/>
          </a:bodyPr>
          <a:lstStyle/>
          <a:p>
            <a:r>
              <a:rPr lang="en-US" dirty="0"/>
              <a:t>frequently mispronounced  words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next / </a:t>
            </a:r>
            <a:r>
              <a:rPr lang="en-US" dirty="0" err="1"/>
              <a:t>nakest</a:t>
            </a:r>
            <a:r>
              <a:rPr lang="en-US" dirty="0"/>
              <a:t> ---  </a:t>
            </a:r>
            <a:r>
              <a:rPr lang="en-US" dirty="0" smtClean="0"/>
              <a:t>asked/</a:t>
            </a:r>
            <a:r>
              <a:rPr lang="en-US" dirty="0" err="1" smtClean="0"/>
              <a:t>ask+ed</a:t>
            </a:r>
            <a:r>
              <a:rPr lang="en-US" dirty="0" smtClean="0"/>
              <a:t> </a:t>
            </a:r>
          </a:p>
          <a:p>
            <a:pPr marL="0" lv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/>
              <a:t>monosyllabic  becomes  bi-syllabic </a:t>
            </a:r>
            <a:endParaRPr lang="en-US" dirty="0" smtClean="0"/>
          </a:p>
          <a:p>
            <a:pPr lvl="0"/>
            <a:r>
              <a:rPr lang="en-US" dirty="0"/>
              <a:t>A level learners  are prone to mispronunciation  of words  beginning with consonants </a:t>
            </a:r>
            <a:r>
              <a:rPr lang="en-US" dirty="0" smtClean="0"/>
              <a:t>like: </a:t>
            </a:r>
            <a:r>
              <a:rPr lang="en-US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ity/</a:t>
            </a:r>
            <a:r>
              <a:rPr lang="en-US" dirty="0" err="1" smtClean="0">
                <a:solidFill>
                  <a:srgbClr val="FF0000"/>
                </a:solidFill>
              </a:rPr>
              <a:t>k</a:t>
            </a:r>
            <a:r>
              <a:rPr lang="en-US" dirty="0" err="1" smtClean="0"/>
              <a:t>ity</a:t>
            </a:r>
            <a:r>
              <a:rPr lang="en-US" dirty="0" smtClean="0"/>
              <a:t>   </a:t>
            </a:r>
            <a:r>
              <a:rPr lang="en-US" dirty="0">
                <a:solidFill>
                  <a:srgbClr val="FF0000"/>
                </a:solidFill>
              </a:rPr>
              <a:t>g</a:t>
            </a:r>
            <a:r>
              <a:rPr lang="en-US" dirty="0"/>
              <a:t>o/</a:t>
            </a:r>
            <a:r>
              <a:rPr lang="en-US" dirty="0" err="1">
                <a:solidFill>
                  <a:srgbClr val="FF0000"/>
                </a:solidFill>
              </a:rPr>
              <a:t>j</a:t>
            </a:r>
            <a:r>
              <a:rPr lang="en-US" dirty="0" err="1"/>
              <a:t>o</a:t>
            </a:r>
            <a:r>
              <a:rPr lang="en-US" dirty="0"/>
              <a:t>   </a:t>
            </a:r>
          </a:p>
          <a:p>
            <a:r>
              <a:rPr lang="en-US" dirty="0"/>
              <a:t>Consonants in the middle position-</a:t>
            </a:r>
            <a:r>
              <a:rPr lang="en-US" dirty="0" smtClean="0"/>
              <a:t>-mango</a:t>
            </a:r>
            <a:r>
              <a:rPr lang="en-US" dirty="0"/>
              <a:t>/ Arabic </a:t>
            </a:r>
            <a:r>
              <a:rPr lang="en-US" dirty="0" err="1"/>
              <a:t>manja</a:t>
            </a:r>
            <a:r>
              <a:rPr lang="en-US" dirty="0"/>
              <a:t> </a:t>
            </a:r>
            <a:r>
              <a:rPr lang="en-US" dirty="0" smtClean="0"/>
              <a:t>/</a:t>
            </a:r>
          </a:p>
          <a:p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805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	Use of  Anagram in Writing: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506916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dirty="0" smtClean="0"/>
              <a:t>Word(s) </a:t>
            </a:r>
            <a:r>
              <a:rPr lang="en-US" dirty="0"/>
              <a:t>that is formed by rearranging the letters of a given </a:t>
            </a:r>
            <a:r>
              <a:rPr lang="en-US" dirty="0" smtClean="0"/>
              <a:t>word:</a:t>
            </a:r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Team</a:t>
            </a:r>
            <a:r>
              <a:rPr lang="en-US" dirty="0"/>
              <a:t> (1234 letters</a:t>
            </a:r>
            <a:r>
              <a:rPr lang="en-US" dirty="0" smtClean="0"/>
              <a:t>)_mate </a:t>
            </a:r>
            <a:r>
              <a:rPr lang="en-US" dirty="0"/>
              <a:t>(4312) </a:t>
            </a:r>
            <a:r>
              <a:rPr lang="en-US" dirty="0" smtClean="0"/>
              <a:t>= partner;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>
                <a:solidFill>
                  <a:srgbClr val="00B050"/>
                </a:solidFill>
              </a:rPr>
              <a:t>Raw</a:t>
            </a:r>
            <a:r>
              <a:rPr lang="en-US" dirty="0" smtClean="0"/>
              <a:t>(123)_ </a:t>
            </a:r>
            <a:r>
              <a:rPr lang="en-US" dirty="0"/>
              <a:t>war (321) 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fight;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late</a:t>
            </a:r>
            <a:r>
              <a:rPr lang="en-US" dirty="0" smtClean="0"/>
              <a:t> </a:t>
            </a:r>
            <a:r>
              <a:rPr lang="en-US" dirty="0"/>
              <a:t>(1234</a:t>
            </a:r>
            <a:r>
              <a:rPr lang="en-US" dirty="0" smtClean="0"/>
              <a:t>)__tale(3214</a:t>
            </a:r>
            <a:r>
              <a:rPr lang="en-US" dirty="0"/>
              <a:t>) = story</a:t>
            </a:r>
          </a:p>
          <a:p>
            <a:r>
              <a:rPr lang="en-US" dirty="0">
                <a:solidFill>
                  <a:srgbClr val="00B050"/>
                </a:solidFill>
              </a:rPr>
              <a:t>Paws</a:t>
            </a:r>
            <a:r>
              <a:rPr lang="en-US" dirty="0"/>
              <a:t> (1234</a:t>
            </a:r>
            <a:r>
              <a:rPr lang="en-US" dirty="0" smtClean="0"/>
              <a:t>)_ </a:t>
            </a:r>
            <a:r>
              <a:rPr lang="en-US" dirty="0"/>
              <a:t>swap(4321) =  I fancy for a job swap (n)</a:t>
            </a:r>
          </a:p>
          <a:p>
            <a:r>
              <a:rPr lang="en-US" dirty="0">
                <a:solidFill>
                  <a:srgbClr val="00B050"/>
                </a:solidFill>
              </a:rPr>
              <a:t>Lamb</a:t>
            </a:r>
            <a:r>
              <a:rPr lang="en-US" dirty="0"/>
              <a:t> (1234</a:t>
            </a:r>
            <a:r>
              <a:rPr lang="en-US" dirty="0" smtClean="0"/>
              <a:t>)­­­­­_  </a:t>
            </a:r>
            <a:r>
              <a:rPr lang="en-US" dirty="0"/>
              <a:t>4213 balm  = ointment</a:t>
            </a:r>
          </a:p>
          <a:p>
            <a:r>
              <a:rPr lang="en-US" dirty="0">
                <a:solidFill>
                  <a:srgbClr val="00B050"/>
                </a:solidFill>
              </a:rPr>
              <a:t>Face</a:t>
            </a:r>
            <a:r>
              <a:rPr lang="en-US" dirty="0"/>
              <a:t> (1234</a:t>
            </a:r>
            <a:r>
              <a:rPr lang="en-US" dirty="0" smtClean="0"/>
              <a:t>)_ </a:t>
            </a:r>
            <a:r>
              <a:rPr lang="en-US" dirty="0"/>
              <a:t>3214  café  = coffee shop</a:t>
            </a:r>
          </a:p>
          <a:p>
            <a:r>
              <a:rPr lang="en-US" dirty="0">
                <a:solidFill>
                  <a:srgbClr val="00B050"/>
                </a:solidFill>
              </a:rPr>
              <a:t>Pear</a:t>
            </a:r>
            <a:r>
              <a:rPr lang="en-US" dirty="0"/>
              <a:t> (1234</a:t>
            </a:r>
            <a:r>
              <a:rPr lang="en-US" dirty="0" smtClean="0"/>
              <a:t>)_ </a:t>
            </a:r>
            <a:r>
              <a:rPr lang="en-US" dirty="0"/>
              <a:t>4231  reap  =   harvest</a:t>
            </a:r>
          </a:p>
          <a:p>
            <a:r>
              <a:rPr lang="en-US" dirty="0">
                <a:solidFill>
                  <a:srgbClr val="00B050"/>
                </a:solidFill>
              </a:rPr>
              <a:t>Lion</a:t>
            </a:r>
            <a:r>
              <a:rPr lang="en-US" dirty="0"/>
              <a:t> (1234)___  </a:t>
            </a:r>
            <a:endParaRPr lang="en-US" dirty="0" smtClean="0"/>
          </a:p>
          <a:p>
            <a:r>
              <a:rPr lang="en-US" dirty="0" smtClean="0"/>
              <a:t>WORD FORMS= ORTHOGRAPHIC WORDS</a:t>
            </a:r>
          </a:p>
          <a:p>
            <a:r>
              <a:rPr lang="en-US" dirty="0" smtClean="0"/>
              <a:t>LEXIS= VOCABULARY</a:t>
            </a:r>
          </a:p>
          <a:p>
            <a:r>
              <a:rPr lang="en-US" dirty="0" smtClean="0"/>
              <a:t>GRAMMATICAL FORMS OF THE WORDS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132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improve reading and writing?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Reading a story in a book is a kind of speaking</a:t>
            </a:r>
          </a:p>
          <a:p>
            <a:r>
              <a:rPr lang="en-US" dirty="0" smtClean="0"/>
              <a:t>Core vocabulary</a:t>
            </a:r>
          </a:p>
          <a:p>
            <a:r>
              <a:rPr lang="en-US" dirty="0" smtClean="0"/>
              <a:t>Phonological issues (pronunciation) related to topic vocabulary (e.g. medical sciences ESP)</a:t>
            </a:r>
          </a:p>
          <a:p>
            <a:r>
              <a:rPr lang="en-US" dirty="0" smtClean="0"/>
              <a:t>Morphological issues (spelling;/lexis/grammatical words)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887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Morphological Conditioning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Pronouncing__ /t/ , /d/,/id/ … past</a:t>
            </a:r>
          </a:p>
          <a:p>
            <a:r>
              <a:rPr lang="en-US" dirty="0" smtClean="0"/>
              <a:t>Pronouncing__ /s/, /z/, /</a:t>
            </a:r>
            <a:r>
              <a:rPr lang="en-US" dirty="0" err="1" smtClean="0"/>
              <a:t>iz</a:t>
            </a:r>
            <a:r>
              <a:rPr lang="en-US" dirty="0" smtClean="0"/>
              <a:t>/</a:t>
            </a:r>
          </a:p>
          <a:p>
            <a:r>
              <a:rPr lang="en-US" dirty="0" smtClean="0"/>
              <a:t>Pronouncing zero suffix__  sheep, deer, cattle                                                                 both{s-p} N; cut ,put , hit__ both{tenses}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543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Acoustic Phonetics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scientific study of sound ( in English, the physical nature of a sound or sound segment.</a:t>
            </a:r>
          </a:p>
          <a:p>
            <a:r>
              <a:rPr lang="en-US" dirty="0"/>
              <a:t>In other context the </a:t>
            </a:r>
            <a:r>
              <a:rPr lang="en-US" dirty="0" smtClean="0"/>
              <a:t>phone-lo-gist </a:t>
            </a:r>
            <a:r>
              <a:rPr lang="en-US" dirty="0"/>
              <a:t>may talk about an abstract hypothetical segment. Such abstract segments are usually called phonemes</a:t>
            </a:r>
            <a:r>
              <a:rPr lang="en-US" dirty="0" smtClean="0"/>
              <a:t>. Thus,</a:t>
            </a:r>
            <a:r>
              <a:rPr lang="en-US" i="1" dirty="0"/>
              <a:t> segment </a:t>
            </a:r>
            <a:r>
              <a:rPr lang="en-US" dirty="0"/>
              <a:t>refers to phonological segments (phonemes).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598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Pronunciation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Underlying sound pattern  in the teaching of English (L1-L2 conflict)</a:t>
            </a:r>
          </a:p>
          <a:p>
            <a:r>
              <a:rPr lang="en-US" dirty="0" smtClean="0"/>
              <a:t> </a:t>
            </a:r>
            <a:r>
              <a:rPr lang="en-US" i="1" dirty="0"/>
              <a:t>rice and rise</a:t>
            </a:r>
            <a:r>
              <a:rPr lang="en-US" dirty="0" smtClean="0"/>
              <a:t>: /</a:t>
            </a:r>
            <a:r>
              <a:rPr lang="en-US" dirty="0"/>
              <a:t>s/ and /z/ are articulated indistinctively. It means /s/ is pronounced as /z/ and the word </a:t>
            </a:r>
            <a:r>
              <a:rPr lang="en-US" i="1" dirty="0"/>
              <a:t>rise</a:t>
            </a:r>
            <a:r>
              <a:rPr lang="en-US" dirty="0"/>
              <a:t> is heard as </a:t>
            </a:r>
            <a:r>
              <a:rPr lang="en-US" i="1" dirty="0"/>
              <a:t>rice</a:t>
            </a:r>
            <a:r>
              <a:rPr lang="en-US" dirty="0"/>
              <a:t>.</a:t>
            </a:r>
          </a:p>
          <a:p>
            <a:r>
              <a:rPr lang="en-US" dirty="0"/>
              <a:t>The pronunciation of  /</a:t>
            </a:r>
            <a:r>
              <a:rPr lang="en-US" dirty="0" err="1"/>
              <a:t>sh</a:t>
            </a:r>
            <a:r>
              <a:rPr lang="en-US" dirty="0"/>
              <a:t>/  is not different from /s/ and /c/ in :</a:t>
            </a:r>
          </a:p>
          <a:p>
            <a:r>
              <a:rPr lang="en-US" i="1" dirty="0" smtClean="0"/>
              <a:t>Admission…the </a:t>
            </a:r>
            <a:r>
              <a:rPr lang="en-US" i="1" dirty="0"/>
              <a:t>last syllable –</a:t>
            </a:r>
            <a:r>
              <a:rPr lang="en-US" i="1" dirty="0" err="1"/>
              <a:t>ssion</a:t>
            </a:r>
            <a:r>
              <a:rPr lang="en-US" dirty="0"/>
              <a:t> </a:t>
            </a:r>
            <a:r>
              <a:rPr lang="en-US" dirty="0" smtClean="0"/>
              <a:t>;</a:t>
            </a:r>
            <a:r>
              <a:rPr lang="en-US" dirty="0"/>
              <a:t> </a:t>
            </a:r>
            <a:r>
              <a:rPr lang="en-US" dirty="0" smtClean="0"/>
              <a:t>m</a:t>
            </a:r>
            <a:r>
              <a:rPr lang="en-US" i="1" dirty="0" smtClean="0"/>
              <a:t>achine; conscience</a:t>
            </a:r>
            <a:endParaRPr lang="en-US" dirty="0"/>
          </a:p>
          <a:p>
            <a:r>
              <a:rPr lang="en-US" i="1" dirty="0" smtClean="0"/>
              <a:t>chef .. first </a:t>
            </a:r>
            <a:r>
              <a:rPr lang="en-US" i="1" dirty="0"/>
              <a:t>syllable </a:t>
            </a:r>
            <a:r>
              <a:rPr lang="en-US" i="1" dirty="0" err="1"/>
              <a:t>ch.</a:t>
            </a:r>
            <a:r>
              <a:rPr lang="en-US" i="1" dirty="0"/>
              <a:t>. </a:t>
            </a:r>
            <a:r>
              <a:rPr lang="en-US" i="1" dirty="0" smtClean="0"/>
              <a:t>Congratulations;</a:t>
            </a:r>
            <a:r>
              <a:rPr lang="en-US" dirty="0" smtClean="0"/>
              <a:t> p</a:t>
            </a:r>
            <a:r>
              <a:rPr lang="en-US" i="1" dirty="0" smtClean="0"/>
              <a:t>atience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489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1209</TotalTime>
  <Words>872</Words>
  <Application>Microsoft Office PowerPoint</Application>
  <PresentationFormat>On-screen Show (4:3)</PresentationFormat>
  <Paragraphs>85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 بسم الله الر حمن الر حيم  والصلاة  والسلام علي سيد نا محمد    </vt:lpstr>
      <vt:lpstr> a few technical terms</vt:lpstr>
      <vt:lpstr>Realization of sound and sound segment </vt:lpstr>
      <vt:lpstr>frequently mispronounced  words</vt:lpstr>
      <vt:lpstr> Use of  Anagram in Writing:</vt:lpstr>
      <vt:lpstr>How to improve reading and writing?</vt:lpstr>
      <vt:lpstr>Morphological Conditioning</vt:lpstr>
      <vt:lpstr>Acoustic Phonetics </vt:lpstr>
      <vt:lpstr>Pronunciation</vt:lpstr>
      <vt:lpstr>Writing and Alphabets No of letters vs. No of Sounds</vt:lpstr>
      <vt:lpstr>Writing vs.spelling</vt:lpstr>
      <vt:lpstr>Phonetic Alphabets</vt:lpstr>
      <vt:lpstr>Straightforward symbols </vt:lpstr>
      <vt:lpstr>Pronouncing Consonants</vt:lpstr>
      <vt:lpstr> Characteristics of intonation (stress accent) </vt:lpstr>
      <vt:lpstr>Writing system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 حما ن الر حيم صلاة سلام علي سيد نا محمد</dc:title>
  <dc:creator>Dr. Madani</dc:creator>
  <cp:lastModifiedBy>Dr. Madani</cp:lastModifiedBy>
  <cp:revision>34</cp:revision>
  <cp:lastPrinted>2015-03-18T11:55:36Z</cp:lastPrinted>
  <dcterms:created xsi:type="dcterms:W3CDTF">2015-03-15T06:39:03Z</dcterms:created>
  <dcterms:modified xsi:type="dcterms:W3CDTF">2015-03-30T07:53:52Z</dcterms:modified>
</cp:coreProperties>
</file>