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ualrahman Alshehry" initials="AA" lastIdx="1" clrIdx="0">
    <p:extLst>
      <p:ext uri="{19B8F6BF-5375-455C-9EA6-DF929625EA0E}">
        <p15:presenceInfo xmlns:p15="http://schemas.microsoft.com/office/powerpoint/2012/main" userId="a3179bc266ffa3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21T13:30:13.952" idx="1">
    <p:pos x="10" y="10"/>
    <p:text>STOP HERE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C70E9-1366-4210-A478-DA147275ECA5}" type="datetimeFigureOut">
              <a:rPr lang="en-US" smtClean="0"/>
              <a:t>11/18/2016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06B19-846D-4E2A-B9C0-F0B10D83BC0F}" type="slidenum">
              <a:rPr lang="en-US" smtClean="0"/>
              <a:t>‹#›</a:t>
            </a:fld>
            <a:endParaRPr lang="en-US"/>
          </a:p>
        </p:txBody>
      </p:sp>
    </p:spTree>
    <p:extLst>
      <p:ext uri="{BB962C8B-B14F-4D97-AF65-F5344CB8AC3E}">
        <p14:creationId xmlns:p14="http://schemas.microsoft.com/office/powerpoint/2010/main" val="259455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When drawing the family tree we use these universal symbols and relationship lines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BAA412-0298-48C7-AEF5-9322F5B931A7}" type="slidenum">
              <a:rPr lang="en-GB" altLang="en-US">
                <a:solidFill>
                  <a:prstClr val="black"/>
                </a:solidFill>
                <a:latin typeface="Arial" panose="020B0604020202020204" pitchFamily="34" charset="0"/>
              </a:rPr>
              <a:pPr>
                <a:spcBef>
                  <a:spcPct val="0"/>
                </a:spcBef>
              </a:pPr>
              <a:t>8</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7939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Next ask about each full brother and sister of the informant (</a:t>
            </a:r>
            <a:r>
              <a:rPr lang="en-US" altLang="en-US" b="1" smtClean="0"/>
              <a:t>Branch 3</a:t>
            </a:r>
            <a:r>
              <a:rPr lang="en-US" altLang="en-US" smtClean="0"/>
              <a:t>), his or her spouse(s) and their children (</a:t>
            </a:r>
            <a:r>
              <a:rPr lang="en-US" altLang="en-US" b="1" smtClean="0"/>
              <a:t>Branch 4</a:t>
            </a:r>
            <a:r>
              <a:rPr lang="en-US" altLang="en-US" smtClean="0"/>
              <a:t>).  Remember to ask if any have died, or were lost during pregnancy.</a:t>
            </a: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A3DC7F-F768-4E27-BC88-DBC320384D23}" type="slidenum">
              <a:rPr lang="en-GB" altLang="en-US">
                <a:solidFill>
                  <a:prstClr val="black"/>
                </a:solidFill>
                <a:latin typeface="Arial" panose="020B0604020202020204" pitchFamily="34" charset="0"/>
              </a:rPr>
              <a:pPr>
                <a:spcBef>
                  <a:spcPct val="0"/>
                </a:spcBef>
              </a:pPr>
              <a:t>27</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203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and their children (</a:t>
            </a:r>
            <a:r>
              <a:rPr lang="en-US" altLang="en-US" b="1" dirty="0" smtClean="0"/>
              <a:t>Branch 4</a:t>
            </a:r>
            <a:r>
              <a:rPr lang="en-US" altLang="en-US" dirty="0" smtClean="0"/>
              <a:t>).  Remember to ask if any have died, or were lost during pregnancy.</a:t>
            </a:r>
          </a:p>
          <a:p>
            <a:pPr eaLnBrk="1" hangingPunct="1">
              <a:spcBef>
                <a:spcPct val="0"/>
              </a:spcBef>
            </a:pPr>
            <a:endParaRPr lang="en-US" altLang="en-US" dirty="0" smtClean="0"/>
          </a:p>
          <a:p>
            <a:pPr eaLnBrk="1" hangingPunct="1">
              <a:spcBef>
                <a:spcPct val="0"/>
              </a:spcBef>
            </a:pPr>
            <a:r>
              <a:rPr lang="en-US" altLang="en-US" dirty="0" smtClean="0"/>
              <a:t>Ask whether either parent of your patient had children with other partners (the half-brothers and sisters of your patient), and draw in these relationships.</a:t>
            </a:r>
            <a:endParaRPr lang="en-GB" altLang="en-US" dirty="0" smtClean="0"/>
          </a:p>
          <a:p>
            <a:pPr eaLnBrk="1" hangingPunct="1">
              <a:spcBef>
                <a:spcPct val="0"/>
              </a:spcBef>
            </a:pPr>
            <a:endParaRPr lang="en-GB"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B3BFF9-F9BD-4662-AD61-6A5EF5615CF4}" type="slidenum">
              <a:rPr lang="en-GB" altLang="en-US">
                <a:solidFill>
                  <a:prstClr val="black"/>
                </a:solidFill>
                <a:latin typeface="Arial" panose="020B0604020202020204" pitchFamily="34" charset="0"/>
              </a:rPr>
              <a:pPr>
                <a:spcBef>
                  <a:spcPct val="0"/>
                </a:spcBef>
              </a:pPr>
              <a:t>28</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60683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Choose one of the parents (usually the mother) and record information on your patient’s maternal grandparents (</a:t>
            </a:r>
            <a:r>
              <a:rPr lang="en-US" altLang="en-US" b="1" smtClean="0"/>
              <a:t>Branch 5</a:t>
            </a:r>
            <a:r>
              <a:rPr lang="en-US" altLang="en-US" smtClean="0"/>
              <a:t>) …..</a:t>
            </a:r>
            <a:endParaRPr lang="en-GB" altLang="en-US" smtClean="0"/>
          </a:p>
          <a:p>
            <a:pPr eaLnBrk="1" hangingPunct="1">
              <a:spcBef>
                <a:spcPct val="0"/>
              </a:spcBef>
            </a:pPr>
            <a:endParaRPr lang="en-GB" altLang="en-US" i="1"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4DAA81-9CF0-4DB7-9862-17B0719FF11D}" type="slidenum">
              <a:rPr lang="en-GB" altLang="en-US">
                <a:solidFill>
                  <a:prstClr val="black"/>
                </a:solidFill>
                <a:latin typeface="Arial" panose="020B0604020202020204" pitchFamily="34" charset="0"/>
              </a:rPr>
              <a:pPr>
                <a:spcBef>
                  <a:spcPct val="0"/>
                </a:spcBef>
              </a:pPr>
              <a:t>29</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20185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and your parent’s full brother and sisters (</a:t>
            </a:r>
            <a:r>
              <a:rPr lang="en-US" altLang="en-US" b="1" smtClean="0"/>
              <a:t>Branch 6</a:t>
            </a:r>
            <a:r>
              <a:rPr lang="en-US" altLang="en-US" smtClean="0"/>
              <a:t>) …..</a:t>
            </a: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EB671-7075-440C-90FC-CC73131A020F}" type="slidenum">
              <a:rPr lang="en-GB" altLang="en-US">
                <a:solidFill>
                  <a:prstClr val="black"/>
                </a:solidFill>
                <a:latin typeface="Arial" panose="020B0604020202020204" pitchFamily="34" charset="0"/>
              </a:rPr>
              <a:pPr>
                <a:spcBef>
                  <a:spcPct val="0"/>
                </a:spcBef>
              </a:pPr>
              <a:t>30</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17267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and their spouses and children (</a:t>
            </a:r>
            <a:r>
              <a:rPr lang="en-US" altLang="en-US" b="1" smtClean="0"/>
              <a:t>Branch 7</a:t>
            </a:r>
            <a:r>
              <a:rPr lang="en-US" altLang="en-US" smtClean="0"/>
              <a:t>).</a:t>
            </a: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0AC5FD-23BD-4997-B98B-6DCD7C482A47}" type="slidenum">
              <a:rPr lang="en-GB" altLang="en-US">
                <a:solidFill>
                  <a:prstClr val="black"/>
                </a:solidFill>
                <a:latin typeface="Arial" panose="020B0604020202020204" pitchFamily="34" charset="0"/>
              </a:rPr>
              <a:pPr>
                <a:spcBef>
                  <a:spcPct val="0"/>
                </a:spcBef>
              </a:pPr>
              <a:t>31</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35181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Then ask the same questions about relatives of the other parent, usually the father (</a:t>
            </a:r>
            <a:r>
              <a:rPr lang="en-US" altLang="en-US" b="1" smtClean="0"/>
              <a:t>Branch 8</a:t>
            </a:r>
            <a:r>
              <a:rPr lang="en-US" altLang="en-US" smtClean="0"/>
              <a:t>).</a:t>
            </a: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4E8767-6622-4D26-842E-A7CCD665AEC2}" type="slidenum">
              <a:rPr lang="en-GB" altLang="en-US">
                <a:solidFill>
                  <a:prstClr val="black"/>
                </a:solidFill>
                <a:latin typeface="Arial" panose="020B0604020202020204" pitchFamily="34" charset="0"/>
              </a:rPr>
              <a:pPr>
                <a:spcBef>
                  <a:spcPct val="0"/>
                </a:spcBef>
              </a:pPr>
              <a:t>32</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84065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Now return to your informant’s partner and collect information about his/her relatives - parents first (</a:t>
            </a:r>
            <a:r>
              <a:rPr lang="en-US" altLang="en-US" b="1" smtClean="0"/>
              <a:t>Branch 9</a:t>
            </a:r>
            <a:r>
              <a:rPr lang="en-US" altLang="en-US" smtClean="0"/>
              <a:t>)…….</a:t>
            </a:r>
            <a:endParaRPr lang="en-GB" altLang="en-US" smtClean="0"/>
          </a:p>
          <a:p>
            <a:pPr eaLnBrk="1" hangingPunct="1">
              <a:spcBef>
                <a:spcPct val="0"/>
              </a:spcBef>
            </a:pPr>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AE4AD1-810D-4C9F-AE36-9943E6D65DAB}" type="slidenum">
              <a:rPr lang="en-GB" altLang="en-US">
                <a:solidFill>
                  <a:prstClr val="black"/>
                </a:solidFill>
                <a:latin typeface="Arial" panose="020B0604020202020204" pitchFamily="34" charset="0"/>
              </a:rPr>
              <a:pPr>
                <a:spcBef>
                  <a:spcPct val="0"/>
                </a:spcBef>
              </a:pPr>
              <a:t>33</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950693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and then full brothers and sisters (</a:t>
            </a:r>
            <a:r>
              <a:rPr lang="en-US" altLang="en-US" b="1" smtClean="0"/>
              <a:t>Branch 10</a:t>
            </a:r>
            <a:r>
              <a:rPr lang="en-US" altLang="en-US" smtClean="0"/>
              <a:t>)</a:t>
            </a:r>
          </a:p>
          <a:p>
            <a:pPr eaLnBrk="1" hangingPunct="1">
              <a:spcBef>
                <a:spcPct val="0"/>
              </a:spcBef>
            </a:pPr>
            <a:endParaRPr lang="en-US"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77886F-85A9-4C0B-A551-A3F0F84858CC}" type="slidenum">
              <a:rPr lang="en-GB" altLang="en-US">
                <a:solidFill>
                  <a:prstClr val="black"/>
                </a:solidFill>
                <a:latin typeface="Arial" panose="020B0604020202020204" pitchFamily="34" charset="0"/>
              </a:rPr>
              <a:pPr>
                <a:spcBef>
                  <a:spcPct val="0"/>
                </a:spcBef>
              </a:pPr>
              <a:t>34</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71072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you need information about the relatives of parents of the partner, choose one - usually the mother first (</a:t>
            </a:r>
            <a:r>
              <a:rPr lang="en-US" altLang="en-US" b="1" smtClean="0"/>
              <a:t>Branch 11</a:t>
            </a:r>
            <a:r>
              <a:rPr lang="en-US" altLang="en-US" smtClean="0"/>
              <a:t>) and ask about her parents and her brothers and sisters.</a:t>
            </a:r>
          </a:p>
          <a:p>
            <a:pPr eaLnBrk="1" hangingPunct="1">
              <a:spcBef>
                <a:spcPct val="0"/>
              </a:spcBef>
            </a:pPr>
            <a:endParaRPr lang="en-US" altLang="en-US" smtClean="0"/>
          </a:p>
          <a:p>
            <a:pPr eaLnBrk="1" hangingPunct="1">
              <a:spcBef>
                <a:spcPct val="0"/>
              </a:spcBef>
            </a:pPr>
            <a:r>
              <a:rPr lang="en-US" altLang="en-US" smtClean="0"/>
              <a:t>Finally, ask about the relatives of the father of the partner (</a:t>
            </a:r>
            <a:r>
              <a:rPr lang="en-US" altLang="en-US" b="1" smtClean="0"/>
              <a:t>Branch 12</a:t>
            </a:r>
            <a:r>
              <a:rPr lang="en-US" altLang="en-US" smtClean="0"/>
              <a:t>).</a:t>
            </a:r>
            <a:endParaRPr lang="en-GB" altLang="en-US" smtClean="0"/>
          </a:p>
          <a:p>
            <a:pPr eaLnBrk="1" hangingPunct="1">
              <a:spcBef>
                <a:spcPct val="0"/>
              </a:spcBef>
            </a:pPr>
            <a:endParaRPr lang="en-GB" altLang="en-US" smtClean="0"/>
          </a:p>
          <a:p>
            <a:pPr eaLnBrk="1" hangingPunct="1">
              <a:spcBef>
                <a:spcPct val="0"/>
              </a:spcBef>
            </a:pPr>
            <a:endParaRPr lang="en-GB" altLang="en-US" smtClean="0"/>
          </a:p>
          <a:p>
            <a:r>
              <a:rPr lang="en-US" altLang="en-US" smtClean="0"/>
              <a:t>At the end;</a:t>
            </a:r>
            <a:endParaRPr lang="en-GB" altLang="en-US" smtClean="0"/>
          </a:p>
          <a:p>
            <a:r>
              <a:rPr lang="en-US" altLang="en-US" smtClean="0"/>
              <a:t>Thank the informant, and ask </a:t>
            </a:r>
            <a:r>
              <a:rPr lang="en-US" altLang="en-US" b="1" i="1" smtClean="0"/>
              <a:t>“Is there anything else you think I should know that I haven’t asked about?”</a:t>
            </a:r>
            <a:endParaRPr lang="en-GB" altLang="en-US" smtClean="0"/>
          </a:p>
          <a:p>
            <a:r>
              <a:rPr lang="en-US" altLang="en-US" smtClean="0"/>
              <a:t> </a:t>
            </a:r>
            <a:endParaRPr lang="en-GB" altLang="en-US" smtClean="0"/>
          </a:p>
          <a:p>
            <a:r>
              <a:rPr lang="en-US" altLang="en-US" smtClean="0"/>
              <a:t>Date and write your name legibly on the pedigree.  Add an explanation of any abbreviations.</a:t>
            </a:r>
            <a:endParaRPr lang="en-GB" altLang="en-US" smtClean="0"/>
          </a:p>
          <a:p>
            <a:r>
              <a:rPr lang="en-US" altLang="en-US" smtClean="0"/>
              <a:t> </a:t>
            </a:r>
            <a:endParaRPr lang="en-GB" altLang="en-US" smtClean="0"/>
          </a:p>
          <a:p>
            <a:r>
              <a:rPr lang="en-GB" altLang="en-US" smtClean="0"/>
              <a:t>Ask for consent to share family history information with colleagues and/or other family members and note this.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82687B-207E-48D3-A533-9EBAADE39D43}" type="slidenum">
              <a:rPr lang="en-GB" altLang="en-US">
                <a:solidFill>
                  <a:prstClr val="black"/>
                </a:solidFill>
                <a:latin typeface="Arial" panose="020B0604020202020204" pitchFamily="34" charset="0"/>
              </a:rPr>
              <a:pPr>
                <a:spcBef>
                  <a:spcPct val="0"/>
                </a:spcBef>
              </a:pPr>
              <a:t>35</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6773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Ensure that you act on the information either within your sphere of expertise accessing appropriate trusted resources, or contact you regional genetics services for guidelines or advice.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86D66A-C386-4FAD-8795-7ECEF39E1A42}" type="slidenum">
              <a:rPr lang="en-GB" altLang="en-US">
                <a:solidFill>
                  <a:prstClr val="black"/>
                </a:solidFill>
                <a:latin typeface="Arial" panose="020B0604020202020204" pitchFamily="34" charset="0"/>
              </a:rPr>
              <a:pPr>
                <a:spcBef>
                  <a:spcPct val="0"/>
                </a:spcBef>
              </a:pPr>
              <a:t>36</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63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894166-DB6E-4A9F-8C75-51C02B452162}" type="slidenum">
              <a:rPr lang="en-GB" altLang="en-US">
                <a:solidFill>
                  <a:prstClr val="black"/>
                </a:solidFill>
                <a:latin typeface="Arial" panose="020B0604020202020204" pitchFamily="34" charset="0"/>
              </a:rPr>
              <a:pPr>
                <a:spcBef>
                  <a:spcPct val="0"/>
                </a:spcBef>
              </a:pPr>
              <a:t>19</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06185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These are some of the red flags that would alert you to consider a condition might have an inherited basis but you may want to look for further information….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F42C22-B320-4BEE-A6CD-757BA5A5F35B}" type="slidenum">
              <a:rPr lang="en-GB" altLang="en-US">
                <a:solidFill>
                  <a:prstClr val="black"/>
                </a:solidFill>
                <a:latin typeface="Arial" panose="020B0604020202020204" pitchFamily="34" charset="0"/>
              </a:rPr>
              <a:pPr>
                <a:spcBef>
                  <a:spcPct val="0"/>
                </a:spcBef>
              </a:pPr>
              <a:t>37</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242674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NHS National Genetics Education website has a section to enable the searching for conditions also  ……next slide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E6B3C5-97B6-497C-BAC3-92E1E09CAFAF}" type="slidenum">
              <a:rPr lang="en-GB" altLang="en-US">
                <a:solidFill>
                  <a:prstClr val="black"/>
                </a:solidFill>
                <a:latin typeface="Arial" panose="020B0604020202020204" pitchFamily="34" charset="0"/>
              </a:rPr>
              <a:pPr>
                <a:spcBef>
                  <a:spcPct val="0"/>
                </a:spcBef>
              </a:pPr>
              <a:t>38</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342988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From the last slide ….. the OMIM website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B23C6B-E7A7-405A-869A-ED2A0F412580}" type="slidenum">
              <a:rPr lang="en-GB" altLang="en-US">
                <a:solidFill>
                  <a:prstClr val="black"/>
                </a:solidFill>
                <a:latin typeface="Arial" panose="020B0604020202020204" pitchFamily="34" charset="0"/>
              </a:rPr>
              <a:pPr>
                <a:spcBef>
                  <a:spcPct val="0"/>
                </a:spcBef>
              </a:pPr>
              <a:t>39</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947481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These postcards are available from the website with the contact details of all the Regional Genetics Centres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89FC1-A70C-4BAF-A4D6-6835750F1C70}" type="slidenum">
              <a:rPr lang="en-GB" altLang="en-US">
                <a:solidFill>
                  <a:prstClr val="black"/>
                </a:solidFill>
                <a:latin typeface="Arial" panose="020B0604020202020204" pitchFamily="34" charset="0"/>
              </a:rPr>
              <a:pPr>
                <a:spcBef>
                  <a:spcPct val="0"/>
                </a:spcBef>
              </a:pPr>
              <a:t>40</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41891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1C7CAC-DAD4-4B75-BF2E-C13F1BE268B6}" type="slidenum">
              <a:rPr lang="en-GB" altLang="en-US">
                <a:solidFill>
                  <a:prstClr val="black"/>
                </a:solidFill>
                <a:latin typeface="Arial" panose="020B0604020202020204" pitchFamily="34" charset="0"/>
              </a:rPr>
              <a:pPr>
                <a:spcBef>
                  <a:spcPct val="0"/>
                </a:spcBef>
              </a:pPr>
              <a:t>41</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90028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TEACHING Notes: </a:t>
            </a:r>
            <a:r>
              <a:rPr lang="en-GB" altLang="en-US" smtClean="0"/>
              <a:t>These videos and worksheets are available from the website for students to observe or practice how to take a Family History</a:t>
            </a:r>
            <a:endParaRPr lang="en-GB" altLang="en-US" b="1"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2312B3-DA37-4C48-8CB4-A1D47FB8C682}" type="slidenum">
              <a:rPr lang="en-GB" altLang="en-US">
                <a:solidFill>
                  <a:prstClr val="black"/>
                </a:solidFill>
                <a:latin typeface="Arial" panose="020B0604020202020204" pitchFamily="34" charset="0"/>
              </a:rPr>
              <a:pPr>
                <a:spcBef>
                  <a:spcPct val="0"/>
                </a:spcBef>
              </a:pPr>
              <a:t>42</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40757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These are the resources you can download or we can send the plastic template for your teaching  if you contact us: enquiries@geneticseducation.nhs.uk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FF079D-6E90-4895-82FE-AEA7B219027B}" type="slidenum">
              <a:rPr lang="en-GB" altLang="en-US">
                <a:solidFill>
                  <a:prstClr val="black"/>
                </a:solidFill>
                <a:latin typeface="Arial" panose="020B0604020202020204" pitchFamily="34" charset="0"/>
              </a:rPr>
              <a:pPr>
                <a:spcBef>
                  <a:spcPct val="0"/>
                </a:spcBef>
              </a:pPr>
              <a:t>20</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9324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It is important to understand why we are taking the family history and what we are looking for as we ask the appropriate questions.</a:t>
            </a:r>
          </a:p>
          <a:p>
            <a:pPr eaLnBrk="1" hangingPunct="1">
              <a:spcBef>
                <a:spcPct val="0"/>
              </a:spcBef>
            </a:pPr>
            <a:r>
              <a:rPr lang="en-GB" altLang="en-US" dirty="0" smtClean="0"/>
              <a:t>The patient could have raised the concern themselves.  It might be that a paediatrician or a clinical specialist has noticed some physical or laboratory features which raise concerns. Or it could be part of an assessment or screening gives cause for concern. Sometimes it is just an opportunistic conversation that makes the professional feel that asking the medical family history could be relevant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A43FB3-BAEF-444A-87B6-F904BE092F6B}" type="slidenum">
              <a:rPr lang="en-GB" altLang="en-US">
                <a:solidFill>
                  <a:prstClr val="black"/>
                </a:solidFill>
                <a:latin typeface="Arial" panose="020B0604020202020204" pitchFamily="34" charset="0"/>
              </a:rPr>
              <a:pPr>
                <a:spcBef>
                  <a:spcPct val="0"/>
                </a:spcBef>
              </a:pPr>
              <a:t>21</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8507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information needed will be based on the reasons why you are collecting the history.</a:t>
            </a:r>
          </a:p>
          <a:p>
            <a:pPr eaLnBrk="1" hangingPunct="1">
              <a:spcBef>
                <a:spcPct val="0"/>
              </a:spcBef>
            </a:pPr>
            <a:endParaRPr lang="en-GB" altLang="en-US" smtClean="0"/>
          </a:p>
          <a:p>
            <a:pPr eaLnBrk="1" hangingPunct="1">
              <a:spcBef>
                <a:spcPct val="0"/>
              </a:spcBef>
            </a:pPr>
            <a:r>
              <a:rPr lang="en-GB" altLang="en-US" smtClean="0"/>
              <a:t>It is important to clarify biological relationships, often families have a range of relationship, with parents re-marrying and step siblings. Also sometimes people will call others Uncle or Aunt when that is not a true blood relationship.</a:t>
            </a:r>
          </a:p>
          <a:p>
            <a:pPr eaLnBrk="1" hangingPunct="1">
              <a:spcBef>
                <a:spcPct val="0"/>
              </a:spcBef>
            </a:pPr>
            <a:endParaRPr lang="en-GB" altLang="en-US" smtClean="0"/>
          </a:p>
          <a:p>
            <a:pPr eaLnBrk="1" hangingPunct="1">
              <a:spcBef>
                <a:spcPct val="0"/>
              </a:spcBef>
            </a:pPr>
            <a:r>
              <a:rPr lang="en-GB" altLang="en-US" smtClean="0"/>
              <a:t>It is also important to have full information about the medical condition, it may be possible to follow this up at a later date with patient notes, but try to avoid general terms such as gynaecological cancer, or cancer of the gut.</a:t>
            </a:r>
          </a:p>
          <a:p>
            <a:pPr eaLnBrk="1" hangingPunct="1">
              <a:spcBef>
                <a:spcPct val="0"/>
              </a:spcBef>
            </a:pPr>
            <a:endParaRPr lang="en-GB" altLang="en-US" smtClean="0"/>
          </a:p>
          <a:p>
            <a:pPr eaLnBrk="1" hangingPunct="1">
              <a:spcBef>
                <a:spcPct val="0"/>
              </a:spcBef>
            </a:pPr>
            <a:r>
              <a:rPr lang="en-GB" altLang="en-US" smtClean="0"/>
              <a:t>Usually we take a 3 generational family history but this may need to be expanded if appropriate. This is often determined by the relevant information the individual has about their family or if the health professional can see a pattern forming that would benefit from further information</a:t>
            </a:r>
          </a:p>
          <a:p>
            <a:pPr eaLnBrk="1" hangingPunct="1">
              <a:spcBef>
                <a:spcPct val="0"/>
              </a:spcBef>
            </a:pPr>
            <a:endParaRPr lang="en-GB" altLang="en-US" smtClean="0"/>
          </a:p>
          <a:p>
            <a:pPr eaLnBrk="1" hangingPunct="1">
              <a:spcBef>
                <a:spcPct val="0"/>
              </a:spcBef>
            </a:pPr>
            <a:r>
              <a:rPr lang="en-GB" altLang="en-US" smtClean="0"/>
              <a:t>It is important to document in as much detail as possible these four bits of information </a:t>
            </a:r>
          </a:p>
          <a:p>
            <a:pPr eaLnBrk="1" hangingPunct="1">
              <a:spcBef>
                <a:spcPct val="0"/>
              </a:spcBef>
            </a:pPr>
            <a:endParaRPr lang="en-GB" altLang="en-US" smtClean="0"/>
          </a:p>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5F3AF2-A3A5-483F-8620-374B449B8FFB}" type="slidenum">
              <a:rPr lang="en-GB" altLang="en-US">
                <a:solidFill>
                  <a:prstClr val="black"/>
                </a:solidFill>
                <a:latin typeface="Arial" panose="020B0604020202020204" pitchFamily="34" charset="0"/>
              </a:rPr>
              <a:pPr>
                <a:spcBef>
                  <a:spcPct val="0"/>
                </a:spcBef>
              </a:pPr>
              <a:t>22</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652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Family history information can be document in any of these three ways, the use of a pedigree gives an easy pictorial view of any patterns developing</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43A369-DF55-423D-AEDE-C9129DC19BB8}" type="slidenum">
              <a:rPr lang="en-GB" altLang="en-US">
                <a:solidFill>
                  <a:prstClr val="black"/>
                </a:solidFill>
                <a:latin typeface="Arial" panose="020B0604020202020204" pitchFamily="34" charset="0"/>
              </a:rPr>
              <a:pPr>
                <a:spcBef>
                  <a:spcPct val="0"/>
                </a:spcBef>
              </a:pPr>
              <a:t>23</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51731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When drawing the family tree we use these universal symbols and relationship lines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BAA412-0298-48C7-AEF5-9322F5B931A7}" type="slidenum">
              <a:rPr lang="en-GB" altLang="en-US">
                <a:solidFill>
                  <a:prstClr val="black"/>
                </a:solidFill>
                <a:latin typeface="Arial" panose="020B0604020202020204" pitchFamily="34" charset="0"/>
              </a:rPr>
              <a:pPr>
                <a:spcBef>
                  <a:spcPct val="0"/>
                </a:spcBef>
              </a:pPr>
              <a:t>24</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10939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Ask about your informant and his or her partner(s) and their children (</a:t>
            </a:r>
            <a:r>
              <a:rPr lang="en-US" altLang="en-US" b="1" smtClean="0"/>
              <a:t>Branch 1</a:t>
            </a:r>
            <a:r>
              <a:rPr lang="en-US" altLang="en-US" smtClean="0"/>
              <a:t>):</a:t>
            </a:r>
            <a:endParaRPr lang="en-GB" altLang="en-US" smtClean="0"/>
          </a:p>
          <a:p>
            <a:r>
              <a:rPr lang="en-US" altLang="en-US" b="1" i="1" smtClean="0"/>
              <a:t>“How many children have you had?  Have you lost any children?”</a:t>
            </a:r>
            <a:endParaRPr lang="en-GB" altLang="en-US" smtClean="0"/>
          </a:p>
          <a:p>
            <a:r>
              <a:rPr lang="en-US" altLang="en-US" b="1" i="1" smtClean="0"/>
              <a:t>“Are all your children with the same partner or were any with previous partners?”</a:t>
            </a:r>
            <a:endParaRPr lang="en-GB" altLang="en-US" smtClean="0"/>
          </a:p>
          <a:p>
            <a:r>
              <a:rPr lang="en-US" altLang="en-US" b="1" i="1" smtClean="0"/>
              <a:t> </a:t>
            </a:r>
            <a:endParaRPr lang="en-GB" altLang="en-US" smtClean="0"/>
          </a:p>
          <a:p>
            <a:r>
              <a:rPr lang="en-US" altLang="en-US" smtClean="0"/>
              <a:t>Be sensitive when trying to determine if partners are related by blood (a consanguineous relationship).  Questions may include:</a:t>
            </a:r>
            <a:endParaRPr lang="en-GB" altLang="en-US" smtClean="0"/>
          </a:p>
          <a:p>
            <a:r>
              <a:rPr lang="en-US" altLang="en-US" b="1" i="1" smtClean="0"/>
              <a:t>“Are you and your partner related (except by marriage)?”</a:t>
            </a:r>
            <a:endParaRPr lang="en-GB" altLang="en-US" smtClean="0"/>
          </a:p>
          <a:p>
            <a:r>
              <a:rPr lang="en-US" altLang="en-US" b="1" i="1" smtClean="0"/>
              <a:t>  “Are there any surnames or maiden names in common in the family?” </a:t>
            </a:r>
            <a:endParaRPr lang="en-GB" altLang="en-US" smtClean="0"/>
          </a:p>
          <a:p>
            <a:r>
              <a:rPr lang="en-US" altLang="en-US" b="1" i="1" smtClean="0"/>
              <a:t> “Did any couples have the same surname before they were married to each other?”</a:t>
            </a: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333654-2952-45A7-8894-23C4CCA1B860}" type="slidenum">
              <a:rPr lang="en-GB" altLang="en-US">
                <a:solidFill>
                  <a:prstClr val="black"/>
                </a:solidFill>
                <a:latin typeface="Arial" panose="020B0604020202020204" pitchFamily="34" charset="0"/>
              </a:rPr>
              <a:pPr>
                <a:spcBef>
                  <a:spcPct val="0"/>
                </a:spcBef>
              </a:pPr>
              <a:t>25</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6564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Record details about the parents of your informant (</a:t>
            </a:r>
            <a:r>
              <a:rPr lang="en-US" altLang="en-US" b="1" smtClean="0"/>
              <a:t>Branch 2</a:t>
            </a:r>
            <a:r>
              <a:rPr lang="en-US" altLang="en-US" smtClean="0"/>
              <a:t>).</a:t>
            </a: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299DBD-1373-4F36-AC13-BE82E620459D}" type="slidenum">
              <a:rPr lang="en-GB" altLang="en-US">
                <a:solidFill>
                  <a:prstClr val="black"/>
                </a:solidFill>
                <a:latin typeface="Arial" panose="020B0604020202020204" pitchFamily="34" charset="0"/>
              </a:rPr>
              <a:pPr>
                <a:spcBef>
                  <a:spcPct val="0"/>
                </a:spcBef>
              </a:pPr>
              <a:t>26</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585198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594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827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538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286964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765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3083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7538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465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688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28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042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847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546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44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85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328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266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11/18/2016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135775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pedigree</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0973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939167"/>
          </a:xfrm>
        </p:spPr>
        <p:txBody>
          <a:bodyPr/>
          <a:lstStyle/>
          <a:p>
            <a:r>
              <a:rPr lang="en-US" dirty="0" smtClean="0"/>
              <a:t>Example of pedigree charts</a:t>
            </a:r>
            <a:endParaRPr lang="en-US" dirty="0"/>
          </a:p>
        </p:txBody>
      </p:sp>
      <p:sp>
        <p:nvSpPr>
          <p:cNvPr id="3" name="Content Placeholder 2"/>
          <p:cNvSpPr>
            <a:spLocks noGrp="1"/>
          </p:cNvSpPr>
          <p:nvPr>
            <p:ph idx="1"/>
          </p:nvPr>
        </p:nvSpPr>
        <p:spPr>
          <a:xfrm>
            <a:off x="685800" y="1703540"/>
            <a:ext cx="10820400" cy="4515145"/>
          </a:xfrm>
        </p:spPr>
        <p:txBody>
          <a:bodyPr/>
          <a:lstStyle/>
          <a:p>
            <a:r>
              <a:rPr lang="en-US" dirty="0" smtClean="0"/>
              <a:t>Is it autosomal or X-linked</a:t>
            </a:r>
            <a:endParaRPr lang="en-US" dirty="0"/>
          </a:p>
        </p:txBody>
      </p:sp>
      <p:sp>
        <p:nvSpPr>
          <p:cNvPr id="4" name="Rectangle 3"/>
          <p:cNvSpPr/>
          <p:nvPr/>
        </p:nvSpPr>
        <p:spPr>
          <a:xfrm>
            <a:off x="1981200" y="2286000"/>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sysClr val="windowText" lastClr="000000"/>
              </a:solidFill>
            </a:endParaRPr>
          </a:p>
        </p:txBody>
      </p:sp>
      <p:sp>
        <p:nvSpPr>
          <p:cNvPr id="5" name="Oval 4"/>
          <p:cNvSpPr/>
          <p:nvPr/>
        </p:nvSpPr>
        <p:spPr>
          <a:xfrm>
            <a:off x="3677536" y="23202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8293395" y="228556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Oval 6"/>
          <p:cNvSpPr/>
          <p:nvPr/>
        </p:nvSpPr>
        <p:spPr>
          <a:xfrm>
            <a:off x="6232008" y="2286000"/>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733647" y="39611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2471956" y="3961112"/>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4154672" y="396111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6187251" y="3961112"/>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2" name="Oval 11"/>
          <p:cNvSpPr/>
          <p:nvPr/>
        </p:nvSpPr>
        <p:spPr>
          <a:xfrm>
            <a:off x="7760882" y="3961112"/>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p:nvSpPr>
        <p:spPr>
          <a:xfrm>
            <a:off x="9207795" y="39611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ectangle 13"/>
          <p:cNvSpPr/>
          <p:nvPr/>
        </p:nvSpPr>
        <p:spPr>
          <a:xfrm>
            <a:off x="4281572" y="560199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601683" y="5559690"/>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7" name="Oval 16"/>
          <p:cNvSpPr/>
          <p:nvPr/>
        </p:nvSpPr>
        <p:spPr>
          <a:xfrm>
            <a:off x="6846482" y="551867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9" name="Straight Connector 18"/>
          <p:cNvCxnSpPr>
            <a:stCxn id="4" idx="3"/>
          </p:cNvCxnSpPr>
          <p:nvPr/>
        </p:nvCxnSpPr>
        <p:spPr>
          <a:xfrm flipV="1">
            <a:off x="2895600" y="2742763"/>
            <a:ext cx="781936" cy="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6"/>
            <a:endCxn id="6" idx="1"/>
          </p:cNvCxnSpPr>
          <p:nvPr/>
        </p:nvCxnSpPr>
        <p:spPr>
          <a:xfrm flipV="1">
            <a:off x="7146408" y="2742763"/>
            <a:ext cx="1146987" cy="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3"/>
            <a:endCxn id="9" idx="2"/>
          </p:cNvCxnSpPr>
          <p:nvPr/>
        </p:nvCxnSpPr>
        <p:spPr>
          <a:xfrm>
            <a:off x="1648047" y="4418312"/>
            <a:ext cx="8239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6"/>
            <a:endCxn id="10" idx="2"/>
          </p:cNvCxnSpPr>
          <p:nvPr/>
        </p:nvCxnSpPr>
        <p:spPr>
          <a:xfrm>
            <a:off x="3386356" y="4418312"/>
            <a:ext cx="768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3"/>
            <a:endCxn id="12" idx="2"/>
          </p:cNvCxnSpPr>
          <p:nvPr/>
        </p:nvCxnSpPr>
        <p:spPr>
          <a:xfrm>
            <a:off x="7101651" y="4418312"/>
            <a:ext cx="659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6"/>
            <a:endCxn id="13" idx="1"/>
          </p:cNvCxnSpPr>
          <p:nvPr/>
        </p:nvCxnSpPr>
        <p:spPr>
          <a:xfrm>
            <a:off x="8675282" y="4418312"/>
            <a:ext cx="5325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3"/>
          </p:cNvCxnSpPr>
          <p:nvPr/>
        </p:nvCxnSpPr>
        <p:spPr>
          <a:xfrm>
            <a:off x="5195972" y="6059196"/>
            <a:ext cx="4057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16083" y="6057910"/>
            <a:ext cx="330399" cy="1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86568" y="2742763"/>
            <a:ext cx="0" cy="839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90847" y="3594970"/>
            <a:ext cx="32433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760882" y="2777428"/>
            <a:ext cx="0" cy="739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44451" y="3582444"/>
            <a:ext cx="28753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9" idx="0"/>
          </p:cNvCxnSpPr>
          <p:nvPr/>
        </p:nvCxnSpPr>
        <p:spPr>
          <a:xfrm>
            <a:off x="2929156" y="3594970"/>
            <a:ext cx="0" cy="366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8" idx="0"/>
          </p:cNvCxnSpPr>
          <p:nvPr/>
        </p:nvCxnSpPr>
        <p:spPr>
          <a:xfrm>
            <a:off x="1190847" y="3594970"/>
            <a:ext cx="0" cy="366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34214" y="3594970"/>
            <a:ext cx="0" cy="366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2" idx="0"/>
          </p:cNvCxnSpPr>
          <p:nvPr/>
        </p:nvCxnSpPr>
        <p:spPr>
          <a:xfrm>
            <a:off x="8218082" y="3582444"/>
            <a:ext cx="0" cy="378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1" idx="0"/>
          </p:cNvCxnSpPr>
          <p:nvPr/>
        </p:nvCxnSpPr>
        <p:spPr>
          <a:xfrm>
            <a:off x="6644451" y="3582444"/>
            <a:ext cx="0" cy="378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519781" y="3582444"/>
            <a:ext cx="0" cy="378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0" idx="6"/>
            <a:endCxn id="11" idx="1"/>
          </p:cNvCxnSpPr>
          <p:nvPr/>
        </p:nvCxnSpPr>
        <p:spPr>
          <a:xfrm>
            <a:off x="5069072" y="4418312"/>
            <a:ext cx="11181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01683" y="4418312"/>
            <a:ext cx="0" cy="667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38772" y="5210827"/>
            <a:ext cx="2362879" cy="25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14" idx="0"/>
          </p:cNvCxnSpPr>
          <p:nvPr/>
        </p:nvCxnSpPr>
        <p:spPr>
          <a:xfrm>
            <a:off x="4738772" y="5205075"/>
            <a:ext cx="0" cy="396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16" idx="0"/>
          </p:cNvCxnSpPr>
          <p:nvPr/>
        </p:nvCxnSpPr>
        <p:spPr>
          <a:xfrm>
            <a:off x="6058883" y="5210827"/>
            <a:ext cx="0" cy="348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01651" y="5223353"/>
            <a:ext cx="0" cy="2953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066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sz="4800" dirty="0" smtClean="0"/>
              <a:t>Autosomal</a:t>
            </a:r>
          </a:p>
          <a:p>
            <a:endParaRPr lang="en-US" dirty="0"/>
          </a:p>
        </p:txBody>
      </p:sp>
    </p:spTree>
    <p:extLst>
      <p:ext uri="{BB962C8B-B14F-4D97-AF65-F5344CB8AC3E}">
        <p14:creationId xmlns:p14="http://schemas.microsoft.com/office/powerpoint/2010/main" val="416530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a pedigree chart</a:t>
            </a:r>
            <a:endParaRPr lang="en-US" dirty="0"/>
          </a:p>
        </p:txBody>
      </p:sp>
      <p:sp>
        <p:nvSpPr>
          <p:cNvPr id="3" name="Content Placeholder 2"/>
          <p:cNvSpPr>
            <a:spLocks noGrp="1"/>
          </p:cNvSpPr>
          <p:nvPr>
            <p:ph idx="1"/>
          </p:nvPr>
        </p:nvSpPr>
        <p:spPr/>
        <p:txBody>
          <a:bodyPr/>
          <a:lstStyle/>
          <a:p>
            <a:pPr marL="0" indent="0">
              <a:buNone/>
            </a:pPr>
            <a:r>
              <a:rPr lang="en-US" dirty="0" smtClean="0"/>
              <a:t>2. Determine whether the disorder is dominant or recessive.</a:t>
            </a:r>
          </a:p>
          <a:p>
            <a:pPr marL="0" indent="0">
              <a:buNone/>
            </a:pPr>
            <a:endParaRPr lang="en-US" dirty="0"/>
          </a:p>
          <a:p>
            <a:pPr>
              <a:buFontTx/>
              <a:buChar char="-"/>
            </a:pPr>
            <a:r>
              <a:rPr lang="en-US" dirty="0" smtClean="0"/>
              <a:t>If the disorder is </a:t>
            </a:r>
            <a:r>
              <a:rPr lang="en-US" dirty="0" smtClean="0">
                <a:solidFill>
                  <a:srgbClr val="FF0000"/>
                </a:solidFill>
              </a:rPr>
              <a:t>dominant</a:t>
            </a:r>
            <a:r>
              <a:rPr lang="en-US" dirty="0" smtClean="0"/>
              <a:t>, </a:t>
            </a:r>
            <a:r>
              <a:rPr lang="en-US" b="1" u="sng" dirty="0" smtClean="0"/>
              <a:t>one of the parents must have </a:t>
            </a:r>
            <a:r>
              <a:rPr lang="en-US" dirty="0" smtClean="0"/>
              <a:t>the disorder.</a:t>
            </a:r>
          </a:p>
          <a:p>
            <a:pPr>
              <a:buFontTx/>
              <a:buChar char="-"/>
            </a:pPr>
            <a:endParaRPr lang="en-US" dirty="0"/>
          </a:p>
          <a:p>
            <a:pPr>
              <a:buFontTx/>
              <a:buChar char="-"/>
            </a:pPr>
            <a:r>
              <a:rPr lang="en-US" dirty="0" smtClean="0"/>
              <a:t>If the disorder is </a:t>
            </a:r>
            <a:r>
              <a:rPr lang="en-US" dirty="0" smtClean="0">
                <a:solidFill>
                  <a:srgbClr val="FF0000"/>
                </a:solidFill>
              </a:rPr>
              <a:t>recessive</a:t>
            </a:r>
            <a:r>
              <a:rPr lang="en-US" dirty="0" smtClean="0"/>
              <a:t>, </a:t>
            </a:r>
            <a:r>
              <a:rPr lang="en-US" b="1" u="sng" dirty="0" smtClean="0"/>
              <a:t>neither parent has to have </a:t>
            </a:r>
            <a:r>
              <a:rPr lang="en-US" dirty="0" smtClean="0"/>
              <a:t>the disorder because they can be heterozygous.</a:t>
            </a:r>
            <a:endParaRPr lang="en-US" dirty="0"/>
          </a:p>
        </p:txBody>
      </p:sp>
    </p:spTree>
    <p:extLst>
      <p:ext uri="{BB962C8B-B14F-4D97-AF65-F5344CB8AC3E}">
        <p14:creationId xmlns:p14="http://schemas.microsoft.com/office/powerpoint/2010/main" val="2739298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pedigree chart</a:t>
            </a:r>
            <a:endParaRPr lang="en-US" dirty="0"/>
          </a:p>
        </p:txBody>
      </p:sp>
      <p:sp>
        <p:nvSpPr>
          <p:cNvPr id="3" name="Content Placeholder 2"/>
          <p:cNvSpPr>
            <a:spLocks noGrp="1"/>
          </p:cNvSpPr>
          <p:nvPr>
            <p:ph idx="1"/>
          </p:nvPr>
        </p:nvSpPr>
        <p:spPr/>
        <p:txBody>
          <a:bodyPr/>
          <a:lstStyle/>
          <a:p>
            <a:r>
              <a:rPr lang="en-US" dirty="0" smtClean="0"/>
              <a:t>Dominant or Recessive?</a:t>
            </a:r>
          </a:p>
          <a:p>
            <a:pPr marL="0" indent="0">
              <a:buNone/>
            </a:pPr>
            <a:endParaRPr lang="en-US" dirty="0"/>
          </a:p>
        </p:txBody>
      </p:sp>
      <p:sp>
        <p:nvSpPr>
          <p:cNvPr id="4" name="Rectangle 3"/>
          <p:cNvSpPr/>
          <p:nvPr/>
        </p:nvSpPr>
        <p:spPr>
          <a:xfrm>
            <a:off x="1658680" y="2785730"/>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5" name="Oval 4"/>
          <p:cNvSpPr/>
          <p:nvPr/>
        </p:nvSpPr>
        <p:spPr>
          <a:xfrm>
            <a:off x="3418372" y="278572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Oval 5"/>
          <p:cNvSpPr/>
          <p:nvPr/>
        </p:nvSpPr>
        <p:spPr>
          <a:xfrm>
            <a:off x="6286500" y="2785730"/>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8265041" y="278573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1150984" y="419598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2573080" y="4108802"/>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3995176" y="416022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6077393" y="4195989"/>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2" name="Oval 11"/>
          <p:cNvSpPr/>
          <p:nvPr/>
        </p:nvSpPr>
        <p:spPr>
          <a:xfrm>
            <a:off x="7350641" y="4195989"/>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p:nvSpPr>
        <p:spPr>
          <a:xfrm>
            <a:off x="8780703" y="419598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ectangle 13"/>
          <p:cNvSpPr/>
          <p:nvPr/>
        </p:nvSpPr>
        <p:spPr>
          <a:xfrm>
            <a:off x="3537976" y="569632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136412" y="5696325"/>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7" name="Oval 16"/>
          <p:cNvSpPr/>
          <p:nvPr/>
        </p:nvSpPr>
        <p:spPr>
          <a:xfrm>
            <a:off x="6734848" y="56963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9" name="Straight Connector 18"/>
          <p:cNvCxnSpPr>
            <a:stCxn id="4" idx="3"/>
            <a:endCxn id="5" idx="2"/>
          </p:cNvCxnSpPr>
          <p:nvPr/>
        </p:nvCxnSpPr>
        <p:spPr>
          <a:xfrm flipV="1">
            <a:off x="2573080" y="3242929"/>
            <a:ext cx="84529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6"/>
            <a:endCxn id="7" idx="1"/>
          </p:cNvCxnSpPr>
          <p:nvPr/>
        </p:nvCxnSpPr>
        <p:spPr>
          <a:xfrm>
            <a:off x="7200900" y="3242930"/>
            <a:ext cx="10641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30280" y="3242929"/>
            <a:ext cx="0" cy="865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58680" y="3909939"/>
            <a:ext cx="2674092" cy="37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58680" y="3859967"/>
            <a:ext cx="0" cy="2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32772" y="3984293"/>
            <a:ext cx="0" cy="173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32970" y="3242929"/>
            <a:ext cx="0" cy="963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34121" y="3928728"/>
            <a:ext cx="2703782" cy="18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1" idx="0"/>
          </p:cNvCxnSpPr>
          <p:nvPr/>
        </p:nvCxnSpPr>
        <p:spPr>
          <a:xfrm>
            <a:off x="6534121" y="3928728"/>
            <a:ext cx="472" cy="26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3" idx="0"/>
          </p:cNvCxnSpPr>
          <p:nvPr/>
        </p:nvCxnSpPr>
        <p:spPr>
          <a:xfrm>
            <a:off x="9237903" y="3928728"/>
            <a:ext cx="0" cy="26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0" idx="6"/>
            <a:endCxn id="11" idx="1"/>
          </p:cNvCxnSpPr>
          <p:nvPr/>
        </p:nvCxnSpPr>
        <p:spPr>
          <a:xfrm>
            <a:off x="4909576" y="4617420"/>
            <a:ext cx="1167817" cy="35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16" idx="0"/>
          </p:cNvCxnSpPr>
          <p:nvPr/>
        </p:nvCxnSpPr>
        <p:spPr>
          <a:xfrm>
            <a:off x="5593159" y="4653189"/>
            <a:ext cx="453" cy="1043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95176" y="5348614"/>
            <a:ext cx="3196872" cy="12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4" idx="0"/>
          </p:cNvCxnSpPr>
          <p:nvPr/>
        </p:nvCxnSpPr>
        <p:spPr>
          <a:xfrm>
            <a:off x="3995176" y="5341881"/>
            <a:ext cx="0" cy="354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17" idx="0"/>
          </p:cNvCxnSpPr>
          <p:nvPr/>
        </p:nvCxnSpPr>
        <p:spPr>
          <a:xfrm>
            <a:off x="7192048" y="5361140"/>
            <a:ext cx="0" cy="3351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22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lgn="ctr"/>
            <a:r>
              <a:rPr lang="en-US" sz="3600" b="1" dirty="0" smtClean="0"/>
              <a:t>Dominant</a:t>
            </a:r>
          </a:p>
          <a:p>
            <a:pPr marL="0" indent="0">
              <a:buNone/>
            </a:pPr>
            <a:endParaRPr lang="en-US" dirty="0"/>
          </a:p>
        </p:txBody>
      </p:sp>
    </p:spTree>
    <p:extLst>
      <p:ext uri="{BB962C8B-B14F-4D97-AF65-F5344CB8AC3E}">
        <p14:creationId xmlns:p14="http://schemas.microsoft.com/office/powerpoint/2010/main" val="3247157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pedigree</a:t>
            </a:r>
            <a:endParaRPr lang="en-US" dirty="0"/>
          </a:p>
        </p:txBody>
      </p:sp>
      <p:sp>
        <p:nvSpPr>
          <p:cNvPr id="3" name="Content Placeholder 2"/>
          <p:cNvSpPr>
            <a:spLocks noGrp="1"/>
          </p:cNvSpPr>
          <p:nvPr>
            <p:ph idx="1"/>
          </p:nvPr>
        </p:nvSpPr>
        <p:spPr>
          <a:xfrm>
            <a:off x="24057" y="2194177"/>
            <a:ext cx="10820400" cy="4024125"/>
          </a:xfrm>
        </p:spPr>
        <p:txBody>
          <a:bodyPr/>
          <a:lstStyle/>
          <a:p>
            <a:r>
              <a:rPr lang="en-US" dirty="0" smtClean="0"/>
              <a:t>Is it dominant or recessive?</a:t>
            </a:r>
          </a:p>
          <a:p>
            <a:pPr marL="0" indent="0">
              <a:buNone/>
            </a:pPr>
            <a:endParaRPr lang="en-US" dirty="0"/>
          </a:p>
        </p:txBody>
      </p:sp>
      <p:sp>
        <p:nvSpPr>
          <p:cNvPr id="4" name="Rectangle 3"/>
          <p:cNvSpPr/>
          <p:nvPr/>
        </p:nvSpPr>
        <p:spPr>
          <a:xfrm>
            <a:off x="2342367" y="2743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Oval 4"/>
          <p:cNvSpPr/>
          <p:nvPr/>
        </p:nvSpPr>
        <p:spPr>
          <a:xfrm>
            <a:off x="3998934" y="2743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7942806" y="2743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Oval 6"/>
          <p:cNvSpPr/>
          <p:nvPr/>
        </p:nvSpPr>
        <p:spPr>
          <a:xfrm>
            <a:off x="6230133" y="2743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1649211" y="420624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3084534" y="4206240"/>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4519857" y="420624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6120505" y="4206240"/>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8496657" y="420624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Oval 12"/>
          <p:cNvSpPr/>
          <p:nvPr/>
        </p:nvSpPr>
        <p:spPr>
          <a:xfrm>
            <a:off x="7296726" y="4206240"/>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4" name="Rectangle 13"/>
          <p:cNvSpPr/>
          <p:nvPr/>
        </p:nvSpPr>
        <p:spPr>
          <a:xfrm>
            <a:off x="4031851" y="562326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p:nvSpPr>
        <p:spPr>
          <a:xfrm>
            <a:off x="5354415" y="5623262"/>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6" name="Oval 15"/>
          <p:cNvSpPr/>
          <p:nvPr/>
        </p:nvSpPr>
        <p:spPr>
          <a:xfrm>
            <a:off x="6577705" y="562007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8" name="Straight Connector 17"/>
          <p:cNvCxnSpPr>
            <a:stCxn id="4" idx="3"/>
            <a:endCxn id="5" idx="2"/>
          </p:cNvCxnSpPr>
          <p:nvPr/>
        </p:nvCxnSpPr>
        <p:spPr>
          <a:xfrm>
            <a:off x="3256767" y="3200400"/>
            <a:ext cx="7421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6"/>
            <a:endCxn id="6" idx="1"/>
          </p:cNvCxnSpPr>
          <p:nvPr/>
        </p:nvCxnSpPr>
        <p:spPr>
          <a:xfrm>
            <a:off x="7144533" y="3200400"/>
            <a:ext cx="798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3"/>
            <a:endCxn id="9" idx="2"/>
          </p:cNvCxnSpPr>
          <p:nvPr/>
        </p:nvCxnSpPr>
        <p:spPr>
          <a:xfrm>
            <a:off x="2563611" y="4663440"/>
            <a:ext cx="520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6"/>
            <a:endCxn id="10" idx="2"/>
          </p:cNvCxnSpPr>
          <p:nvPr/>
        </p:nvCxnSpPr>
        <p:spPr>
          <a:xfrm>
            <a:off x="3998934" y="4663440"/>
            <a:ext cx="520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6"/>
            <a:endCxn id="11" idx="1"/>
          </p:cNvCxnSpPr>
          <p:nvPr/>
        </p:nvCxnSpPr>
        <p:spPr>
          <a:xfrm>
            <a:off x="5434257" y="4663440"/>
            <a:ext cx="686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3"/>
            <a:endCxn id="13" idx="2"/>
          </p:cNvCxnSpPr>
          <p:nvPr/>
        </p:nvCxnSpPr>
        <p:spPr>
          <a:xfrm>
            <a:off x="7034905" y="4663440"/>
            <a:ext cx="261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6"/>
          </p:cNvCxnSpPr>
          <p:nvPr/>
        </p:nvCxnSpPr>
        <p:spPr>
          <a:xfrm>
            <a:off x="8211126" y="4663440"/>
            <a:ext cx="2855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77057" y="607727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68815" y="6077270"/>
            <a:ext cx="4185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27850" y="3200400"/>
            <a:ext cx="0" cy="1005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42367" y="3912781"/>
            <a:ext cx="2570967" cy="21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43669" y="3189576"/>
            <a:ext cx="0" cy="1153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78074" y="3934047"/>
            <a:ext cx="2475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42367" y="3934047"/>
            <a:ext cx="0" cy="272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913334" y="3934047"/>
            <a:ext cx="0" cy="408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1" idx="0"/>
          </p:cNvCxnSpPr>
          <p:nvPr/>
        </p:nvCxnSpPr>
        <p:spPr>
          <a:xfrm>
            <a:off x="6577705" y="3934047"/>
            <a:ext cx="0" cy="272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12" idx="0"/>
          </p:cNvCxnSpPr>
          <p:nvPr/>
        </p:nvCxnSpPr>
        <p:spPr>
          <a:xfrm>
            <a:off x="8953857" y="3912781"/>
            <a:ext cx="0" cy="293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15" idx="0"/>
          </p:cNvCxnSpPr>
          <p:nvPr/>
        </p:nvCxnSpPr>
        <p:spPr>
          <a:xfrm>
            <a:off x="5777381" y="4663440"/>
            <a:ext cx="34234" cy="95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18143" y="5358809"/>
            <a:ext cx="24930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14" idx="0"/>
          </p:cNvCxnSpPr>
          <p:nvPr/>
        </p:nvCxnSpPr>
        <p:spPr>
          <a:xfrm flipH="1">
            <a:off x="4489051" y="5358809"/>
            <a:ext cx="30806" cy="264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16" idx="0"/>
          </p:cNvCxnSpPr>
          <p:nvPr/>
        </p:nvCxnSpPr>
        <p:spPr>
          <a:xfrm>
            <a:off x="6995967" y="5357214"/>
            <a:ext cx="38938" cy="2628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00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t>
            </a:r>
            <a:endParaRPr lang="en-US" dirty="0"/>
          </a:p>
        </p:txBody>
      </p:sp>
      <p:sp>
        <p:nvSpPr>
          <p:cNvPr id="3" name="Content Placeholder 2"/>
          <p:cNvSpPr>
            <a:spLocks noGrp="1"/>
          </p:cNvSpPr>
          <p:nvPr>
            <p:ph idx="1"/>
          </p:nvPr>
        </p:nvSpPr>
        <p:spPr/>
        <p:txBody>
          <a:bodyPr/>
          <a:lstStyle/>
          <a:p>
            <a:pPr marL="0" indent="0" algn="ctr">
              <a:buNone/>
            </a:pPr>
            <a:endParaRPr lang="en-US" sz="4000" dirty="0" smtClean="0"/>
          </a:p>
          <a:p>
            <a:pPr marL="0" indent="0" algn="ctr">
              <a:buNone/>
            </a:pPr>
            <a:endParaRPr lang="en-US" sz="4000" dirty="0"/>
          </a:p>
          <a:p>
            <a:pPr marL="0" indent="0" algn="ctr">
              <a:buNone/>
            </a:pPr>
            <a:r>
              <a:rPr lang="en-US" sz="4000" dirty="0" smtClean="0"/>
              <a:t>Recessive</a:t>
            </a:r>
          </a:p>
          <a:p>
            <a:pPr marL="0" indent="0">
              <a:buNone/>
            </a:pPr>
            <a:endParaRPr lang="en-US" dirty="0"/>
          </a:p>
        </p:txBody>
      </p:sp>
    </p:spTree>
    <p:extLst>
      <p:ext uri="{BB962C8B-B14F-4D97-AF65-F5344CB8AC3E}">
        <p14:creationId xmlns:p14="http://schemas.microsoft.com/office/powerpoint/2010/main" val="3683536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Pedigrees are family trees that explain your genetic history</a:t>
            </a:r>
          </a:p>
          <a:p>
            <a:pPr marL="0" indent="0">
              <a:buNone/>
            </a:pPr>
            <a:endParaRPr lang="en-US" sz="3200" dirty="0" smtClean="0"/>
          </a:p>
          <a:p>
            <a:r>
              <a:rPr lang="en-US" sz="3200" dirty="0" smtClean="0"/>
              <a:t>Pedigree are used to find out the probability of a child having disorder in a particular family</a:t>
            </a:r>
          </a:p>
          <a:p>
            <a:pPr marL="0" indent="0">
              <a:buNone/>
            </a:pPr>
            <a:endParaRPr lang="en-US" sz="3200" dirty="0" smtClean="0"/>
          </a:p>
          <a:p>
            <a:r>
              <a:rPr lang="en-US" sz="3200" dirty="0" smtClean="0"/>
              <a:t>To begin to interpret a pedigree, determine if the disease or condition is autosomal or X-linked and dominant or recessive.</a:t>
            </a:r>
            <a:endParaRPr lang="en-US" sz="3200" dirty="0"/>
          </a:p>
        </p:txBody>
      </p:sp>
    </p:spTree>
    <p:extLst>
      <p:ext uri="{BB962C8B-B14F-4D97-AF65-F5344CB8AC3E}">
        <p14:creationId xmlns:p14="http://schemas.microsoft.com/office/powerpoint/2010/main" val="478260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Trace the pedigree of each family and determine what type of inheritance.</a:t>
            </a:r>
          </a:p>
          <a:p>
            <a:pPr marL="457200" indent="-457200">
              <a:buAutoNum type="alphaLcPeriod"/>
            </a:pPr>
            <a:r>
              <a:rPr lang="en-US" dirty="0" smtClean="0"/>
              <a:t>Family A: the father has heart disease while the mother has no illness problem at all.  </a:t>
            </a:r>
          </a:p>
          <a:p>
            <a:pPr marL="457200" indent="-457200">
              <a:buAutoNum type="alphaLcPeriod"/>
            </a:pPr>
            <a:endParaRPr lang="en-US" dirty="0" smtClean="0"/>
          </a:p>
          <a:p>
            <a:pPr marL="457200" indent="-457200">
              <a:buAutoNum type="alphaLcPeriod"/>
            </a:pPr>
            <a:r>
              <a:rPr lang="en-US" dirty="0" smtClean="0"/>
              <a:t>Family B: both father and mother is a carrier of genetic disease.</a:t>
            </a:r>
          </a:p>
          <a:p>
            <a:pPr marL="457200" indent="-457200">
              <a:buAutoNum type="alphaLcPeriod"/>
            </a:pPr>
            <a:endParaRPr lang="en-US" dirty="0" smtClean="0"/>
          </a:p>
          <a:p>
            <a:pPr marL="0" indent="0">
              <a:buNone/>
            </a:pPr>
            <a:endParaRPr lang="en-US" dirty="0"/>
          </a:p>
        </p:txBody>
      </p:sp>
    </p:spTree>
    <p:extLst>
      <p:ext uri="{BB962C8B-B14F-4D97-AF65-F5344CB8AC3E}">
        <p14:creationId xmlns:p14="http://schemas.microsoft.com/office/powerpoint/2010/main" val="315141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GB" altLang="en-US" b="1" smtClean="0">
                <a:solidFill>
                  <a:srgbClr val="0070C0"/>
                </a:solidFill>
              </a:rPr>
              <a:t>Collecting family history information</a:t>
            </a:r>
          </a:p>
        </p:txBody>
      </p:sp>
      <p:sp>
        <p:nvSpPr>
          <p:cNvPr id="3" name="Subtitle 2"/>
          <p:cNvSpPr>
            <a:spLocks noGrp="1"/>
          </p:cNvSpPr>
          <p:nvPr>
            <p:ph type="subTitle" idx="1"/>
          </p:nvPr>
        </p:nvSpPr>
        <p:spPr>
          <a:xfrm>
            <a:off x="1371600" y="3632200"/>
            <a:ext cx="9448800" cy="1460500"/>
          </a:xfrm>
        </p:spPr>
        <p:txBody>
          <a:bodyPr rtlCol="0">
            <a:normAutofit/>
          </a:bodyPr>
          <a:lstStyle/>
          <a:p>
            <a:pPr>
              <a:defRPr/>
            </a:pPr>
            <a:r>
              <a:rPr lang="en-GB" b="1" dirty="0" smtClean="0">
                <a:solidFill>
                  <a:schemeClr val="tx1"/>
                </a:solidFill>
              </a:rPr>
              <a:t>This presentation can be used as part of Lesson Plan 3 Taking and Drawing a Family History. It can also be used with the Family History booklet available on the website. If individual slides are taken for use in other presentations please ensure appropriate copyright is taken into account </a:t>
            </a:r>
            <a:endParaRPr lang="en-GB" b="1" dirty="0">
              <a:solidFill>
                <a:schemeClr val="tx1"/>
              </a:solidFill>
            </a:endParaRPr>
          </a:p>
        </p:txBody>
      </p:sp>
      <p:grpSp>
        <p:nvGrpSpPr>
          <p:cNvPr id="4100" name="Group 7"/>
          <p:cNvGrpSpPr>
            <a:grpSpLocks/>
          </p:cNvGrpSpPr>
          <p:nvPr/>
        </p:nvGrpSpPr>
        <p:grpSpPr bwMode="auto">
          <a:xfrm>
            <a:off x="1676400" y="214314"/>
            <a:ext cx="8777288" cy="6645275"/>
            <a:chOff x="152400" y="214291"/>
            <a:chExt cx="8777318" cy="6645992"/>
          </a:xfrm>
        </p:grpSpPr>
        <p:pic>
          <p:nvPicPr>
            <p:cNvPr id="410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5"/>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4104" name="TextBox 6"/>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spTree>
    <p:extLst>
      <p:ext uri="{BB962C8B-B14F-4D97-AF65-F5344CB8AC3E}">
        <p14:creationId xmlns:p14="http://schemas.microsoft.com/office/powerpoint/2010/main" val="3628473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514350" indent="-514350">
              <a:buAutoNum type="romanUcPeriod"/>
            </a:pPr>
            <a:r>
              <a:rPr lang="en-US" dirty="0" smtClean="0"/>
              <a:t>What is a pedigree?</a:t>
            </a:r>
          </a:p>
          <a:p>
            <a:pPr marL="971550" lvl="1" indent="-514350">
              <a:buAutoNum type="romanUcPeriod"/>
            </a:pPr>
            <a:r>
              <a:rPr lang="en-US" dirty="0" smtClean="0"/>
              <a:t>Definition</a:t>
            </a:r>
          </a:p>
          <a:p>
            <a:pPr marL="971550" lvl="1" indent="-514350">
              <a:buAutoNum type="romanUcPeriod"/>
            </a:pPr>
            <a:r>
              <a:rPr lang="en-US" dirty="0" smtClean="0"/>
              <a:t>Uses</a:t>
            </a:r>
          </a:p>
          <a:p>
            <a:pPr marL="514350" indent="-514350">
              <a:buAutoNum type="romanUcPeriod"/>
            </a:pPr>
            <a:r>
              <a:rPr lang="en-US" dirty="0" smtClean="0"/>
              <a:t>Constructing a pedigree</a:t>
            </a:r>
          </a:p>
          <a:p>
            <a:pPr marL="971550" lvl="1" indent="-514350">
              <a:buAutoNum type="romanUcPeriod"/>
            </a:pPr>
            <a:r>
              <a:rPr lang="en-US" dirty="0" smtClean="0"/>
              <a:t>Symbols</a:t>
            </a:r>
          </a:p>
          <a:p>
            <a:pPr marL="971550" lvl="1" indent="-514350">
              <a:buAutoNum type="romanUcPeriod"/>
            </a:pPr>
            <a:r>
              <a:rPr lang="en-US" dirty="0" smtClean="0"/>
              <a:t>Connecting the symbols</a:t>
            </a:r>
          </a:p>
          <a:p>
            <a:pPr marL="514350" indent="-514350">
              <a:buAutoNum type="romanUcPeriod"/>
            </a:pPr>
            <a:r>
              <a:rPr lang="en-US" dirty="0" smtClean="0"/>
              <a:t>Interpreting a pedigree</a:t>
            </a:r>
            <a:endParaRPr lang="en-US" dirty="0"/>
          </a:p>
        </p:txBody>
      </p:sp>
    </p:spTree>
    <p:extLst>
      <p:ext uri="{BB962C8B-B14F-4D97-AF65-F5344CB8AC3E}">
        <p14:creationId xmlns:p14="http://schemas.microsoft.com/office/powerpoint/2010/main" val="893927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1676400" y="214314"/>
            <a:ext cx="8777288" cy="6645275"/>
            <a:chOff x="152400" y="214291"/>
            <a:chExt cx="8777318" cy="6645992"/>
          </a:xfrm>
        </p:grpSpPr>
        <p:pic>
          <p:nvPicPr>
            <p:cNvPr id="61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6152"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pic>
        <p:nvPicPr>
          <p:cNvPr id="6147" name="Picture 2"/>
          <p:cNvPicPr>
            <a:picLocks noChangeAspect="1" noChangeArrowheads="1"/>
          </p:cNvPicPr>
          <p:nvPr/>
        </p:nvPicPr>
        <p:blipFill>
          <a:blip r:embed="rId5">
            <a:extLst>
              <a:ext uri="{28A0092B-C50C-407E-A947-70E740481C1C}">
                <a14:useLocalDpi xmlns:a14="http://schemas.microsoft.com/office/drawing/2010/main" val="0"/>
              </a:ext>
            </a:extLst>
          </a:blip>
          <a:srcRect l="34500" t="9778" r="33000" b="7556"/>
          <a:stretch>
            <a:fillRect/>
          </a:stretch>
        </p:blipFill>
        <p:spPr bwMode="auto">
          <a:xfrm>
            <a:off x="2362200" y="917576"/>
            <a:ext cx="3352800" cy="4797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9" descr="Pedigree-drawing-too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6670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05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1676400" y="214314"/>
            <a:ext cx="8777288" cy="6645275"/>
            <a:chOff x="152400" y="214291"/>
            <a:chExt cx="8777318" cy="6645992"/>
          </a:xfrm>
        </p:grpSpPr>
        <p:pic>
          <p:nvPicPr>
            <p:cNvPr id="81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8201"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sp>
        <p:nvSpPr>
          <p:cNvPr id="8195" name="Content Placeholder 2"/>
          <p:cNvSpPr>
            <a:spLocks noGrp="1"/>
          </p:cNvSpPr>
          <p:nvPr>
            <p:ph idx="1"/>
          </p:nvPr>
        </p:nvSpPr>
        <p:spPr>
          <a:xfrm>
            <a:off x="1981200" y="838201"/>
            <a:ext cx="8229600" cy="5287963"/>
          </a:xfrm>
        </p:spPr>
        <p:txBody>
          <a:bodyPr/>
          <a:lstStyle/>
          <a:p>
            <a:pPr eaLnBrk="1" hangingPunct="1">
              <a:buFont typeface="Arial" panose="020B0604020202020204" pitchFamily="34" charset="0"/>
              <a:buNone/>
            </a:pPr>
            <a:r>
              <a:rPr lang="en-GB" altLang="en-US" sz="2800" b="1">
                <a:solidFill>
                  <a:srgbClr val="0070C0"/>
                </a:solidFill>
              </a:rPr>
              <a:t>Why collect family history information?</a:t>
            </a:r>
          </a:p>
          <a:p>
            <a:pPr eaLnBrk="1" hangingPunct="1">
              <a:buFont typeface="Arial" panose="020B0604020202020204" pitchFamily="34" charset="0"/>
              <a:buNone/>
            </a:pPr>
            <a:endParaRPr lang="en-GB" altLang="en-US" sz="2400">
              <a:solidFill>
                <a:srgbClr val="0070C0"/>
              </a:solidFill>
            </a:endParaRPr>
          </a:p>
          <a:p>
            <a:pPr eaLnBrk="1" hangingPunct="1">
              <a:buFont typeface="Arial" panose="020B0604020202020204" pitchFamily="34" charset="0"/>
              <a:buNone/>
            </a:pPr>
            <a:endParaRPr lang="en-GB" altLang="en-US" sz="2400">
              <a:solidFill>
                <a:srgbClr val="0070C0"/>
              </a:solidFill>
            </a:endParaRPr>
          </a:p>
          <a:p>
            <a:pPr eaLnBrk="1" hangingPunct="1">
              <a:buFont typeface="Arial" panose="020B0604020202020204" pitchFamily="34" charset="0"/>
              <a:buNone/>
            </a:pPr>
            <a:endParaRPr lang="en-GB" altLang="en-US" sz="2400">
              <a:solidFill>
                <a:srgbClr val="0070C0"/>
              </a:solidFill>
            </a:endParaRPr>
          </a:p>
          <a:p>
            <a:pPr eaLnBrk="1" hangingPunct="1">
              <a:buFont typeface="Arial" panose="020B0604020202020204" pitchFamily="34" charset="0"/>
              <a:buNone/>
            </a:pPr>
            <a:endParaRPr lang="en-GB" altLang="en-US" sz="2400">
              <a:solidFill>
                <a:srgbClr val="0070C0"/>
              </a:solidFill>
            </a:endParaRPr>
          </a:p>
          <a:p>
            <a:pPr eaLnBrk="1" hangingPunct="1">
              <a:buFont typeface="Arial" panose="020B0604020202020204" pitchFamily="34" charset="0"/>
              <a:buNone/>
            </a:pPr>
            <a:endParaRPr lang="en-GB" altLang="en-US" sz="2400">
              <a:solidFill>
                <a:srgbClr val="0070C0"/>
              </a:solidFill>
            </a:endParaRPr>
          </a:p>
        </p:txBody>
      </p:sp>
      <p:sp>
        <p:nvSpPr>
          <p:cNvPr id="8196" name="Rectangle 9"/>
          <p:cNvSpPr>
            <a:spLocks noChangeArrowheads="1"/>
          </p:cNvSpPr>
          <p:nvPr/>
        </p:nvSpPr>
        <p:spPr bwMode="auto">
          <a:xfrm>
            <a:off x="1600200" y="1981200"/>
            <a:ext cx="6400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defTabSz="457200">
              <a:spcBef>
                <a:spcPct val="0"/>
              </a:spcBef>
              <a:buFont typeface="Arial" panose="020B0604020202020204" pitchFamily="34" charset="0"/>
              <a:buChar char="•"/>
            </a:pPr>
            <a:r>
              <a:rPr lang="en-GB" altLang="en-US" sz="2400">
                <a:solidFill>
                  <a:prstClr val="black"/>
                </a:solidFill>
              </a:rPr>
              <a:t>Patient concern </a:t>
            </a:r>
          </a:p>
          <a:p>
            <a:pPr lvl="1" defTabSz="457200">
              <a:spcBef>
                <a:spcPct val="0"/>
              </a:spcBef>
              <a:buFontTx/>
              <a:buNone/>
            </a:pPr>
            <a:endParaRPr lang="en-GB" altLang="en-US" sz="2400">
              <a:solidFill>
                <a:prstClr val="black"/>
              </a:solidFill>
            </a:endParaRPr>
          </a:p>
          <a:p>
            <a:pPr lvl="1" defTabSz="457200">
              <a:spcBef>
                <a:spcPct val="0"/>
              </a:spcBef>
              <a:buFont typeface="Arial" panose="020B0604020202020204" pitchFamily="34" charset="0"/>
              <a:buChar char="•"/>
            </a:pPr>
            <a:r>
              <a:rPr lang="en-GB" altLang="en-US" sz="2400">
                <a:solidFill>
                  <a:prstClr val="black"/>
                </a:solidFill>
              </a:rPr>
              <a:t>Clinical feature</a:t>
            </a:r>
          </a:p>
          <a:p>
            <a:pPr lvl="1" defTabSz="457200">
              <a:spcBef>
                <a:spcPct val="0"/>
              </a:spcBef>
              <a:buFontTx/>
              <a:buNone/>
            </a:pPr>
            <a:endParaRPr lang="en-GB" altLang="en-US" sz="2400">
              <a:solidFill>
                <a:prstClr val="black"/>
              </a:solidFill>
            </a:endParaRPr>
          </a:p>
          <a:p>
            <a:pPr lvl="1" defTabSz="457200">
              <a:spcBef>
                <a:spcPct val="0"/>
              </a:spcBef>
              <a:buFont typeface="Arial" panose="020B0604020202020204" pitchFamily="34" charset="0"/>
              <a:buChar char="•"/>
            </a:pPr>
            <a:r>
              <a:rPr lang="en-GB" altLang="en-US" sz="2400">
                <a:solidFill>
                  <a:prstClr val="black"/>
                </a:solidFill>
              </a:rPr>
              <a:t>Routine assessment</a:t>
            </a:r>
          </a:p>
          <a:p>
            <a:pPr lvl="1" defTabSz="457200">
              <a:spcBef>
                <a:spcPct val="0"/>
              </a:spcBef>
              <a:buFontTx/>
              <a:buNone/>
            </a:pPr>
            <a:endParaRPr lang="en-GB" altLang="en-US" sz="2400">
              <a:solidFill>
                <a:prstClr val="black"/>
              </a:solidFill>
            </a:endParaRPr>
          </a:p>
          <a:p>
            <a:pPr lvl="1" defTabSz="457200">
              <a:spcBef>
                <a:spcPct val="0"/>
              </a:spcBef>
              <a:buFont typeface="Arial" panose="020B0604020202020204" pitchFamily="34" charset="0"/>
              <a:buChar char="•"/>
            </a:pPr>
            <a:r>
              <a:rPr lang="en-GB" altLang="en-US" sz="2400">
                <a:solidFill>
                  <a:prstClr val="black"/>
                </a:solidFill>
              </a:rPr>
              <a:t>Result of screening test</a:t>
            </a:r>
          </a:p>
          <a:p>
            <a:pPr lvl="1" defTabSz="457200">
              <a:spcBef>
                <a:spcPct val="0"/>
              </a:spcBef>
              <a:buFontTx/>
              <a:buNone/>
            </a:pPr>
            <a:endParaRPr lang="en-GB" altLang="en-US" sz="2400">
              <a:solidFill>
                <a:prstClr val="black"/>
              </a:solidFill>
            </a:endParaRPr>
          </a:p>
          <a:p>
            <a:pPr lvl="1" defTabSz="457200">
              <a:spcBef>
                <a:spcPct val="0"/>
              </a:spcBef>
              <a:buFont typeface="Arial" panose="020B0604020202020204" pitchFamily="34" charset="0"/>
              <a:buChar char="•"/>
            </a:pPr>
            <a:r>
              <a:rPr lang="en-GB" altLang="en-US" sz="2400">
                <a:solidFill>
                  <a:prstClr val="black"/>
                </a:solidFill>
              </a:rPr>
              <a:t>Opportunistic</a:t>
            </a:r>
          </a:p>
          <a:p>
            <a:pPr lvl="1" defTabSz="457200">
              <a:spcBef>
                <a:spcPct val="0"/>
              </a:spcBef>
              <a:buFontTx/>
              <a:buNone/>
            </a:pPr>
            <a:endParaRPr lang="en-GB" altLang="en-US" sz="2400">
              <a:solidFill>
                <a:prstClr val="black"/>
              </a:solidFill>
            </a:endParaRPr>
          </a:p>
        </p:txBody>
      </p:sp>
      <p:pic>
        <p:nvPicPr>
          <p:cNvPr id="2" name="Picture 2"/>
          <p:cNvPicPr>
            <a:picLocks noChangeAspect="1" noChangeArrowheads="1"/>
          </p:cNvPicPr>
          <p:nvPr/>
        </p:nvPicPr>
        <p:blipFill>
          <a:blip r:embed="rId5" cstate="print"/>
          <a:srcRect l="38500" t="31111" r="37000" b="32444"/>
          <a:stretch>
            <a:fillRect/>
          </a:stretch>
        </p:blipFill>
        <p:spPr bwMode="auto">
          <a:xfrm>
            <a:off x="6172200" y="2133600"/>
            <a:ext cx="3733800" cy="3124200"/>
          </a:xfrm>
          <a:prstGeom prst="rect">
            <a:avLst/>
          </a:prstGeom>
          <a:ln>
            <a:noFill/>
          </a:ln>
          <a:effectLst>
            <a:softEdge rad="112500"/>
          </a:effectLst>
        </p:spPr>
      </p:pic>
    </p:spTree>
    <p:extLst>
      <p:ext uri="{BB962C8B-B14F-4D97-AF65-F5344CB8AC3E}">
        <p14:creationId xmlns:p14="http://schemas.microsoft.com/office/powerpoint/2010/main" val="3886946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
          <p:cNvGrpSpPr>
            <a:grpSpLocks/>
          </p:cNvGrpSpPr>
          <p:nvPr/>
        </p:nvGrpSpPr>
        <p:grpSpPr bwMode="auto">
          <a:xfrm>
            <a:off x="1676400" y="214314"/>
            <a:ext cx="8777288" cy="6645275"/>
            <a:chOff x="152400" y="214291"/>
            <a:chExt cx="8777318" cy="6645992"/>
          </a:xfrm>
        </p:grpSpPr>
        <p:pic>
          <p:nvPicPr>
            <p:cNvPr id="102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10248"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sp>
        <p:nvSpPr>
          <p:cNvPr id="10243" name="Rectangle 13"/>
          <p:cNvSpPr>
            <a:spLocks noChangeArrowheads="1"/>
          </p:cNvSpPr>
          <p:nvPr/>
        </p:nvSpPr>
        <p:spPr bwMode="auto">
          <a:xfrm>
            <a:off x="1905000" y="609601"/>
            <a:ext cx="579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2800" b="1">
                <a:solidFill>
                  <a:srgbClr val="0070C0"/>
                </a:solidFill>
              </a:rPr>
              <a:t>What information should you collect?</a:t>
            </a:r>
          </a:p>
        </p:txBody>
      </p:sp>
      <p:sp>
        <p:nvSpPr>
          <p:cNvPr id="10244" name="Rectangle 8"/>
          <p:cNvSpPr>
            <a:spLocks noChangeArrowheads="1"/>
          </p:cNvSpPr>
          <p:nvPr/>
        </p:nvSpPr>
        <p:spPr bwMode="auto">
          <a:xfrm>
            <a:off x="1981200" y="1382713"/>
            <a:ext cx="8458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pPr>
            <a:r>
              <a:rPr lang="en-GB" altLang="en-US" sz="2400">
                <a:solidFill>
                  <a:prstClr val="black"/>
                </a:solidFill>
              </a:rPr>
              <a:t>Information depends on the context and reason for collecting it:</a:t>
            </a:r>
          </a:p>
          <a:p>
            <a:pPr lvl="1" defTabSz="457200">
              <a:spcBef>
                <a:spcPct val="0"/>
              </a:spcBef>
              <a:buFont typeface="Arial" panose="020B0604020202020204" pitchFamily="34" charset="0"/>
              <a:buChar char="•"/>
            </a:pPr>
            <a:r>
              <a:rPr lang="en-GB" altLang="en-US" sz="2400">
                <a:solidFill>
                  <a:prstClr val="black"/>
                </a:solidFill>
              </a:rPr>
              <a:t>Establish biological relationships</a:t>
            </a:r>
          </a:p>
          <a:p>
            <a:pPr lvl="1" defTabSz="457200">
              <a:spcBef>
                <a:spcPct val="0"/>
              </a:spcBef>
              <a:buFont typeface="Arial" panose="020B0604020202020204" pitchFamily="34" charset="0"/>
              <a:buChar char="•"/>
            </a:pPr>
            <a:r>
              <a:rPr lang="en-GB" altLang="en-US" sz="2400">
                <a:solidFill>
                  <a:prstClr val="black"/>
                </a:solidFill>
              </a:rPr>
              <a:t>Clarify the medical conditions that people have</a:t>
            </a:r>
          </a:p>
          <a:p>
            <a:pPr defTabSz="457200">
              <a:spcBef>
                <a:spcPct val="0"/>
              </a:spcBef>
              <a:buFontTx/>
              <a:buNone/>
            </a:pPr>
            <a:endParaRPr lang="en-GB" altLang="en-US" sz="2800">
              <a:solidFill>
                <a:prstClr val="black"/>
              </a:solidFill>
            </a:endParaRPr>
          </a:p>
          <a:p>
            <a:pPr defTabSz="457200">
              <a:spcBef>
                <a:spcPct val="0"/>
              </a:spcBef>
            </a:pPr>
            <a:r>
              <a:rPr lang="en-GB" altLang="en-US" sz="2400">
                <a:solidFill>
                  <a:prstClr val="black"/>
                </a:solidFill>
              </a:rPr>
              <a:t>3 generations</a:t>
            </a:r>
          </a:p>
          <a:p>
            <a:pPr defTabSz="457200">
              <a:spcBef>
                <a:spcPct val="0"/>
              </a:spcBef>
              <a:buFontTx/>
              <a:buNone/>
            </a:pPr>
            <a:endParaRPr lang="en-GB" altLang="en-US" sz="2400">
              <a:solidFill>
                <a:prstClr val="black"/>
              </a:solidFill>
            </a:endParaRPr>
          </a:p>
          <a:p>
            <a:pPr defTabSz="457200">
              <a:spcBef>
                <a:spcPct val="0"/>
              </a:spcBef>
            </a:pPr>
            <a:r>
              <a:rPr lang="en-GB" altLang="en-US" sz="2400">
                <a:solidFill>
                  <a:prstClr val="black"/>
                </a:solidFill>
              </a:rPr>
              <a:t>For each person:</a:t>
            </a:r>
          </a:p>
          <a:p>
            <a:pPr lvl="1" defTabSz="457200">
              <a:spcBef>
                <a:spcPct val="0"/>
              </a:spcBef>
              <a:buFont typeface="Arial" panose="020B0604020202020204" pitchFamily="34" charset="0"/>
              <a:buChar char="•"/>
            </a:pPr>
            <a:r>
              <a:rPr lang="en-GB" altLang="en-US" sz="2400">
                <a:solidFill>
                  <a:prstClr val="black"/>
                </a:solidFill>
              </a:rPr>
              <a:t>Full name</a:t>
            </a:r>
          </a:p>
          <a:p>
            <a:pPr lvl="1" defTabSz="457200">
              <a:spcBef>
                <a:spcPct val="0"/>
              </a:spcBef>
              <a:buFont typeface="Arial" panose="020B0604020202020204" pitchFamily="34" charset="0"/>
              <a:buChar char="•"/>
            </a:pPr>
            <a:r>
              <a:rPr lang="en-GB" altLang="en-US" sz="2400">
                <a:solidFill>
                  <a:prstClr val="black"/>
                </a:solidFill>
              </a:rPr>
              <a:t>Date of birth (or age)</a:t>
            </a:r>
          </a:p>
          <a:p>
            <a:pPr lvl="1" defTabSz="457200">
              <a:spcBef>
                <a:spcPct val="0"/>
              </a:spcBef>
              <a:buFont typeface="Arial" panose="020B0604020202020204" pitchFamily="34" charset="0"/>
              <a:buChar char="•"/>
            </a:pPr>
            <a:r>
              <a:rPr lang="en-GB" altLang="en-US" sz="2400">
                <a:solidFill>
                  <a:prstClr val="black"/>
                </a:solidFill>
              </a:rPr>
              <a:t>Date of death (or age died)</a:t>
            </a:r>
            <a:endParaRPr lang="en-GB" altLang="en-US" sz="1800">
              <a:solidFill>
                <a:prstClr val="black"/>
              </a:solidFill>
            </a:endParaRPr>
          </a:p>
          <a:p>
            <a:pPr lvl="1" defTabSz="457200">
              <a:spcBef>
                <a:spcPct val="0"/>
              </a:spcBef>
              <a:buFont typeface="Arial" panose="020B0604020202020204" pitchFamily="34" charset="0"/>
              <a:buChar char="•"/>
            </a:pPr>
            <a:r>
              <a:rPr lang="en-GB" altLang="en-US" sz="2400">
                <a:solidFill>
                  <a:prstClr val="black"/>
                </a:solidFill>
              </a:rPr>
              <a:t>Medical information (age at diagnosis)</a:t>
            </a:r>
          </a:p>
        </p:txBody>
      </p:sp>
    </p:spTree>
    <p:extLst>
      <p:ext uri="{BB962C8B-B14F-4D97-AF65-F5344CB8AC3E}">
        <p14:creationId xmlns:p14="http://schemas.microsoft.com/office/powerpoint/2010/main" val="245815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p:cNvGrpSpPr>
            <a:grpSpLocks/>
          </p:cNvGrpSpPr>
          <p:nvPr/>
        </p:nvGrpSpPr>
        <p:grpSpPr bwMode="auto">
          <a:xfrm>
            <a:off x="1676400" y="214314"/>
            <a:ext cx="8777288" cy="6645275"/>
            <a:chOff x="152400" y="214291"/>
            <a:chExt cx="8777318" cy="6645992"/>
          </a:xfrm>
        </p:grpSpPr>
        <p:pic>
          <p:nvPicPr>
            <p:cNvPr id="1229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12297"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sp>
        <p:nvSpPr>
          <p:cNvPr id="12291" name="Rectangle 8"/>
          <p:cNvSpPr>
            <a:spLocks noChangeArrowheads="1"/>
          </p:cNvSpPr>
          <p:nvPr/>
        </p:nvSpPr>
        <p:spPr bwMode="auto">
          <a:xfrm>
            <a:off x="1905000" y="838201"/>
            <a:ext cx="642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2800" b="1">
                <a:solidFill>
                  <a:srgbClr val="0070C0"/>
                </a:solidFill>
              </a:rPr>
              <a:t>How should the information be recorded?</a:t>
            </a:r>
          </a:p>
        </p:txBody>
      </p:sp>
      <p:sp>
        <p:nvSpPr>
          <p:cNvPr id="12292" name="Rectangle 9"/>
          <p:cNvSpPr>
            <a:spLocks noChangeArrowheads="1"/>
          </p:cNvSpPr>
          <p:nvPr/>
        </p:nvSpPr>
        <p:spPr bwMode="auto">
          <a:xfrm>
            <a:off x="1981200" y="1668464"/>
            <a:ext cx="84582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pPr>
            <a:r>
              <a:rPr lang="en-GB" altLang="en-US" sz="2400">
                <a:solidFill>
                  <a:prstClr val="black"/>
                </a:solidFill>
              </a:rPr>
              <a:t>Longhand notes</a:t>
            </a:r>
          </a:p>
          <a:p>
            <a:pPr defTabSz="457200">
              <a:spcBef>
                <a:spcPct val="0"/>
              </a:spcBef>
            </a:pPr>
            <a:endParaRPr lang="en-GB" altLang="en-US" sz="2400">
              <a:solidFill>
                <a:prstClr val="black"/>
              </a:solidFill>
            </a:endParaRPr>
          </a:p>
          <a:p>
            <a:pPr defTabSz="457200">
              <a:spcBef>
                <a:spcPct val="0"/>
              </a:spcBef>
            </a:pPr>
            <a:r>
              <a:rPr lang="en-GB" altLang="en-US" sz="2400">
                <a:solidFill>
                  <a:prstClr val="black"/>
                </a:solidFill>
              </a:rPr>
              <a:t>Family history form</a:t>
            </a:r>
          </a:p>
          <a:p>
            <a:pPr defTabSz="457200">
              <a:spcBef>
                <a:spcPct val="0"/>
              </a:spcBef>
            </a:pPr>
            <a:endParaRPr lang="en-GB" altLang="en-US" sz="2400">
              <a:solidFill>
                <a:prstClr val="black"/>
              </a:solidFill>
            </a:endParaRPr>
          </a:p>
          <a:p>
            <a:pPr defTabSz="457200">
              <a:spcBef>
                <a:spcPct val="0"/>
              </a:spcBef>
            </a:pPr>
            <a:r>
              <a:rPr lang="en-GB" altLang="en-US" sz="2400">
                <a:solidFill>
                  <a:prstClr val="black"/>
                </a:solidFill>
              </a:rPr>
              <a:t>Family tree</a:t>
            </a:r>
          </a:p>
          <a:p>
            <a:pPr defTabSz="457200">
              <a:spcBef>
                <a:spcPct val="0"/>
              </a:spcBef>
              <a:buFontTx/>
              <a:buNone/>
            </a:pPr>
            <a:endParaRPr lang="en-GB" altLang="en-US" sz="2800">
              <a:solidFill>
                <a:prstClr val="black"/>
              </a:solidFill>
            </a:endParaRPr>
          </a:p>
        </p:txBody>
      </p:sp>
      <p:pic>
        <p:nvPicPr>
          <p:cNvPr id="12293" name="Picture 2"/>
          <p:cNvPicPr>
            <a:picLocks noChangeAspect="1" noChangeArrowheads="1"/>
          </p:cNvPicPr>
          <p:nvPr/>
        </p:nvPicPr>
        <p:blipFill>
          <a:blip r:embed="rId5">
            <a:extLst>
              <a:ext uri="{28A0092B-C50C-407E-A947-70E740481C1C}">
                <a14:useLocalDpi xmlns:a14="http://schemas.microsoft.com/office/drawing/2010/main" val="0"/>
              </a:ext>
            </a:extLst>
          </a:blip>
          <a:srcRect l="39999" t="33778" r="20500" b="20000"/>
          <a:stretch>
            <a:fillRect/>
          </a:stretch>
        </p:blipFill>
        <p:spPr bwMode="auto">
          <a:xfrm>
            <a:off x="5105401" y="2514600"/>
            <a:ext cx="54403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257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1676400" y="214314"/>
            <a:ext cx="8777288" cy="6645275"/>
            <a:chOff x="152400" y="214291"/>
            <a:chExt cx="8777318" cy="6645992"/>
          </a:xfrm>
        </p:grpSpPr>
        <p:pic>
          <p:nvPicPr>
            <p:cNvPr id="143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8"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14399"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sp>
        <p:nvSpPr>
          <p:cNvPr id="14339" name="Rectangle 8"/>
          <p:cNvSpPr>
            <a:spLocks noChangeArrowheads="1"/>
          </p:cNvSpPr>
          <p:nvPr/>
        </p:nvSpPr>
        <p:spPr bwMode="auto">
          <a:xfrm>
            <a:off x="1905001" y="609600"/>
            <a:ext cx="3382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2800" b="1">
                <a:solidFill>
                  <a:srgbClr val="0070C0"/>
                </a:solidFill>
              </a:rPr>
              <a:t>Drawing a family tree</a:t>
            </a:r>
          </a:p>
          <a:p>
            <a:pPr defTabSz="457200">
              <a:spcBef>
                <a:spcPct val="0"/>
              </a:spcBef>
              <a:buFontTx/>
              <a:buNone/>
            </a:pPr>
            <a:endParaRPr lang="en-GB" altLang="en-US" sz="2800" b="1">
              <a:solidFill>
                <a:srgbClr val="0070C0"/>
              </a:solidFill>
            </a:endParaRPr>
          </a:p>
        </p:txBody>
      </p:sp>
      <p:sp>
        <p:nvSpPr>
          <p:cNvPr id="14340" name="Rectangle 2"/>
          <p:cNvSpPr>
            <a:spLocks noChangeAspect="1" noChangeArrowheads="1"/>
          </p:cNvSpPr>
          <p:nvPr/>
        </p:nvSpPr>
        <p:spPr bwMode="auto">
          <a:xfrm>
            <a:off x="2928939" y="1287464"/>
            <a:ext cx="428625" cy="428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41" name="Oval 3"/>
          <p:cNvSpPr>
            <a:spLocks noChangeAspect="1" noChangeArrowheads="1"/>
          </p:cNvSpPr>
          <p:nvPr/>
        </p:nvSpPr>
        <p:spPr bwMode="auto">
          <a:xfrm>
            <a:off x="2928939" y="1987551"/>
            <a:ext cx="428625" cy="428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42" name="Text Box 4"/>
          <p:cNvSpPr txBox="1">
            <a:spLocks noChangeArrowheads="1"/>
          </p:cNvSpPr>
          <p:nvPr/>
        </p:nvSpPr>
        <p:spPr bwMode="auto">
          <a:xfrm>
            <a:off x="3792538" y="1287463"/>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Male</a:t>
            </a:r>
          </a:p>
        </p:txBody>
      </p:sp>
      <p:sp>
        <p:nvSpPr>
          <p:cNvPr id="14343" name="Text Box 5"/>
          <p:cNvSpPr txBox="1">
            <a:spLocks noChangeArrowheads="1"/>
          </p:cNvSpPr>
          <p:nvPr/>
        </p:nvSpPr>
        <p:spPr bwMode="auto">
          <a:xfrm>
            <a:off x="3792538" y="2079625"/>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Female</a:t>
            </a:r>
          </a:p>
        </p:txBody>
      </p:sp>
      <p:sp>
        <p:nvSpPr>
          <p:cNvPr id="14344" name="Text Box 6"/>
          <p:cNvSpPr txBox="1">
            <a:spLocks noChangeArrowheads="1"/>
          </p:cNvSpPr>
          <p:nvPr/>
        </p:nvSpPr>
        <p:spPr bwMode="auto">
          <a:xfrm>
            <a:off x="3792538" y="2727326"/>
            <a:ext cx="18716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Person whose sex is unknown</a:t>
            </a:r>
          </a:p>
        </p:txBody>
      </p:sp>
      <p:sp>
        <p:nvSpPr>
          <p:cNvPr id="14345" name="Text Box 7"/>
          <p:cNvSpPr txBox="1">
            <a:spLocks noChangeArrowheads="1"/>
          </p:cNvSpPr>
          <p:nvPr/>
        </p:nvSpPr>
        <p:spPr bwMode="auto">
          <a:xfrm>
            <a:off x="3792539" y="3519488"/>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Pregnancy</a:t>
            </a:r>
          </a:p>
        </p:txBody>
      </p:sp>
      <p:sp>
        <p:nvSpPr>
          <p:cNvPr id="14346" name="AutoShape 8"/>
          <p:cNvSpPr>
            <a:spLocks noChangeAspect="1" noChangeArrowheads="1"/>
          </p:cNvSpPr>
          <p:nvPr/>
        </p:nvSpPr>
        <p:spPr bwMode="auto">
          <a:xfrm>
            <a:off x="2928939" y="2687639"/>
            <a:ext cx="433387" cy="433387"/>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grpSp>
        <p:nvGrpSpPr>
          <p:cNvPr id="14347" name="Group 9"/>
          <p:cNvGrpSpPr>
            <a:grpSpLocks/>
          </p:cNvGrpSpPr>
          <p:nvPr/>
        </p:nvGrpSpPr>
        <p:grpSpPr bwMode="auto">
          <a:xfrm>
            <a:off x="2928938" y="3392488"/>
            <a:ext cx="431800" cy="431800"/>
            <a:chOff x="975" y="2298"/>
            <a:chExt cx="272" cy="272"/>
          </a:xfrm>
        </p:grpSpPr>
        <p:sp>
          <p:nvSpPr>
            <p:cNvPr id="14394" name="AutoShape 10"/>
            <p:cNvSpPr>
              <a:spLocks noChangeAspect="1" noChangeArrowheads="1"/>
            </p:cNvSpPr>
            <p:nvPr/>
          </p:nvSpPr>
          <p:spPr bwMode="auto">
            <a:xfrm>
              <a:off x="975" y="2298"/>
              <a:ext cx="272" cy="27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95" name="Text Box 11"/>
            <p:cNvSpPr txBox="1">
              <a:spLocks noChangeArrowheads="1"/>
            </p:cNvSpPr>
            <p:nvPr/>
          </p:nvSpPr>
          <p:spPr bwMode="auto">
            <a:xfrm>
              <a:off x="1020" y="2336"/>
              <a:ext cx="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200">
                  <a:solidFill>
                    <a:prstClr val="black"/>
                  </a:solidFill>
                  <a:latin typeface="Arial" panose="020B0604020202020204" pitchFamily="34" charset="0"/>
                </a:rPr>
                <a:t>P</a:t>
              </a:r>
            </a:p>
          </p:txBody>
        </p:sp>
      </p:grpSp>
      <p:grpSp>
        <p:nvGrpSpPr>
          <p:cNvPr id="4" name="Group 12"/>
          <p:cNvGrpSpPr>
            <a:grpSpLocks/>
          </p:cNvGrpSpPr>
          <p:nvPr/>
        </p:nvGrpSpPr>
        <p:grpSpPr bwMode="auto">
          <a:xfrm>
            <a:off x="6454776" y="1358901"/>
            <a:ext cx="1292225" cy="428625"/>
            <a:chOff x="2837" y="935"/>
            <a:chExt cx="814" cy="270"/>
          </a:xfrm>
        </p:grpSpPr>
        <p:sp>
          <p:nvSpPr>
            <p:cNvPr id="14391" name="Rectangle 13"/>
            <p:cNvSpPr>
              <a:spLocks noChangeAspect="1" noChangeArrowheads="1"/>
            </p:cNvSpPr>
            <p:nvPr/>
          </p:nvSpPr>
          <p:spPr bwMode="auto">
            <a:xfrm>
              <a:off x="2837" y="935"/>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92" name="Oval 14"/>
            <p:cNvSpPr>
              <a:spLocks noChangeAspect="1" noChangeArrowheads="1"/>
            </p:cNvSpPr>
            <p:nvPr/>
          </p:nvSpPr>
          <p:spPr bwMode="auto">
            <a:xfrm>
              <a:off x="3381" y="935"/>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93" name="Line 15"/>
            <p:cNvSpPr>
              <a:spLocks noChangeAspect="1" noChangeShapeType="1"/>
            </p:cNvSpPr>
            <p:nvPr/>
          </p:nvSpPr>
          <p:spPr bwMode="auto">
            <a:xfrm>
              <a:off x="3107" y="1072"/>
              <a:ext cx="27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sp>
        <p:nvSpPr>
          <p:cNvPr id="24" name="Text Box 16"/>
          <p:cNvSpPr txBox="1">
            <a:spLocks noChangeArrowheads="1"/>
          </p:cNvSpPr>
          <p:nvPr/>
        </p:nvSpPr>
        <p:spPr bwMode="auto">
          <a:xfrm>
            <a:off x="8183563" y="1143001"/>
            <a:ext cx="202406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buFontTx/>
              <a:buNone/>
            </a:pPr>
            <a:r>
              <a:rPr lang="en-GB" altLang="en-US" sz="1600" b="1">
                <a:solidFill>
                  <a:prstClr val="black"/>
                </a:solidFill>
                <a:latin typeface="Candara" panose="020E0502030303020204" pitchFamily="34" charset="0"/>
              </a:rPr>
              <a:t>Marriage / Partnership</a:t>
            </a:r>
          </a:p>
          <a:p>
            <a:pPr defTabSz="457200">
              <a:buFontTx/>
              <a:buNone/>
            </a:pPr>
            <a:r>
              <a:rPr lang="en-GB" altLang="en-US" sz="1600" b="1">
                <a:solidFill>
                  <a:prstClr val="black"/>
                </a:solidFill>
                <a:latin typeface="Candara" panose="020E0502030303020204" pitchFamily="34" charset="0"/>
              </a:rPr>
              <a:t>(horizontal line)</a:t>
            </a:r>
          </a:p>
        </p:txBody>
      </p:sp>
      <p:sp>
        <p:nvSpPr>
          <p:cNvPr id="25" name="Text Box 17"/>
          <p:cNvSpPr txBox="1">
            <a:spLocks noChangeArrowheads="1"/>
          </p:cNvSpPr>
          <p:nvPr/>
        </p:nvSpPr>
        <p:spPr bwMode="auto">
          <a:xfrm>
            <a:off x="8175625" y="4816475"/>
            <a:ext cx="2236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Parents and Siblings</a:t>
            </a:r>
          </a:p>
        </p:txBody>
      </p:sp>
      <p:sp>
        <p:nvSpPr>
          <p:cNvPr id="26" name="Text Box 18"/>
          <p:cNvSpPr txBox="1">
            <a:spLocks noChangeArrowheads="1"/>
          </p:cNvSpPr>
          <p:nvPr/>
        </p:nvSpPr>
        <p:spPr bwMode="auto">
          <a:xfrm>
            <a:off x="8175626" y="3375026"/>
            <a:ext cx="2093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Offspring (vertical line)</a:t>
            </a:r>
          </a:p>
        </p:txBody>
      </p:sp>
      <p:sp>
        <p:nvSpPr>
          <p:cNvPr id="14352" name="Rectangle 19"/>
          <p:cNvSpPr>
            <a:spLocks noChangeAspect="1" noChangeArrowheads="1"/>
          </p:cNvSpPr>
          <p:nvPr/>
        </p:nvSpPr>
        <p:spPr bwMode="auto">
          <a:xfrm>
            <a:off x="2640014" y="4819651"/>
            <a:ext cx="428625" cy="428625"/>
          </a:xfrm>
          <a:prstGeom prst="rect">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53" name="Text Box 20"/>
          <p:cNvSpPr txBox="1">
            <a:spLocks noChangeArrowheads="1"/>
          </p:cNvSpPr>
          <p:nvPr/>
        </p:nvSpPr>
        <p:spPr bwMode="auto">
          <a:xfrm>
            <a:off x="3792539" y="4743451"/>
            <a:ext cx="21605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Affected Male &amp; Female</a:t>
            </a:r>
          </a:p>
        </p:txBody>
      </p:sp>
      <p:sp>
        <p:nvSpPr>
          <p:cNvPr id="14354" name="Text Box 21"/>
          <p:cNvSpPr txBox="1">
            <a:spLocks noChangeArrowheads="1"/>
          </p:cNvSpPr>
          <p:nvPr/>
        </p:nvSpPr>
        <p:spPr bwMode="auto">
          <a:xfrm>
            <a:off x="3792539" y="5535613"/>
            <a:ext cx="216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Carrier Male &amp; Female</a:t>
            </a:r>
          </a:p>
        </p:txBody>
      </p:sp>
      <p:sp>
        <p:nvSpPr>
          <p:cNvPr id="14355" name="Oval 22"/>
          <p:cNvSpPr>
            <a:spLocks noChangeAspect="1" noChangeArrowheads="1"/>
          </p:cNvSpPr>
          <p:nvPr/>
        </p:nvSpPr>
        <p:spPr bwMode="auto">
          <a:xfrm>
            <a:off x="3287714" y="4819651"/>
            <a:ext cx="428625" cy="428625"/>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grpSp>
        <p:nvGrpSpPr>
          <p:cNvPr id="14356" name="Group 23"/>
          <p:cNvGrpSpPr>
            <a:grpSpLocks/>
          </p:cNvGrpSpPr>
          <p:nvPr/>
        </p:nvGrpSpPr>
        <p:grpSpPr bwMode="auto">
          <a:xfrm>
            <a:off x="3287714" y="5611814"/>
            <a:ext cx="428625" cy="428625"/>
            <a:chOff x="1068" y="3067"/>
            <a:chExt cx="270" cy="270"/>
          </a:xfrm>
        </p:grpSpPr>
        <p:sp>
          <p:nvSpPr>
            <p:cNvPr id="14389" name="Oval 24"/>
            <p:cNvSpPr>
              <a:spLocks noChangeAspect="1" noChangeArrowheads="1"/>
            </p:cNvSpPr>
            <p:nvPr/>
          </p:nvSpPr>
          <p:spPr bwMode="auto">
            <a:xfrm>
              <a:off x="1068" y="3067"/>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90" name="Oval 25"/>
            <p:cNvSpPr>
              <a:spLocks noChangeAspect="1" noChangeArrowheads="1"/>
            </p:cNvSpPr>
            <p:nvPr/>
          </p:nvSpPr>
          <p:spPr bwMode="auto">
            <a:xfrm>
              <a:off x="1172" y="3167"/>
              <a:ext cx="69" cy="69"/>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grpSp>
      <p:grpSp>
        <p:nvGrpSpPr>
          <p:cNvPr id="14357" name="Group 26"/>
          <p:cNvGrpSpPr>
            <a:grpSpLocks/>
          </p:cNvGrpSpPr>
          <p:nvPr/>
        </p:nvGrpSpPr>
        <p:grpSpPr bwMode="auto">
          <a:xfrm>
            <a:off x="2640014" y="5611814"/>
            <a:ext cx="428625" cy="428625"/>
            <a:chOff x="657" y="3067"/>
            <a:chExt cx="270" cy="270"/>
          </a:xfrm>
        </p:grpSpPr>
        <p:sp>
          <p:nvSpPr>
            <p:cNvPr id="14387" name="Rectangle 27"/>
            <p:cNvSpPr>
              <a:spLocks noChangeAspect="1" noChangeArrowheads="1"/>
            </p:cNvSpPr>
            <p:nvPr/>
          </p:nvSpPr>
          <p:spPr bwMode="auto">
            <a:xfrm>
              <a:off x="657" y="3067"/>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88" name="Rectangle 28"/>
            <p:cNvSpPr>
              <a:spLocks noChangeAspect="1" noChangeArrowheads="1"/>
            </p:cNvSpPr>
            <p:nvPr/>
          </p:nvSpPr>
          <p:spPr bwMode="auto">
            <a:xfrm>
              <a:off x="759" y="3173"/>
              <a:ext cx="70" cy="70"/>
            </a:xfrm>
            <a:prstGeom prst="rect">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grpSp>
      <p:sp>
        <p:nvSpPr>
          <p:cNvPr id="37" name="Text Box 29"/>
          <p:cNvSpPr txBox="1">
            <a:spLocks noChangeArrowheads="1"/>
          </p:cNvSpPr>
          <p:nvPr/>
        </p:nvSpPr>
        <p:spPr bwMode="auto">
          <a:xfrm>
            <a:off x="8175626" y="2079626"/>
            <a:ext cx="21637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buFontTx/>
              <a:buNone/>
            </a:pPr>
            <a:r>
              <a:rPr lang="en-GB" altLang="en-US" sz="1600" b="1">
                <a:solidFill>
                  <a:prstClr val="black"/>
                </a:solidFill>
                <a:latin typeface="Candara" panose="020E0502030303020204" pitchFamily="34" charset="0"/>
              </a:rPr>
              <a:t>Partnership that has ended</a:t>
            </a:r>
          </a:p>
        </p:txBody>
      </p:sp>
      <p:grpSp>
        <p:nvGrpSpPr>
          <p:cNvPr id="7" name="Group 31"/>
          <p:cNvGrpSpPr>
            <a:grpSpLocks/>
          </p:cNvGrpSpPr>
          <p:nvPr/>
        </p:nvGrpSpPr>
        <p:grpSpPr bwMode="auto">
          <a:xfrm>
            <a:off x="6454776" y="2079626"/>
            <a:ext cx="1292225" cy="428625"/>
            <a:chOff x="3106" y="1417"/>
            <a:chExt cx="814" cy="270"/>
          </a:xfrm>
        </p:grpSpPr>
        <p:sp>
          <p:nvSpPr>
            <p:cNvPr id="14382" name="Text Box 32"/>
            <p:cNvSpPr txBox="1">
              <a:spLocks noChangeArrowheads="1"/>
            </p:cNvSpPr>
            <p:nvPr/>
          </p:nvSpPr>
          <p:spPr bwMode="auto">
            <a:xfrm>
              <a:off x="3469" y="1460"/>
              <a:ext cx="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50000"/>
                </a:spcBef>
                <a:buFontTx/>
                <a:buNone/>
              </a:pPr>
              <a:r>
                <a:rPr lang="en-GB" altLang="en-US" sz="1800">
                  <a:solidFill>
                    <a:prstClr val="black"/>
                  </a:solidFill>
                  <a:latin typeface="Arial" panose="020B0604020202020204" pitchFamily="34" charset="0"/>
                </a:rPr>
                <a:t>/</a:t>
              </a:r>
            </a:p>
          </p:txBody>
        </p:sp>
        <p:grpSp>
          <p:nvGrpSpPr>
            <p:cNvPr id="14383" name="Group 33"/>
            <p:cNvGrpSpPr>
              <a:grpSpLocks/>
            </p:cNvGrpSpPr>
            <p:nvPr/>
          </p:nvGrpSpPr>
          <p:grpSpPr bwMode="auto">
            <a:xfrm>
              <a:off x="3106" y="1417"/>
              <a:ext cx="814" cy="270"/>
              <a:chOff x="2837" y="935"/>
              <a:chExt cx="814" cy="270"/>
            </a:xfrm>
          </p:grpSpPr>
          <p:sp>
            <p:nvSpPr>
              <p:cNvPr id="14384" name="Rectangle 34"/>
              <p:cNvSpPr>
                <a:spLocks noChangeAspect="1" noChangeArrowheads="1"/>
              </p:cNvSpPr>
              <p:nvPr/>
            </p:nvSpPr>
            <p:spPr bwMode="auto">
              <a:xfrm>
                <a:off x="2837" y="935"/>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85" name="Oval 35"/>
              <p:cNvSpPr>
                <a:spLocks noChangeAspect="1" noChangeArrowheads="1"/>
              </p:cNvSpPr>
              <p:nvPr/>
            </p:nvSpPr>
            <p:spPr bwMode="auto">
              <a:xfrm>
                <a:off x="3381" y="935"/>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86" name="Line 36"/>
              <p:cNvSpPr>
                <a:spLocks noChangeAspect="1" noChangeShapeType="1"/>
              </p:cNvSpPr>
              <p:nvPr/>
            </p:nvSpPr>
            <p:spPr bwMode="auto">
              <a:xfrm>
                <a:off x="3107" y="1072"/>
                <a:ext cx="27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grpSp>
      <p:grpSp>
        <p:nvGrpSpPr>
          <p:cNvPr id="14360" name="Group 37"/>
          <p:cNvGrpSpPr>
            <a:grpSpLocks/>
          </p:cNvGrpSpPr>
          <p:nvPr/>
        </p:nvGrpSpPr>
        <p:grpSpPr bwMode="auto">
          <a:xfrm>
            <a:off x="2857501" y="4095751"/>
            <a:ext cx="1008063" cy="561975"/>
            <a:chOff x="930" y="2659"/>
            <a:chExt cx="635" cy="354"/>
          </a:xfrm>
        </p:grpSpPr>
        <p:sp>
          <p:nvSpPr>
            <p:cNvPr id="14380" name="AutoShape 38"/>
            <p:cNvSpPr>
              <a:spLocks noChangeArrowheads="1"/>
            </p:cNvSpPr>
            <p:nvPr/>
          </p:nvSpPr>
          <p:spPr bwMode="auto">
            <a:xfrm>
              <a:off x="1020" y="2659"/>
              <a:ext cx="181" cy="157"/>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81" name="Text Box 39"/>
            <p:cNvSpPr txBox="1">
              <a:spLocks noChangeArrowheads="1"/>
            </p:cNvSpPr>
            <p:nvPr/>
          </p:nvSpPr>
          <p:spPr bwMode="auto">
            <a:xfrm>
              <a:off x="930" y="2840"/>
              <a:ext cx="6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200" i="1">
                  <a:solidFill>
                    <a:prstClr val="black"/>
                  </a:solidFill>
                  <a:latin typeface="Arial" panose="020B0604020202020204" pitchFamily="34" charset="0"/>
                </a:rPr>
                <a:t>X</a:t>
              </a:r>
              <a:r>
                <a:rPr lang="en-GB" altLang="en-US" sz="1200">
                  <a:solidFill>
                    <a:prstClr val="black"/>
                  </a:solidFill>
                  <a:latin typeface="Arial" panose="020B0604020202020204" pitchFamily="34" charset="0"/>
                </a:rPr>
                <a:t> weeks</a:t>
              </a:r>
            </a:p>
          </p:txBody>
        </p:sp>
      </p:grpSp>
      <p:sp>
        <p:nvSpPr>
          <p:cNvPr id="14361" name="Text Box 40"/>
          <p:cNvSpPr txBox="1">
            <a:spLocks noChangeArrowheads="1"/>
          </p:cNvSpPr>
          <p:nvPr/>
        </p:nvSpPr>
        <p:spPr bwMode="auto">
          <a:xfrm>
            <a:off x="3792539" y="4078288"/>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Miscarriage</a:t>
            </a:r>
          </a:p>
        </p:txBody>
      </p:sp>
      <p:grpSp>
        <p:nvGrpSpPr>
          <p:cNvPr id="10" name="Group 41"/>
          <p:cNvGrpSpPr>
            <a:grpSpLocks/>
          </p:cNvGrpSpPr>
          <p:nvPr/>
        </p:nvGrpSpPr>
        <p:grpSpPr bwMode="auto">
          <a:xfrm>
            <a:off x="6459539" y="2800350"/>
            <a:ext cx="1292225" cy="1290638"/>
            <a:chOff x="2835" y="2163"/>
            <a:chExt cx="814" cy="813"/>
          </a:xfrm>
        </p:grpSpPr>
        <p:sp>
          <p:nvSpPr>
            <p:cNvPr id="14374" name="AutoShape 42"/>
            <p:cNvSpPr>
              <a:spLocks noChangeAspect="1" noChangeArrowheads="1"/>
            </p:cNvSpPr>
            <p:nvPr/>
          </p:nvSpPr>
          <p:spPr bwMode="auto">
            <a:xfrm>
              <a:off x="3107" y="2704"/>
              <a:ext cx="272" cy="27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5" name="Line 43"/>
            <p:cNvSpPr>
              <a:spLocks noChangeAspect="1" noChangeShapeType="1"/>
            </p:cNvSpPr>
            <p:nvPr/>
          </p:nvSpPr>
          <p:spPr bwMode="auto">
            <a:xfrm flipV="1">
              <a:off x="3243" y="2297"/>
              <a:ext cx="3"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nvGrpSpPr>
            <p:cNvPr id="14376" name="Group 44"/>
            <p:cNvGrpSpPr>
              <a:grpSpLocks/>
            </p:cNvGrpSpPr>
            <p:nvPr/>
          </p:nvGrpSpPr>
          <p:grpSpPr bwMode="auto">
            <a:xfrm>
              <a:off x="2835" y="2163"/>
              <a:ext cx="814" cy="270"/>
              <a:chOff x="2837" y="935"/>
              <a:chExt cx="814" cy="270"/>
            </a:xfrm>
          </p:grpSpPr>
          <p:sp>
            <p:nvSpPr>
              <p:cNvPr id="14377" name="Rectangle 45"/>
              <p:cNvSpPr>
                <a:spLocks noChangeAspect="1" noChangeArrowheads="1"/>
              </p:cNvSpPr>
              <p:nvPr/>
            </p:nvSpPr>
            <p:spPr bwMode="auto">
              <a:xfrm>
                <a:off x="2837" y="935"/>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8" name="Oval 46"/>
              <p:cNvSpPr>
                <a:spLocks noChangeAspect="1" noChangeArrowheads="1"/>
              </p:cNvSpPr>
              <p:nvPr/>
            </p:nvSpPr>
            <p:spPr bwMode="auto">
              <a:xfrm>
                <a:off x="3381" y="935"/>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9" name="Line 47"/>
              <p:cNvSpPr>
                <a:spLocks noChangeAspect="1" noChangeShapeType="1"/>
              </p:cNvSpPr>
              <p:nvPr/>
            </p:nvSpPr>
            <p:spPr bwMode="auto">
              <a:xfrm>
                <a:off x="3107" y="1072"/>
                <a:ext cx="27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grpSp>
      <p:grpSp>
        <p:nvGrpSpPr>
          <p:cNvPr id="12" name="Group 48"/>
          <p:cNvGrpSpPr>
            <a:grpSpLocks/>
          </p:cNvGrpSpPr>
          <p:nvPr/>
        </p:nvGrpSpPr>
        <p:grpSpPr bwMode="auto">
          <a:xfrm>
            <a:off x="6240463" y="4383089"/>
            <a:ext cx="1727200" cy="1512887"/>
            <a:chOff x="2835" y="2931"/>
            <a:chExt cx="1088" cy="953"/>
          </a:xfrm>
        </p:grpSpPr>
        <p:sp>
          <p:nvSpPr>
            <p:cNvPr id="14364" name="Line 49"/>
            <p:cNvSpPr>
              <a:spLocks noChangeAspect="1" noChangeShapeType="1"/>
            </p:cNvSpPr>
            <p:nvPr/>
          </p:nvSpPr>
          <p:spPr bwMode="auto">
            <a:xfrm flipV="1">
              <a:off x="3379" y="3067"/>
              <a:ext cx="3"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4365" name="Rectangle 50"/>
            <p:cNvSpPr>
              <a:spLocks noChangeAspect="1" noChangeArrowheads="1"/>
            </p:cNvSpPr>
            <p:nvPr/>
          </p:nvSpPr>
          <p:spPr bwMode="auto">
            <a:xfrm>
              <a:off x="2835" y="3614"/>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66" name="Oval 51"/>
            <p:cNvSpPr>
              <a:spLocks noChangeAspect="1" noChangeArrowheads="1"/>
            </p:cNvSpPr>
            <p:nvPr/>
          </p:nvSpPr>
          <p:spPr bwMode="auto">
            <a:xfrm>
              <a:off x="3653" y="3614"/>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67" name="Line 52"/>
            <p:cNvSpPr>
              <a:spLocks noChangeAspect="1" noChangeShapeType="1"/>
            </p:cNvSpPr>
            <p:nvPr/>
          </p:nvSpPr>
          <p:spPr bwMode="auto">
            <a:xfrm>
              <a:off x="2971" y="3475"/>
              <a:ext cx="81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4368" name="Line 53"/>
            <p:cNvSpPr>
              <a:spLocks noChangeAspect="1" noChangeShapeType="1"/>
            </p:cNvSpPr>
            <p:nvPr/>
          </p:nvSpPr>
          <p:spPr bwMode="auto">
            <a:xfrm>
              <a:off x="2971" y="3475"/>
              <a:ext cx="3"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4369" name="Line 54"/>
            <p:cNvSpPr>
              <a:spLocks noChangeAspect="1" noChangeShapeType="1"/>
            </p:cNvSpPr>
            <p:nvPr/>
          </p:nvSpPr>
          <p:spPr bwMode="auto">
            <a:xfrm>
              <a:off x="3789" y="3478"/>
              <a:ext cx="3"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nvGrpSpPr>
            <p:cNvPr id="14370" name="Group 55"/>
            <p:cNvGrpSpPr>
              <a:grpSpLocks/>
            </p:cNvGrpSpPr>
            <p:nvPr/>
          </p:nvGrpSpPr>
          <p:grpSpPr bwMode="auto">
            <a:xfrm>
              <a:off x="2973" y="2931"/>
              <a:ext cx="814" cy="270"/>
              <a:chOff x="2837" y="935"/>
              <a:chExt cx="814" cy="270"/>
            </a:xfrm>
          </p:grpSpPr>
          <p:sp>
            <p:nvSpPr>
              <p:cNvPr id="14371" name="Rectangle 56"/>
              <p:cNvSpPr>
                <a:spLocks noChangeAspect="1" noChangeArrowheads="1"/>
              </p:cNvSpPr>
              <p:nvPr/>
            </p:nvSpPr>
            <p:spPr bwMode="auto">
              <a:xfrm>
                <a:off x="2837" y="935"/>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2" name="Oval 57"/>
              <p:cNvSpPr>
                <a:spLocks noChangeAspect="1" noChangeArrowheads="1"/>
              </p:cNvSpPr>
              <p:nvPr/>
            </p:nvSpPr>
            <p:spPr bwMode="auto">
              <a:xfrm>
                <a:off x="3381" y="935"/>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3" name="Line 58"/>
              <p:cNvSpPr>
                <a:spLocks noChangeAspect="1" noChangeShapeType="1"/>
              </p:cNvSpPr>
              <p:nvPr/>
            </p:nvSpPr>
            <p:spPr bwMode="auto">
              <a:xfrm>
                <a:off x="3107" y="1072"/>
                <a:ext cx="27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grpSp>
    </p:spTree>
    <p:extLst>
      <p:ext uri="{BB962C8B-B14F-4D97-AF65-F5344CB8AC3E}">
        <p14:creationId xmlns:p14="http://schemas.microsoft.com/office/powerpoint/2010/main" val="357199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895600" y="127001"/>
            <a:ext cx="8610600" cy="1257300"/>
          </a:xfrm>
        </p:spPr>
        <p:txBody>
          <a:bodyPr/>
          <a:lstStyle/>
          <a:p>
            <a:pPr eaLnBrk="1" hangingPunct="1"/>
            <a:r>
              <a:rPr lang="en-GB" altLang="en-US" dirty="0" smtClean="0"/>
              <a:t>Steps in taking and recording a genetic family tree</a:t>
            </a:r>
          </a:p>
        </p:txBody>
      </p:sp>
      <p:pic>
        <p:nvPicPr>
          <p:cNvPr id="163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384300"/>
            <a:ext cx="11150600" cy="547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9811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4241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05547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853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63045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1665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pedigree?</a:t>
            </a:r>
            <a:endParaRPr lang="en-US" dirty="0"/>
          </a:p>
        </p:txBody>
      </p:sp>
      <p:sp>
        <p:nvSpPr>
          <p:cNvPr id="3" name="Content Placeholder 2"/>
          <p:cNvSpPr>
            <a:spLocks noGrp="1"/>
          </p:cNvSpPr>
          <p:nvPr>
            <p:ph idx="1"/>
          </p:nvPr>
        </p:nvSpPr>
        <p:spPr/>
        <p:txBody>
          <a:bodyPr/>
          <a:lstStyle/>
          <a:p>
            <a:r>
              <a:rPr lang="en-US" dirty="0" smtClean="0"/>
              <a:t>A pedigree is a chart of the genetic history of family over several generations</a:t>
            </a:r>
          </a:p>
          <a:p>
            <a:endParaRPr lang="en-US" dirty="0"/>
          </a:p>
          <a:p>
            <a:r>
              <a:rPr lang="en-US" dirty="0"/>
              <a:t>G</a:t>
            </a:r>
            <a:r>
              <a:rPr lang="en-US" dirty="0" smtClean="0"/>
              <a:t>enetic counselor would find out about your family history and make this chart to analyze.</a:t>
            </a:r>
            <a:endParaRPr lang="en-US" dirty="0"/>
          </a:p>
        </p:txBody>
      </p:sp>
    </p:spTree>
    <p:extLst>
      <p:ext uri="{BB962C8B-B14F-4D97-AF65-F5344CB8AC3E}">
        <p14:creationId xmlns:p14="http://schemas.microsoft.com/office/powerpoint/2010/main" val="1754790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5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7914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078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9234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1058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0"/>
            <a:ext cx="12382499"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75120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4205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2754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
          <p:cNvGrpSpPr>
            <a:grpSpLocks/>
          </p:cNvGrpSpPr>
          <p:nvPr/>
        </p:nvGrpSpPr>
        <p:grpSpPr bwMode="auto">
          <a:xfrm>
            <a:off x="1676400" y="285751"/>
            <a:ext cx="8777288" cy="6645275"/>
            <a:chOff x="152400" y="214291"/>
            <a:chExt cx="8777318" cy="6645992"/>
          </a:xfrm>
        </p:grpSpPr>
        <p:pic>
          <p:nvPicPr>
            <p:cNvPr id="368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36871"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pic>
        <p:nvPicPr>
          <p:cNvPr id="36867" name="Picture 9" descr="Branch-by-branch-pedigree-for-PF3-colour.jpg"/>
          <p:cNvPicPr>
            <a:picLocks noChangeAspect="1"/>
          </p:cNvPicPr>
          <p:nvPr/>
        </p:nvPicPr>
        <p:blipFill>
          <a:blip r:embed="rId5">
            <a:extLst>
              <a:ext uri="{28A0092B-C50C-407E-A947-70E740481C1C}">
                <a14:useLocalDpi xmlns:a14="http://schemas.microsoft.com/office/drawing/2010/main" val="0"/>
              </a:ext>
            </a:extLst>
          </a:blip>
          <a:srcRect l="1666" t="2670" r="1666" b="2522"/>
          <a:stretch>
            <a:fillRect/>
          </a:stretch>
        </p:blipFill>
        <p:spPr bwMode="auto">
          <a:xfrm>
            <a:off x="0" y="0"/>
            <a:ext cx="12369800" cy="693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651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3"/>
          <p:cNvGrpSpPr>
            <a:grpSpLocks/>
          </p:cNvGrpSpPr>
          <p:nvPr/>
        </p:nvGrpSpPr>
        <p:grpSpPr bwMode="auto">
          <a:xfrm>
            <a:off x="1676400" y="214314"/>
            <a:ext cx="8777288" cy="6645275"/>
            <a:chOff x="152400" y="214291"/>
            <a:chExt cx="8777318" cy="6645992"/>
          </a:xfrm>
        </p:grpSpPr>
        <p:pic>
          <p:nvPicPr>
            <p:cNvPr id="389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38920"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sp>
        <p:nvSpPr>
          <p:cNvPr id="38915" name="Rectangle 8"/>
          <p:cNvSpPr>
            <a:spLocks noChangeArrowheads="1"/>
          </p:cNvSpPr>
          <p:nvPr/>
        </p:nvSpPr>
        <p:spPr bwMode="auto">
          <a:xfrm>
            <a:off x="1905000" y="838201"/>
            <a:ext cx="5454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2800" b="1">
                <a:solidFill>
                  <a:srgbClr val="0070C0"/>
                </a:solidFill>
              </a:rPr>
              <a:t>Acting on the information collected</a:t>
            </a:r>
          </a:p>
        </p:txBody>
      </p:sp>
      <p:sp>
        <p:nvSpPr>
          <p:cNvPr id="10" name="Content Placeholder 2"/>
          <p:cNvSpPr>
            <a:spLocks noGrp="1"/>
          </p:cNvSpPr>
          <p:nvPr>
            <p:ph idx="1"/>
          </p:nvPr>
        </p:nvSpPr>
        <p:spPr>
          <a:xfrm>
            <a:off x="1981200" y="1493838"/>
            <a:ext cx="8229600" cy="4678362"/>
          </a:xfrm>
        </p:spPr>
        <p:txBody>
          <a:bodyPr rtlCol="0">
            <a:normAutofit/>
          </a:bodyPr>
          <a:lstStyle/>
          <a:p>
            <a:pPr>
              <a:defRPr/>
            </a:pPr>
            <a:r>
              <a:rPr lang="en-GB" sz="2400" dirty="0">
                <a:solidFill>
                  <a:srgbClr val="0070C0"/>
                </a:solidFill>
              </a:rPr>
              <a:t>Reassure</a:t>
            </a:r>
          </a:p>
          <a:p>
            <a:pPr lvl="1">
              <a:defRPr/>
            </a:pPr>
            <a:r>
              <a:rPr lang="en-GB" sz="2400" dirty="0"/>
              <a:t>Knowledge of the condition</a:t>
            </a:r>
          </a:p>
          <a:p>
            <a:pPr lvl="1">
              <a:defRPr/>
            </a:pPr>
            <a:r>
              <a:rPr lang="en-GB" sz="2400" dirty="0"/>
              <a:t>Local/national referral guidelines</a:t>
            </a:r>
          </a:p>
          <a:p>
            <a:pPr>
              <a:buNone/>
              <a:defRPr/>
            </a:pPr>
            <a:endParaRPr lang="en-GB" dirty="0" smtClean="0"/>
          </a:p>
          <a:p>
            <a:pPr>
              <a:defRPr/>
            </a:pPr>
            <a:r>
              <a:rPr lang="en-GB" sz="2400" dirty="0">
                <a:solidFill>
                  <a:srgbClr val="0070C0"/>
                </a:solidFill>
              </a:rPr>
              <a:t>Refer</a:t>
            </a:r>
          </a:p>
          <a:p>
            <a:pPr lvl="1">
              <a:defRPr/>
            </a:pPr>
            <a:r>
              <a:rPr lang="en-GB" sz="2400" dirty="0"/>
              <a:t>To the GP or clinical genetics service</a:t>
            </a:r>
          </a:p>
          <a:p>
            <a:pPr indent="17463">
              <a:buNone/>
              <a:defRPr/>
            </a:pPr>
            <a:endParaRPr lang="en-GB" dirty="0" smtClean="0"/>
          </a:p>
          <a:p>
            <a:pPr>
              <a:defRPr/>
            </a:pPr>
            <a:r>
              <a:rPr lang="en-GB" sz="2400" dirty="0">
                <a:solidFill>
                  <a:srgbClr val="0070C0"/>
                </a:solidFill>
              </a:rPr>
              <a:t>Seek further advice</a:t>
            </a:r>
          </a:p>
          <a:p>
            <a:pPr lvl="1">
              <a:defRPr/>
            </a:pPr>
            <a:r>
              <a:rPr lang="en-GB" sz="2400" dirty="0"/>
              <a:t>Trusted sources of information</a:t>
            </a:r>
          </a:p>
          <a:p>
            <a:pPr lvl="1">
              <a:defRPr/>
            </a:pPr>
            <a:r>
              <a:rPr lang="en-GB" sz="2400" dirty="0"/>
              <a:t>Clinical Genetics Department On-Call Service</a:t>
            </a:r>
          </a:p>
        </p:txBody>
      </p:sp>
    </p:spTree>
    <p:extLst>
      <p:ext uri="{BB962C8B-B14F-4D97-AF65-F5344CB8AC3E}">
        <p14:creationId xmlns:p14="http://schemas.microsoft.com/office/powerpoint/2010/main" val="2385709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
          <p:cNvGrpSpPr>
            <a:grpSpLocks/>
          </p:cNvGrpSpPr>
          <p:nvPr/>
        </p:nvGrpSpPr>
        <p:grpSpPr bwMode="auto">
          <a:xfrm>
            <a:off x="1676400" y="214314"/>
            <a:ext cx="8777288" cy="6645275"/>
            <a:chOff x="152400" y="214291"/>
            <a:chExt cx="8777318" cy="6645992"/>
          </a:xfrm>
        </p:grpSpPr>
        <p:pic>
          <p:nvPicPr>
            <p:cNvPr id="409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40968"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pic>
        <p:nvPicPr>
          <p:cNvPr id="40963" name="Picture 2"/>
          <p:cNvPicPr>
            <a:picLocks noChangeAspect="1" noChangeArrowheads="1"/>
          </p:cNvPicPr>
          <p:nvPr/>
        </p:nvPicPr>
        <p:blipFill>
          <a:blip r:embed="rId5">
            <a:extLst>
              <a:ext uri="{28A0092B-C50C-407E-A947-70E740481C1C}">
                <a14:useLocalDpi xmlns:a14="http://schemas.microsoft.com/office/drawing/2010/main" val="0"/>
              </a:ext>
            </a:extLst>
          </a:blip>
          <a:srcRect l="34500" t="9778" r="33000" b="7556"/>
          <a:stretch>
            <a:fillRect/>
          </a:stretch>
        </p:blipFill>
        <p:spPr bwMode="auto">
          <a:xfrm>
            <a:off x="7813676" y="1143000"/>
            <a:ext cx="2473325" cy="35385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28800" y="1143000"/>
            <a:ext cx="5867400" cy="4678204"/>
          </a:xfrm>
          <a:prstGeom prst="rect">
            <a:avLst/>
          </a:prstGeom>
          <a:noFill/>
        </p:spPr>
        <p:txBody>
          <a:bodyPr>
            <a:spAutoFit/>
          </a:bodyPr>
          <a:lstStyle/>
          <a:p>
            <a:pPr marL="265113" indent="-265113" defTabSz="457200">
              <a:buFont typeface="Arial" pitchFamily="34" charset="0"/>
              <a:buChar char="•"/>
              <a:defRPr/>
            </a:pPr>
            <a:r>
              <a:rPr lang="en-GB" sz="2000" dirty="0">
                <a:solidFill>
                  <a:prstClr val="black"/>
                </a:solidFill>
              </a:rPr>
              <a:t>Multiple closely </a:t>
            </a:r>
            <a:r>
              <a:rPr lang="en-GB" sz="2000" b="1" dirty="0">
                <a:solidFill>
                  <a:prstClr val="black"/>
                </a:solidFill>
              </a:rPr>
              <a:t>related people with the same condition</a:t>
            </a:r>
          </a:p>
          <a:p>
            <a:pPr marL="265113" indent="-265113" defTabSz="457200">
              <a:buFont typeface="Arial" pitchFamily="34" charset="0"/>
              <a:buChar char="•"/>
              <a:defRPr/>
            </a:pPr>
            <a:r>
              <a:rPr lang="en-GB" sz="2000" dirty="0">
                <a:solidFill>
                  <a:prstClr val="black"/>
                </a:solidFill>
              </a:rPr>
              <a:t>Disorders which occur at a </a:t>
            </a:r>
            <a:r>
              <a:rPr lang="en-GB" sz="2000" b="1" dirty="0">
                <a:solidFill>
                  <a:prstClr val="black"/>
                </a:solidFill>
              </a:rPr>
              <a:t>younger age than usual </a:t>
            </a:r>
            <a:r>
              <a:rPr lang="en-GB" sz="2000" dirty="0">
                <a:solidFill>
                  <a:prstClr val="black"/>
                </a:solidFill>
              </a:rPr>
              <a:t>(e.g. colon cancer, breast cancer, dementia)</a:t>
            </a:r>
          </a:p>
          <a:p>
            <a:pPr marL="265113" indent="-265113" defTabSz="457200">
              <a:buFont typeface="Arial" pitchFamily="34" charset="0"/>
              <a:buChar char="•"/>
              <a:defRPr/>
            </a:pPr>
            <a:r>
              <a:rPr lang="en-GB" sz="2000" b="1" dirty="0">
                <a:solidFill>
                  <a:prstClr val="black"/>
                </a:solidFill>
              </a:rPr>
              <a:t>Sudden cardiac deaths </a:t>
            </a:r>
            <a:r>
              <a:rPr lang="en-GB" sz="2000" dirty="0">
                <a:solidFill>
                  <a:prstClr val="black"/>
                </a:solidFill>
              </a:rPr>
              <a:t>in people who seemed healthy</a:t>
            </a:r>
          </a:p>
          <a:p>
            <a:pPr marL="265113" indent="-265113" defTabSz="457200">
              <a:buFont typeface="Arial" pitchFamily="34" charset="0"/>
              <a:buChar char="•"/>
              <a:defRPr/>
            </a:pPr>
            <a:r>
              <a:rPr lang="en-GB" sz="2000" dirty="0">
                <a:solidFill>
                  <a:prstClr val="black"/>
                </a:solidFill>
              </a:rPr>
              <a:t>Three or more </a:t>
            </a:r>
            <a:r>
              <a:rPr lang="en-GB" sz="2000" b="1" dirty="0">
                <a:solidFill>
                  <a:prstClr val="black"/>
                </a:solidFill>
              </a:rPr>
              <a:t>pregnancy losses</a:t>
            </a:r>
          </a:p>
          <a:p>
            <a:pPr marL="265113" indent="-265113" defTabSz="457200">
              <a:buFont typeface="Arial" pitchFamily="34" charset="0"/>
              <a:buChar char="•"/>
              <a:defRPr/>
            </a:pPr>
            <a:r>
              <a:rPr lang="en-GB" sz="2000" dirty="0">
                <a:solidFill>
                  <a:prstClr val="black"/>
                </a:solidFill>
              </a:rPr>
              <a:t>Medical problems in children of </a:t>
            </a:r>
            <a:r>
              <a:rPr lang="en-GB" sz="2000" b="1" dirty="0">
                <a:solidFill>
                  <a:prstClr val="black"/>
                </a:solidFill>
              </a:rPr>
              <a:t>parents related by blood</a:t>
            </a:r>
          </a:p>
          <a:p>
            <a:pPr marL="265113" indent="-265113" defTabSz="457200">
              <a:buFont typeface="Arial" pitchFamily="34" charset="0"/>
              <a:buChar char="•"/>
              <a:defRPr/>
            </a:pPr>
            <a:r>
              <a:rPr lang="en-GB" sz="2000" b="1" dirty="0">
                <a:solidFill>
                  <a:prstClr val="black"/>
                </a:solidFill>
              </a:rPr>
              <a:t>Congenital anomalies</a:t>
            </a:r>
            <a:r>
              <a:rPr lang="en-GB" sz="2000" dirty="0">
                <a:solidFill>
                  <a:prstClr val="black"/>
                </a:solidFill>
              </a:rPr>
              <a:t>, </a:t>
            </a:r>
            <a:r>
              <a:rPr lang="en-GB" sz="2000" b="1" dirty="0" err="1">
                <a:solidFill>
                  <a:prstClr val="black"/>
                </a:solidFill>
              </a:rPr>
              <a:t>dysmorphic</a:t>
            </a:r>
            <a:r>
              <a:rPr lang="en-GB" sz="2000" b="1" dirty="0">
                <a:solidFill>
                  <a:prstClr val="black"/>
                </a:solidFill>
              </a:rPr>
              <a:t> features </a:t>
            </a:r>
            <a:r>
              <a:rPr lang="en-GB" sz="2000" dirty="0">
                <a:solidFill>
                  <a:prstClr val="black"/>
                </a:solidFill>
              </a:rPr>
              <a:t>and </a:t>
            </a:r>
            <a:r>
              <a:rPr lang="en-GB" sz="2000" b="1" dirty="0">
                <a:solidFill>
                  <a:prstClr val="black"/>
                </a:solidFill>
              </a:rPr>
              <a:t>developmental delay</a:t>
            </a:r>
          </a:p>
          <a:p>
            <a:pPr marL="265113" indent="-265113" defTabSz="457200">
              <a:buFont typeface="Arial" pitchFamily="34" charset="0"/>
              <a:buChar char="•"/>
              <a:defRPr/>
            </a:pPr>
            <a:endParaRPr lang="en-GB" sz="2000" b="1" dirty="0">
              <a:solidFill>
                <a:prstClr val="black"/>
              </a:solidFill>
            </a:endParaRPr>
          </a:p>
          <a:p>
            <a:pPr marL="265113" indent="-265113" defTabSz="457200">
              <a:buFont typeface="Arial" pitchFamily="34" charset="0"/>
              <a:buChar char="•"/>
              <a:defRPr/>
            </a:pPr>
            <a:r>
              <a:rPr lang="en-GB" sz="2000" dirty="0">
                <a:solidFill>
                  <a:prstClr val="black"/>
                </a:solidFill>
              </a:rPr>
              <a:t>Clues specific to the condition of concern</a:t>
            </a:r>
          </a:p>
          <a:p>
            <a:pPr defTabSz="457200">
              <a:defRPr/>
            </a:pPr>
            <a:endParaRPr lang="en-GB" dirty="0">
              <a:solidFill>
                <a:prstClr val="black"/>
              </a:solidFill>
            </a:endParaRPr>
          </a:p>
        </p:txBody>
      </p:sp>
    </p:spTree>
    <p:extLst>
      <p:ext uri="{BB962C8B-B14F-4D97-AF65-F5344CB8AC3E}">
        <p14:creationId xmlns:p14="http://schemas.microsoft.com/office/powerpoint/2010/main" val="4121781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1200" y="5334000"/>
            <a:ext cx="8229600" cy="1143000"/>
          </a:xfrm>
        </p:spPr>
        <p:txBody>
          <a:bodyPr/>
          <a:lstStyle/>
          <a:p>
            <a:pPr eaLnBrk="1" hangingPunct="1"/>
            <a:r>
              <a:rPr lang="en-GB" altLang="en-US" sz="2800"/>
              <a:t>www.geneticseducation.nhs.uk</a:t>
            </a:r>
          </a:p>
        </p:txBody>
      </p:sp>
      <p:grpSp>
        <p:nvGrpSpPr>
          <p:cNvPr id="43011" name="Group 3"/>
          <p:cNvGrpSpPr>
            <a:grpSpLocks/>
          </p:cNvGrpSpPr>
          <p:nvPr/>
        </p:nvGrpSpPr>
        <p:grpSpPr bwMode="auto">
          <a:xfrm>
            <a:off x="1676400" y="214314"/>
            <a:ext cx="8777288" cy="6645275"/>
            <a:chOff x="152400" y="214291"/>
            <a:chExt cx="8777318" cy="6645992"/>
          </a:xfrm>
        </p:grpSpPr>
        <p:pic>
          <p:nvPicPr>
            <p:cNvPr id="4301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9"/>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43016" name="TextBox 10"/>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pic>
        <p:nvPicPr>
          <p:cNvPr id="430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762000"/>
            <a:ext cx="853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524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t="10417" b="3125"/>
          <a:stretch>
            <a:fillRect/>
          </a:stretch>
        </p:blipFill>
        <p:spPr bwMode="auto">
          <a:xfrm>
            <a:off x="1524000" y="393700"/>
            <a:ext cx="91440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656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pedigree</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Female</a:t>
            </a:r>
          </a:p>
          <a:p>
            <a:endParaRPr lang="en-US" dirty="0"/>
          </a:p>
          <a:p>
            <a:endParaRPr lang="en-US" dirty="0" smtClean="0"/>
          </a:p>
          <a:p>
            <a:r>
              <a:rPr lang="en-US" dirty="0" smtClean="0"/>
              <a:t>Male</a:t>
            </a:r>
            <a:endParaRPr lang="en-US" dirty="0"/>
          </a:p>
        </p:txBody>
      </p:sp>
      <p:sp>
        <p:nvSpPr>
          <p:cNvPr id="4" name="Oval 3"/>
          <p:cNvSpPr/>
          <p:nvPr/>
        </p:nvSpPr>
        <p:spPr>
          <a:xfrm>
            <a:off x="4125431" y="2651759"/>
            <a:ext cx="914400" cy="9144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4125431" y="4206622"/>
            <a:ext cx="914400" cy="9144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385326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981200" y="838201"/>
            <a:ext cx="8229600" cy="4754563"/>
          </a:xfrm>
        </p:spPr>
        <p:txBody>
          <a:bodyPr/>
          <a:lstStyle/>
          <a:p>
            <a:pPr eaLnBrk="1" hangingPunct="1">
              <a:buFont typeface="Arial" panose="020B0604020202020204" pitchFamily="34" charset="0"/>
              <a:buNone/>
            </a:pPr>
            <a:r>
              <a:rPr lang="en-GB" altLang="en-US" sz="3000" b="1">
                <a:solidFill>
                  <a:srgbClr val="0070C0"/>
                </a:solidFill>
              </a:rPr>
              <a:t>Clinical Genetics Services</a:t>
            </a:r>
          </a:p>
        </p:txBody>
      </p:sp>
      <p:grpSp>
        <p:nvGrpSpPr>
          <p:cNvPr id="47107" name="Group 3"/>
          <p:cNvGrpSpPr>
            <a:grpSpLocks/>
          </p:cNvGrpSpPr>
          <p:nvPr/>
        </p:nvGrpSpPr>
        <p:grpSpPr bwMode="auto">
          <a:xfrm>
            <a:off x="1676400" y="214314"/>
            <a:ext cx="8777288" cy="6645275"/>
            <a:chOff x="152400" y="214291"/>
            <a:chExt cx="8777318" cy="6645992"/>
          </a:xfrm>
        </p:grpSpPr>
        <p:pic>
          <p:nvPicPr>
            <p:cNvPr id="471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47113"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pic>
        <p:nvPicPr>
          <p:cNvPr id="2050" name="Picture 2"/>
          <p:cNvPicPr>
            <a:picLocks noChangeAspect="1" noChangeArrowheads="1"/>
          </p:cNvPicPr>
          <p:nvPr/>
        </p:nvPicPr>
        <p:blipFill>
          <a:blip r:embed="rId5"/>
          <a:srcRect l="34500" t="9778" r="33000" b="7556"/>
          <a:stretch>
            <a:fillRect/>
          </a:stretch>
        </p:blipFill>
        <p:spPr bwMode="auto">
          <a:xfrm>
            <a:off x="3352801" y="2057400"/>
            <a:ext cx="2473325" cy="3538538"/>
          </a:xfrm>
          <a:prstGeom prst="rect">
            <a:avLst/>
          </a:prstGeom>
          <a:noFill/>
          <a:ln w="9525">
            <a:solidFill>
              <a:schemeClr val="accent4"/>
            </a:solidFill>
            <a:miter lim="800000"/>
            <a:headEnd/>
            <a:tailEnd/>
          </a:ln>
        </p:spPr>
      </p:pic>
      <p:pic>
        <p:nvPicPr>
          <p:cNvPr id="2051" name="Picture 3"/>
          <p:cNvPicPr>
            <a:picLocks noChangeAspect="1" noChangeArrowheads="1"/>
          </p:cNvPicPr>
          <p:nvPr/>
        </p:nvPicPr>
        <p:blipFill>
          <a:blip r:embed="rId6"/>
          <a:srcRect l="34500" t="9778" r="33000" b="7556"/>
          <a:stretch>
            <a:fillRect/>
          </a:stretch>
        </p:blipFill>
        <p:spPr bwMode="auto">
          <a:xfrm>
            <a:off x="6442076" y="2057400"/>
            <a:ext cx="2473325" cy="3538538"/>
          </a:xfrm>
          <a:prstGeom prst="rect">
            <a:avLst/>
          </a:prstGeom>
          <a:noFill/>
          <a:ln w="9525">
            <a:solidFill>
              <a:schemeClr val="accent4"/>
            </a:solidFill>
            <a:miter lim="800000"/>
            <a:headEnd/>
            <a:tailEnd/>
          </a:ln>
        </p:spPr>
      </p:pic>
    </p:spTree>
    <p:extLst>
      <p:ext uri="{BB962C8B-B14F-4D97-AF65-F5344CB8AC3E}">
        <p14:creationId xmlns:p14="http://schemas.microsoft.com/office/powerpoint/2010/main" val="3724851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981200" y="2590800"/>
            <a:ext cx="8229600" cy="1143000"/>
          </a:xfrm>
        </p:spPr>
        <p:txBody>
          <a:bodyPr>
            <a:normAutofit fontScale="90000"/>
          </a:bodyPr>
          <a:lstStyle/>
          <a:p>
            <a:pPr eaLnBrk="1" hangingPunct="1"/>
            <a:r>
              <a:rPr lang="en-GB" altLang="en-US" b="1" smtClean="0">
                <a:solidFill>
                  <a:schemeClr val="accent1"/>
                </a:solidFill>
              </a:rPr>
              <a:t>www.geneticseducation.nhs.uk</a:t>
            </a:r>
          </a:p>
        </p:txBody>
      </p:sp>
      <p:grpSp>
        <p:nvGrpSpPr>
          <p:cNvPr id="49155" name="Group 3"/>
          <p:cNvGrpSpPr>
            <a:grpSpLocks/>
          </p:cNvGrpSpPr>
          <p:nvPr/>
        </p:nvGrpSpPr>
        <p:grpSpPr bwMode="auto">
          <a:xfrm>
            <a:off x="1676400" y="214314"/>
            <a:ext cx="8777288" cy="6645275"/>
            <a:chOff x="152400" y="214291"/>
            <a:chExt cx="8777318" cy="6645992"/>
          </a:xfrm>
        </p:grpSpPr>
        <p:pic>
          <p:nvPicPr>
            <p:cNvPr id="491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49159"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spTree>
    <p:extLst>
      <p:ext uri="{BB962C8B-B14F-4D97-AF65-F5344CB8AC3E}">
        <p14:creationId xmlns:p14="http://schemas.microsoft.com/office/powerpoint/2010/main" val="1321659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1905000" y="1676401"/>
            <a:ext cx="8229600" cy="4525963"/>
          </a:xfrm>
        </p:spPr>
        <p:txBody>
          <a:bodyPr/>
          <a:lstStyle/>
          <a:p>
            <a:pPr eaLnBrk="1" hangingPunct="1"/>
            <a:r>
              <a:rPr lang="en-GB" altLang="en-US" smtClean="0"/>
              <a:t>Practising sheets and videos</a:t>
            </a: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l="17999" t="9778" r="16499" b="7556"/>
          <a:stretch>
            <a:fillRect/>
          </a:stretch>
        </p:blipFill>
        <p:spPr bwMode="auto">
          <a:xfrm>
            <a:off x="1600200" y="152401"/>
            <a:ext cx="6705600" cy="47609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1204" name="Picture 3"/>
          <p:cNvPicPr>
            <a:picLocks noChangeAspect="1" noChangeArrowheads="1"/>
          </p:cNvPicPr>
          <p:nvPr/>
        </p:nvPicPr>
        <p:blipFill>
          <a:blip r:embed="rId4">
            <a:extLst>
              <a:ext uri="{28A0092B-C50C-407E-A947-70E740481C1C}">
                <a14:useLocalDpi xmlns:a14="http://schemas.microsoft.com/office/drawing/2010/main" val="0"/>
              </a:ext>
            </a:extLst>
          </a:blip>
          <a:srcRect l="20500" t="16000" r="20500" b="24445"/>
          <a:stretch>
            <a:fillRect/>
          </a:stretch>
        </p:blipFill>
        <p:spPr bwMode="auto">
          <a:xfrm>
            <a:off x="3762633" y="1297459"/>
            <a:ext cx="4543167"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65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pedigree symbols</a:t>
            </a:r>
            <a:endParaRPr lang="en-US" dirty="0"/>
          </a:p>
        </p:txBody>
      </p:sp>
      <p:sp>
        <p:nvSpPr>
          <p:cNvPr id="3" name="Content Placeholder 2"/>
          <p:cNvSpPr>
            <a:spLocks noGrp="1"/>
          </p:cNvSpPr>
          <p:nvPr>
            <p:ph idx="1"/>
          </p:nvPr>
        </p:nvSpPr>
        <p:spPr/>
        <p:txBody>
          <a:bodyPr/>
          <a:lstStyle/>
          <a:p>
            <a:pPr marL="0" indent="0">
              <a:buNone/>
            </a:pPr>
            <a:r>
              <a:rPr lang="en-US" dirty="0" smtClean="0"/>
              <a:t>				Examples of connected symbols</a:t>
            </a:r>
          </a:p>
          <a:p>
            <a:pPr marL="0" indent="0">
              <a:buNone/>
            </a:pPr>
            <a:endParaRPr lang="en-US" dirty="0"/>
          </a:p>
          <a:p>
            <a:r>
              <a:rPr lang="en-US" dirty="0" smtClean="0"/>
              <a:t>Fraternal Twins</a:t>
            </a:r>
          </a:p>
          <a:p>
            <a:pPr marL="0" indent="0">
              <a:buNone/>
            </a:pPr>
            <a:endParaRPr lang="en-US" dirty="0"/>
          </a:p>
          <a:p>
            <a:endParaRPr lang="en-US" dirty="0" smtClean="0"/>
          </a:p>
          <a:p>
            <a:endParaRPr lang="en-US" dirty="0"/>
          </a:p>
          <a:p>
            <a:r>
              <a:rPr lang="en-US" dirty="0" smtClean="0"/>
              <a:t>Identical Twins</a:t>
            </a:r>
            <a:endParaRPr lang="en-US" dirty="0"/>
          </a:p>
        </p:txBody>
      </p:sp>
      <p:sp>
        <p:nvSpPr>
          <p:cNvPr id="4" name="Oval 3"/>
          <p:cNvSpPr/>
          <p:nvPr/>
        </p:nvSpPr>
        <p:spPr>
          <a:xfrm>
            <a:off x="6426872" y="2650436"/>
            <a:ext cx="515606" cy="47208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7891397" y="2661068"/>
            <a:ext cx="432597" cy="4614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6539606" y="3540642"/>
            <a:ext cx="402872" cy="40295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Oval 6"/>
          <p:cNvSpPr/>
          <p:nvPr/>
        </p:nvSpPr>
        <p:spPr>
          <a:xfrm>
            <a:off x="7891397" y="3489487"/>
            <a:ext cx="532805" cy="5052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9" name="Straight Connector 8"/>
          <p:cNvCxnSpPr>
            <a:endCxn id="5" idx="1"/>
          </p:cNvCxnSpPr>
          <p:nvPr/>
        </p:nvCxnSpPr>
        <p:spPr>
          <a:xfrm>
            <a:off x="6942478" y="2886478"/>
            <a:ext cx="948919" cy="53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839211" y="2886478"/>
            <a:ext cx="577726" cy="65416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16937" y="2886478"/>
            <a:ext cx="690758" cy="60300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426872" y="4442143"/>
            <a:ext cx="515606" cy="47208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p:nvSpPr>
        <p:spPr>
          <a:xfrm>
            <a:off x="7941500" y="4417447"/>
            <a:ext cx="432597" cy="4614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6492856" y="5263221"/>
            <a:ext cx="432597" cy="4614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7941500" y="5263221"/>
            <a:ext cx="432597" cy="4614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8" name="Straight Connector 17"/>
          <p:cNvCxnSpPr/>
          <p:nvPr/>
        </p:nvCxnSpPr>
        <p:spPr>
          <a:xfrm>
            <a:off x="6942478" y="4626328"/>
            <a:ext cx="948919" cy="53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49748" y="4620998"/>
            <a:ext cx="577726" cy="65416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27474" y="4644592"/>
            <a:ext cx="690758" cy="60300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261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pedigree symbols</a:t>
            </a:r>
            <a:endParaRPr lang="en-US" dirty="0"/>
          </a:p>
        </p:txBody>
      </p:sp>
      <p:sp>
        <p:nvSpPr>
          <p:cNvPr id="3" name="Content Placeholder 2"/>
          <p:cNvSpPr>
            <a:spLocks noGrp="1"/>
          </p:cNvSpPr>
          <p:nvPr>
            <p:ph idx="1"/>
          </p:nvPr>
        </p:nvSpPr>
        <p:spPr/>
        <p:txBody>
          <a:bodyPr/>
          <a:lstStyle/>
          <a:p>
            <a:pPr marL="0" indent="0" algn="ctr">
              <a:buNone/>
            </a:pPr>
            <a:r>
              <a:rPr lang="en-US" dirty="0" smtClean="0"/>
              <a:t>Examples of connected symbols</a:t>
            </a:r>
          </a:p>
          <a:p>
            <a:pPr marL="0" indent="0">
              <a:buNone/>
            </a:pPr>
            <a:endParaRPr lang="en-US" dirty="0"/>
          </a:p>
          <a:p>
            <a:r>
              <a:rPr lang="en-US" dirty="0" smtClean="0"/>
              <a:t>Married Couple</a:t>
            </a:r>
          </a:p>
          <a:p>
            <a:endParaRPr lang="en-US" dirty="0"/>
          </a:p>
          <a:p>
            <a:endParaRPr lang="en-US" dirty="0" smtClean="0"/>
          </a:p>
          <a:p>
            <a:endParaRPr lang="en-US" dirty="0"/>
          </a:p>
          <a:p>
            <a:r>
              <a:rPr lang="en-US" dirty="0" smtClean="0"/>
              <a:t>Siblings</a:t>
            </a:r>
            <a:endParaRPr lang="en-US" dirty="0"/>
          </a:p>
        </p:txBody>
      </p:sp>
      <p:sp>
        <p:nvSpPr>
          <p:cNvPr id="4" name="Oval 3"/>
          <p:cNvSpPr/>
          <p:nvPr/>
        </p:nvSpPr>
        <p:spPr>
          <a:xfrm>
            <a:off x="6096000" y="2891794"/>
            <a:ext cx="515606" cy="47208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7587476" y="2902426"/>
            <a:ext cx="432597" cy="4614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6" name="Straight Connector 5"/>
          <p:cNvCxnSpPr/>
          <p:nvPr/>
        </p:nvCxnSpPr>
        <p:spPr>
          <a:xfrm>
            <a:off x="6611606" y="3122520"/>
            <a:ext cx="948919" cy="53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094155" y="4319197"/>
            <a:ext cx="515606" cy="47208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7616272" y="4364636"/>
            <a:ext cx="432597" cy="4614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6790119" y="5296592"/>
            <a:ext cx="432597" cy="4614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5909755" y="5358088"/>
            <a:ext cx="515606" cy="47208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Oval 10"/>
          <p:cNvSpPr/>
          <p:nvPr/>
        </p:nvSpPr>
        <p:spPr>
          <a:xfrm>
            <a:off x="7624524" y="5348779"/>
            <a:ext cx="515606" cy="47208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 name="Straight Connector 11"/>
          <p:cNvCxnSpPr/>
          <p:nvPr/>
        </p:nvCxnSpPr>
        <p:spPr>
          <a:xfrm>
            <a:off x="6638557" y="4566140"/>
            <a:ext cx="948919" cy="53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84448" y="4583409"/>
            <a:ext cx="1567" cy="47660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094155" y="5047426"/>
            <a:ext cx="1737608" cy="328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4155" y="5050709"/>
            <a:ext cx="0" cy="62455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818422" y="5050709"/>
            <a:ext cx="26682" cy="5961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988984" y="5060018"/>
            <a:ext cx="17433" cy="59614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46555" y="5203109"/>
            <a:ext cx="0" cy="62455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663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pedigree chart look like?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10" name="Oval 9"/>
          <p:cNvSpPr/>
          <p:nvPr/>
        </p:nvSpPr>
        <p:spPr>
          <a:xfrm>
            <a:off x="1703541" y="249268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p:nvSpPr>
        <p:spPr>
          <a:xfrm>
            <a:off x="3498416" y="249268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Oval 12"/>
          <p:cNvSpPr/>
          <p:nvPr/>
        </p:nvSpPr>
        <p:spPr>
          <a:xfrm>
            <a:off x="6495267" y="249268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ectangle 14"/>
          <p:cNvSpPr/>
          <p:nvPr/>
        </p:nvSpPr>
        <p:spPr>
          <a:xfrm>
            <a:off x="8617384" y="249268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p:nvSpPr>
        <p:spPr>
          <a:xfrm>
            <a:off x="1077238" y="389848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Oval 16"/>
          <p:cNvSpPr/>
          <p:nvPr/>
        </p:nvSpPr>
        <p:spPr>
          <a:xfrm>
            <a:off x="2584016" y="389848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Oval 17"/>
          <p:cNvSpPr/>
          <p:nvPr/>
        </p:nvSpPr>
        <p:spPr>
          <a:xfrm>
            <a:off x="4020072" y="389848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Rectangle 18"/>
          <p:cNvSpPr/>
          <p:nvPr/>
        </p:nvSpPr>
        <p:spPr>
          <a:xfrm>
            <a:off x="6096000" y="389848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Oval 19"/>
          <p:cNvSpPr/>
          <p:nvPr/>
        </p:nvSpPr>
        <p:spPr>
          <a:xfrm>
            <a:off x="7702984" y="389848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p:nvSpPr>
        <p:spPr>
          <a:xfrm>
            <a:off x="9147392" y="389848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Rectangle 21"/>
          <p:cNvSpPr/>
          <p:nvPr/>
        </p:nvSpPr>
        <p:spPr>
          <a:xfrm>
            <a:off x="4020072" y="56145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 name="Rectangle 22"/>
          <p:cNvSpPr/>
          <p:nvPr/>
        </p:nvSpPr>
        <p:spPr>
          <a:xfrm>
            <a:off x="5369490" y="56024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Oval 23"/>
          <p:cNvSpPr/>
          <p:nvPr/>
        </p:nvSpPr>
        <p:spPr>
          <a:xfrm>
            <a:off x="6788584" y="560240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6" name="Straight Connector 25"/>
          <p:cNvCxnSpPr>
            <a:stCxn id="10" idx="6"/>
            <a:endCxn id="11" idx="1"/>
          </p:cNvCxnSpPr>
          <p:nvPr/>
        </p:nvCxnSpPr>
        <p:spPr>
          <a:xfrm>
            <a:off x="2617941" y="2949880"/>
            <a:ext cx="880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5" idx="1"/>
          </p:cNvCxnSpPr>
          <p:nvPr/>
        </p:nvCxnSpPr>
        <p:spPr>
          <a:xfrm>
            <a:off x="7409667" y="2949880"/>
            <a:ext cx="12077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7" idx="0"/>
          </p:cNvCxnSpPr>
          <p:nvPr/>
        </p:nvCxnSpPr>
        <p:spPr>
          <a:xfrm>
            <a:off x="3041216" y="2949880"/>
            <a:ext cx="0" cy="94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4438" y="3532340"/>
            <a:ext cx="29428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6" idx="0"/>
          </p:cNvCxnSpPr>
          <p:nvPr/>
        </p:nvCxnSpPr>
        <p:spPr>
          <a:xfrm>
            <a:off x="1534438" y="3532340"/>
            <a:ext cx="0" cy="366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8" idx="0"/>
          </p:cNvCxnSpPr>
          <p:nvPr/>
        </p:nvCxnSpPr>
        <p:spPr>
          <a:xfrm>
            <a:off x="4477272" y="3544239"/>
            <a:ext cx="0" cy="354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60184" y="2949880"/>
            <a:ext cx="0" cy="94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553200" y="3544239"/>
            <a:ext cx="3051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19" idx="0"/>
          </p:cNvCxnSpPr>
          <p:nvPr/>
        </p:nvCxnSpPr>
        <p:spPr>
          <a:xfrm>
            <a:off x="6553200" y="3544239"/>
            <a:ext cx="0" cy="354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604592" y="3532340"/>
            <a:ext cx="0" cy="366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34472" y="4355682"/>
            <a:ext cx="1161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36712" y="4355682"/>
            <a:ext cx="12526" cy="1258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412816" y="5123145"/>
            <a:ext cx="2827747" cy="34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412816" y="5108687"/>
            <a:ext cx="0" cy="584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24" idx="0"/>
          </p:cNvCxnSpPr>
          <p:nvPr/>
        </p:nvCxnSpPr>
        <p:spPr>
          <a:xfrm>
            <a:off x="7240563" y="5159661"/>
            <a:ext cx="5221" cy="442743"/>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470652" y="2967335"/>
            <a:ext cx="7250704" cy="923330"/>
          </a:xfrm>
          <a:prstGeom prst="rect">
            <a:avLst/>
          </a:prstGeom>
          <a:noFill/>
        </p:spPr>
        <p:txBody>
          <a:bodyPr wrap="none" lIns="91440" tIns="45720" rIns="91440" bIns="45720">
            <a:spAutoFit/>
          </a:bodyPr>
          <a:lstStyle/>
          <a:p>
            <a:pPr algn="ctr" defTabSz="457200"/>
            <a:r>
              <a:rPr lang="en-US" sz="5400" dirty="0">
                <a:ln w="0"/>
                <a:solidFill>
                  <a:prstClr val="black"/>
                </a:solidFill>
                <a:effectLst>
                  <a:outerShdw blurRad="38100" dist="19050" dir="2700000" algn="tl" rotWithShape="0">
                    <a:prstClr val="black">
                      <a:alpha val="40000"/>
                    </a:prstClr>
                  </a:outerShdw>
                </a:effectLst>
              </a:rPr>
              <a:t>A                         B       </a:t>
            </a:r>
          </a:p>
        </p:txBody>
      </p:sp>
    </p:spTree>
    <p:extLst>
      <p:ext uri="{BB962C8B-B14F-4D97-AF65-F5344CB8AC3E}">
        <p14:creationId xmlns:p14="http://schemas.microsoft.com/office/powerpoint/2010/main" val="221461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p:cNvGrpSpPr>
            <a:grpSpLocks/>
          </p:cNvGrpSpPr>
          <p:nvPr/>
        </p:nvGrpSpPr>
        <p:grpSpPr bwMode="auto">
          <a:xfrm>
            <a:off x="1676400" y="214314"/>
            <a:ext cx="8777288" cy="6645275"/>
            <a:chOff x="152400" y="214291"/>
            <a:chExt cx="8777318" cy="6645992"/>
          </a:xfrm>
        </p:grpSpPr>
        <p:pic>
          <p:nvPicPr>
            <p:cNvPr id="143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516" y="214291"/>
              <a:ext cx="1418107"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5" descr="bottom-bar-dark-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48400"/>
              <a:ext cx="865345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8" name="TextBox 6"/>
            <p:cNvSpPr txBox="1">
              <a:spLocks noChangeArrowheads="1"/>
            </p:cNvSpPr>
            <p:nvPr/>
          </p:nvSpPr>
          <p:spPr bwMode="auto">
            <a:xfrm>
              <a:off x="4572000" y="6429396"/>
              <a:ext cx="4357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defTabSz="457200">
                <a:spcBef>
                  <a:spcPct val="0"/>
                </a:spcBef>
                <a:buFontTx/>
                <a:buNone/>
              </a:pPr>
              <a:r>
                <a:rPr lang="en-GB" altLang="en-US" sz="1100" b="1">
                  <a:solidFill>
                    <a:prstClr val="black"/>
                  </a:solidFill>
                  <a:latin typeface="Candara" panose="020E0502030303020204" pitchFamily="34" charset="0"/>
                </a:rPr>
                <a:t>Genetics and genomics for healthcare</a:t>
              </a:r>
            </a:p>
            <a:p>
              <a:pPr algn="r" defTabSz="457200">
                <a:spcBef>
                  <a:spcPct val="0"/>
                </a:spcBef>
                <a:buFontTx/>
                <a:buNone/>
              </a:pPr>
              <a:r>
                <a:rPr lang="en-GB" altLang="en-US" sz="1100" b="1">
                  <a:solidFill>
                    <a:prstClr val="black"/>
                  </a:solidFill>
                  <a:latin typeface="Candara" panose="020E0502030303020204" pitchFamily="34" charset="0"/>
                </a:rPr>
                <a:t>www.geneticseducation.nhs.uk</a:t>
              </a:r>
            </a:p>
          </p:txBody>
        </p:sp>
        <p:sp>
          <p:nvSpPr>
            <p:cNvPr id="14399" name="TextBox 7"/>
            <p:cNvSpPr txBox="1">
              <a:spLocks noChangeArrowheads="1"/>
            </p:cNvSpPr>
            <p:nvPr/>
          </p:nvSpPr>
          <p:spPr bwMode="auto">
            <a:xfrm>
              <a:off x="152400" y="6400800"/>
              <a:ext cx="50006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100" b="1">
                  <a:solidFill>
                    <a:prstClr val="black"/>
                  </a:solidFill>
                  <a:latin typeface="Candara" panose="020E0502030303020204" pitchFamily="34" charset="0"/>
                </a:rPr>
                <a:t>© 2012 NHS National Genetics Education and Development Centre</a:t>
              </a:r>
            </a:p>
          </p:txBody>
        </p:sp>
      </p:grpSp>
      <p:sp>
        <p:nvSpPr>
          <p:cNvPr id="14339" name="Rectangle 8"/>
          <p:cNvSpPr>
            <a:spLocks noChangeArrowheads="1"/>
          </p:cNvSpPr>
          <p:nvPr/>
        </p:nvSpPr>
        <p:spPr bwMode="auto">
          <a:xfrm>
            <a:off x="4368802" y="533360"/>
            <a:ext cx="28115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2800" b="1" dirty="0" smtClean="0">
                <a:solidFill>
                  <a:srgbClr val="0070C0"/>
                </a:solidFill>
              </a:rPr>
              <a:t>Pedigree Symbols</a:t>
            </a:r>
            <a:endParaRPr lang="en-GB" altLang="en-US" sz="2800" b="1" dirty="0">
              <a:solidFill>
                <a:srgbClr val="0070C0"/>
              </a:solidFill>
            </a:endParaRPr>
          </a:p>
          <a:p>
            <a:pPr defTabSz="457200">
              <a:spcBef>
                <a:spcPct val="0"/>
              </a:spcBef>
              <a:buFontTx/>
              <a:buNone/>
            </a:pPr>
            <a:endParaRPr lang="en-GB" altLang="en-US" sz="2800" b="1" dirty="0">
              <a:solidFill>
                <a:srgbClr val="0070C0"/>
              </a:solidFill>
            </a:endParaRPr>
          </a:p>
        </p:txBody>
      </p:sp>
      <p:sp>
        <p:nvSpPr>
          <p:cNvPr id="14340" name="Rectangle 2"/>
          <p:cNvSpPr>
            <a:spLocks noChangeAspect="1" noChangeArrowheads="1"/>
          </p:cNvSpPr>
          <p:nvPr/>
        </p:nvSpPr>
        <p:spPr bwMode="auto">
          <a:xfrm>
            <a:off x="2928939" y="1287464"/>
            <a:ext cx="428625" cy="428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41" name="Oval 3"/>
          <p:cNvSpPr>
            <a:spLocks noChangeAspect="1" noChangeArrowheads="1"/>
          </p:cNvSpPr>
          <p:nvPr/>
        </p:nvSpPr>
        <p:spPr bwMode="auto">
          <a:xfrm>
            <a:off x="2928939" y="1987551"/>
            <a:ext cx="428625" cy="428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42" name="Text Box 4"/>
          <p:cNvSpPr txBox="1">
            <a:spLocks noChangeArrowheads="1"/>
          </p:cNvSpPr>
          <p:nvPr/>
        </p:nvSpPr>
        <p:spPr bwMode="auto">
          <a:xfrm>
            <a:off x="3792538" y="1287463"/>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Male</a:t>
            </a:r>
          </a:p>
        </p:txBody>
      </p:sp>
      <p:sp>
        <p:nvSpPr>
          <p:cNvPr id="14343" name="Text Box 5"/>
          <p:cNvSpPr txBox="1">
            <a:spLocks noChangeArrowheads="1"/>
          </p:cNvSpPr>
          <p:nvPr/>
        </p:nvSpPr>
        <p:spPr bwMode="auto">
          <a:xfrm>
            <a:off x="3792538" y="2079625"/>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Female</a:t>
            </a:r>
          </a:p>
        </p:txBody>
      </p:sp>
      <p:sp>
        <p:nvSpPr>
          <p:cNvPr id="14344" name="Text Box 6"/>
          <p:cNvSpPr txBox="1">
            <a:spLocks noChangeArrowheads="1"/>
          </p:cNvSpPr>
          <p:nvPr/>
        </p:nvSpPr>
        <p:spPr bwMode="auto">
          <a:xfrm>
            <a:off x="3792538" y="2727326"/>
            <a:ext cx="18716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Person whose sex is unknown</a:t>
            </a:r>
          </a:p>
        </p:txBody>
      </p:sp>
      <p:sp>
        <p:nvSpPr>
          <p:cNvPr id="14345" name="Text Box 7"/>
          <p:cNvSpPr txBox="1">
            <a:spLocks noChangeArrowheads="1"/>
          </p:cNvSpPr>
          <p:nvPr/>
        </p:nvSpPr>
        <p:spPr bwMode="auto">
          <a:xfrm>
            <a:off x="3792539" y="3519488"/>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Pregnancy</a:t>
            </a:r>
          </a:p>
        </p:txBody>
      </p:sp>
      <p:sp>
        <p:nvSpPr>
          <p:cNvPr id="14346" name="AutoShape 8"/>
          <p:cNvSpPr>
            <a:spLocks noChangeAspect="1" noChangeArrowheads="1"/>
          </p:cNvSpPr>
          <p:nvPr/>
        </p:nvSpPr>
        <p:spPr bwMode="auto">
          <a:xfrm>
            <a:off x="2928939" y="2687639"/>
            <a:ext cx="433387" cy="433387"/>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grpSp>
        <p:nvGrpSpPr>
          <p:cNvPr id="14347" name="Group 9"/>
          <p:cNvGrpSpPr>
            <a:grpSpLocks/>
          </p:cNvGrpSpPr>
          <p:nvPr/>
        </p:nvGrpSpPr>
        <p:grpSpPr bwMode="auto">
          <a:xfrm>
            <a:off x="2928938" y="3392488"/>
            <a:ext cx="431800" cy="431800"/>
            <a:chOff x="975" y="2298"/>
            <a:chExt cx="272" cy="272"/>
          </a:xfrm>
        </p:grpSpPr>
        <p:sp>
          <p:nvSpPr>
            <p:cNvPr id="14394" name="AutoShape 10"/>
            <p:cNvSpPr>
              <a:spLocks noChangeAspect="1" noChangeArrowheads="1"/>
            </p:cNvSpPr>
            <p:nvPr/>
          </p:nvSpPr>
          <p:spPr bwMode="auto">
            <a:xfrm>
              <a:off x="975" y="2298"/>
              <a:ext cx="272" cy="27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95" name="Text Box 11"/>
            <p:cNvSpPr txBox="1">
              <a:spLocks noChangeArrowheads="1"/>
            </p:cNvSpPr>
            <p:nvPr/>
          </p:nvSpPr>
          <p:spPr bwMode="auto">
            <a:xfrm>
              <a:off x="1020" y="2336"/>
              <a:ext cx="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GB" altLang="en-US" sz="1200">
                  <a:solidFill>
                    <a:prstClr val="black"/>
                  </a:solidFill>
                  <a:latin typeface="Arial" panose="020B0604020202020204" pitchFamily="34" charset="0"/>
                </a:rPr>
                <a:t>P</a:t>
              </a:r>
            </a:p>
          </p:txBody>
        </p:sp>
      </p:grpSp>
      <p:grpSp>
        <p:nvGrpSpPr>
          <p:cNvPr id="4" name="Group 12"/>
          <p:cNvGrpSpPr>
            <a:grpSpLocks/>
          </p:cNvGrpSpPr>
          <p:nvPr/>
        </p:nvGrpSpPr>
        <p:grpSpPr bwMode="auto">
          <a:xfrm>
            <a:off x="6454776" y="1358901"/>
            <a:ext cx="1292225" cy="428625"/>
            <a:chOff x="2837" y="935"/>
            <a:chExt cx="814" cy="270"/>
          </a:xfrm>
        </p:grpSpPr>
        <p:sp>
          <p:nvSpPr>
            <p:cNvPr id="14391" name="Rectangle 13"/>
            <p:cNvSpPr>
              <a:spLocks noChangeAspect="1" noChangeArrowheads="1"/>
            </p:cNvSpPr>
            <p:nvPr/>
          </p:nvSpPr>
          <p:spPr bwMode="auto">
            <a:xfrm>
              <a:off x="2837" y="935"/>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92" name="Oval 14"/>
            <p:cNvSpPr>
              <a:spLocks noChangeAspect="1" noChangeArrowheads="1"/>
            </p:cNvSpPr>
            <p:nvPr/>
          </p:nvSpPr>
          <p:spPr bwMode="auto">
            <a:xfrm>
              <a:off x="3381" y="935"/>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93" name="Line 15"/>
            <p:cNvSpPr>
              <a:spLocks noChangeAspect="1" noChangeShapeType="1"/>
            </p:cNvSpPr>
            <p:nvPr/>
          </p:nvSpPr>
          <p:spPr bwMode="auto">
            <a:xfrm>
              <a:off x="3107" y="1072"/>
              <a:ext cx="27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sp>
        <p:nvSpPr>
          <p:cNvPr id="24" name="Text Box 16"/>
          <p:cNvSpPr txBox="1">
            <a:spLocks noChangeArrowheads="1"/>
          </p:cNvSpPr>
          <p:nvPr/>
        </p:nvSpPr>
        <p:spPr bwMode="auto">
          <a:xfrm>
            <a:off x="8183563" y="1143001"/>
            <a:ext cx="202406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buFontTx/>
              <a:buNone/>
            </a:pPr>
            <a:r>
              <a:rPr lang="en-GB" altLang="en-US" sz="1600" b="1">
                <a:solidFill>
                  <a:prstClr val="black"/>
                </a:solidFill>
                <a:latin typeface="Candara" panose="020E0502030303020204" pitchFamily="34" charset="0"/>
              </a:rPr>
              <a:t>Marriage / Partnership</a:t>
            </a:r>
          </a:p>
          <a:p>
            <a:pPr defTabSz="457200">
              <a:buFontTx/>
              <a:buNone/>
            </a:pPr>
            <a:r>
              <a:rPr lang="en-GB" altLang="en-US" sz="1600" b="1">
                <a:solidFill>
                  <a:prstClr val="black"/>
                </a:solidFill>
                <a:latin typeface="Candara" panose="020E0502030303020204" pitchFamily="34" charset="0"/>
              </a:rPr>
              <a:t>(horizontal line)</a:t>
            </a:r>
          </a:p>
        </p:txBody>
      </p:sp>
      <p:sp>
        <p:nvSpPr>
          <p:cNvPr id="25" name="Text Box 17"/>
          <p:cNvSpPr txBox="1">
            <a:spLocks noChangeArrowheads="1"/>
          </p:cNvSpPr>
          <p:nvPr/>
        </p:nvSpPr>
        <p:spPr bwMode="auto">
          <a:xfrm>
            <a:off x="8175625" y="4816475"/>
            <a:ext cx="2236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Parents and Siblings</a:t>
            </a:r>
          </a:p>
        </p:txBody>
      </p:sp>
      <p:sp>
        <p:nvSpPr>
          <p:cNvPr id="26" name="Text Box 18"/>
          <p:cNvSpPr txBox="1">
            <a:spLocks noChangeArrowheads="1"/>
          </p:cNvSpPr>
          <p:nvPr/>
        </p:nvSpPr>
        <p:spPr bwMode="auto">
          <a:xfrm>
            <a:off x="8175626" y="3375026"/>
            <a:ext cx="20939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Offspring (vertical line)</a:t>
            </a:r>
          </a:p>
        </p:txBody>
      </p:sp>
      <p:sp>
        <p:nvSpPr>
          <p:cNvPr id="14352" name="Rectangle 19"/>
          <p:cNvSpPr>
            <a:spLocks noChangeAspect="1" noChangeArrowheads="1"/>
          </p:cNvSpPr>
          <p:nvPr/>
        </p:nvSpPr>
        <p:spPr bwMode="auto">
          <a:xfrm>
            <a:off x="2640014" y="4819651"/>
            <a:ext cx="428625" cy="428625"/>
          </a:xfrm>
          <a:prstGeom prst="rect">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53" name="Text Box 20"/>
          <p:cNvSpPr txBox="1">
            <a:spLocks noChangeArrowheads="1"/>
          </p:cNvSpPr>
          <p:nvPr/>
        </p:nvSpPr>
        <p:spPr bwMode="auto">
          <a:xfrm>
            <a:off x="3792539" y="4743451"/>
            <a:ext cx="21605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Affected Male &amp; Female</a:t>
            </a:r>
          </a:p>
        </p:txBody>
      </p:sp>
      <p:sp>
        <p:nvSpPr>
          <p:cNvPr id="14354" name="Text Box 21"/>
          <p:cNvSpPr txBox="1">
            <a:spLocks noChangeArrowheads="1"/>
          </p:cNvSpPr>
          <p:nvPr/>
        </p:nvSpPr>
        <p:spPr bwMode="auto">
          <a:xfrm>
            <a:off x="3792539" y="5535613"/>
            <a:ext cx="216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Carrier Male &amp; Female</a:t>
            </a:r>
          </a:p>
        </p:txBody>
      </p:sp>
      <p:sp>
        <p:nvSpPr>
          <p:cNvPr id="14355" name="Oval 22"/>
          <p:cNvSpPr>
            <a:spLocks noChangeAspect="1" noChangeArrowheads="1"/>
          </p:cNvSpPr>
          <p:nvPr/>
        </p:nvSpPr>
        <p:spPr bwMode="auto">
          <a:xfrm>
            <a:off x="3287714" y="4819651"/>
            <a:ext cx="428625" cy="428625"/>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grpSp>
        <p:nvGrpSpPr>
          <p:cNvPr id="14356" name="Group 23"/>
          <p:cNvGrpSpPr>
            <a:grpSpLocks/>
          </p:cNvGrpSpPr>
          <p:nvPr/>
        </p:nvGrpSpPr>
        <p:grpSpPr bwMode="auto">
          <a:xfrm>
            <a:off x="3287714" y="5611814"/>
            <a:ext cx="428625" cy="428625"/>
            <a:chOff x="1068" y="3067"/>
            <a:chExt cx="270" cy="270"/>
          </a:xfrm>
        </p:grpSpPr>
        <p:sp>
          <p:nvSpPr>
            <p:cNvPr id="14389" name="Oval 24"/>
            <p:cNvSpPr>
              <a:spLocks noChangeAspect="1" noChangeArrowheads="1"/>
            </p:cNvSpPr>
            <p:nvPr/>
          </p:nvSpPr>
          <p:spPr bwMode="auto">
            <a:xfrm>
              <a:off x="1068" y="3067"/>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90" name="Oval 25"/>
            <p:cNvSpPr>
              <a:spLocks noChangeAspect="1" noChangeArrowheads="1"/>
            </p:cNvSpPr>
            <p:nvPr/>
          </p:nvSpPr>
          <p:spPr bwMode="auto">
            <a:xfrm>
              <a:off x="1172" y="3167"/>
              <a:ext cx="69" cy="69"/>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grpSp>
      <p:grpSp>
        <p:nvGrpSpPr>
          <p:cNvPr id="14357" name="Group 26"/>
          <p:cNvGrpSpPr>
            <a:grpSpLocks/>
          </p:cNvGrpSpPr>
          <p:nvPr/>
        </p:nvGrpSpPr>
        <p:grpSpPr bwMode="auto">
          <a:xfrm>
            <a:off x="2640014" y="5611814"/>
            <a:ext cx="428625" cy="428625"/>
            <a:chOff x="657" y="3067"/>
            <a:chExt cx="270" cy="270"/>
          </a:xfrm>
        </p:grpSpPr>
        <p:sp>
          <p:nvSpPr>
            <p:cNvPr id="14387" name="Rectangle 27"/>
            <p:cNvSpPr>
              <a:spLocks noChangeAspect="1" noChangeArrowheads="1"/>
            </p:cNvSpPr>
            <p:nvPr/>
          </p:nvSpPr>
          <p:spPr bwMode="auto">
            <a:xfrm>
              <a:off x="657" y="3067"/>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88" name="Rectangle 28"/>
            <p:cNvSpPr>
              <a:spLocks noChangeAspect="1" noChangeArrowheads="1"/>
            </p:cNvSpPr>
            <p:nvPr/>
          </p:nvSpPr>
          <p:spPr bwMode="auto">
            <a:xfrm>
              <a:off x="759" y="3173"/>
              <a:ext cx="70" cy="70"/>
            </a:xfrm>
            <a:prstGeom prst="rect">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grpSp>
      <p:sp>
        <p:nvSpPr>
          <p:cNvPr id="37" name="Text Box 29"/>
          <p:cNvSpPr txBox="1">
            <a:spLocks noChangeArrowheads="1"/>
          </p:cNvSpPr>
          <p:nvPr/>
        </p:nvSpPr>
        <p:spPr bwMode="auto">
          <a:xfrm>
            <a:off x="8175626" y="2079626"/>
            <a:ext cx="21637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buFontTx/>
              <a:buNone/>
            </a:pPr>
            <a:r>
              <a:rPr lang="en-GB" altLang="en-US" sz="1600" b="1">
                <a:solidFill>
                  <a:prstClr val="black"/>
                </a:solidFill>
                <a:latin typeface="Candara" panose="020E0502030303020204" pitchFamily="34" charset="0"/>
              </a:rPr>
              <a:t>Partnership that has ended</a:t>
            </a:r>
          </a:p>
        </p:txBody>
      </p:sp>
      <p:grpSp>
        <p:nvGrpSpPr>
          <p:cNvPr id="7" name="Group 31"/>
          <p:cNvGrpSpPr>
            <a:grpSpLocks/>
          </p:cNvGrpSpPr>
          <p:nvPr/>
        </p:nvGrpSpPr>
        <p:grpSpPr bwMode="auto">
          <a:xfrm>
            <a:off x="6454776" y="2079626"/>
            <a:ext cx="1292225" cy="428625"/>
            <a:chOff x="3106" y="1417"/>
            <a:chExt cx="814" cy="270"/>
          </a:xfrm>
        </p:grpSpPr>
        <p:sp>
          <p:nvSpPr>
            <p:cNvPr id="14382" name="Text Box 32"/>
            <p:cNvSpPr txBox="1">
              <a:spLocks noChangeArrowheads="1"/>
            </p:cNvSpPr>
            <p:nvPr/>
          </p:nvSpPr>
          <p:spPr bwMode="auto">
            <a:xfrm>
              <a:off x="3469" y="1460"/>
              <a:ext cx="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50000"/>
                </a:spcBef>
                <a:buFontTx/>
                <a:buNone/>
              </a:pPr>
              <a:r>
                <a:rPr lang="en-GB" altLang="en-US" sz="1800">
                  <a:solidFill>
                    <a:prstClr val="black"/>
                  </a:solidFill>
                  <a:latin typeface="Arial" panose="020B0604020202020204" pitchFamily="34" charset="0"/>
                </a:rPr>
                <a:t>/</a:t>
              </a:r>
            </a:p>
          </p:txBody>
        </p:sp>
        <p:grpSp>
          <p:nvGrpSpPr>
            <p:cNvPr id="14383" name="Group 33"/>
            <p:cNvGrpSpPr>
              <a:grpSpLocks/>
            </p:cNvGrpSpPr>
            <p:nvPr/>
          </p:nvGrpSpPr>
          <p:grpSpPr bwMode="auto">
            <a:xfrm>
              <a:off x="3106" y="1417"/>
              <a:ext cx="814" cy="270"/>
              <a:chOff x="2837" y="935"/>
              <a:chExt cx="814" cy="270"/>
            </a:xfrm>
          </p:grpSpPr>
          <p:sp>
            <p:nvSpPr>
              <p:cNvPr id="14384" name="Rectangle 34"/>
              <p:cNvSpPr>
                <a:spLocks noChangeAspect="1" noChangeArrowheads="1"/>
              </p:cNvSpPr>
              <p:nvPr/>
            </p:nvSpPr>
            <p:spPr bwMode="auto">
              <a:xfrm>
                <a:off x="2837" y="935"/>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85" name="Oval 35"/>
              <p:cNvSpPr>
                <a:spLocks noChangeAspect="1" noChangeArrowheads="1"/>
              </p:cNvSpPr>
              <p:nvPr/>
            </p:nvSpPr>
            <p:spPr bwMode="auto">
              <a:xfrm>
                <a:off x="3381" y="935"/>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86" name="Line 36"/>
              <p:cNvSpPr>
                <a:spLocks noChangeAspect="1" noChangeShapeType="1"/>
              </p:cNvSpPr>
              <p:nvPr/>
            </p:nvSpPr>
            <p:spPr bwMode="auto">
              <a:xfrm>
                <a:off x="3107" y="1072"/>
                <a:ext cx="27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grpSp>
      <p:grpSp>
        <p:nvGrpSpPr>
          <p:cNvPr id="14360" name="Group 37"/>
          <p:cNvGrpSpPr>
            <a:grpSpLocks/>
          </p:cNvGrpSpPr>
          <p:nvPr/>
        </p:nvGrpSpPr>
        <p:grpSpPr bwMode="auto">
          <a:xfrm>
            <a:off x="2857501" y="4095751"/>
            <a:ext cx="1008063" cy="561975"/>
            <a:chOff x="930" y="2659"/>
            <a:chExt cx="635" cy="354"/>
          </a:xfrm>
        </p:grpSpPr>
        <p:sp>
          <p:nvSpPr>
            <p:cNvPr id="14380" name="AutoShape 38"/>
            <p:cNvSpPr>
              <a:spLocks noChangeArrowheads="1"/>
            </p:cNvSpPr>
            <p:nvPr/>
          </p:nvSpPr>
          <p:spPr bwMode="auto">
            <a:xfrm>
              <a:off x="1020" y="2659"/>
              <a:ext cx="181" cy="157"/>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81" name="Text Box 39"/>
            <p:cNvSpPr txBox="1">
              <a:spLocks noChangeArrowheads="1"/>
            </p:cNvSpPr>
            <p:nvPr/>
          </p:nvSpPr>
          <p:spPr bwMode="auto">
            <a:xfrm>
              <a:off x="930" y="2840"/>
              <a:ext cx="6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200" i="1">
                  <a:solidFill>
                    <a:prstClr val="black"/>
                  </a:solidFill>
                  <a:latin typeface="Arial" panose="020B0604020202020204" pitchFamily="34" charset="0"/>
                </a:rPr>
                <a:t>X</a:t>
              </a:r>
              <a:r>
                <a:rPr lang="en-GB" altLang="en-US" sz="1200">
                  <a:solidFill>
                    <a:prstClr val="black"/>
                  </a:solidFill>
                  <a:latin typeface="Arial" panose="020B0604020202020204" pitchFamily="34" charset="0"/>
                </a:rPr>
                <a:t> weeks</a:t>
              </a:r>
            </a:p>
          </p:txBody>
        </p:sp>
      </p:grpSp>
      <p:sp>
        <p:nvSpPr>
          <p:cNvPr id="14361" name="Text Box 40"/>
          <p:cNvSpPr txBox="1">
            <a:spLocks noChangeArrowheads="1"/>
          </p:cNvSpPr>
          <p:nvPr/>
        </p:nvSpPr>
        <p:spPr bwMode="auto">
          <a:xfrm>
            <a:off x="3792539" y="4078288"/>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50000"/>
              </a:spcBef>
              <a:buFontTx/>
              <a:buNone/>
            </a:pPr>
            <a:r>
              <a:rPr lang="en-GB" altLang="en-US" sz="1600" b="1">
                <a:solidFill>
                  <a:prstClr val="black"/>
                </a:solidFill>
                <a:latin typeface="Candara" panose="020E0502030303020204" pitchFamily="34" charset="0"/>
              </a:rPr>
              <a:t>Miscarriage</a:t>
            </a:r>
          </a:p>
        </p:txBody>
      </p:sp>
      <p:grpSp>
        <p:nvGrpSpPr>
          <p:cNvPr id="10" name="Group 41"/>
          <p:cNvGrpSpPr>
            <a:grpSpLocks/>
          </p:cNvGrpSpPr>
          <p:nvPr/>
        </p:nvGrpSpPr>
        <p:grpSpPr bwMode="auto">
          <a:xfrm>
            <a:off x="6459539" y="2800350"/>
            <a:ext cx="1292225" cy="1290638"/>
            <a:chOff x="2835" y="2163"/>
            <a:chExt cx="814" cy="813"/>
          </a:xfrm>
        </p:grpSpPr>
        <p:sp>
          <p:nvSpPr>
            <p:cNvPr id="14374" name="AutoShape 42"/>
            <p:cNvSpPr>
              <a:spLocks noChangeAspect="1" noChangeArrowheads="1"/>
            </p:cNvSpPr>
            <p:nvPr/>
          </p:nvSpPr>
          <p:spPr bwMode="auto">
            <a:xfrm>
              <a:off x="3107" y="2704"/>
              <a:ext cx="272" cy="272"/>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5" name="Line 43"/>
            <p:cNvSpPr>
              <a:spLocks noChangeAspect="1" noChangeShapeType="1"/>
            </p:cNvSpPr>
            <p:nvPr/>
          </p:nvSpPr>
          <p:spPr bwMode="auto">
            <a:xfrm flipV="1">
              <a:off x="3243" y="2297"/>
              <a:ext cx="3"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nvGrpSpPr>
            <p:cNvPr id="14376" name="Group 44"/>
            <p:cNvGrpSpPr>
              <a:grpSpLocks/>
            </p:cNvGrpSpPr>
            <p:nvPr/>
          </p:nvGrpSpPr>
          <p:grpSpPr bwMode="auto">
            <a:xfrm>
              <a:off x="2835" y="2163"/>
              <a:ext cx="814" cy="270"/>
              <a:chOff x="2837" y="935"/>
              <a:chExt cx="814" cy="270"/>
            </a:xfrm>
          </p:grpSpPr>
          <p:sp>
            <p:nvSpPr>
              <p:cNvPr id="14377" name="Rectangle 45"/>
              <p:cNvSpPr>
                <a:spLocks noChangeAspect="1" noChangeArrowheads="1"/>
              </p:cNvSpPr>
              <p:nvPr/>
            </p:nvSpPr>
            <p:spPr bwMode="auto">
              <a:xfrm>
                <a:off x="2837" y="935"/>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8" name="Oval 46"/>
              <p:cNvSpPr>
                <a:spLocks noChangeAspect="1" noChangeArrowheads="1"/>
              </p:cNvSpPr>
              <p:nvPr/>
            </p:nvSpPr>
            <p:spPr bwMode="auto">
              <a:xfrm>
                <a:off x="3381" y="935"/>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9" name="Line 47"/>
              <p:cNvSpPr>
                <a:spLocks noChangeAspect="1" noChangeShapeType="1"/>
              </p:cNvSpPr>
              <p:nvPr/>
            </p:nvSpPr>
            <p:spPr bwMode="auto">
              <a:xfrm>
                <a:off x="3107" y="1072"/>
                <a:ext cx="27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grpSp>
      <p:grpSp>
        <p:nvGrpSpPr>
          <p:cNvPr id="12" name="Group 48"/>
          <p:cNvGrpSpPr>
            <a:grpSpLocks/>
          </p:cNvGrpSpPr>
          <p:nvPr/>
        </p:nvGrpSpPr>
        <p:grpSpPr bwMode="auto">
          <a:xfrm>
            <a:off x="6240463" y="4383089"/>
            <a:ext cx="1727200" cy="1512887"/>
            <a:chOff x="2835" y="2931"/>
            <a:chExt cx="1088" cy="953"/>
          </a:xfrm>
        </p:grpSpPr>
        <p:sp>
          <p:nvSpPr>
            <p:cNvPr id="14364" name="Line 49"/>
            <p:cNvSpPr>
              <a:spLocks noChangeAspect="1" noChangeShapeType="1"/>
            </p:cNvSpPr>
            <p:nvPr/>
          </p:nvSpPr>
          <p:spPr bwMode="auto">
            <a:xfrm flipV="1">
              <a:off x="3379" y="3067"/>
              <a:ext cx="3"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4365" name="Rectangle 50"/>
            <p:cNvSpPr>
              <a:spLocks noChangeAspect="1" noChangeArrowheads="1"/>
            </p:cNvSpPr>
            <p:nvPr/>
          </p:nvSpPr>
          <p:spPr bwMode="auto">
            <a:xfrm>
              <a:off x="2835" y="3614"/>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66" name="Oval 51"/>
            <p:cNvSpPr>
              <a:spLocks noChangeAspect="1" noChangeArrowheads="1"/>
            </p:cNvSpPr>
            <p:nvPr/>
          </p:nvSpPr>
          <p:spPr bwMode="auto">
            <a:xfrm>
              <a:off x="3653" y="3614"/>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67" name="Line 52"/>
            <p:cNvSpPr>
              <a:spLocks noChangeAspect="1" noChangeShapeType="1"/>
            </p:cNvSpPr>
            <p:nvPr/>
          </p:nvSpPr>
          <p:spPr bwMode="auto">
            <a:xfrm>
              <a:off x="2971" y="3475"/>
              <a:ext cx="81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4368" name="Line 53"/>
            <p:cNvSpPr>
              <a:spLocks noChangeAspect="1" noChangeShapeType="1"/>
            </p:cNvSpPr>
            <p:nvPr/>
          </p:nvSpPr>
          <p:spPr bwMode="auto">
            <a:xfrm>
              <a:off x="2971" y="3475"/>
              <a:ext cx="3"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sp>
          <p:nvSpPr>
            <p:cNvPr id="14369" name="Line 54"/>
            <p:cNvSpPr>
              <a:spLocks noChangeAspect="1" noChangeShapeType="1"/>
            </p:cNvSpPr>
            <p:nvPr/>
          </p:nvSpPr>
          <p:spPr bwMode="auto">
            <a:xfrm>
              <a:off x="3789" y="3478"/>
              <a:ext cx="3"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nvGrpSpPr>
            <p:cNvPr id="14370" name="Group 55"/>
            <p:cNvGrpSpPr>
              <a:grpSpLocks/>
            </p:cNvGrpSpPr>
            <p:nvPr/>
          </p:nvGrpSpPr>
          <p:grpSpPr bwMode="auto">
            <a:xfrm>
              <a:off x="2973" y="2931"/>
              <a:ext cx="814" cy="270"/>
              <a:chOff x="2837" y="935"/>
              <a:chExt cx="814" cy="270"/>
            </a:xfrm>
          </p:grpSpPr>
          <p:sp>
            <p:nvSpPr>
              <p:cNvPr id="14371" name="Rectangle 56"/>
              <p:cNvSpPr>
                <a:spLocks noChangeAspect="1" noChangeArrowheads="1"/>
              </p:cNvSpPr>
              <p:nvPr/>
            </p:nvSpPr>
            <p:spPr bwMode="auto">
              <a:xfrm>
                <a:off x="2837" y="935"/>
                <a:ext cx="270" cy="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2" name="Oval 57"/>
              <p:cNvSpPr>
                <a:spLocks noChangeAspect="1" noChangeArrowheads="1"/>
              </p:cNvSpPr>
              <p:nvPr/>
            </p:nvSpPr>
            <p:spPr bwMode="auto">
              <a:xfrm>
                <a:off x="3381" y="935"/>
                <a:ext cx="270" cy="27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endParaRPr lang="en-GB" altLang="en-US" sz="1800">
                  <a:solidFill>
                    <a:prstClr val="black"/>
                  </a:solidFill>
                </a:endParaRPr>
              </a:p>
            </p:txBody>
          </p:sp>
          <p:sp>
            <p:nvSpPr>
              <p:cNvPr id="14373" name="Line 58"/>
              <p:cNvSpPr>
                <a:spLocks noChangeAspect="1" noChangeShapeType="1"/>
              </p:cNvSpPr>
              <p:nvPr/>
            </p:nvSpPr>
            <p:spPr bwMode="auto">
              <a:xfrm>
                <a:off x="3107" y="1072"/>
                <a:ext cx="27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endParaRPr>
              </a:p>
            </p:txBody>
          </p:sp>
        </p:grpSp>
      </p:grpSp>
    </p:spTree>
    <p:extLst>
      <p:ext uri="{BB962C8B-B14F-4D97-AF65-F5344CB8AC3E}">
        <p14:creationId xmlns:p14="http://schemas.microsoft.com/office/powerpoint/2010/main" val="3193403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a pedigree chart</a:t>
            </a:r>
            <a:endParaRPr lang="en-US" dirty="0"/>
          </a:p>
        </p:txBody>
      </p:sp>
      <p:sp>
        <p:nvSpPr>
          <p:cNvPr id="3" name="Content Placeholder 2"/>
          <p:cNvSpPr>
            <a:spLocks noGrp="1"/>
          </p:cNvSpPr>
          <p:nvPr>
            <p:ph idx="1"/>
          </p:nvPr>
        </p:nvSpPr>
        <p:spPr/>
        <p:txBody>
          <a:bodyPr>
            <a:normAutofit lnSpcReduction="10000"/>
          </a:bodyPr>
          <a:lstStyle/>
          <a:p>
            <a:pPr marL="457200" indent="-457200">
              <a:buAutoNum type="arabicPeriod"/>
            </a:pPr>
            <a:endParaRPr lang="en-US" dirty="0" smtClean="0"/>
          </a:p>
          <a:p>
            <a:pPr marL="457200" indent="-457200">
              <a:buAutoNum type="arabicPeriod"/>
            </a:pPr>
            <a:r>
              <a:rPr lang="en-US" sz="2800" dirty="0" smtClean="0"/>
              <a:t>Determine if the pedigree chart shows an autosomal or X-linked disease.</a:t>
            </a:r>
          </a:p>
          <a:p>
            <a:pPr marL="0" indent="0">
              <a:buNone/>
            </a:pPr>
            <a:endParaRPr lang="en-US" sz="2800" dirty="0" smtClean="0"/>
          </a:p>
          <a:p>
            <a:pPr lvl="1">
              <a:buFontTx/>
              <a:buChar char="-"/>
            </a:pPr>
            <a:r>
              <a:rPr lang="en-US" sz="2800" dirty="0" smtClean="0"/>
              <a:t>If most of the males in the pedigree are affected the disorder is X-linked</a:t>
            </a:r>
          </a:p>
          <a:p>
            <a:pPr marL="457200" lvl="1" indent="0">
              <a:buNone/>
            </a:pPr>
            <a:endParaRPr lang="en-US" sz="2800" dirty="0"/>
          </a:p>
          <a:p>
            <a:pPr marL="457200" lvl="1" indent="0">
              <a:buNone/>
            </a:pPr>
            <a:endParaRPr lang="en-US" sz="2800" dirty="0" smtClean="0"/>
          </a:p>
          <a:p>
            <a:pPr lvl="1">
              <a:buFontTx/>
              <a:buChar char="-"/>
            </a:pPr>
            <a:r>
              <a:rPr lang="en-US" sz="2800" dirty="0" smtClean="0"/>
              <a:t>If it is a 50/50 ratio between men and women the disorder is autosomal</a:t>
            </a:r>
            <a:endParaRPr lang="en-US" sz="2800" dirty="0"/>
          </a:p>
        </p:txBody>
      </p:sp>
    </p:spTree>
    <p:extLst>
      <p:ext uri="{BB962C8B-B14F-4D97-AF65-F5344CB8AC3E}">
        <p14:creationId xmlns:p14="http://schemas.microsoft.com/office/powerpoint/2010/main" val="1698758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1645</Words>
  <Application>Microsoft Office PowerPoint</Application>
  <PresentationFormat>Widescreen</PresentationFormat>
  <Paragraphs>289</Paragraphs>
  <Slides>42</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Candara</vt:lpstr>
      <vt:lpstr>Century Gothic</vt:lpstr>
      <vt:lpstr>Vapor Trail</vt:lpstr>
      <vt:lpstr>pedigree</vt:lpstr>
      <vt:lpstr>overview</vt:lpstr>
      <vt:lpstr>What is a pedigree?</vt:lpstr>
      <vt:lpstr>Constructing a pedigree</vt:lpstr>
      <vt:lpstr>Connecting pedigree symbols</vt:lpstr>
      <vt:lpstr>Connecting pedigree symbols</vt:lpstr>
      <vt:lpstr>What does a pedigree chart look like?</vt:lpstr>
      <vt:lpstr>PowerPoint Presentation</vt:lpstr>
      <vt:lpstr>Interpreting a pedigree chart</vt:lpstr>
      <vt:lpstr>Example of pedigree charts</vt:lpstr>
      <vt:lpstr>answer</vt:lpstr>
      <vt:lpstr>Interpreting a pedigree chart</vt:lpstr>
      <vt:lpstr>Example of pedigree chart</vt:lpstr>
      <vt:lpstr>answer</vt:lpstr>
      <vt:lpstr>Example of pedigree</vt:lpstr>
      <vt:lpstr>Answer </vt:lpstr>
      <vt:lpstr>summary</vt:lpstr>
      <vt:lpstr>activity</vt:lpstr>
      <vt:lpstr>Collecting family history information</vt:lpstr>
      <vt:lpstr>PowerPoint Presentation</vt:lpstr>
      <vt:lpstr>PowerPoint Presentation</vt:lpstr>
      <vt:lpstr>PowerPoint Presentation</vt:lpstr>
      <vt:lpstr>PowerPoint Presentation</vt:lpstr>
      <vt:lpstr>PowerPoint Presentation</vt:lpstr>
      <vt:lpstr>Steps in taking and recording a genetic family 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www.geneticseducation.nhs.uk</vt:lpstr>
      <vt:lpstr>PowerPoint Presentation</vt:lpstr>
      <vt:lpstr>PowerPoint Presentation</vt:lpstr>
      <vt:lpstr>www.geneticseducation.nhs.uk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Abdualrahman Alshehry</dc:creator>
  <cp:lastModifiedBy>Abdualrahman Alshehry</cp:lastModifiedBy>
  <cp:revision>3</cp:revision>
  <dcterms:created xsi:type="dcterms:W3CDTF">2016-11-19T02:05:46Z</dcterms:created>
  <dcterms:modified xsi:type="dcterms:W3CDTF">2016-11-18T18:31:59Z</dcterms:modified>
</cp:coreProperties>
</file>