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70" r:id="rId11"/>
    <p:sldId id="264" r:id="rId12"/>
    <p:sldId id="265" r:id="rId13"/>
    <p:sldId id="271" r:id="rId14"/>
    <p:sldId id="266" r:id="rId15"/>
    <p:sldId id="272" r:id="rId16"/>
    <p:sldId id="267" r:id="rId17"/>
    <p:sldId id="273" r:id="rId18"/>
    <p:sldId id="268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3630BA-48CC-4915-8060-6294106B13E7}" type="datetimeFigureOut">
              <a:rPr lang="ar-SA" smtClean="0"/>
              <a:t>02/08/1436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6DF729-D95B-4CE3-96E3-AC76D8F6BEEC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en-US" sz="7200" b="1" dirty="0" smtClean="0"/>
              <a:t>Pelvic Ultrasound</a:t>
            </a:r>
            <a:endParaRPr lang="ar-SA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By. </a:t>
            </a:r>
            <a:r>
              <a:rPr lang="en-US" sz="4400" dirty="0" err="1" smtClean="0">
                <a:solidFill>
                  <a:srgbClr val="FF0000"/>
                </a:solidFill>
              </a:rPr>
              <a:t>Lamyaa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 smtClean="0">
                <a:solidFill>
                  <a:srgbClr val="FF0000"/>
                </a:solidFill>
              </a:rPr>
              <a:t>alluhaydan</a:t>
            </a:r>
            <a:endParaRPr lang="ar-SA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14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dirty="0" smtClean="0"/>
              <a:t>    - </a:t>
            </a:r>
            <a:r>
              <a:rPr lang="en-US" sz="2400" dirty="0"/>
              <a:t>it composed of smooth muscles fibers 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in pregnancy women usually increase in </a:t>
            </a:r>
            <a:r>
              <a:rPr lang="en-US" sz="2400" dirty="0" smtClean="0"/>
              <a:t>size.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it can be single or multiple and cause enlargement of </a:t>
            </a:r>
            <a:r>
              <a:rPr lang="en-US" sz="2400" dirty="0" smtClean="0"/>
              <a:t>uterus.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it has acoustic </a:t>
            </a:r>
            <a:r>
              <a:rPr lang="en-US" sz="2400" dirty="0" smtClean="0"/>
              <a:t>shadowing. </a:t>
            </a: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-</a:t>
            </a:r>
            <a:r>
              <a:rPr lang="en-US" sz="2400" dirty="0"/>
              <a:t>it might be area of calcification 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 -</a:t>
            </a:r>
            <a:r>
              <a:rPr lang="en-US" sz="2400" dirty="0"/>
              <a:t>highly velocity blood flow 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88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Endometrial polyp </a:t>
            </a:r>
            <a:r>
              <a:rPr lang="en-US" sz="2200" u="sng" dirty="0" smtClean="0">
                <a:solidFill>
                  <a:srgbClr val="FF0000"/>
                </a:solidFill>
              </a:rPr>
              <a:t>: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-common finding in women.</a:t>
            </a:r>
          </a:p>
          <a:p>
            <a:pPr marL="0" indent="0" algn="l" rtl="0">
              <a:buNone/>
            </a:pPr>
            <a:r>
              <a:rPr lang="en-US" sz="2200" dirty="0" smtClean="0"/>
              <a:t>  -women present with vaginal bleeding, dysmenorrhea or infertility .</a:t>
            </a:r>
          </a:p>
          <a:p>
            <a:pPr marL="0" indent="0" algn="l" rtl="0">
              <a:buNone/>
            </a:pPr>
            <a:r>
              <a:rPr lang="en-US" sz="2200" dirty="0" smtClean="0"/>
              <a:t>  -polyp arise from basal layer of endometrium and usually vascularized</a:t>
            </a:r>
          </a:p>
          <a:p>
            <a:pPr marL="0" indent="0" algn="l" rtl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</a:t>
            </a:r>
            <a:r>
              <a:rPr lang="en-US" sz="2200" dirty="0"/>
              <a:t>by single </a:t>
            </a:r>
            <a:r>
              <a:rPr lang="en-US" sz="2200" dirty="0" smtClean="0"/>
              <a:t>vessel. </a:t>
            </a:r>
          </a:p>
          <a:p>
            <a:pPr marL="0" indent="0" algn="l" rtl="0">
              <a:buNone/>
            </a:pPr>
            <a:r>
              <a:rPr lang="en-US" sz="2200" dirty="0" smtClean="0"/>
              <a:t>  -they appear as </a:t>
            </a:r>
            <a:r>
              <a:rPr lang="en-US" sz="2200" dirty="0" err="1" smtClean="0"/>
              <a:t>hyperechoic</a:t>
            </a:r>
            <a:r>
              <a:rPr lang="en-US" sz="2200" dirty="0" smtClean="0"/>
              <a:t> area in the endometrium .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221088"/>
            <a:ext cx="3384376" cy="235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Endometrial </a:t>
            </a:r>
            <a:r>
              <a:rPr lang="en-US" sz="2800" u="sng" dirty="0" err="1" smtClean="0">
                <a:solidFill>
                  <a:srgbClr val="FF0000"/>
                </a:solidFill>
              </a:rPr>
              <a:t>hyperpleasia</a:t>
            </a:r>
            <a:r>
              <a:rPr lang="en-US" sz="2800" u="sng" dirty="0" smtClean="0">
                <a:solidFill>
                  <a:srgbClr val="FF0000"/>
                </a:solidFill>
              </a:rPr>
              <a:t>:</a:t>
            </a:r>
          </a:p>
          <a:p>
            <a:pPr marL="0" indent="0" algn="l" rtl="0">
              <a:buNone/>
            </a:pPr>
            <a:r>
              <a:rPr lang="en-US" sz="2000" dirty="0" smtClean="0"/>
              <a:t>   -abnormal or irregular vaginal bleeding. </a:t>
            </a:r>
          </a:p>
          <a:p>
            <a:pPr marL="0" indent="0" algn="l" rtl="0">
              <a:buNone/>
            </a:pPr>
            <a:r>
              <a:rPr lang="en-US" sz="2000" dirty="0" smtClean="0"/>
              <a:t>   - by U/S</a:t>
            </a:r>
            <a:r>
              <a:rPr lang="en-US" sz="2000" dirty="0"/>
              <a:t> </a:t>
            </a:r>
            <a:r>
              <a:rPr lang="en-US" sz="2000" dirty="0" smtClean="0"/>
              <a:t>, the endometrium is thickened more than (1 cm).</a:t>
            </a:r>
          </a:p>
          <a:p>
            <a:pPr marL="0" indent="0" algn="l" rtl="0">
              <a:buNone/>
            </a:pPr>
            <a:r>
              <a:rPr lang="en-US" sz="2000" dirty="0" smtClean="0"/>
              <a:t>   - increase echogenicity with multiple small cystic area seen.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84984"/>
            <a:ext cx="3472780" cy="309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7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POLYCECTIC OVARIES:</a:t>
            </a:r>
            <a:endParaRPr lang="en-US" sz="28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en-US" sz="2400" dirty="0"/>
              <a:t>-defined as an ovary that contains more than 10 cysts </a:t>
            </a:r>
          </a:p>
          <a:p>
            <a:pPr marL="0" indent="0" algn="l" rtl="0">
              <a:buNone/>
            </a:pPr>
            <a:r>
              <a:rPr lang="en-US" sz="2400" dirty="0"/>
              <a:t>     measuring (2-8 mm)-</a:t>
            </a:r>
            <a:r>
              <a:rPr lang="en-US" sz="2400" dirty="0" smtClean="0"/>
              <a:t>follicles.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-increase ovarian </a:t>
            </a:r>
            <a:r>
              <a:rPr lang="en-US" sz="2400" dirty="0" err="1" smtClean="0"/>
              <a:t>stroma</a:t>
            </a:r>
            <a:r>
              <a:rPr lang="en-US" sz="2400" dirty="0" smtClean="0"/>
              <a:t> 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61173"/>
            <a:ext cx="4066244" cy="262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4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u="sng" dirty="0" smtClean="0">
                <a:solidFill>
                  <a:srgbClr val="FF0000"/>
                </a:solidFill>
              </a:rPr>
              <a:t>MULTIPLE FOLLICLER OVARY: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-ovary enlarged and contains six or more of</a:t>
            </a:r>
          </a:p>
          <a:p>
            <a:pPr marL="0" indent="0" algn="l" rtl="0">
              <a:buNone/>
            </a:pPr>
            <a:r>
              <a:rPr lang="en-US" dirty="0"/>
              <a:t>     follicles of vary sizes, without </a:t>
            </a:r>
            <a:r>
              <a:rPr lang="en-US" dirty="0" err="1" smtClean="0"/>
              <a:t>stroma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UNRUPTURED FOLLICLE: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-appear as simple anechoic cyst with thick 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     vascular wall 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 smtClean="0"/>
              <a:t>   -it might reach a diameter of 3.0 cm.</a:t>
            </a:r>
          </a:p>
        </p:txBody>
      </p:sp>
    </p:spTree>
    <p:extLst>
      <p:ext uri="{BB962C8B-B14F-4D97-AF65-F5344CB8AC3E}">
        <p14:creationId xmlns:p14="http://schemas.microsoft.com/office/powerpoint/2010/main" val="3058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SIMPLE CYST:</a:t>
            </a:r>
            <a:endParaRPr lang="en-US" sz="28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-this </a:t>
            </a:r>
            <a:r>
              <a:rPr lang="en-US" sz="2800" dirty="0"/>
              <a:t>cyst appear similar to follicle but </a:t>
            </a:r>
            <a:r>
              <a:rPr lang="en-US" sz="2800" dirty="0" smtClean="0"/>
              <a:t>larger </a:t>
            </a:r>
            <a:r>
              <a:rPr lang="en-US" sz="2800" dirty="0"/>
              <a:t>in </a:t>
            </a:r>
            <a:r>
              <a:rPr lang="en-US" sz="2800" dirty="0" smtClean="0"/>
              <a:t>size. 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 smtClean="0"/>
              <a:t>   -</a:t>
            </a:r>
            <a:r>
              <a:rPr lang="en-US" sz="2800" dirty="0"/>
              <a:t>it can occasionally reach more than 10 cm </a:t>
            </a:r>
            <a:r>
              <a:rPr lang="en-US" sz="2800" dirty="0" smtClean="0"/>
              <a:t>in 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diameter. </a:t>
            </a:r>
          </a:p>
          <a:p>
            <a:pPr algn="l" rtl="0"/>
            <a:endParaRPr lang="en-US" sz="2800" dirty="0"/>
          </a:p>
          <a:p>
            <a:pPr algn="l"/>
            <a:endParaRPr lang="en-US" sz="2800" dirty="0"/>
          </a:p>
          <a:p>
            <a:pPr algn="l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501008"/>
            <a:ext cx="403244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DERMOID CYST: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   </a:t>
            </a:r>
            <a:r>
              <a:rPr lang="en-US" sz="2000" dirty="0" smtClean="0"/>
              <a:t>-located on the ovary .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-this cyst show a great variation in appearance. </a:t>
            </a:r>
          </a:p>
          <a:p>
            <a:pPr marL="0" indent="0" algn="l" rtl="0">
              <a:buNone/>
            </a:pPr>
            <a:r>
              <a:rPr lang="en-US" sz="2000" dirty="0" smtClean="0"/>
              <a:t>   -it has cystic and solid area and usually poorly vascularized.</a:t>
            </a:r>
          </a:p>
          <a:p>
            <a:pPr marL="0" indent="0" algn="l" rtl="0">
              <a:buNone/>
            </a:pPr>
            <a:r>
              <a:rPr lang="en-US" sz="2000" dirty="0" smtClean="0"/>
              <a:t>   -they display mixed echogenicity ,it might include areas of</a:t>
            </a:r>
          </a:p>
          <a:p>
            <a:pPr marL="0" indent="0" algn="l" rtl="0">
              <a:buNone/>
            </a:pPr>
            <a:r>
              <a:rPr lang="en-US" sz="2000" dirty="0"/>
              <a:t>  </a:t>
            </a:r>
            <a:r>
              <a:rPr lang="en-US" sz="2000" dirty="0" smtClean="0"/>
              <a:t>  calcification </a:t>
            </a:r>
            <a:r>
              <a:rPr lang="en-US" sz="2000" dirty="0"/>
              <a:t>due to bone or teeth ,which cast </a:t>
            </a:r>
            <a:r>
              <a:rPr lang="en-US" sz="2000" dirty="0" smtClean="0"/>
              <a:t>acoustic </a:t>
            </a:r>
          </a:p>
          <a:p>
            <a:pPr marL="0" indent="0" algn="l" rtl="0">
              <a:buNone/>
            </a:pPr>
            <a:r>
              <a:rPr lang="en-US" sz="2000" dirty="0"/>
              <a:t>   </a:t>
            </a:r>
            <a:r>
              <a:rPr lang="en-US" sz="2000" dirty="0" smtClean="0"/>
              <a:t>  shadows</a:t>
            </a:r>
            <a:r>
              <a:rPr lang="en-US" sz="2000" dirty="0"/>
              <a:t>. Hair inside the cyst can be recognized by </a:t>
            </a:r>
            <a:r>
              <a:rPr lang="en-US" sz="2000" dirty="0" smtClean="0"/>
              <a:t>the</a:t>
            </a:r>
          </a:p>
          <a:p>
            <a:pPr marL="0" indent="0" algn="l" rtl="0">
              <a:buNone/>
            </a:pPr>
            <a:r>
              <a:rPr lang="en-US" sz="2000" dirty="0"/>
              <a:t>   </a:t>
            </a:r>
            <a:r>
              <a:rPr lang="en-US" sz="2000" dirty="0" smtClean="0"/>
              <a:t>  </a:t>
            </a:r>
            <a:r>
              <a:rPr lang="en-US" sz="2000" dirty="0"/>
              <a:t>presence of speculation </a:t>
            </a:r>
            <a:r>
              <a:rPr lang="en-US" sz="2000" dirty="0" smtClean="0"/>
              <a:t>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400" dirty="0"/>
              <a:t> 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509121"/>
            <a:ext cx="2624318" cy="19834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492665"/>
            <a:ext cx="2088232" cy="20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9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088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ENDOMETRIOMA:</a:t>
            </a:r>
            <a:endParaRPr lang="en-US" sz="2800" u="sng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 </a:t>
            </a:r>
            <a:r>
              <a:rPr lang="en-US" sz="2400" dirty="0" smtClean="0"/>
              <a:t>-</a:t>
            </a:r>
            <a:r>
              <a:rPr lang="en-US" sz="2400" dirty="0"/>
              <a:t>located within the ovary 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-</a:t>
            </a:r>
            <a:r>
              <a:rPr lang="en-US" sz="2400" dirty="0"/>
              <a:t>these masses are usually having regular internal walls </a:t>
            </a:r>
            <a:r>
              <a:rPr lang="en-US" sz="2400" dirty="0" smtClean="0"/>
              <a:t>and</a:t>
            </a:r>
          </a:p>
          <a:p>
            <a:pPr marL="0" indent="0" algn="l" rtl="0"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contain </a:t>
            </a:r>
            <a:r>
              <a:rPr lang="en-US" sz="2400" dirty="0"/>
              <a:t>echogenic fluid of a ground glass appearance 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79607"/>
            <a:ext cx="3672408" cy="285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043609" y="2967334"/>
            <a:ext cx="72728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88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558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Pelvic Area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-UTERES </a:t>
            </a:r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-OVARIES </a:t>
            </a:r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-FALLOPIAN TUBES</a:t>
            </a:r>
          </a:p>
          <a:p>
            <a:pPr algn="l" rtl="0"/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-RT AND LT ADNEXA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A SUCCESSFUL U/S EXAMINATION OF PELVIC CANNOT BE ACHIEVED WITH OUT KNOWLEDGE OF WOMEN'S FULL CLINICAL HISTORY:</a:t>
            </a:r>
          </a:p>
          <a:p>
            <a:pPr algn="l" rtl="0"/>
            <a:r>
              <a:rPr lang="en-US" dirty="0" smtClean="0"/>
              <a:t>1-AGE</a:t>
            </a:r>
          </a:p>
          <a:p>
            <a:pPr algn="l" rtl="0"/>
            <a:r>
              <a:rPr lang="en-US" dirty="0" smtClean="0"/>
              <a:t>2-USE OF ANY MIDECATION EX: TAMOXFINE (increase the thickness of    </a:t>
            </a:r>
            <a:r>
              <a:rPr lang="en-US" dirty="0" err="1" smtClean="0"/>
              <a:t>endo</a:t>
            </a:r>
            <a:r>
              <a:rPr lang="en-US" dirty="0" smtClean="0"/>
              <a:t>. + Polyp)</a:t>
            </a:r>
          </a:p>
          <a:p>
            <a:pPr algn="l" rtl="0"/>
            <a:r>
              <a:rPr lang="en-US" dirty="0" smtClean="0"/>
              <a:t>3-USE OF CONTRACEPTIVE PILLS (thin </a:t>
            </a:r>
            <a:r>
              <a:rPr lang="en-US" dirty="0" err="1" smtClean="0"/>
              <a:t>endo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4-POSTMENOPAUSAL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705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Uterus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25000" lnSpcReduction="20000"/>
          </a:bodyPr>
          <a:lstStyle/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- Is a pear-shape organ .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- it found in the midline of the pelvic , ant. To rectum and post. To U/B.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-appearance of the uterus varies depending on the age and stage of   </a:t>
            </a:r>
          </a:p>
          <a:p>
            <a:pPr marL="0" indent="0" algn="l" rtl="0">
              <a:buNone/>
            </a:pPr>
            <a:r>
              <a:rPr lang="en-US" sz="8000" dirty="0"/>
              <a:t>        menstrual cycle </a:t>
            </a:r>
            <a:r>
              <a:rPr lang="en-US" sz="8000" dirty="0" smtClean="0"/>
              <a:t>.</a:t>
            </a:r>
          </a:p>
          <a:p>
            <a:pPr marL="0" indent="0" algn="l" rtl="0"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       - It divided in to parts: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1-fundus (dome shape) 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2-body 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3-cervix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4-vagina </a:t>
            </a:r>
          </a:p>
          <a:p>
            <a:pPr marL="0" indent="0" algn="l" rtl="0">
              <a:buNone/>
            </a:pPr>
            <a:r>
              <a:rPr lang="en-US" sz="8000" dirty="0">
                <a:solidFill>
                  <a:srgbClr val="FF0000"/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      - It has a different shape and size:</a:t>
            </a:r>
          </a:p>
          <a:p>
            <a:pPr marL="0" indent="0" algn="l" rtl="0">
              <a:buNone/>
            </a:pPr>
            <a:r>
              <a:rPr lang="en-US" sz="8000" dirty="0">
                <a:solidFill>
                  <a:srgbClr val="FF0000"/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        </a:t>
            </a:r>
            <a:r>
              <a:rPr lang="en-US" sz="8000" dirty="0" smtClean="0"/>
              <a:t>1-ANTEVERTED</a:t>
            </a:r>
          </a:p>
          <a:p>
            <a:pPr marL="0" indent="0" algn="l" rtl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     2-RETROVERTED</a:t>
            </a:r>
            <a:endParaRPr lang="en-US" sz="8000" dirty="0"/>
          </a:p>
          <a:p>
            <a:pPr marL="0" indent="0" algn="l" rtl="0">
              <a:buNone/>
            </a:pPr>
            <a:r>
              <a:rPr lang="en-US" sz="8000" dirty="0" smtClean="0"/>
              <a:t>         3-AXIAL </a:t>
            </a:r>
            <a:endParaRPr lang="en-US" sz="8000" dirty="0"/>
          </a:p>
          <a:p>
            <a:pPr marL="0" indent="0" algn="l" rtl="0">
              <a:buNone/>
            </a:pPr>
            <a:r>
              <a:rPr lang="en-US" sz="8000" dirty="0" smtClean="0"/>
              <a:t>         4-ANTI-FLEXED</a:t>
            </a:r>
          </a:p>
          <a:p>
            <a:pPr algn="l" rtl="0"/>
            <a:r>
              <a:rPr lang="en-US" sz="8000" dirty="0"/>
              <a:t> </a:t>
            </a:r>
            <a:r>
              <a:rPr lang="en-US" sz="8000" dirty="0" smtClean="0"/>
              <a:t> </a:t>
            </a:r>
            <a:r>
              <a:rPr lang="en-US" sz="8000" u="sng" dirty="0" smtClean="0"/>
              <a:t>-postmenopausal  (small uterus +invisible </a:t>
            </a:r>
            <a:r>
              <a:rPr lang="en-US" sz="8000" u="sng" dirty="0" err="1" smtClean="0"/>
              <a:t>endo</a:t>
            </a:r>
            <a:r>
              <a:rPr lang="en-US" sz="8000" u="sng" dirty="0" smtClean="0"/>
              <a:t>.)</a:t>
            </a:r>
          </a:p>
          <a:p>
            <a:pPr algn="l" rtl="0"/>
            <a:r>
              <a:rPr lang="en-US" sz="8000" dirty="0" smtClean="0"/>
              <a:t>  </a:t>
            </a:r>
            <a:r>
              <a:rPr lang="en-US" sz="8000" u="sng" dirty="0" smtClean="0"/>
              <a:t>-after pregnancy (increase size)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980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-WALL OF THE UTERUS COMPOSED OF 3 LAYERS:</a:t>
            </a:r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FF0000"/>
                </a:solidFill>
              </a:rPr>
              <a:t>1) PARAMETRIUM :</a:t>
            </a:r>
          </a:p>
          <a:p>
            <a:pPr marL="0" indent="0" algn="l" rtl="0">
              <a:buNone/>
            </a:pPr>
            <a:r>
              <a:rPr lang="en-US" sz="2000" dirty="0" smtClean="0"/>
              <a:t>     </a:t>
            </a:r>
            <a:r>
              <a:rPr lang="en-US" sz="2000" dirty="0"/>
              <a:t> </a:t>
            </a:r>
            <a:r>
              <a:rPr lang="en-US" sz="2000" dirty="0" smtClean="0"/>
              <a:t> thin outer layer, it is highly echogenic on ultrasound and gives the uterus    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bright out line .</a:t>
            </a:r>
          </a:p>
          <a:p>
            <a:pPr marL="0" indent="0" algn="l" rtl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  2) MYOMETRIUM</a:t>
            </a:r>
          </a:p>
          <a:p>
            <a:pPr marL="0" indent="0" algn="l" rtl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</a:t>
            </a:r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smtClean="0"/>
              <a:t> muscular layer, normally</a:t>
            </a:r>
          </a:p>
          <a:p>
            <a:pPr marL="0" indent="0" algn="l" rtl="0">
              <a:buNone/>
            </a:pPr>
            <a:r>
              <a:rPr lang="en-US" sz="2000" dirty="0" smtClean="0"/>
              <a:t>       homogenous.</a:t>
            </a:r>
          </a:p>
          <a:p>
            <a:pPr marL="0" indent="0" algn="l" rtl="0">
              <a:buNone/>
            </a:pPr>
            <a:r>
              <a:rPr lang="en-US" sz="2000" dirty="0" smtClean="0"/>
              <a:t>      </a:t>
            </a:r>
            <a:r>
              <a:rPr lang="en-US" sz="2000" dirty="0" smtClean="0">
                <a:solidFill>
                  <a:srgbClr val="FF0000"/>
                </a:solidFill>
              </a:rPr>
              <a:t>3) ENDOMETRIUM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-inner most layer of uterus .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-variable depending on the timing </a:t>
            </a:r>
          </a:p>
          <a:p>
            <a:pPr marL="0" indent="0" algn="l" rtl="0">
              <a:buNone/>
            </a:pPr>
            <a:r>
              <a:rPr lang="en-US" sz="2000" dirty="0" smtClean="0"/>
              <a:t>      of the menstrual cycle and </a:t>
            </a:r>
          </a:p>
          <a:p>
            <a:pPr marL="0" indent="0" algn="l" rtl="0">
              <a:buNone/>
            </a:pPr>
            <a:r>
              <a:rPr lang="en-US" sz="2000" dirty="0" smtClean="0"/>
              <a:t>      effect of drugs. 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-range (0.5-1.4) cm ..conceder normal. </a:t>
            </a: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3917235" cy="290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-(</a:t>
            </a:r>
            <a:r>
              <a:rPr lang="en-US" sz="2800" dirty="0">
                <a:solidFill>
                  <a:srgbClr val="FF0000"/>
                </a:solidFill>
              </a:rPr>
              <a:t>first half of the </a:t>
            </a:r>
            <a:r>
              <a:rPr lang="en-US" sz="2800" dirty="0" smtClean="0">
                <a:solidFill>
                  <a:srgbClr val="FF0000"/>
                </a:solidFill>
              </a:rPr>
              <a:t>cycle: </a:t>
            </a:r>
            <a:r>
              <a:rPr lang="en-US" sz="2800" dirty="0" smtClean="0"/>
              <a:t>thin </a:t>
            </a:r>
            <a:r>
              <a:rPr lang="en-US" sz="2800" dirty="0"/>
              <a:t>and </a:t>
            </a:r>
            <a:r>
              <a:rPr lang="en-US" sz="2800" dirty="0" err="1"/>
              <a:t>hypoechogenic</a:t>
            </a:r>
            <a:r>
              <a:rPr lang="en-US" sz="2800" dirty="0"/>
              <a:t> </a:t>
            </a:r>
            <a:r>
              <a:rPr lang="en-US" sz="2800" dirty="0" smtClean="0"/>
              <a:t>).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/>
              <a:t> -(</a:t>
            </a:r>
            <a:r>
              <a:rPr lang="en-US" sz="2800" dirty="0">
                <a:solidFill>
                  <a:srgbClr val="FF0000"/>
                </a:solidFill>
              </a:rPr>
              <a:t>mid </a:t>
            </a:r>
            <a:r>
              <a:rPr lang="en-US" sz="2800" dirty="0" smtClean="0">
                <a:solidFill>
                  <a:srgbClr val="FF0000"/>
                </a:solidFill>
              </a:rPr>
              <a:t>cycle: </a:t>
            </a:r>
            <a:r>
              <a:rPr lang="en-US" sz="2800" dirty="0" smtClean="0"/>
              <a:t>proliferative </a:t>
            </a:r>
            <a:r>
              <a:rPr lang="en-US" sz="2800" dirty="0"/>
              <a:t>phase-the central part </a:t>
            </a:r>
            <a:r>
              <a:rPr lang="en-US" sz="2800" dirty="0" smtClean="0"/>
              <a:t>  became </a:t>
            </a:r>
            <a:r>
              <a:rPr lang="en-US" sz="2800" dirty="0" err="1"/>
              <a:t>hyperechogenic</a:t>
            </a:r>
            <a:r>
              <a:rPr lang="en-US" sz="2800" dirty="0"/>
              <a:t> and surrounded by a </a:t>
            </a:r>
            <a:r>
              <a:rPr lang="en-US" sz="2800" dirty="0" err="1"/>
              <a:t>hypoechogenic</a:t>
            </a:r>
            <a:r>
              <a:rPr lang="en-US" sz="2800" dirty="0"/>
              <a:t> rim (3 </a:t>
            </a:r>
            <a:r>
              <a:rPr lang="en-US" sz="2800" dirty="0" err="1"/>
              <a:t>alyers</a:t>
            </a:r>
            <a:r>
              <a:rPr lang="en-US" sz="2800" dirty="0" smtClean="0"/>
              <a:t>)).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800" dirty="0"/>
              <a:t> -(</a:t>
            </a:r>
            <a:r>
              <a:rPr lang="en-US" sz="2800" dirty="0">
                <a:solidFill>
                  <a:srgbClr val="FF0000"/>
                </a:solidFill>
              </a:rPr>
              <a:t>during the </a:t>
            </a:r>
            <a:r>
              <a:rPr lang="en-US" sz="2800" dirty="0" smtClean="0">
                <a:solidFill>
                  <a:srgbClr val="FF0000"/>
                </a:solidFill>
              </a:rPr>
              <a:t>menstrual: </a:t>
            </a:r>
            <a:r>
              <a:rPr lang="en-US" sz="2800" dirty="0" smtClean="0"/>
              <a:t>hyper </a:t>
            </a:r>
            <a:r>
              <a:rPr lang="en-US" sz="2800" dirty="0"/>
              <a:t>and thick</a:t>
            </a:r>
            <a:r>
              <a:rPr lang="en-US" sz="2800" dirty="0" smtClean="0"/>
              <a:t>).</a:t>
            </a:r>
            <a:endParaRPr lang="en-US" sz="2800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23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FALLOPIAN TUBES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- Can be seen if significant change occur: 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1)</a:t>
            </a:r>
            <a:r>
              <a:rPr lang="en-US" sz="2800" dirty="0" err="1" smtClean="0"/>
              <a:t>hydrosalpinx</a:t>
            </a:r>
            <a:r>
              <a:rPr lang="en-US" sz="2800" dirty="0" smtClean="0"/>
              <a:t> and </a:t>
            </a:r>
            <a:r>
              <a:rPr lang="en-US" sz="2800" dirty="0" err="1" smtClean="0"/>
              <a:t>pyosalpix</a:t>
            </a:r>
            <a:r>
              <a:rPr lang="en-US" sz="2800" dirty="0" smtClean="0"/>
              <a:t> (accumulation</a:t>
            </a:r>
          </a:p>
          <a:p>
            <a:pPr marL="0" indent="0" algn="l" rtl="0">
              <a:buNone/>
            </a:pPr>
            <a:r>
              <a:rPr lang="en-US" sz="2800" dirty="0"/>
              <a:t>      of fluid or pus).</a:t>
            </a:r>
          </a:p>
          <a:p>
            <a:pPr marL="0" indent="0" algn="l" rtl="0">
              <a:buNone/>
            </a:pPr>
            <a:r>
              <a:rPr lang="en-US" sz="2800" dirty="0" smtClean="0"/>
              <a:t>     2) Ectopic pregnancy 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09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Ovaries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endParaRPr lang="en-US" sz="2600" dirty="0" smtClean="0"/>
          </a:p>
          <a:p>
            <a:pPr algn="l" rtl="0"/>
            <a:r>
              <a:rPr lang="en-US" sz="2600" dirty="0" smtClean="0"/>
              <a:t>   -Located in the ovarian fossa.</a:t>
            </a:r>
          </a:p>
          <a:p>
            <a:pPr algn="l" rtl="0"/>
            <a:r>
              <a:rPr lang="en-US" sz="2600" dirty="0" smtClean="0"/>
              <a:t>   -Inferior to the pelvic vessels on the lateral pelvic wall. </a:t>
            </a:r>
          </a:p>
          <a:p>
            <a:pPr algn="l" rtl="0"/>
            <a:r>
              <a:rPr lang="en-US" sz="2600" dirty="0" smtClean="0"/>
              <a:t>   -They are mobile structures .</a:t>
            </a:r>
          </a:p>
          <a:p>
            <a:pPr algn="l" rtl="0"/>
            <a:r>
              <a:rPr lang="en-US" sz="2600" dirty="0" smtClean="0"/>
              <a:t>   -Less  homogeneous (than uterus).</a:t>
            </a:r>
          </a:p>
          <a:p>
            <a:pPr marL="0" indent="0" algn="l" rtl="0">
              <a:buNone/>
            </a:pP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    -OVARIAN FOLLICLES:</a:t>
            </a:r>
          </a:p>
          <a:p>
            <a:pPr marL="0" indent="0" algn="l" rtl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 -Are simple anechoic cysts with clear and well defined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walls.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-They grow until they reach: 2.0-2.5 cm in diameter before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ovulation.</a:t>
            </a:r>
          </a:p>
          <a:p>
            <a:pPr marL="0" indent="0" algn="l" rtl="0">
              <a:buNone/>
            </a:pPr>
            <a:r>
              <a:rPr lang="en-US" sz="2600" dirty="0" smtClean="0"/>
              <a:t>      -</a:t>
            </a:r>
            <a:r>
              <a:rPr lang="en-US" sz="2600" dirty="0"/>
              <a:t>I</a:t>
            </a:r>
            <a:r>
              <a:rPr lang="en-US" sz="2600" dirty="0" smtClean="0"/>
              <a:t>n postmenopausal , small ovaries are difficult to see with no 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      follicles seen.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653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-Normal small amount of free fluid in bough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/>
              <a:t> </a:t>
            </a:r>
            <a:r>
              <a:rPr lang="en-US" sz="2800" dirty="0" smtClean="0"/>
              <a:t> of Douglas after ovulation 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INDECATION OF PELVIC U/S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Vaginal bleeding, pelvic pain ,IUCD ,poly cystic ovary ,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800" dirty="0"/>
              <a:t>pelvic masses </a:t>
            </a:r>
            <a:r>
              <a:rPr lang="en-US" sz="2800" dirty="0" smtClean="0"/>
              <a:t>,,, etc..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901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Abnormalities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  </a:t>
            </a:r>
            <a:r>
              <a:rPr lang="en-US" sz="2800" u="sng" dirty="0" smtClean="0">
                <a:solidFill>
                  <a:srgbClr val="FF0000"/>
                </a:solidFill>
              </a:rPr>
              <a:t>Fibroids:</a:t>
            </a:r>
          </a:p>
          <a:p>
            <a:pPr marL="0" indent="0" algn="l" rtl="0">
              <a:buNone/>
            </a:pPr>
            <a:r>
              <a:rPr lang="en-US" sz="2000" dirty="0" smtClean="0"/>
              <a:t> -most common gynecological tumor .</a:t>
            </a:r>
          </a:p>
          <a:p>
            <a:pPr marL="0" indent="0" algn="l" rtl="0">
              <a:buNone/>
            </a:pPr>
            <a:r>
              <a:rPr lang="en-US" sz="2000" dirty="0" smtClean="0"/>
              <a:t> -most of the fibroid seen at uterine body and very rare seen on cervix.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dirty="0" smtClean="0"/>
              <a:t> -clinical presentation, size and position of the fibroid  are very  important.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dirty="0" smtClean="0"/>
              <a:t> -myometrium (intramural).</a:t>
            </a:r>
          </a:p>
          <a:p>
            <a:pPr marL="0" indent="0" algn="l" rtl="0">
              <a:buNone/>
            </a:pPr>
            <a:r>
              <a:rPr lang="en-US" sz="2000" dirty="0" smtClean="0"/>
              <a:t> -uterine cavity (</a:t>
            </a:r>
            <a:r>
              <a:rPr lang="en-US" sz="2000" dirty="0" err="1" smtClean="0"/>
              <a:t>submucosal</a:t>
            </a:r>
            <a:r>
              <a:rPr lang="en-US" sz="2000" dirty="0" smtClean="0"/>
              <a:t>).</a:t>
            </a:r>
          </a:p>
          <a:p>
            <a:pPr marL="0" indent="0" algn="l" rtl="0">
              <a:buNone/>
            </a:pPr>
            <a:r>
              <a:rPr lang="en-US" sz="2000" dirty="0" smtClean="0"/>
              <a:t> -</a:t>
            </a:r>
            <a:r>
              <a:rPr lang="en-US" sz="2000" dirty="0" err="1" smtClean="0"/>
              <a:t>serosaul</a:t>
            </a:r>
            <a:r>
              <a:rPr lang="en-US" sz="2000" dirty="0" smtClean="0"/>
              <a:t> surface (</a:t>
            </a:r>
            <a:r>
              <a:rPr lang="en-US" sz="2000" dirty="0" err="1" smtClean="0"/>
              <a:t>subserousal</a:t>
            </a:r>
            <a:r>
              <a:rPr lang="en-US" sz="2000" dirty="0" smtClean="0"/>
              <a:t>) .</a:t>
            </a:r>
          </a:p>
          <a:p>
            <a:pPr marL="0" indent="0" algn="l" rtl="0">
              <a:buNone/>
            </a:pPr>
            <a:r>
              <a:rPr lang="en-US" sz="2000" dirty="0" smtClean="0"/>
              <a:t> -(</a:t>
            </a:r>
            <a:r>
              <a:rPr lang="en-US" sz="2000" dirty="0" err="1" smtClean="0"/>
              <a:t>pedunculated</a:t>
            </a:r>
            <a:r>
              <a:rPr lang="en-US" sz="2000" dirty="0" smtClean="0"/>
              <a:t> )it can be mistaken with adnexal masses 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49" y="4293096"/>
            <a:ext cx="2400039" cy="22852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93096"/>
            <a:ext cx="3379463" cy="234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</TotalTime>
  <Words>903</Words>
  <Application>Microsoft Office PowerPoint</Application>
  <PresentationFormat>On-screen Show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 Pelvic Ultrasound</vt:lpstr>
      <vt:lpstr>Pelvic Area</vt:lpstr>
      <vt:lpstr>Uterus</vt:lpstr>
      <vt:lpstr>PowerPoint Presentation</vt:lpstr>
      <vt:lpstr>PowerPoint Presentation</vt:lpstr>
      <vt:lpstr> FALLOPIAN TUBES </vt:lpstr>
      <vt:lpstr>Ovaries</vt:lpstr>
      <vt:lpstr>PowerPoint Presentation</vt:lpstr>
      <vt:lpstr>Abnormalities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Pelvic Ultrasound</dc:title>
  <dc:creator>lulu</dc:creator>
  <cp:lastModifiedBy>Lamyaa Alluhaydan</cp:lastModifiedBy>
  <cp:revision>30</cp:revision>
  <dcterms:created xsi:type="dcterms:W3CDTF">2012-11-18T20:20:46Z</dcterms:created>
  <dcterms:modified xsi:type="dcterms:W3CDTF">2015-05-20T07:49:21Z</dcterms:modified>
</cp:coreProperties>
</file>