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44"/>
  </p:notesMasterIdLst>
  <p:sldIdLst>
    <p:sldId id="256" r:id="rId2"/>
    <p:sldId id="276" r:id="rId3"/>
    <p:sldId id="277" r:id="rId4"/>
    <p:sldId id="258" r:id="rId5"/>
    <p:sldId id="280" r:id="rId6"/>
    <p:sldId id="260" r:id="rId7"/>
    <p:sldId id="278" r:id="rId8"/>
    <p:sldId id="261" r:id="rId9"/>
    <p:sldId id="295" r:id="rId10"/>
    <p:sldId id="293" r:id="rId11"/>
    <p:sldId id="294" r:id="rId12"/>
    <p:sldId id="281" r:id="rId13"/>
    <p:sldId id="292" r:id="rId14"/>
    <p:sldId id="262" r:id="rId15"/>
    <p:sldId id="263" r:id="rId16"/>
    <p:sldId id="264" r:id="rId17"/>
    <p:sldId id="265" r:id="rId18"/>
    <p:sldId id="266" r:id="rId19"/>
    <p:sldId id="282" r:id="rId20"/>
    <p:sldId id="290" r:id="rId21"/>
    <p:sldId id="284" r:id="rId22"/>
    <p:sldId id="283" r:id="rId23"/>
    <p:sldId id="291" r:id="rId24"/>
    <p:sldId id="296" r:id="rId25"/>
    <p:sldId id="297" r:id="rId26"/>
    <p:sldId id="271" r:id="rId27"/>
    <p:sldId id="298" r:id="rId28"/>
    <p:sldId id="272" r:id="rId29"/>
    <p:sldId id="273" r:id="rId30"/>
    <p:sldId id="274" r:id="rId31"/>
    <p:sldId id="275" r:id="rId32"/>
    <p:sldId id="285" r:id="rId33"/>
    <p:sldId id="288" r:id="rId34"/>
    <p:sldId id="267" r:id="rId35"/>
    <p:sldId id="289" r:id="rId36"/>
    <p:sldId id="268" r:id="rId37"/>
    <p:sldId id="269" r:id="rId38"/>
    <p:sldId id="270" r:id="rId39"/>
    <p:sldId id="286" r:id="rId40"/>
    <p:sldId id="287" r:id="rId41"/>
    <p:sldId id="300" r:id="rId42"/>
    <p:sldId id="299" r:id="rId4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E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6" d="100"/>
          <a:sy n="76" d="100"/>
        </p:scale>
        <p:origin x="-84" y="-16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51E52D2-3F96-4CE9-939D-7BECE58A61D5}" type="doc">
      <dgm:prSet loTypeId="urn:microsoft.com/office/officeart/2005/8/layout/cycle4" loCatId="matrix" qsTypeId="urn:microsoft.com/office/officeart/2005/8/quickstyle/3d1" qsCatId="3D" csTypeId="urn:microsoft.com/office/officeart/2005/8/colors/accent1_2" csCatId="accent1" phldr="1"/>
      <dgm:spPr/>
      <dgm:t>
        <a:bodyPr/>
        <a:lstStyle/>
        <a:p>
          <a:endParaRPr lang="en-US"/>
        </a:p>
      </dgm:t>
    </dgm:pt>
    <dgm:pt modelId="{4A6CD188-C265-4A54-9AC5-EB6B1519EEF6}">
      <dgm:prSet phldrT="[Text]" custT="1"/>
      <dgm:spPr/>
      <dgm:t>
        <a:bodyPr vert="horz"/>
        <a:lstStyle/>
        <a:p>
          <a:r>
            <a:rPr lang="en-US" sz="2400" b="1" dirty="0" smtClean="0"/>
            <a:t>Financial</a:t>
          </a:r>
          <a:endParaRPr lang="en-US" sz="2400" b="1" dirty="0"/>
        </a:p>
      </dgm:t>
    </dgm:pt>
    <dgm:pt modelId="{5D1DAE02-E739-4368-822C-026E7A39D3FC}" type="parTrans" cxnId="{8FCD73A7-2748-4EF7-A7E2-966916417347}">
      <dgm:prSet/>
      <dgm:spPr/>
      <dgm:t>
        <a:bodyPr/>
        <a:lstStyle/>
        <a:p>
          <a:endParaRPr lang="en-US" sz="2400"/>
        </a:p>
      </dgm:t>
    </dgm:pt>
    <dgm:pt modelId="{3CE08A92-1730-423C-80A0-A1EB5A082263}" type="sibTrans" cxnId="{8FCD73A7-2748-4EF7-A7E2-966916417347}">
      <dgm:prSet/>
      <dgm:spPr/>
      <dgm:t>
        <a:bodyPr/>
        <a:lstStyle/>
        <a:p>
          <a:endParaRPr lang="en-US" sz="2400"/>
        </a:p>
      </dgm:t>
    </dgm:pt>
    <dgm:pt modelId="{D756DC3B-A1B9-4BA5-A743-892B279F393F}">
      <dgm:prSet phldrT="[Text]" custT="1"/>
      <dgm:spPr/>
      <dgm:t>
        <a:bodyPr/>
        <a:lstStyle/>
        <a:p>
          <a:r>
            <a:rPr lang="en-US" sz="1600" dirty="0" smtClean="0"/>
            <a:t>All indicators related to financial goals</a:t>
          </a:r>
          <a:endParaRPr lang="en-US" sz="1600" dirty="0"/>
        </a:p>
      </dgm:t>
    </dgm:pt>
    <dgm:pt modelId="{4DD007B4-839C-44F6-8EDE-8C53471C0176}" type="parTrans" cxnId="{0B99A196-084B-4695-A8DF-BE3F2171920E}">
      <dgm:prSet/>
      <dgm:spPr/>
      <dgm:t>
        <a:bodyPr/>
        <a:lstStyle/>
        <a:p>
          <a:endParaRPr lang="en-US" sz="2400"/>
        </a:p>
      </dgm:t>
    </dgm:pt>
    <dgm:pt modelId="{588D838D-2BEA-4FF9-A687-AF8826B69953}" type="sibTrans" cxnId="{0B99A196-084B-4695-A8DF-BE3F2171920E}">
      <dgm:prSet/>
      <dgm:spPr/>
      <dgm:t>
        <a:bodyPr/>
        <a:lstStyle/>
        <a:p>
          <a:endParaRPr lang="en-US" sz="2400"/>
        </a:p>
      </dgm:t>
    </dgm:pt>
    <dgm:pt modelId="{20D3AABE-6F92-4712-AE31-17052F5C1904}">
      <dgm:prSet phldrT="[Text]" custT="1"/>
      <dgm:spPr/>
      <dgm:t>
        <a:bodyPr/>
        <a:lstStyle/>
        <a:p>
          <a:r>
            <a:rPr lang="en-US" sz="2200" b="1" dirty="0" smtClean="0"/>
            <a:t>Customer</a:t>
          </a:r>
          <a:endParaRPr lang="en-US" sz="2200" b="1" dirty="0"/>
        </a:p>
      </dgm:t>
    </dgm:pt>
    <dgm:pt modelId="{4D18F84F-8697-4EC4-94C8-15928C7CBE6C}" type="parTrans" cxnId="{A81996EF-41C1-4F3E-AB50-F7730C466819}">
      <dgm:prSet/>
      <dgm:spPr/>
      <dgm:t>
        <a:bodyPr/>
        <a:lstStyle/>
        <a:p>
          <a:endParaRPr lang="en-US" sz="2400"/>
        </a:p>
      </dgm:t>
    </dgm:pt>
    <dgm:pt modelId="{466D0768-9BDF-4091-8F0D-213E87DE90D7}" type="sibTrans" cxnId="{A81996EF-41C1-4F3E-AB50-F7730C466819}">
      <dgm:prSet/>
      <dgm:spPr/>
      <dgm:t>
        <a:bodyPr/>
        <a:lstStyle/>
        <a:p>
          <a:endParaRPr lang="en-US" sz="2400"/>
        </a:p>
      </dgm:t>
    </dgm:pt>
    <dgm:pt modelId="{CFD960BB-08C8-4C18-A31A-D48B9C2CE11F}">
      <dgm:prSet phldrT="[Text]" custT="1"/>
      <dgm:spPr/>
      <dgm:t>
        <a:bodyPr/>
        <a:lstStyle/>
        <a:p>
          <a:pPr algn="l"/>
          <a:r>
            <a:rPr lang="en-US" sz="1600" dirty="0" smtClean="0"/>
            <a:t>Improving relations with </a:t>
          </a:r>
          <a:r>
            <a:rPr lang="en-US" sz="1600" b="0" dirty="0" smtClean="0"/>
            <a:t>customers</a:t>
          </a:r>
          <a:r>
            <a:rPr lang="en-US" sz="1600" dirty="0" smtClean="0"/>
            <a:t>, improving organization image</a:t>
          </a:r>
          <a:endParaRPr lang="en-US" sz="1600" dirty="0"/>
        </a:p>
      </dgm:t>
    </dgm:pt>
    <dgm:pt modelId="{A1F6CF81-5B13-4F2F-AADB-02932581E1FF}" type="parTrans" cxnId="{56A75716-C163-4819-A037-33CB926B4203}">
      <dgm:prSet/>
      <dgm:spPr/>
      <dgm:t>
        <a:bodyPr/>
        <a:lstStyle/>
        <a:p>
          <a:endParaRPr lang="en-US" sz="2400"/>
        </a:p>
      </dgm:t>
    </dgm:pt>
    <dgm:pt modelId="{F53CBF66-A3FB-4579-896F-4CBF7DDEA8BC}" type="sibTrans" cxnId="{56A75716-C163-4819-A037-33CB926B4203}">
      <dgm:prSet/>
      <dgm:spPr/>
      <dgm:t>
        <a:bodyPr/>
        <a:lstStyle/>
        <a:p>
          <a:endParaRPr lang="en-US" sz="2400"/>
        </a:p>
      </dgm:t>
    </dgm:pt>
    <dgm:pt modelId="{A31F36BE-D340-4F65-A1E7-03C0D904E5CE}">
      <dgm:prSet phldrT="[Text]" custT="1"/>
      <dgm:spPr/>
      <dgm:t>
        <a:bodyPr/>
        <a:lstStyle/>
        <a:p>
          <a:r>
            <a:rPr lang="en-US" sz="2400" b="1" dirty="0" smtClean="0"/>
            <a:t>Learning/Growth</a:t>
          </a:r>
          <a:endParaRPr lang="en-US" sz="2400" b="1" dirty="0"/>
        </a:p>
      </dgm:t>
    </dgm:pt>
    <dgm:pt modelId="{D028D894-CFED-4513-AEDD-B7BED78DF455}" type="parTrans" cxnId="{33FC7586-9E85-4833-8F2F-4CE089B75A65}">
      <dgm:prSet/>
      <dgm:spPr/>
      <dgm:t>
        <a:bodyPr/>
        <a:lstStyle/>
        <a:p>
          <a:endParaRPr lang="en-US" sz="2400"/>
        </a:p>
      </dgm:t>
    </dgm:pt>
    <dgm:pt modelId="{D842A2EE-40BB-4586-B141-B397D10CCE7B}" type="sibTrans" cxnId="{33FC7586-9E85-4833-8F2F-4CE089B75A65}">
      <dgm:prSet/>
      <dgm:spPr/>
      <dgm:t>
        <a:bodyPr/>
        <a:lstStyle/>
        <a:p>
          <a:endParaRPr lang="en-US" sz="2400"/>
        </a:p>
      </dgm:t>
    </dgm:pt>
    <dgm:pt modelId="{72FBE7B0-FEFF-469C-AF7B-ADEA3C4301ED}">
      <dgm:prSet phldrT="[Text]" custT="1"/>
      <dgm:spPr/>
      <dgm:t>
        <a:bodyPr/>
        <a:lstStyle/>
        <a:p>
          <a:r>
            <a:rPr lang="en-US" sz="1600" dirty="0" smtClean="0"/>
            <a:t>Education of personal, growth strategies</a:t>
          </a:r>
          <a:endParaRPr lang="en-US" sz="1600" dirty="0"/>
        </a:p>
      </dgm:t>
    </dgm:pt>
    <dgm:pt modelId="{32D4C810-ED0F-4046-94FB-392C2B5FAD0E}" type="parTrans" cxnId="{A649DD54-B990-421A-8C12-B4C6853E58AB}">
      <dgm:prSet/>
      <dgm:spPr/>
      <dgm:t>
        <a:bodyPr/>
        <a:lstStyle/>
        <a:p>
          <a:endParaRPr lang="en-US" sz="2400"/>
        </a:p>
      </dgm:t>
    </dgm:pt>
    <dgm:pt modelId="{254A6A1F-B004-4EB2-9449-568AA189BCE6}" type="sibTrans" cxnId="{A649DD54-B990-421A-8C12-B4C6853E58AB}">
      <dgm:prSet/>
      <dgm:spPr/>
      <dgm:t>
        <a:bodyPr/>
        <a:lstStyle/>
        <a:p>
          <a:endParaRPr lang="en-US" sz="2400"/>
        </a:p>
      </dgm:t>
    </dgm:pt>
    <dgm:pt modelId="{BCFE9DA0-0540-48FF-B45B-3CB3B4E3490C}">
      <dgm:prSet phldrT="[Text]" custT="1"/>
      <dgm:spPr/>
      <dgm:t>
        <a:bodyPr/>
        <a:lstStyle/>
        <a:p>
          <a:r>
            <a:rPr lang="en-US" sz="2400" b="1" dirty="0" smtClean="0"/>
            <a:t>Internal</a:t>
          </a:r>
          <a:r>
            <a:rPr lang="en-US" sz="2400" dirty="0" smtClean="0"/>
            <a:t> </a:t>
          </a:r>
          <a:r>
            <a:rPr lang="en-US" sz="2400" b="1" dirty="0" smtClean="0"/>
            <a:t>Process</a:t>
          </a:r>
          <a:endParaRPr lang="en-US" sz="2400" b="1" dirty="0"/>
        </a:p>
      </dgm:t>
    </dgm:pt>
    <dgm:pt modelId="{58494262-C3BE-4556-9A26-7B3103E89278}" type="parTrans" cxnId="{BEC95008-5AA6-4A79-BE39-BA308CADB951}">
      <dgm:prSet/>
      <dgm:spPr/>
      <dgm:t>
        <a:bodyPr/>
        <a:lstStyle/>
        <a:p>
          <a:endParaRPr lang="en-US" sz="2400"/>
        </a:p>
      </dgm:t>
    </dgm:pt>
    <dgm:pt modelId="{AF7BCF76-A66A-447A-BF99-924B2012CFF3}" type="sibTrans" cxnId="{BEC95008-5AA6-4A79-BE39-BA308CADB951}">
      <dgm:prSet/>
      <dgm:spPr/>
      <dgm:t>
        <a:bodyPr/>
        <a:lstStyle/>
        <a:p>
          <a:endParaRPr lang="en-US" sz="2400"/>
        </a:p>
      </dgm:t>
    </dgm:pt>
    <dgm:pt modelId="{AC04B529-9FD3-4791-8BE4-81C62206DFBE}">
      <dgm:prSet phldrT="[Text]" custT="1"/>
      <dgm:spPr/>
      <dgm:t>
        <a:bodyPr/>
        <a:lstStyle/>
        <a:p>
          <a:r>
            <a:rPr lang="en-US" sz="1600" dirty="0" smtClean="0"/>
            <a:t>Optimizing internal process and improving performance</a:t>
          </a:r>
          <a:endParaRPr lang="en-US" sz="1600" dirty="0"/>
        </a:p>
      </dgm:t>
    </dgm:pt>
    <dgm:pt modelId="{4DEEAA3F-4877-4207-8DD9-E8056285B717}" type="parTrans" cxnId="{D32E8DFA-82F6-4BBD-9F6C-95A42047D3E0}">
      <dgm:prSet/>
      <dgm:spPr/>
      <dgm:t>
        <a:bodyPr/>
        <a:lstStyle/>
        <a:p>
          <a:endParaRPr lang="en-US" sz="2400"/>
        </a:p>
      </dgm:t>
    </dgm:pt>
    <dgm:pt modelId="{08E83230-7495-4B58-B17C-95330DE0DDAE}" type="sibTrans" cxnId="{D32E8DFA-82F6-4BBD-9F6C-95A42047D3E0}">
      <dgm:prSet/>
      <dgm:spPr/>
      <dgm:t>
        <a:bodyPr/>
        <a:lstStyle/>
        <a:p>
          <a:endParaRPr lang="en-US" sz="2400"/>
        </a:p>
      </dgm:t>
    </dgm:pt>
    <dgm:pt modelId="{421498FD-47B3-407B-8E54-7EF3726F6739}" type="pres">
      <dgm:prSet presAssocID="{451E52D2-3F96-4CE9-939D-7BECE58A61D5}" presName="cycleMatrixDiagram" presStyleCnt="0">
        <dgm:presLayoutVars>
          <dgm:chMax val="1"/>
          <dgm:dir/>
          <dgm:animLvl val="lvl"/>
          <dgm:resizeHandles val="exact"/>
        </dgm:presLayoutVars>
      </dgm:prSet>
      <dgm:spPr/>
      <dgm:t>
        <a:bodyPr/>
        <a:lstStyle/>
        <a:p>
          <a:endParaRPr lang="en-US"/>
        </a:p>
      </dgm:t>
    </dgm:pt>
    <dgm:pt modelId="{CD2EA8D6-1E9F-40B1-805F-7F7E50D58361}" type="pres">
      <dgm:prSet presAssocID="{451E52D2-3F96-4CE9-939D-7BECE58A61D5}" presName="children" presStyleCnt="0"/>
      <dgm:spPr/>
      <dgm:t>
        <a:bodyPr/>
        <a:lstStyle/>
        <a:p>
          <a:endParaRPr lang="en-US"/>
        </a:p>
      </dgm:t>
    </dgm:pt>
    <dgm:pt modelId="{E6CA8689-F3F1-48CA-AE70-53F408EC81CF}" type="pres">
      <dgm:prSet presAssocID="{451E52D2-3F96-4CE9-939D-7BECE58A61D5}" presName="child1group" presStyleCnt="0"/>
      <dgm:spPr/>
      <dgm:t>
        <a:bodyPr/>
        <a:lstStyle/>
        <a:p>
          <a:endParaRPr lang="en-US"/>
        </a:p>
      </dgm:t>
    </dgm:pt>
    <dgm:pt modelId="{E951AFA9-304B-41F4-9863-43CC91B76BCC}" type="pres">
      <dgm:prSet presAssocID="{451E52D2-3F96-4CE9-939D-7BECE58A61D5}" presName="child1" presStyleLbl="bgAcc1" presStyleIdx="0" presStyleCnt="4" custLinFactNeighborX="-16497" custLinFactNeighborY="1862"/>
      <dgm:spPr/>
      <dgm:t>
        <a:bodyPr/>
        <a:lstStyle/>
        <a:p>
          <a:endParaRPr lang="en-US"/>
        </a:p>
      </dgm:t>
    </dgm:pt>
    <dgm:pt modelId="{712820E7-D92C-4B8B-B286-6A546A252AD9}" type="pres">
      <dgm:prSet presAssocID="{451E52D2-3F96-4CE9-939D-7BECE58A61D5}" presName="child1Text" presStyleLbl="bgAcc1" presStyleIdx="0" presStyleCnt="4">
        <dgm:presLayoutVars>
          <dgm:bulletEnabled val="1"/>
        </dgm:presLayoutVars>
      </dgm:prSet>
      <dgm:spPr/>
      <dgm:t>
        <a:bodyPr/>
        <a:lstStyle/>
        <a:p>
          <a:endParaRPr lang="en-US"/>
        </a:p>
      </dgm:t>
    </dgm:pt>
    <dgm:pt modelId="{27139E32-EF32-403F-9A87-7EED2377251C}" type="pres">
      <dgm:prSet presAssocID="{451E52D2-3F96-4CE9-939D-7BECE58A61D5}" presName="child2group" presStyleCnt="0"/>
      <dgm:spPr/>
      <dgm:t>
        <a:bodyPr/>
        <a:lstStyle/>
        <a:p>
          <a:endParaRPr lang="en-US"/>
        </a:p>
      </dgm:t>
    </dgm:pt>
    <dgm:pt modelId="{4584FA1E-A353-4E25-84D1-4A0B38C0443B}" type="pres">
      <dgm:prSet presAssocID="{451E52D2-3F96-4CE9-939D-7BECE58A61D5}" presName="child2" presStyleLbl="bgAcc1" presStyleIdx="1" presStyleCnt="4" custLinFactNeighborX="17710" custLinFactNeighborY="1862"/>
      <dgm:spPr/>
      <dgm:t>
        <a:bodyPr/>
        <a:lstStyle/>
        <a:p>
          <a:endParaRPr lang="en-US"/>
        </a:p>
      </dgm:t>
    </dgm:pt>
    <dgm:pt modelId="{94261EB4-0336-4DAB-A90C-6EC1F813341F}" type="pres">
      <dgm:prSet presAssocID="{451E52D2-3F96-4CE9-939D-7BECE58A61D5}" presName="child2Text" presStyleLbl="bgAcc1" presStyleIdx="1" presStyleCnt="4">
        <dgm:presLayoutVars>
          <dgm:bulletEnabled val="1"/>
        </dgm:presLayoutVars>
      </dgm:prSet>
      <dgm:spPr/>
      <dgm:t>
        <a:bodyPr/>
        <a:lstStyle/>
        <a:p>
          <a:endParaRPr lang="en-US"/>
        </a:p>
      </dgm:t>
    </dgm:pt>
    <dgm:pt modelId="{D7E023DD-C9B5-4592-A575-DE28B6B6AAEF}" type="pres">
      <dgm:prSet presAssocID="{451E52D2-3F96-4CE9-939D-7BECE58A61D5}" presName="child3group" presStyleCnt="0"/>
      <dgm:spPr/>
      <dgm:t>
        <a:bodyPr/>
        <a:lstStyle/>
        <a:p>
          <a:endParaRPr lang="en-US"/>
        </a:p>
      </dgm:t>
    </dgm:pt>
    <dgm:pt modelId="{F8A98195-5E0E-46A4-83F0-7F0C9BEACE73}" type="pres">
      <dgm:prSet presAssocID="{451E52D2-3F96-4CE9-939D-7BECE58A61D5}" presName="child3" presStyleLbl="bgAcc1" presStyleIdx="2" presStyleCnt="4" custLinFactNeighborX="17710" custLinFactNeighborY="296"/>
      <dgm:spPr/>
      <dgm:t>
        <a:bodyPr/>
        <a:lstStyle/>
        <a:p>
          <a:endParaRPr lang="en-US"/>
        </a:p>
      </dgm:t>
    </dgm:pt>
    <dgm:pt modelId="{51FE6B63-721A-4C43-A122-D106EA00D8EF}" type="pres">
      <dgm:prSet presAssocID="{451E52D2-3F96-4CE9-939D-7BECE58A61D5}" presName="child3Text" presStyleLbl="bgAcc1" presStyleIdx="2" presStyleCnt="4">
        <dgm:presLayoutVars>
          <dgm:bulletEnabled val="1"/>
        </dgm:presLayoutVars>
      </dgm:prSet>
      <dgm:spPr/>
      <dgm:t>
        <a:bodyPr/>
        <a:lstStyle/>
        <a:p>
          <a:endParaRPr lang="en-US"/>
        </a:p>
      </dgm:t>
    </dgm:pt>
    <dgm:pt modelId="{ADD4025E-1D6B-4AE5-B0A7-7B5C14A8A741}" type="pres">
      <dgm:prSet presAssocID="{451E52D2-3F96-4CE9-939D-7BECE58A61D5}" presName="child4group" presStyleCnt="0"/>
      <dgm:spPr/>
      <dgm:t>
        <a:bodyPr/>
        <a:lstStyle/>
        <a:p>
          <a:endParaRPr lang="en-US"/>
        </a:p>
      </dgm:t>
    </dgm:pt>
    <dgm:pt modelId="{07D947A1-AEA7-4E0A-ADB0-B2FA5898B55A}" type="pres">
      <dgm:prSet presAssocID="{451E52D2-3F96-4CE9-939D-7BECE58A61D5}" presName="child4" presStyleLbl="bgAcc1" presStyleIdx="3" presStyleCnt="4" custLinFactNeighborX="-16497"/>
      <dgm:spPr/>
      <dgm:t>
        <a:bodyPr/>
        <a:lstStyle/>
        <a:p>
          <a:endParaRPr lang="en-US"/>
        </a:p>
      </dgm:t>
    </dgm:pt>
    <dgm:pt modelId="{806B5A25-315E-41F4-8CDA-31AB9046B3BB}" type="pres">
      <dgm:prSet presAssocID="{451E52D2-3F96-4CE9-939D-7BECE58A61D5}" presName="child4Text" presStyleLbl="bgAcc1" presStyleIdx="3" presStyleCnt="4">
        <dgm:presLayoutVars>
          <dgm:bulletEnabled val="1"/>
        </dgm:presLayoutVars>
      </dgm:prSet>
      <dgm:spPr/>
      <dgm:t>
        <a:bodyPr/>
        <a:lstStyle/>
        <a:p>
          <a:endParaRPr lang="en-US"/>
        </a:p>
      </dgm:t>
    </dgm:pt>
    <dgm:pt modelId="{54AB3FDC-6471-469E-A60B-FF222E2EF3ED}" type="pres">
      <dgm:prSet presAssocID="{451E52D2-3F96-4CE9-939D-7BECE58A61D5}" presName="childPlaceholder" presStyleCnt="0"/>
      <dgm:spPr/>
      <dgm:t>
        <a:bodyPr/>
        <a:lstStyle/>
        <a:p>
          <a:endParaRPr lang="en-US"/>
        </a:p>
      </dgm:t>
    </dgm:pt>
    <dgm:pt modelId="{3808D110-05FF-4556-9EA2-93D13727EA87}" type="pres">
      <dgm:prSet presAssocID="{451E52D2-3F96-4CE9-939D-7BECE58A61D5}" presName="circle" presStyleCnt="0"/>
      <dgm:spPr/>
      <dgm:t>
        <a:bodyPr/>
        <a:lstStyle/>
        <a:p>
          <a:endParaRPr lang="en-US"/>
        </a:p>
      </dgm:t>
    </dgm:pt>
    <dgm:pt modelId="{2C848CAE-8558-4D7A-9F0E-F9FE3EF438FC}" type="pres">
      <dgm:prSet presAssocID="{451E52D2-3F96-4CE9-939D-7BECE58A61D5}" presName="quadrant1" presStyleLbl="node1" presStyleIdx="0" presStyleCnt="4">
        <dgm:presLayoutVars>
          <dgm:chMax val="1"/>
          <dgm:bulletEnabled val="1"/>
        </dgm:presLayoutVars>
      </dgm:prSet>
      <dgm:spPr/>
      <dgm:t>
        <a:bodyPr/>
        <a:lstStyle/>
        <a:p>
          <a:endParaRPr lang="en-US"/>
        </a:p>
      </dgm:t>
    </dgm:pt>
    <dgm:pt modelId="{531E07B9-7B50-4417-B9A3-79AECEE8287C}" type="pres">
      <dgm:prSet presAssocID="{451E52D2-3F96-4CE9-939D-7BECE58A61D5}" presName="quadrant2" presStyleLbl="node1" presStyleIdx="1" presStyleCnt="4">
        <dgm:presLayoutVars>
          <dgm:chMax val="1"/>
          <dgm:bulletEnabled val="1"/>
        </dgm:presLayoutVars>
      </dgm:prSet>
      <dgm:spPr/>
      <dgm:t>
        <a:bodyPr/>
        <a:lstStyle/>
        <a:p>
          <a:endParaRPr lang="en-US"/>
        </a:p>
      </dgm:t>
    </dgm:pt>
    <dgm:pt modelId="{84DE88A3-913B-4E14-8279-0BEB33385632}" type="pres">
      <dgm:prSet presAssocID="{451E52D2-3F96-4CE9-939D-7BECE58A61D5}" presName="quadrant3" presStyleLbl="node1" presStyleIdx="2" presStyleCnt="4">
        <dgm:presLayoutVars>
          <dgm:chMax val="1"/>
          <dgm:bulletEnabled val="1"/>
        </dgm:presLayoutVars>
      </dgm:prSet>
      <dgm:spPr/>
      <dgm:t>
        <a:bodyPr/>
        <a:lstStyle/>
        <a:p>
          <a:endParaRPr lang="en-US"/>
        </a:p>
      </dgm:t>
    </dgm:pt>
    <dgm:pt modelId="{1F2BA1A3-B460-4134-9E82-A5A0AAD348DB}" type="pres">
      <dgm:prSet presAssocID="{451E52D2-3F96-4CE9-939D-7BECE58A61D5}" presName="quadrant4" presStyleLbl="node1" presStyleIdx="3" presStyleCnt="4">
        <dgm:presLayoutVars>
          <dgm:chMax val="1"/>
          <dgm:bulletEnabled val="1"/>
        </dgm:presLayoutVars>
      </dgm:prSet>
      <dgm:spPr/>
      <dgm:t>
        <a:bodyPr/>
        <a:lstStyle/>
        <a:p>
          <a:endParaRPr lang="en-US"/>
        </a:p>
      </dgm:t>
    </dgm:pt>
    <dgm:pt modelId="{C62C73F8-4885-4C97-8510-999BBF709D02}" type="pres">
      <dgm:prSet presAssocID="{451E52D2-3F96-4CE9-939D-7BECE58A61D5}" presName="quadrantPlaceholder" presStyleCnt="0"/>
      <dgm:spPr/>
      <dgm:t>
        <a:bodyPr/>
        <a:lstStyle/>
        <a:p>
          <a:endParaRPr lang="en-US"/>
        </a:p>
      </dgm:t>
    </dgm:pt>
    <dgm:pt modelId="{38ACEA2C-5D5E-4E0A-AB0D-1663D40400BB}" type="pres">
      <dgm:prSet presAssocID="{451E52D2-3F96-4CE9-939D-7BECE58A61D5}" presName="center1" presStyleLbl="fgShp" presStyleIdx="0" presStyleCnt="2"/>
      <dgm:spPr/>
      <dgm:t>
        <a:bodyPr/>
        <a:lstStyle/>
        <a:p>
          <a:endParaRPr lang="en-US"/>
        </a:p>
      </dgm:t>
    </dgm:pt>
    <dgm:pt modelId="{6E9B7921-070A-492E-A2FD-5A2F23AA61A4}" type="pres">
      <dgm:prSet presAssocID="{451E52D2-3F96-4CE9-939D-7BECE58A61D5}" presName="center2" presStyleLbl="fgShp" presStyleIdx="1" presStyleCnt="2"/>
      <dgm:spPr/>
      <dgm:t>
        <a:bodyPr/>
        <a:lstStyle/>
        <a:p>
          <a:endParaRPr lang="en-US"/>
        </a:p>
      </dgm:t>
    </dgm:pt>
  </dgm:ptLst>
  <dgm:cxnLst>
    <dgm:cxn modelId="{CC2CF740-ED5A-40CB-9A73-5A53714DB6F9}" type="presOf" srcId="{AC04B529-9FD3-4791-8BE4-81C62206DFBE}" destId="{806B5A25-315E-41F4-8CDA-31AB9046B3BB}" srcOrd="1" destOrd="0" presId="urn:microsoft.com/office/officeart/2005/8/layout/cycle4"/>
    <dgm:cxn modelId="{19CC5B83-BF5F-4B34-A9F6-79C91291E743}" type="presOf" srcId="{72FBE7B0-FEFF-469C-AF7B-ADEA3C4301ED}" destId="{F8A98195-5E0E-46A4-83F0-7F0C9BEACE73}" srcOrd="0" destOrd="0" presId="urn:microsoft.com/office/officeart/2005/8/layout/cycle4"/>
    <dgm:cxn modelId="{33FC7586-9E85-4833-8F2F-4CE089B75A65}" srcId="{451E52D2-3F96-4CE9-939D-7BECE58A61D5}" destId="{A31F36BE-D340-4F65-A1E7-03C0D904E5CE}" srcOrd="2" destOrd="0" parTransId="{D028D894-CFED-4513-AEDD-B7BED78DF455}" sibTransId="{D842A2EE-40BB-4586-B141-B397D10CCE7B}"/>
    <dgm:cxn modelId="{0B99A196-084B-4695-A8DF-BE3F2171920E}" srcId="{4A6CD188-C265-4A54-9AC5-EB6B1519EEF6}" destId="{D756DC3B-A1B9-4BA5-A743-892B279F393F}" srcOrd="0" destOrd="0" parTransId="{4DD007B4-839C-44F6-8EDE-8C53471C0176}" sibTransId="{588D838D-2BEA-4FF9-A687-AF8826B69953}"/>
    <dgm:cxn modelId="{9BF5073E-C1D9-4180-8640-445205B49DD9}" type="presOf" srcId="{451E52D2-3F96-4CE9-939D-7BECE58A61D5}" destId="{421498FD-47B3-407B-8E54-7EF3726F6739}" srcOrd="0" destOrd="0" presId="urn:microsoft.com/office/officeart/2005/8/layout/cycle4"/>
    <dgm:cxn modelId="{FA926E9C-7E61-4209-B509-E23AB078F969}" type="presOf" srcId="{D756DC3B-A1B9-4BA5-A743-892B279F393F}" destId="{712820E7-D92C-4B8B-B286-6A546A252AD9}" srcOrd="1" destOrd="0" presId="urn:microsoft.com/office/officeart/2005/8/layout/cycle4"/>
    <dgm:cxn modelId="{D32E8DFA-82F6-4BBD-9F6C-95A42047D3E0}" srcId="{BCFE9DA0-0540-48FF-B45B-3CB3B4E3490C}" destId="{AC04B529-9FD3-4791-8BE4-81C62206DFBE}" srcOrd="0" destOrd="0" parTransId="{4DEEAA3F-4877-4207-8DD9-E8056285B717}" sibTransId="{08E83230-7495-4B58-B17C-95330DE0DDAE}"/>
    <dgm:cxn modelId="{BEC95008-5AA6-4A79-BE39-BA308CADB951}" srcId="{451E52D2-3F96-4CE9-939D-7BECE58A61D5}" destId="{BCFE9DA0-0540-48FF-B45B-3CB3B4E3490C}" srcOrd="3" destOrd="0" parTransId="{58494262-C3BE-4556-9A26-7B3103E89278}" sibTransId="{AF7BCF76-A66A-447A-BF99-924B2012CFF3}"/>
    <dgm:cxn modelId="{96F55923-3C9A-4DB6-A594-572C7296C62B}" type="presOf" srcId="{D756DC3B-A1B9-4BA5-A743-892B279F393F}" destId="{E951AFA9-304B-41F4-9863-43CC91B76BCC}" srcOrd="0" destOrd="0" presId="urn:microsoft.com/office/officeart/2005/8/layout/cycle4"/>
    <dgm:cxn modelId="{56A75716-C163-4819-A037-33CB926B4203}" srcId="{20D3AABE-6F92-4712-AE31-17052F5C1904}" destId="{CFD960BB-08C8-4C18-A31A-D48B9C2CE11F}" srcOrd="0" destOrd="0" parTransId="{A1F6CF81-5B13-4F2F-AADB-02932581E1FF}" sibTransId="{F53CBF66-A3FB-4579-896F-4CBF7DDEA8BC}"/>
    <dgm:cxn modelId="{E6E19768-E99B-435F-8CEF-90FC22AB6E8E}" type="presOf" srcId="{4A6CD188-C265-4A54-9AC5-EB6B1519EEF6}" destId="{2C848CAE-8558-4D7A-9F0E-F9FE3EF438FC}" srcOrd="0" destOrd="0" presId="urn:microsoft.com/office/officeart/2005/8/layout/cycle4"/>
    <dgm:cxn modelId="{1263BA7F-3CEB-4B8E-8CDC-D9DEBAEF9ABA}" type="presOf" srcId="{CFD960BB-08C8-4C18-A31A-D48B9C2CE11F}" destId="{94261EB4-0336-4DAB-A90C-6EC1F813341F}" srcOrd="1" destOrd="0" presId="urn:microsoft.com/office/officeart/2005/8/layout/cycle4"/>
    <dgm:cxn modelId="{89844505-A6C6-423E-AE6F-7801E1D0157E}" type="presOf" srcId="{BCFE9DA0-0540-48FF-B45B-3CB3B4E3490C}" destId="{1F2BA1A3-B460-4134-9E82-A5A0AAD348DB}" srcOrd="0" destOrd="0" presId="urn:microsoft.com/office/officeart/2005/8/layout/cycle4"/>
    <dgm:cxn modelId="{842EA64E-DF30-4BCD-A66C-FDBF0063631B}" type="presOf" srcId="{20D3AABE-6F92-4712-AE31-17052F5C1904}" destId="{531E07B9-7B50-4417-B9A3-79AECEE8287C}" srcOrd="0" destOrd="0" presId="urn:microsoft.com/office/officeart/2005/8/layout/cycle4"/>
    <dgm:cxn modelId="{8FCD73A7-2748-4EF7-A7E2-966916417347}" srcId="{451E52D2-3F96-4CE9-939D-7BECE58A61D5}" destId="{4A6CD188-C265-4A54-9AC5-EB6B1519EEF6}" srcOrd="0" destOrd="0" parTransId="{5D1DAE02-E739-4368-822C-026E7A39D3FC}" sibTransId="{3CE08A92-1730-423C-80A0-A1EB5A082263}"/>
    <dgm:cxn modelId="{A81996EF-41C1-4F3E-AB50-F7730C466819}" srcId="{451E52D2-3F96-4CE9-939D-7BECE58A61D5}" destId="{20D3AABE-6F92-4712-AE31-17052F5C1904}" srcOrd="1" destOrd="0" parTransId="{4D18F84F-8697-4EC4-94C8-15928C7CBE6C}" sibTransId="{466D0768-9BDF-4091-8F0D-213E87DE90D7}"/>
    <dgm:cxn modelId="{1D2578BF-8389-46B1-AECB-08C9EF77BF9C}" type="presOf" srcId="{AC04B529-9FD3-4791-8BE4-81C62206DFBE}" destId="{07D947A1-AEA7-4E0A-ADB0-B2FA5898B55A}" srcOrd="0" destOrd="0" presId="urn:microsoft.com/office/officeart/2005/8/layout/cycle4"/>
    <dgm:cxn modelId="{148C4763-BB80-4B38-B05D-62FFEE8FD0A5}" type="presOf" srcId="{72FBE7B0-FEFF-469C-AF7B-ADEA3C4301ED}" destId="{51FE6B63-721A-4C43-A122-D106EA00D8EF}" srcOrd="1" destOrd="0" presId="urn:microsoft.com/office/officeart/2005/8/layout/cycle4"/>
    <dgm:cxn modelId="{A649DD54-B990-421A-8C12-B4C6853E58AB}" srcId="{A31F36BE-D340-4F65-A1E7-03C0D904E5CE}" destId="{72FBE7B0-FEFF-469C-AF7B-ADEA3C4301ED}" srcOrd="0" destOrd="0" parTransId="{32D4C810-ED0F-4046-94FB-392C2B5FAD0E}" sibTransId="{254A6A1F-B004-4EB2-9449-568AA189BCE6}"/>
    <dgm:cxn modelId="{6C3A004D-9DDD-412D-952E-023B9B7F0494}" type="presOf" srcId="{A31F36BE-D340-4F65-A1E7-03C0D904E5CE}" destId="{84DE88A3-913B-4E14-8279-0BEB33385632}" srcOrd="0" destOrd="0" presId="urn:microsoft.com/office/officeart/2005/8/layout/cycle4"/>
    <dgm:cxn modelId="{62D2B630-6B0D-418A-B8A9-CD2B98B2AFFD}" type="presOf" srcId="{CFD960BB-08C8-4C18-A31A-D48B9C2CE11F}" destId="{4584FA1E-A353-4E25-84D1-4A0B38C0443B}" srcOrd="0" destOrd="0" presId="urn:microsoft.com/office/officeart/2005/8/layout/cycle4"/>
    <dgm:cxn modelId="{B363285B-7A12-4021-94B0-1AB23591B4D7}" type="presParOf" srcId="{421498FD-47B3-407B-8E54-7EF3726F6739}" destId="{CD2EA8D6-1E9F-40B1-805F-7F7E50D58361}" srcOrd="0" destOrd="0" presId="urn:microsoft.com/office/officeart/2005/8/layout/cycle4"/>
    <dgm:cxn modelId="{93A1CD6B-8B2C-41BB-8541-019D4A780827}" type="presParOf" srcId="{CD2EA8D6-1E9F-40B1-805F-7F7E50D58361}" destId="{E6CA8689-F3F1-48CA-AE70-53F408EC81CF}" srcOrd="0" destOrd="0" presId="urn:microsoft.com/office/officeart/2005/8/layout/cycle4"/>
    <dgm:cxn modelId="{8906710B-113F-4DDC-9D2C-79FC08B66465}" type="presParOf" srcId="{E6CA8689-F3F1-48CA-AE70-53F408EC81CF}" destId="{E951AFA9-304B-41F4-9863-43CC91B76BCC}" srcOrd="0" destOrd="0" presId="urn:microsoft.com/office/officeart/2005/8/layout/cycle4"/>
    <dgm:cxn modelId="{DC13C0DF-6E8C-4674-8D08-2E67FFB826FE}" type="presParOf" srcId="{E6CA8689-F3F1-48CA-AE70-53F408EC81CF}" destId="{712820E7-D92C-4B8B-B286-6A546A252AD9}" srcOrd="1" destOrd="0" presId="urn:microsoft.com/office/officeart/2005/8/layout/cycle4"/>
    <dgm:cxn modelId="{5177C695-CF10-4CCB-989F-16129BC2FB46}" type="presParOf" srcId="{CD2EA8D6-1E9F-40B1-805F-7F7E50D58361}" destId="{27139E32-EF32-403F-9A87-7EED2377251C}" srcOrd="1" destOrd="0" presId="urn:microsoft.com/office/officeart/2005/8/layout/cycle4"/>
    <dgm:cxn modelId="{590045C9-A29F-4E1C-BEDF-6F2640D23D6D}" type="presParOf" srcId="{27139E32-EF32-403F-9A87-7EED2377251C}" destId="{4584FA1E-A353-4E25-84D1-4A0B38C0443B}" srcOrd="0" destOrd="0" presId="urn:microsoft.com/office/officeart/2005/8/layout/cycle4"/>
    <dgm:cxn modelId="{9EC91D49-8423-47A2-A4D3-719A5151DECC}" type="presParOf" srcId="{27139E32-EF32-403F-9A87-7EED2377251C}" destId="{94261EB4-0336-4DAB-A90C-6EC1F813341F}" srcOrd="1" destOrd="0" presId="urn:microsoft.com/office/officeart/2005/8/layout/cycle4"/>
    <dgm:cxn modelId="{046F2F27-8510-480B-8AAE-97574C45A556}" type="presParOf" srcId="{CD2EA8D6-1E9F-40B1-805F-7F7E50D58361}" destId="{D7E023DD-C9B5-4592-A575-DE28B6B6AAEF}" srcOrd="2" destOrd="0" presId="urn:microsoft.com/office/officeart/2005/8/layout/cycle4"/>
    <dgm:cxn modelId="{5C386AA3-5858-4BFD-A1E2-234142C782A4}" type="presParOf" srcId="{D7E023DD-C9B5-4592-A575-DE28B6B6AAEF}" destId="{F8A98195-5E0E-46A4-83F0-7F0C9BEACE73}" srcOrd="0" destOrd="0" presId="urn:microsoft.com/office/officeart/2005/8/layout/cycle4"/>
    <dgm:cxn modelId="{FE7B744F-44E3-4AB3-B20C-206E0F6116D3}" type="presParOf" srcId="{D7E023DD-C9B5-4592-A575-DE28B6B6AAEF}" destId="{51FE6B63-721A-4C43-A122-D106EA00D8EF}" srcOrd="1" destOrd="0" presId="urn:microsoft.com/office/officeart/2005/8/layout/cycle4"/>
    <dgm:cxn modelId="{D3592C62-86DE-43D8-BD96-88A00031AA86}" type="presParOf" srcId="{CD2EA8D6-1E9F-40B1-805F-7F7E50D58361}" destId="{ADD4025E-1D6B-4AE5-B0A7-7B5C14A8A741}" srcOrd="3" destOrd="0" presId="urn:microsoft.com/office/officeart/2005/8/layout/cycle4"/>
    <dgm:cxn modelId="{65628FC6-80CA-4553-AEF6-78551F5A3E28}" type="presParOf" srcId="{ADD4025E-1D6B-4AE5-B0A7-7B5C14A8A741}" destId="{07D947A1-AEA7-4E0A-ADB0-B2FA5898B55A}" srcOrd="0" destOrd="0" presId="urn:microsoft.com/office/officeart/2005/8/layout/cycle4"/>
    <dgm:cxn modelId="{2A4308D3-8FA4-4D50-AAA5-AFF54D26F3DA}" type="presParOf" srcId="{ADD4025E-1D6B-4AE5-B0A7-7B5C14A8A741}" destId="{806B5A25-315E-41F4-8CDA-31AB9046B3BB}" srcOrd="1" destOrd="0" presId="urn:microsoft.com/office/officeart/2005/8/layout/cycle4"/>
    <dgm:cxn modelId="{198211AE-B7C9-408D-ADC9-DBEA884CEA05}" type="presParOf" srcId="{CD2EA8D6-1E9F-40B1-805F-7F7E50D58361}" destId="{54AB3FDC-6471-469E-A60B-FF222E2EF3ED}" srcOrd="4" destOrd="0" presId="urn:microsoft.com/office/officeart/2005/8/layout/cycle4"/>
    <dgm:cxn modelId="{CCAB73DA-5C61-4813-8A3D-89A6E39195FF}" type="presParOf" srcId="{421498FD-47B3-407B-8E54-7EF3726F6739}" destId="{3808D110-05FF-4556-9EA2-93D13727EA87}" srcOrd="1" destOrd="0" presId="urn:microsoft.com/office/officeart/2005/8/layout/cycle4"/>
    <dgm:cxn modelId="{BC36C718-2EAC-4981-B11D-5EAF9243E7CE}" type="presParOf" srcId="{3808D110-05FF-4556-9EA2-93D13727EA87}" destId="{2C848CAE-8558-4D7A-9F0E-F9FE3EF438FC}" srcOrd="0" destOrd="0" presId="urn:microsoft.com/office/officeart/2005/8/layout/cycle4"/>
    <dgm:cxn modelId="{66E388F0-83C9-4731-884D-61CE52EFB7D9}" type="presParOf" srcId="{3808D110-05FF-4556-9EA2-93D13727EA87}" destId="{531E07B9-7B50-4417-B9A3-79AECEE8287C}" srcOrd="1" destOrd="0" presId="urn:microsoft.com/office/officeart/2005/8/layout/cycle4"/>
    <dgm:cxn modelId="{CE53FCD5-A05E-4C27-8F78-F77C66FB2B9A}" type="presParOf" srcId="{3808D110-05FF-4556-9EA2-93D13727EA87}" destId="{84DE88A3-913B-4E14-8279-0BEB33385632}" srcOrd="2" destOrd="0" presId="urn:microsoft.com/office/officeart/2005/8/layout/cycle4"/>
    <dgm:cxn modelId="{CB65CEDC-173B-4CC6-836A-E68341E4A0B8}" type="presParOf" srcId="{3808D110-05FF-4556-9EA2-93D13727EA87}" destId="{1F2BA1A3-B460-4134-9E82-A5A0AAD348DB}" srcOrd="3" destOrd="0" presId="urn:microsoft.com/office/officeart/2005/8/layout/cycle4"/>
    <dgm:cxn modelId="{4B4766FD-2DCD-4B2F-AB2B-5BC63397AF47}" type="presParOf" srcId="{3808D110-05FF-4556-9EA2-93D13727EA87}" destId="{C62C73F8-4885-4C97-8510-999BBF709D02}" srcOrd="4" destOrd="0" presId="urn:microsoft.com/office/officeart/2005/8/layout/cycle4"/>
    <dgm:cxn modelId="{C293FA2E-150A-4749-A7C8-584E65F7D707}" type="presParOf" srcId="{421498FD-47B3-407B-8E54-7EF3726F6739}" destId="{38ACEA2C-5D5E-4E0A-AB0D-1663D40400BB}" srcOrd="2" destOrd="0" presId="urn:microsoft.com/office/officeart/2005/8/layout/cycle4"/>
    <dgm:cxn modelId="{F7F43E79-4807-482D-8C40-4D1D79414AC7}" type="presParOf" srcId="{421498FD-47B3-407B-8E54-7EF3726F6739}" destId="{6E9B7921-070A-492E-A2FD-5A2F23AA61A4}" srcOrd="3" destOrd="0" presId="urn:microsoft.com/office/officeart/2005/8/layout/cycle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7762C00-6828-400D-803D-AF51D779F8C8}" type="doc">
      <dgm:prSet loTypeId="urn:microsoft.com/office/officeart/2008/layout/VerticalCurvedList" loCatId="list" qsTypeId="urn:microsoft.com/office/officeart/2005/8/quickstyle/simple4" qsCatId="simple" csTypeId="urn:microsoft.com/office/officeart/2005/8/colors/colorful5" csCatId="colorful" phldr="1"/>
      <dgm:spPr/>
      <dgm:t>
        <a:bodyPr/>
        <a:lstStyle/>
        <a:p>
          <a:endParaRPr lang="en-US"/>
        </a:p>
      </dgm:t>
    </dgm:pt>
    <dgm:pt modelId="{991C001B-39D5-4181-9BA2-338DC91637E8}">
      <dgm:prSet phldrT="[Text]" custT="1"/>
      <dgm:spPr/>
      <dgm:t>
        <a:bodyPr/>
        <a:lstStyle/>
        <a:p>
          <a:r>
            <a:rPr lang="en-US" sz="2400" b="1" dirty="0" smtClean="0"/>
            <a:t>What gets measured gets done</a:t>
          </a:r>
          <a:endParaRPr lang="en-US" sz="2400" b="1" dirty="0"/>
        </a:p>
      </dgm:t>
    </dgm:pt>
    <dgm:pt modelId="{EA575265-9DAA-4356-ABA0-13821803FE67}" type="parTrans" cxnId="{E1DF343D-95F0-4C4C-A185-9F7E1D3CBD79}">
      <dgm:prSet/>
      <dgm:spPr/>
      <dgm:t>
        <a:bodyPr/>
        <a:lstStyle/>
        <a:p>
          <a:endParaRPr lang="en-US" sz="2200" b="1"/>
        </a:p>
      </dgm:t>
    </dgm:pt>
    <dgm:pt modelId="{19461DB9-9794-4C94-B7D7-71147E2F95BC}" type="sibTrans" cxnId="{E1DF343D-95F0-4C4C-A185-9F7E1D3CBD79}">
      <dgm:prSet/>
      <dgm:spPr/>
      <dgm:t>
        <a:bodyPr/>
        <a:lstStyle/>
        <a:p>
          <a:endParaRPr lang="en-US" sz="2200" b="1"/>
        </a:p>
      </dgm:t>
    </dgm:pt>
    <dgm:pt modelId="{7EADC93E-2AED-4629-B0A3-9AAC094E9394}">
      <dgm:prSet phldrT="[Text]" custT="1"/>
      <dgm:spPr/>
      <dgm:t>
        <a:bodyPr/>
        <a:lstStyle/>
        <a:p>
          <a:r>
            <a:rPr lang="en-US" sz="2200" b="1" dirty="0" smtClean="0"/>
            <a:t>If you don’t measure results, you can’t tell success from failure</a:t>
          </a:r>
          <a:endParaRPr lang="en-US" sz="2200" b="1" dirty="0"/>
        </a:p>
      </dgm:t>
    </dgm:pt>
    <dgm:pt modelId="{498058FB-E033-41C1-9E85-43AAE79DB43B}" type="parTrans" cxnId="{327B23CA-FC06-4A04-A0D8-9FC80D73C62A}">
      <dgm:prSet/>
      <dgm:spPr/>
      <dgm:t>
        <a:bodyPr/>
        <a:lstStyle/>
        <a:p>
          <a:endParaRPr lang="en-US" sz="2200" b="1"/>
        </a:p>
      </dgm:t>
    </dgm:pt>
    <dgm:pt modelId="{238B04C9-86C2-4C27-B175-321E1E016229}" type="sibTrans" cxnId="{327B23CA-FC06-4A04-A0D8-9FC80D73C62A}">
      <dgm:prSet/>
      <dgm:spPr/>
      <dgm:t>
        <a:bodyPr/>
        <a:lstStyle/>
        <a:p>
          <a:endParaRPr lang="en-US" sz="2200" b="1"/>
        </a:p>
      </dgm:t>
    </dgm:pt>
    <dgm:pt modelId="{E86C9B04-84B4-4EB0-BE7D-65CA0E8B3E39}">
      <dgm:prSet phldrT="[Text]" custT="1"/>
      <dgm:spPr/>
      <dgm:t>
        <a:bodyPr/>
        <a:lstStyle/>
        <a:p>
          <a:r>
            <a:rPr lang="en-US" sz="2400" b="1" dirty="0" smtClean="0"/>
            <a:t>If you can’t see success, you can’t reward it</a:t>
          </a:r>
          <a:endParaRPr lang="en-US" sz="2400" b="1" dirty="0"/>
        </a:p>
      </dgm:t>
    </dgm:pt>
    <dgm:pt modelId="{0D269262-0A1D-4A9D-8783-4112AAD2B463}" type="parTrans" cxnId="{3859479E-C785-4400-9A27-CCFEF2BD575B}">
      <dgm:prSet/>
      <dgm:spPr/>
      <dgm:t>
        <a:bodyPr/>
        <a:lstStyle/>
        <a:p>
          <a:endParaRPr lang="en-US" sz="2200" b="1"/>
        </a:p>
      </dgm:t>
    </dgm:pt>
    <dgm:pt modelId="{B0F71897-DFFB-4A7B-81EE-46AE9C64F76F}" type="sibTrans" cxnId="{3859479E-C785-4400-9A27-CCFEF2BD575B}">
      <dgm:prSet/>
      <dgm:spPr/>
      <dgm:t>
        <a:bodyPr/>
        <a:lstStyle/>
        <a:p>
          <a:endParaRPr lang="en-US" sz="2200" b="1"/>
        </a:p>
      </dgm:t>
    </dgm:pt>
    <dgm:pt modelId="{B3AD49A8-030E-4802-B2D8-A6C1D31ED67F}">
      <dgm:prSet custT="1"/>
      <dgm:spPr/>
      <dgm:t>
        <a:bodyPr/>
        <a:lstStyle/>
        <a:p>
          <a:r>
            <a:rPr lang="en-US" sz="2100" b="1" dirty="0" smtClean="0"/>
            <a:t>If you can’t reward success, you’re probably rewarding failure</a:t>
          </a:r>
          <a:endParaRPr lang="en-US" sz="2100" b="1" dirty="0"/>
        </a:p>
      </dgm:t>
    </dgm:pt>
    <dgm:pt modelId="{967A29DB-B22C-43B8-9AC9-82933BEF30A0}" type="parTrans" cxnId="{A7054019-3FA9-40D4-8C6C-D917B7BE58FB}">
      <dgm:prSet/>
      <dgm:spPr/>
      <dgm:t>
        <a:bodyPr/>
        <a:lstStyle/>
        <a:p>
          <a:endParaRPr lang="en-US" sz="2200" b="1"/>
        </a:p>
      </dgm:t>
    </dgm:pt>
    <dgm:pt modelId="{7C8AB231-C486-4365-B9A2-B4DCE780D8D4}" type="sibTrans" cxnId="{A7054019-3FA9-40D4-8C6C-D917B7BE58FB}">
      <dgm:prSet/>
      <dgm:spPr/>
      <dgm:t>
        <a:bodyPr/>
        <a:lstStyle/>
        <a:p>
          <a:endParaRPr lang="en-US" sz="2200" b="1"/>
        </a:p>
      </dgm:t>
    </dgm:pt>
    <dgm:pt modelId="{50FCE27A-18E9-40AF-A0D1-45BE1E1AE048}">
      <dgm:prSet custT="1"/>
      <dgm:spPr/>
      <dgm:t>
        <a:bodyPr/>
        <a:lstStyle/>
        <a:p>
          <a:r>
            <a:rPr lang="en-US" sz="2400" b="1" dirty="0" smtClean="0"/>
            <a:t>If you can’t see success, you can’t learn from it</a:t>
          </a:r>
          <a:endParaRPr lang="en-US" sz="2400" b="1" dirty="0"/>
        </a:p>
      </dgm:t>
    </dgm:pt>
    <dgm:pt modelId="{53AC6012-9324-4AED-9EA7-948FC38D9450}" type="parTrans" cxnId="{3FB8C2EC-18B9-4C5D-A5F5-A3CB1CC3AB6B}">
      <dgm:prSet/>
      <dgm:spPr/>
      <dgm:t>
        <a:bodyPr/>
        <a:lstStyle/>
        <a:p>
          <a:endParaRPr lang="en-US" sz="2200" b="1"/>
        </a:p>
      </dgm:t>
    </dgm:pt>
    <dgm:pt modelId="{959055A4-71C6-449D-B969-1B85E83768CF}" type="sibTrans" cxnId="{3FB8C2EC-18B9-4C5D-A5F5-A3CB1CC3AB6B}">
      <dgm:prSet/>
      <dgm:spPr/>
      <dgm:t>
        <a:bodyPr/>
        <a:lstStyle/>
        <a:p>
          <a:endParaRPr lang="en-US" sz="2200" b="1"/>
        </a:p>
      </dgm:t>
    </dgm:pt>
    <dgm:pt modelId="{5B227295-841C-470A-869C-E3A37BF2BADC}">
      <dgm:prSet custT="1"/>
      <dgm:spPr/>
      <dgm:t>
        <a:bodyPr/>
        <a:lstStyle/>
        <a:p>
          <a:r>
            <a:rPr lang="en-US" sz="2400" b="1" dirty="0" smtClean="0"/>
            <a:t>If you can’t recognize failure, you can’t correct it</a:t>
          </a:r>
          <a:endParaRPr lang="en-US" sz="2400" b="1" dirty="0"/>
        </a:p>
      </dgm:t>
    </dgm:pt>
    <dgm:pt modelId="{91A0685F-7816-48A8-99C8-215ED6007518}" type="parTrans" cxnId="{6262ECAE-066B-463D-BB35-7952E893CB83}">
      <dgm:prSet/>
      <dgm:spPr/>
      <dgm:t>
        <a:bodyPr/>
        <a:lstStyle/>
        <a:p>
          <a:endParaRPr lang="en-US" sz="2200" b="1"/>
        </a:p>
      </dgm:t>
    </dgm:pt>
    <dgm:pt modelId="{15CEC097-2AEE-4F70-8DBF-E35AE71D4D49}" type="sibTrans" cxnId="{6262ECAE-066B-463D-BB35-7952E893CB83}">
      <dgm:prSet/>
      <dgm:spPr/>
      <dgm:t>
        <a:bodyPr/>
        <a:lstStyle/>
        <a:p>
          <a:endParaRPr lang="en-US" sz="2200" b="1"/>
        </a:p>
      </dgm:t>
    </dgm:pt>
    <dgm:pt modelId="{3A1C9874-E4DC-463A-A51F-A031743320D1}">
      <dgm:prSet custT="1"/>
      <dgm:spPr/>
      <dgm:t>
        <a:bodyPr/>
        <a:lstStyle/>
        <a:p>
          <a:r>
            <a:rPr lang="en-US" sz="2200" b="1" smtClean="0"/>
            <a:t>If you can demonstrate results, you can win public support</a:t>
          </a:r>
          <a:endParaRPr lang="en-US" sz="2200" b="1"/>
        </a:p>
      </dgm:t>
    </dgm:pt>
    <dgm:pt modelId="{73091B11-ECAB-4F14-BB5B-55F58BC6BEC7}" type="parTrans" cxnId="{AA39A098-0E20-44F8-BAD7-EB649FC83639}">
      <dgm:prSet/>
      <dgm:spPr/>
      <dgm:t>
        <a:bodyPr/>
        <a:lstStyle/>
        <a:p>
          <a:endParaRPr lang="en-US" sz="2200" b="1"/>
        </a:p>
      </dgm:t>
    </dgm:pt>
    <dgm:pt modelId="{808B5F76-72B9-4243-8A9E-74709D31CF34}" type="sibTrans" cxnId="{AA39A098-0E20-44F8-BAD7-EB649FC83639}">
      <dgm:prSet/>
      <dgm:spPr/>
      <dgm:t>
        <a:bodyPr/>
        <a:lstStyle/>
        <a:p>
          <a:endParaRPr lang="en-US" sz="2200" b="1"/>
        </a:p>
      </dgm:t>
    </dgm:pt>
    <dgm:pt modelId="{039E96F3-92EB-4BD0-87F9-239761AB4BD3}" type="pres">
      <dgm:prSet presAssocID="{97762C00-6828-400D-803D-AF51D779F8C8}" presName="Name0" presStyleCnt="0">
        <dgm:presLayoutVars>
          <dgm:chMax val="7"/>
          <dgm:chPref val="7"/>
          <dgm:dir/>
        </dgm:presLayoutVars>
      </dgm:prSet>
      <dgm:spPr/>
      <dgm:t>
        <a:bodyPr/>
        <a:lstStyle/>
        <a:p>
          <a:endParaRPr lang="en-US"/>
        </a:p>
      </dgm:t>
    </dgm:pt>
    <dgm:pt modelId="{4606D6A3-C6E7-413A-B12D-32C97EFD860D}" type="pres">
      <dgm:prSet presAssocID="{97762C00-6828-400D-803D-AF51D779F8C8}" presName="Name1" presStyleCnt="0"/>
      <dgm:spPr/>
      <dgm:t>
        <a:bodyPr/>
        <a:lstStyle/>
        <a:p>
          <a:endParaRPr lang="en-US"/>
        </a:p>
      </dgm:t>
    </dgm:pt>
    <dgm:pt modelId="{E15F4093-5492-46FA-B60C-3B6B06FB7D30}" type="pres">
      <dgm:prSet presAssocID="{97762C00-6828-400D-803D-AF51D779F8C8}" presName="cycle" presStyleCnt="0"/>
      <dgm:spPr/>
      <dgm:t>
        <a:bodyPr/>
        <a:lstStyle/>
        <a:p>
          <a:endParaRPr lang="en-US"/>
        </a:p>
      </dgm:t>
    </dgm:pt>
    <dgm:pt modelId="{28554AE1-3880-42D5-8CFA-4FBD07BC0B2C}" type="pres">
      <dgm:prSet presAssocID="{97762C00-6828-400D-803D-AF51D779F8C8}" presName="srcNode" presStyleLbl="node1" presStyleIdx="0" presStyleCnt="7"/>
      <dgm:spPr/>
      <dgm:t>
        <a:bodyPr/>
        <a:lstStyle/>
        <a:p>
          <a:endParaRPr lang="en-US"/>
        </a:p>
      </dgm:t>
    </dgm:pt>
    <dgm:pt modelId="{3BA9DD38-71CE-47E4-B2E2-ABE6BF9CD6B0}" type="pres">
      <dgm:prSet presAssocID="{97762C00-6828-400D-803D-AF51D779F8C8}" presName="conn" presStyleLbl="parChTrans1D2" presStyleIdx="0" presStyleCnt="1"/>
      <dgm:spPr/>
      <dgm:t>
        <a:bodyPr/>
        <a:lstStyle/>
        <a:p>
          <a:endParaRPr lang="en-US"/>
        </a:p>
      </dgm:t>
    </dgm:pt>
    <dgm:pt modelId="{6EA5A539-E636-475A-935F-338E7F895D31}" type="pres">
      <dgm:prSet presAssocID="{97762C00-6828-400D-803D-AF51D779F8C8}" presName="extraNode" presStyleLbl="node1" presStyleIdx="0" presStyleCnt="7"/>
      <dgm:spPr/>
      <dgm:t>
        <a:bodyPr/>
        <a:lstStyle/>
        <a:p>
          <a:endParaRPr lang="en-US"/>
        </a:p>
      </dgm:t>
    </dgm:pt>
    <dgm:pt modelId="{CDC65DBD-F94D-4772-B2F2-D4BFB02C61B8}" type="pres">
      <dgm:prSet presAssocID="{97762C00-6828-400D-803D-AF51D779F8C8}" presName="dstNode" presStyleLbl="node1" presStyleIdx="0" presStyleCnt="7"/>
      <dgm:spPr/>
      <dgm:t>
        <a:bodyPr/>
        <a:lstStyle/>
        <a:p>
          <a:endParaRPr lang="en-US"/>
        </a:p>
      </dgm:t>
    </dgm:pt>
    <dgm:pt modelId="{9014CEF1-73C9-4BA8-8B0D-44E3F83D6F76}" type="pres">
      <dgm:prSet presAssocID="{991C001B-39D5-4181-9BA2-338DC91637E8}" presName="text_1" presStyleLbl="node1" presStyleIdx="0" presStyleCnt="7">
        <dgm:presLayoutVars>
          <dgm:bulletEnabled val="1"/>
        </dgm:presLayoutVars>
      </dgm:prSet>
      <dgm:spPr/>
      <dgm:t>
        <a:bodyPr/>
        <a:lstStyle/>
        <a:p>
          <a:endParaRPr lang="en-US"/>
        </a:p>
      </dgm:t>
    </dgm:pt>
    <dgm:pt modelId="{4251F14C-EB9A-49D0-BBF7-84519C6B1730}" type="pres">
      <dgm:prSet presAssocID="{991C001B-39D5-4181-9BA2-338DC91637E8}" presName="accent_1" presStyleCnt="0"/>
      <dgm:spPr/>
      <dgm:t>
        <a:bodyPr/>
        <a:lstStyle/>
        <a:p>
          <a:endParaRPr lang="en-US"/>
        </a:p>
      </dgm:t>
    </dgm:pt>
    <dgm:pt modelId="{2B886412-9C6C-4EE5-97E8-8BCE07890107}" type="pres">
      <dgm:prSet presAssocID="{991C001B-39D5-4181-9BA2-338DC91637E8}" presName="accentRepeatNode" presStyleLbl="solidFgAcc1" presStyleIdx="0" presStyleCnt="7"/>
      <dgm:spPr/>
      <dgm:t>
        <a:bodyPr/>
        <a:lstStyle/>
        <a:p>
          <a:endParaRPr lang="en-US"/>
        </a:p>
      </dgm:t>
    </dgm:pt>
    <dgm:pt modelId="{85F98994-1CD0-4716-BF0F-E1FD80817F62}" type="pres">
      <dgm:prSet presAssocID="{7EADC93E-2AED-4629-B0A3-9AAC094E9394}" presName="text_2" presStyleLbl="node1" presStyleIdx="1" presStyleCnt="7">
        <dgm:presLayoutVars>
          <dgm:bulletEnabled val="1"/>
        </dgm:presLayoutVars>
      </dgm:prSet>
      <dgm:spPr/>
      <dgm:t>
        <a:bodyPr/>
        <a:lstStyle/>
        <a:p>
          <a:endParaRPr lang="en-US"/>
        </a:p>
      </dgm:t>
    </dgm:pt>
    <dgm:pt modelId="{F5B44267-B3D1-4585-93A5-D94003D3187C}" type="pres">
      <dgm:prSet presAssocID="{7EADC93E-2AED-4629-B0A3-9AAC094E9394}" presName="accent_2" presStyleCnt="0"/>
      <dgm:spPr/>
      <dgm:t>
        <a:bodyPr/>
        <a:lstStyle/>
        <a:p>
          <a:endParaRPr lang="en-US"/>
        </a:p>
      </dgm:t>
    </dgm:pt>
    <dgm:pt modelId="{22D15FCD-B284-4145-AF57-ABE3B7ABB044}" type="pres">
      <dgm:prSet presAssocID="{7EADC93E-2AED-4629-B0A3-9AAC094E9394}" presName="accentRepeatNode" presStyleLbl="solidFgAcc1" presStyleIdx="1" presStyleCnt="7"/>
      <dgm:spPr/>
      <dgm:t>
        <a:bodyPr/>
        <a:lstStyle/>
        <a:p>
          <a:endParaRPr lang="en-US"/>
        </a:p>
      </dgm:t>
    </dgm:pt>
    <dgm:pt modelId="{39BA0718-6C78-4287-9FA1-A8306B52D630}" type="pres">
      <dgm:prSet presAssocID="{E86C9B04-84B4-4EB0-BE7D-65CA0E8B3E39}" presName="text_3" presStyleLbl="node1" presStyleIdx="2" presStyleCnt="7">
        <dgm:presLayoutVars>
          <dgm:bulletEnabled val="1"/>
        </dgm:presLayoutVars>
      </dgm:prSet>
      <dgm:spPr/>
      <dgm:t>
        <a:bodyPr/>
        <a:lstStyle/>
        <a:p>
          <a:endParaRPr lang="en-US"/>
        </a:p>
      </dgm:t>
    </dgm:pt>
    <dgm:pt modelId="{924162BF-BFAF-48A1-81AE-632E3EEC104D}" type="pres">
      <dgm:prSet presAssocID="{E86C9B04-84B4-4EB0-BE7D-65CA0E8B3E39}" presName="accent_3" presStyleCnt="0"/>
      <dgm:spPr/>
      <dgm:t>
        <a:bodyPr/>
        <a:lstStyle/>
        <a:p>
          <a:endParaRPr lang="en-US"/>
        </a:p>
      </dgm:t>
    </dgm:pt>
    <dgm:pt modelId="{63EF9F2A-601A-46A3-9371-C5F8B9FF2E33}" type="pres">
      <dgm:prSet presAssocID="{E86C9B04-84B4-4EB0-BE7D-65CA0E8B3E39}" presName="accentRepeatNode" presStyleLbl="solidFgAcc1" presStyleIdx="2" presStyleCnt="7"/>
      <dgm:spPr/>
      <dgm:t>
        <a:bodyPr/>
        <a:lstStyle/>
        <a:p>
          <a:endParaRPr lang="en-US"/>
        </a:p>
      </dgm:t>
    </dgm:pt>
    <dgm:pt modelId="{D5072FF3-BA32-41D7-A247-5B1CA153C0BA}" type="pres">
      <dgm:prSet presAssocID="{B3AD49A8-030E-4802-B2D8-A6C1D31ED67F}" presName="text_4" presStyleLbl="node1" presStyleIdx="3" presStyleCnt="7">
        <dgm:presLayoutVars>
          <dgm:bulletEnabled val="1"/>
        </dgm:presLayoutVars>
      </dgm:prSet>
      <dgm:spPr/>
      <dgm:t>
        <a:bodyPr/>
        <a:lstStyle/>
        <a:p>
          <a:endParaRPr lang="en-US"/>
        </a:p>
      </dgm:t>
    </dgm:pt>
    <dgm:pt modelId="{19683984-6EA0-4481-BCB3-9A9CEBE25C4E}" type="pres">
      <dgm:prSet presAssocID="{B3AD49A8-030E-4802-B2D8-A6C1D31ED67F}" presName="accent_4" presStyleCnt="0"/>
      <dgm:spPr/>
      <dgm:t>
        <a:bodyPr/>
        <a:lstStyle/>
        <a:p>
          <a:endParaRPr lang="en-US"/>
        </a:p>
      </dgm:t>
    </dgm:pt>
    <dgm:pt modelId="{347B8679-3C5F-40F3-B5C1-2DEF45946B3B}" type="pres">
      <dgm:prSet presAssocID="{B3AD49A8-030E-4802-B2D8-A6C1D31ED67F}" presName="accentRepeatNode" presStyleLbl="solidFgAcc1" presStyleIdx="3" presStyleCnt="7"/>
      <dgm:spPr/>
      <dgm:t>
        <a:bodyPr/>
        <a:lstStyle/>
        <a:p>
          <a:endParaRPr lang="en-US"/>
        </a:p>
      </dgm:t>
    </dgm:pt>
    <dgm:pt modelId="{3DCFEDE8-B092-466D-A5BD-7A082C154C3A}" type="pres">
      <dgm:prSet presAssocID="{50FCE27A-18E9-40AF-A0D1-45BE1E1AE048}" presName="text_5" presStyleLbl="node1" presStyleIdx="4" presStyleCnt="7">
        <dgm:presLayoutVars>
          <dgm:bulletEnabled val="1"/>
        </dgm:presLayoutVars>
      </dgm:prSet>
      <dgm:spPr/>
      <dgm:t>
        <a:bodyPr/>
        <a:lstStyle/>
        <a:p>
          <a:endParaRPr lang="en-US"/>
        </a:p>
      </dgm:t>
    </dgm:pt>
    <dgm:pt modelId="{40C6C286-378B-470C-8B83-B2FD9E5E7606}" type="pres">
      <dgm:prSet presAssocID="{50FCE27A-18E9-40AF-A0D1-45BE1E1AE048}" presName="accent_5" presStyleCnt="0"/>
      <dgm:spPr/>
      <dgm:t>
        <a:bodyPr/>
        <a:lstStyle/>
        <a:p>
          <a:endParaRPr lang="en-US"/>
        </a:p>
      </dgm:t>
    </dgm:pt>
    <dgm:pt modelId="{735FFDD0-F237-4C92-9741-E2177471C6D9}" type="pres">
      <dgm:prSet presAssocID="{50FCE27A-18E9-40AF-A0D1-45BE1E1AE048}" presName="accentRepeatNode" presStyleLbl="solidFgAcc1" presStyleIdx="4" presStyleCnt="7"/>
      <dgm:spPr/>
      <dgm:t>
        <a:bodyPr/>
        <a:lstStyle/>
        <a:p>
          <a:endParaRPr lang="en-US"/>
        </a:p>
      </dgm:t>
    </dgm:pt>
    <dgm:pt modelId="{4E660B74-C025-4C68-90B0-FE4BA9BD3D40}" type="pres">
      <dgm:prSet presAssocID="{5B227295-841C-470A-869C-E3A37BF2BADC}" presName="text_6" presStyleLbl="node1" presStyleIdx="5" presStyleCnt="7">
        <dgm:presLayoutVars>
          <dgm:bulletEnabled val="1"/>
        </dgm:presLayoutVars>
      </dgm:prSet>
      <dgm:spPr/>
      <dgm:t>
        <a:bodyPr/>
        <a:lstStyle/>
        <a:p>
          <a:endParaRPr lang="en-US"/>
        </a:p>
      </dgm:t>
    </dgm:pt>
    <dgm:pt modelId="{0E5E2CD0-236A-4A5F-A7BC-9454FB6D476C}" type="pres">
      <dgm:prSet presAssocID="{5B227295-841C-470A-869C-E3A37BF2BADC}" presName="accent_6" presStyleCnt="0"/>
      <dgm:spPr/>
      <dgm:t>
        <a:bodyPr/>
        <a:lstStyle/>
        <a:p>
          <a:endParaRPr lang="en-US"/>
        </a:p>
      </dgm:t>
    </dgm:pt>
    <dgm:pt modelId="{61D72822-7230-4E5B-AEEB-06811F2A7500}" type="pres">
      <dgm:prSet presAssocID="{5B227295-841C-470A-869C-E3A37BF2BADC}" presName="accentRepeatNode" presStyleLbl="solidFgAcc1" presStyleIdx="5" presStyleCnt="7"/>
      <dgm:spPr/>
      <dgm:t>
        <a:bodyPr/>
        <a:lstStyle/>
        <a:p>
          <a:endParaRPr lang="en-US"/>
        </a:p>
      </dgm:t>
    </dgm:pt>
    <dgm:pt modelId="{70C4ACB4-E243-41DE-AC23-EE1E6EE64886}" type="pres">
      <dgm:prSet presAssocID="{3A1C9874-E4DC-463A-A51F-A031743320D1}" presName="text_7" presStyleLbl="node1" presStyleIdx="6" presStyleCnt="7">
        <dgm:presLayoutVars>
          <dgm:bulletEnabled val="1"/>
        </dgm:presLayoutVars>
      </dgm:prSet>
      <dgm:spPr/>
      <dgm:t>
        <a:bodyPr/>
        <a:lstStyle/>
        <a:p>
          <a:endParaRPr lang="en-US"/>
        </a:p>
      </dgm:t>
    </dgm:pt>
    <dgm:pt modelId="{3FBA3D5D-CBF4-4D34-A846-0AC86C198063}" type="pres">
      <dgm:prSet presAssocID="{3A1C9874-E4DC-463A-A51F-A031743320D1}" presName="accent_7" presStyleCnt="0"/>
      <dgm:spPr/>
      <dgm:t>
        <a:bodyPr/>
        <a:lstStyle/>
        <a:p>
          <a:endParaRPr lang="en-US"/>
        </a:p>
      </dgm:t>
    </dgm:pt>
    <dgm:pt modelId="{A6DC15F9-5A03-4509-8978-E9BFFAA15B81}" type="pres">
      <dgm:prSet presAssocID="{3A1C9874-E4DC-463A-A51F-A031743320D1}" presName="accentRepeatNode" presStyleLbl="solidFgAcc1" presStyleIdx="6" presStyleCnt="7"/>
      <dgm:spPr/>
      <dgm:t>
        <a:bodyPr/>
        <a:lstStyle/>
        <a:p>
          <a:endParaRPr lang="en-US"/>
        </a:p>
      </dgm:t>
    </dgm:pt>
  </dgm:ptLst>
  <dgm:cxnLst>
    <dgm:cxn modelId="{A7054019-3FA9-40D4-8C6C-D917B7BE58FB}" srcId="{97762C00-6828-400D-803D-AF51D779F8C8}" destId="{B3AD49A8-030E-4802-B2D8-A6C1D31ED67F}" srcOrd="3" destOrd="0" parTransId="{967A29DB-B22C-43B8-9AC9-82933BEF30A0}" sibTransId="{7C8AB231-C486-4365-B9A2-B4DCE780D8D4}"/>
    <dgm:cxn modelId="{375A6093-AEFC-4E54-B6EB-E2A5F64042B8}" type="presOf" srcId="{991C001B-39D5-4181-9BA2-338DC91637E8}" destId="{9014CEF1-73C9-4BA8-8B0D-44E3F83D6F76}" srcOrd="0" destOrd="0" presId="urn:microsoft.com/office/officeart/2008/layout/VerticalCurvedList"/>
    <dgm:cxn modelId="{D55D5587-45ED-425F-AF6E-D9D231CC63CE}" type="presOf" srcId="{3A1C9874-E4DC-463A-A51F-A031743320D1}" destId="{70C4ACB4-E243-41DE-AC23-EE1E6EE64886}" srcOrd="0" destOrd="0" presId="urn:microsoft.com/office/officeart/2008/layout/VerticalCurvedList"/>
    <dgm:cxn modelId="{327B23CA-FC06-4A04-A0D8-9FC80D73C62A}" srcId="{97762C00-6828-400D-803D-AF51D779F8C8}" destId="{7EADC93E-2AED-4629-B0A3-9AAC094E9394}" srcOrd="1" destOrd="0" parTransId="{498058FB-E033-41C1-9E85-43AAE79DB43B}" sibTransId="{238B04C9-86C2-4C27-B175-321E1E016229}"/>
    <dgm:cxn modelId="{3859479E-C785-4400-9A27-CCFEF2BD575B}" srcId="{97762C00-6828-400D-803D-AF51D779F8C8}" destId="{E86C9B04-84B4-4EB0-BE7D-65CA0E8B3E39}" srcOrd="2" destOrd="0" parTransId="{0D269262-0A1D-4A9D-8783-4112AAD2B463}" sibTransId="{B0F71897-DFFB-4A7B-81EE-46AE9C64F76F}"/>
    <dgm:cxn modelId="{F81DEC9E-5196-4D0A-8E94-E31308DB37E9}" type="presOf" srcId="{5B227295-841C-470A-869C-E3A37BF2BADC}" destId="{4E660B74-C025-4C68-90B0-FE4BA9BD3D40}" srcOrd="0" destOrd="0" presId="urn:microsoft.com/office/officeart/2008/layout/VerticalCurvedList"/>
    <dgm:cxn modelId="{86A3D006-FBD0-4A07-8CD0-CAC98F3078B6}" type="presOf" srcId="{7EADC93E-2AED-4629-B0A3-9AAC094E9394}" destId="{85F98994-1CD0-4716-BF0F-E1FD80817F62}" srcOrd="0" destOrd="0" presId="urn:microsoft.com/office/officeart/2008/layout/VerticalCurvedList"/>
    <dgm:cxn modelId="{7B7AB3F0-973B-43D3-9F11-F3EF438006F3}" type="presOf" srcId="{E86C9B04-84B4-4EB0-BE7D-65CA0E8B3E39}" destId="{39BA0718-6C78-4287-9FA1-A8306B52D630}" srcOrd="0" destOrd="0" presId="urn:microsoft.com/office/officeart/2008/layout/VerticalCurvedList"/>
    <dgm:cxn modelId="{EF4B9532-E5A4-4CEB-BB12-DB4705B31BCA}" type="presOf" srcId="{97762C00-6828-400D-803D-AF51D779F8C8}" destId="{039E96F3-92EB-4BD0-87F9-239761AB4BD3}" srcOrd="0" destOrd="0" presId="urn:microsoft.com/office/officeart/2008/layout/VerticalCurvedList"/>
    <dgm:cxn modelId="{AA39A098-0E20-44F8-BAD7-EB649FC83639}" srcId="{97762C00-6828-400D-803D-AF51D779F8C8}" destId="{3A1C9874-E4DC-463A-A51F-A031743320D1}" srcOrd="6" destOrd="0" parTransId="{73091B11-ECAB-4F14-BB5B-55F58BC6BEC7}" sibTransId="{808B5F76-72B9-4243-8A9E-74709D31CF34}"/>
    <dgm:cxn modelId="{3FB8C2EC-18B9-4C5D-A5F5-A3CB1CC3AB6B}" srcId="{97762C00-6828-400D-803D-AF51D779F8C8}" destId="{50FCE27A-18E9-40AF-A0D1-45BE1E1AE048}" srcOrd="4" destOrd="0" parTransId="{53AC6012-9324-4AED-9EA7-948FC38D9450}" sibTransId="{959055A4-71C6-449D-B969-1B85E83768CF}"/>
    <dgm:cxn modelId="{E1DF343D-95F0-4C4C-A185-9F7E1D3CBD79}" srcId="{97762C00-6828-400D-803D-AF51D779F8C8}" destId="{991C001B-39D5-4181-9BA2-338DC91637E8}" srcOrd="0" destOrd="0" parTransId="{EA575265-9DAA-4356-ABA0-13821803FE67}" sibTransId="{19461DB9-9794-4C94-B7D7-71147E2F95BC}"/>
    <dgm:cxn modelId="{0FF4493C-5F50-41BD-B2E1-BC5E24D53BE5}" type="presOf" srcId="{50FCE27A-18E9-40AF-A0D1-45BE1E1AE048}" destId="{3DCFEDE8-B092-466D-A5BD-7A082C154C3A}" srcOrd="0" destOrd="0" presId="urn:microsoft.com/office/officeart/2008/layout/VerticalCurvedList"/>
    <dgm:cxn modelId="{D8FB0E94-D986-43BE-9C67-F9D6276CC6BF}" type="presOf" srcId="{B3AD49A8-030E-4802-B2D8-A6C1D31ED67F}" destId="{D5072FF3-BA32-41D7-A247-5B1CA153C0BA}" srcOrd="0" destOrd="0" presId="urn:microsoft.com/office/officeart/2008/layout/VerticalCurvedList"/>
    <dgm:cxn modelId="{6262ECAE-066B-463D-BB35-7952E893CB83}" srcId="{97762C00-6828-400D-803D-AF51D779F8C8}" destId="{5B227295-841C-470A-869C-E3A37BF2BADC}" srcOrd="5" destOrd="0" parTransId="{91A0685F-7816-48A8-99C8-215ED6007518}" sibTransId="{15CEC097-2AEE-4F70-8DBF-E35AE71D4D49}"/>
    <dgm:cxn modelId="{2961D2BB-BD91-46D9-9718-E1574AF1AB4C}" type="presOf" srcId="{19461DB9-9794-4C94-B7D7-71147E2F95BC}" destId="{3BA9DD38-71CE-47E4-B2E2-ABE6BF9CD6B0}" srcOrd="0" destOrd="0" presId="urn:microsoft.com/office/officeart/2008/layout/VerticalCurvedList"/>
    <dgm:cxn modelId="{F421CA3A-FF9B-4BE1-931A-B293974A2D38}" type="presParOf" srcId="{039E96F3-92EB-4BD0-87F9-239761AB4BD3}" destId="{4606D6A3-C6E7-413A-B12D-32C97EFD860D}" srcOrd="0" destOrd="0" presId="urn:microsoft.com/office/officeart/2008/layout/VerticalCurvedList"/>
    <dgm:cxn modelId="{FCD8950A-C4BB-4005-9DA9-0EE1DD21B7D8}" type="presParOf" srcId="{4606D6A3-C6E7-413A-B12D-32C97EFD860D}" destId="{E15F4093-5492-46FA-B60C-3B6B06FB7D30}" srcOrd="0" destOrd="0" presId="urn:microsoft.com/office/officeart/2008/layout/VerticalCurvedList"/>
    <dgm:cxn modelId="{2DF06785-D3A6-4930-94AF-82274DD671D0}" type="presParOf" srcId="{E15F4093-5492-46FA-B60C-3B6B06FB7D30}" destId="{28554AE1-3880-42D5-8CFA-4FBD07BC0B2C}" srcOrd="0" destOrd="0" presId="urn:microsoft.com/office/officeart/2008/layout/VerticalCurvedList"/>
    <dgm:cxn modelId="{927DBBD9-18F4-47D2-83AC-D6CCCE135696}" type="presParOf" srcId="{E15F4093-5492-46FA-B60C-3B6B06FB7D30}" destId="{3BA9DD38-71CE-47E4-B2E2-ABE6BF9CD6B0}" srcOrd="1" destOrd="0" presId="urn:microsoft.com/office/officeart/2008/layout/VerticalCurvedList"/>
    <dgm:cxn modelId="{9EA9DBEE-B447-467D-997E-55862E7CE45C}" type="presParOf" srcId="{E15F4093-5492-46FA-B60C-3B6B06FB7D30}" destId="{6EA5A539-E636-475A-935F-338E7F895D31}" srcOrd="2" destOrd="0" presId="urn:microsoft.com/office/officeart/2008/layout/VerticalCurvedList"/>
    <dgm:cxn modelId="{FC99DB7C-907E-4ED7-9B79-86D4F27AA4F7}" type="presParOf" srcId="{E15F4093-5492-46FA-B60C-3B6B06FB7D30}" destId="{CDC65DBD-F94D-4772-B2F2-D4BFB02C61B8}" srcOrd="3" destOrd="0" presId="urn:microsoft.com/office/officeart/2008/layout/VerticalCurvedList"/>
    <dgm:cxn modelId="{D9F482E2-4D59-4071-86AC-9AE2DC1D684A}" type="presParOf" srcId="{4606D6A3-C6E7-413A-B12D-32C97EFD860D}" destId="{9014CEF1-73C9-4BA8-8B0D-44E3F83D6F76}" srcOrd="1" destOrd="0" presId="urn:microsoft.com/office/officeart/2008/layout/VerticalCurvedList"/>
    <dgm:cxn modelId="{906EF1CA-41E1-4147-A3CD-9F93ABD58270}" type="presParOf" srcId="{4606D6A3-C6E7-413A-B12D-32C97EFD860D}" destId="{4251F14C-EB9A-49D0-BBF7-84519C6B1730}" srcOrd="2" destOrd="0" presId="urn:microsoft.com/office/officeart/2008/layout/VerticalCurvedList"/>
    <dgm:cxn modelId="{6CD9818F-5908-49FE-B823-E3D6ADD65119}" type="presParOf" srcId="{4251F14C-EB9A-49D0-BBF7-84519C6B1730}" destId="{2B886412-9C6C-4EE5-97E8-8BCE07890107}" srcOrd="0" destOrd="0" presId="urn:microsoft.com/office/officeart/2008/layout/VerticalCurvedList"/>
    <dgm:cxn modelId="{F0371936-297B-42CB-9014-4AB539D8C645}" type="presParOf" srcId="{4606D6A3-C6E7-413A-B12D-32C97EFD860D}" destId="{85F98994-1CD0-4716-BF0F-E1FD80817F62}" srcOrd="3" destOrd="0" presId="urn:microsoft.com/office/officeart/2008/layout/VerticalCurvedList"/>
    <dgm:cxn modelId="{15C7C288-5387-4738-A793-72B98BA753A2}" type="presParOf" srcId="{4606D6A3-C6E7-413A-B12D-32C97EFD860D}" destId="{F5B44267-B3D1-4585-93A5-D94003D3187C}" srcOrd="4" destOrd="0" presId="urn:microsoft.com/office/officeart/2008/layout/VerticalCurvedList"/>
    <dgm:cxn modelId="{4C3C3E4A-2BC6-47DD-9BC2-21B0D87E72CB}" type="presParOf" srcId="{F5B44267-B3D1-4585-93A5-D94003D3187C}" destId="{22D15FCD-B284-4145-AF57-ABE3B7ABB044}" srcOrd="0" destOrd="0" presId="urn:microsoft.com/office/officeart/2008/layout/VerticalCurvedList"/>
    <dgm:cxn modelId="{2AC1507D-CC46-41DB-BB25-BFF9A7F102B0}" type="presParOf" srcId="{4606D6A3-C6E7-413A-B12D-32C97EFD860D}" destId="{39BA0718-6C78-4287-9FA1-A8306B52D630}" srcOrd="5" destOrd="0" presId="urn:microsoft.com/office/officeart/2008/layout/VerticalCurvedList"/>
    <dgm:cxn modelId="{F4960382-4593-4752-AD96-D8FA2A951CBC}" type="presParOf" srcId="{4606D6A3-C6E7-413A-B12D-32C97EFD860D}" destId="{924162BF-BFAF-48A1-81AE-632E3EEC104D}" srcOrd="6" destOrd="0" presId="urn:microsoft.com/office/officeart/2008/layout/VerticalCurvedList"/>
    <dgm:cxn modelId="{7166BF20-0CD7-4097-BE22-D5C916FD5AC7}" type="presParOf" srcId="{924162BF-BFAF-48A1-81AE-632E3EEC104D}" destId="{63EF9F2A-601A-46A3-9371-C5F8B9FF2E33}" srcOrd="0" destOrd="0" presId="urn:microsoft.com/office/officeart/2008/layout/VerticalCurvedList"/>
    <dgm:cxn modelId="{9920D054-A133-4813-A313-F3427FD53B5F}" type="presParOf" srcId="{4606D6A3-C6E7-413A-B12D-32C97EFD860D}" destId="{D5072FF3-BA32-41D7-A247-5B1CA153C0BA}" srcOrd="7" destOrd="0" presId="urn:microsoft.com/office/officeart/2008/layout/VerticalCurvedList"/>
    <dgm:cxn modelId="{ACF337D0-74D5-4203-9425-E0AA94031004}" type="presParOf" srcId="{4606D6A3-C6E7-413A-B12D-32C97EFD860D}" destId="{19683984-6EA0-4481-BCB3-9A9CEBE25C4E}" srcOrd="8" destOrd="0" presId="urn:microsoft.com/office/officeart/2008/layout/VerticalCurvedList"/>
    <dgm:cxn modelId="{8A2D246D-CBF7-44EE-BC6B-309D83A38FE2}" type="presParOf" srcId="{19683984-6EA0-4481-BCB3-9A9CEBE25C4E}" destId="{347B8679-3C5F-40F3-B5C1-2DEF45946B3B}" srcOrd="0" destOrd="0" presId="urn:microsoft.com/office/officeart/2008/layout/VerticalCurvedList"/>
    <dgm:cxn modelId="{8CCD3B7C-8A87-4F49-BF6D-D0627DCA2099}" type="presParOf" srcId="{4606D6A3-C6E7-413A-B12D-32C97EFD860D}" destId="{3DCFEDE8-B092-466D-A5BD-7A082C154C3A}" srcOrd="9" destOrd="0" presId="urn:microsoft.com/office/officeart/2008/layout/VerticalCurvedList"/>
    <dgm:cxn modelId="{31D82F83-4969-4C87-8F34-3F9F9A710F71}" type="presParOf" srcId="{4606D6A3-C6E7-413A-B12D-32C97EFD860D}" destId="{40C6C286-378B-470C-8B83-B2FD9E5E7606}" srcOrd="10" destOrd="0" presId="urn:microsoft.com/office/officeart/2008/layout/VerticalCurvedList"/>
    <dgm:cxn modelId="{FDE4E379-7842-4431-8051-00057EC4B099}" type="presParOf" srcId="{40C6C286-378B-470C-8B83-B2FD9E5E7606}" destId="{735FFDD0-F237-4C92-9741-E2177471C6D9}" srcOrd="0" destOrd="0" presId="urn:microsoft.com/office/officeart/2008/layout/VerticalCurvedList"/>
    <dgm:cxn modelId="{4BB7C938-A2F8-4CA2-AF63-FC42D1AE10F7}" type="presParOf" srcId="{4606D6A3-C6E7-413A-B12D-32C97EFD860D}" destId="{4E660B74-C025-4C68-90B0-FE4BA9BD3D40}" srcOrd="11" destOrd="0" presId="urn:microsoft.com/office/officeart/2008/layout/VerticalCurvedList"/>
    <dgm:cxn modelId="{8857BC96-AEA5-44E3-A346-DF79AF2C8712}" type="presParOf" srcId="{4606D6A3-C6E7-413A-B12D-32C97EFD860D}" destId="{0E5E2CD0-236A-4A5F-A7BC-9454FB6D476C}" srcOrd="12" destOrd="0" presId="urn:microsoft.com/office/officeart/2008/layout/VerticalCurvedList"/>
    <dgm:cxn modelId="{EDAFAF5F-03C2-488A-AEFF-A25CD0B2315B}" type="presParOf" srcId="{0E5E2CD0-236A-4A5F-A7BC-9454FB6D476C}" destId="{61D72822-7230-4E5B-AEEB-06811F2A7500}" srcOrd="0" destOrd="0" presId="urn:microsoft.com/office/officeart/2008/layout/VerticalCurvedList"/>
    <dgm:cxn modelId="{A57DA3DA-6B35-4C18-8CD3-B645C6C6AC85}" type="presParOf" srcId="{4606D6A3-C6E7-413A-B12D-32C97EFD860D}" destId="{70C4ACB4-E243-41DE-AC23-EE1E6EE64886}" srcOrd="13" destOrd="0" presId="urn:microsoft.com/office/officeart/2008/layout/VerticalCurvedList"/>
    <dgm:cxn modelId="{A1AD2A0E-3326-489E-B95F-99DA4D3C5202}" type="presParOf" srcId="{4606D6A3-C6E7-413A-B12D-32C97EFD860D}" destId="{3FBA3D5D-CBF4-4D34-A846-0AC86C198063}" srcOrd="14" destOrd="0" presId="urn:microsoft.com/office/officeart/2008/layout/VerticalCurvedList"/>
    <dgm:cxn modelId="{3484E75E-2439-4210-8E26-A2DE6BECC3BA}" type="presParOf" srcId="{3FBA3D5D-CBF4-4D34-A846-0AC86C198063}" destId="{A6DC15F9-5A03-4509-8978-E9BFFAA15B81}"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8A98195-5E0E-46A4-83F0-7F0C9BEACE73}">
      <dsp:nvSpPr>
        <dsp:cNvPr id="0" name=""/>
        <dsp:cNvSpPr/>
      </dsp:nvSpPr>
      <dsp:spPr>
        <a:xfrm>
          <a:off x="5049200" y="3538752"/>
          <a:ext cx="2570799" cy="1665295"/>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a:outerShdw blurRad="50800" dist="25400" algn="bl" rotWithShape="0">
            <a:srgbClr val="000000">
              <a:alpha val="60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60960" tIns="60960" rIns="60960" bIns="60960" numCol="1" spcCol="1270" anchor="t" anchorCtr="0">
          <a:noAutofit/>
        </a:bodyPr>
        <a:lstStyle/>
        <a:p>
          <a:pPr marL="171450" lvl="1" indent="-171450" algn="l" defTabSz="711200">
            <a:lnSpc>
              <a:spcPct val="90000"/>
            </a:lnSpc>
            <a:spcBef>
              <a:spcPct val="0"/>
            </a:spcBef>
            <a:spcAft>
              <a:spcPct val="15000"/>
            </a:spcAft>
            <a:buChar char="••"/>
          </a:pPr>
          <a:r>
            <a:rPr lang="en-US" sz="1600" kern="1200" dirty="0" smtClean="0"/>
            <a:t>Education of personal, growth strategies</a:t>
          </a:r>
          <a:endParaRPr lang="en-US" sz="1600" kern="1200" dirty="0"/>
        </a:p>
      </dsp:txBody>
      <dsp:txXfrm>
        <a:off x="5857021" y="3991657"/>
        <a:ext cx="1726397" cy="1175809"/>
      </dsp:txXfrm>
    </dsp:sp>
    <dsp:sp modelId="{07D947A1-AEA7-4E0A-ADB0-B2FA5898B55A}">
      <dsp:nvSpPr>
        <dsp:cNvPr id="0" name=""/>
        <dsp:cNvSpPr/>
      </dsp:nvSpPr>
      <dsp:spPr>
        <a:xfrm>
          <a:off x="3263" y="3538752"/>
          <a:ext cx="2570799" cy="1665295"/>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a:outerShdw blurRad="50800" dist="25400" algn="bl" rotWithShape="0">
            <a:srgbClr val="000000">
              <a:alpha val="60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60960" tIns="60960" rIns="60960" bIns="60960" numCol="1" spcCol="1270" anchor="t" anchorCtr="0">
          <a:noAutofit/>
        </a:bodyPr>
        <a:lstStyle/>
        <a:p>
          <a:pPr marL="171450" lvl="1" indent="-171450" algn="l" defTabSz="711200">
            <a:lnSpc>
              <a:spcPct val="90000"/>
            </a:lnSpc>
            <a:spcBef>
              <a:spcPct val="0"/>
            </a:spcBef>
            <a:spcAft>
              <a:spcPct val="15000"/>
            </a:spcAft>
            <a:buChar char="••"/>
          </a:pPr>
          <a:r>
            <a:rPr lang="en-US" sz="1600" kern="1200" dirty="0" smtClean="0"/>
            <a:t>Optimizing internal process and improving performance</a:t>
          </a:r>
          <a:endParaRPr lang="en-US" sz="1600" kern="1200" dirty="0"/>
        </a:p>
      </dsp:txBody>
      <dsp:txXfrm>
        <a:off x="39844" y="3991657"/>
        <a:ext cx="1726397" cy="1175809"/>
      </dsp:txXfrm>
    </dsp:sp>
    <dsp:sp modelId="{4584FA1E-A353-4E25-84D1-4A0B38C0443B}">
      <dsp:nvSpPr>
        <dsp:cNvPr id="0" name=""/>
        <dsp:cNvSpPr/>
      </dsp:nvSpPr>
      <dsp:spPr>
        <a:xfrm>
          <a:off x="5049200" y="31007"/>
          <a:ext cx="2570799" cy="1665295"/>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a:outerShdw blurRad="50800" dist="25400" algn="bl" rotWithShape="0">
            <a:srgbClr val="000000">
              <a:alpha val="60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60960" tIns="60960" rIns="60960" bIns="60960" numCol="1" spcCol="1270" anchor="t" anchorCtr="0">
          <a:noAutofit/>
        </a:bodyPr>
        <a:lstStyle/>
        <a:p>
          <a:pPr marL="171450" lvl="1" indent="-171450" algn="l" defTabSz="711200">
            <a:lnSpc>
              <a:spcPct val="90000"/>
            </a:lnSpc>
            <a:spcBef>
              <a:spcPct val="0"/>
            </a:spcBef>
            <a:spcAft>
              <a:spcPct val="15000"/>
            </a:spcAft>
            <a:buChar char="••"/>
          </a:pPr>
          <a:r>
            <a:rPr lang="en-US" sz="1600" kern="1200" dirty="0" smtClean="0"/>
            <a:t>Improving relations with </a:t>
          </a:r>
          <a:r>
            <a:rPr lang="en-US" sz="1600" b="0" kern="1200" dirty="0" smtClean="0"/>
            <a:t>customers</a:t>
          </a:r>
          <a:r>
            <a:rPr lang="en-US" sz="1600" kern="1200" dirty="0" smtClean="0"/>
            <a:t>, improving organization image</a:t>
          </a:r>
          <a:endParaRPr lang="en-US" sz="1600" kern="1200" dirty="0"/>
        </a:p>
      </dsp:txBody>
      <dsp:txXfrm>
        <a:off x="5857021" y="67588"/>
        <a:ext cx="1726397" cy="1175809"/>
      </dsp:txXfrm>
    </dsp:sp>
    <dsp:sp modelId="{E951AFA9-304B-41F4-9863-43CC91B76BCC}">
      <dsp:nvSpPr>
        <dsp:cNvPr id="0" name=""/>
        <dsp:cNvSpPr/>
      </dsp:nvSpPr>
      <dsp:spPr>
        <a:xfrm>
          <a:off x="3263" y="31007"/>
          <a:ext cx="2570799" cy="1665295"/>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a:outerShdw blurRad="50800" dist="25400" algn="bl" rotWithShape="0">
            <a:srgbClr val="000000">
              <a:alpha val="60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60960" tIns="60960" rIns="60960" bIns="60960" numCol="1" spcCol="1270" anchor="t" anchorCtr="0">
          <a:noAutofit/>
        </a:bodyPr>
        <a:lstStyle/>
        <a:p>
          <a:pPr marL="171450" lvl="1" indent="-171450" algn="l" defTabSz="711200">
            <a:lnSpc>
              <a:spcPct val="90000"/>
            </a:lnSpc>
            <a:spcBef>
              <a:spcPct val="0"/>
            </a:spcBef>
            <a:spcAft>
              <a:spcPct val="15000"/>
            </a:spcAft>
            <a:buChar char="••"/>
          </a:pPr>
          <a:r>
            <a:rPr lang="en-US" sz="1600" kern="1200" dirty="0" smtClean="0"/>
            <a:t>All indicators related to financial goals</a:t>
          </a:r>
          <a:endParaRPr lang="en-US" sz="1600" kern="1200" dirty="0"/>
        </a:p>
      </dsp:txBody>
      <dsp:txXfrm>
        <a:off x="39844" y="67588"/>
        <a:ext cx="1726397" cy="1175809"/>
      </dsp:txXfrm>
    </dsp:sp>
    <dsp:sp modelId="{2C848CAE-8558-4D7A-9F0E-F9FE3EF438FC}">
      <dsp:nvSpPr>
        <dsp:cNvPr id="0" name=""/>
        <dsp:cNvSpPr/>
      </dsp:nvSpPr>
      <dsp:spPr>
        <a:xfrm>
          <a:off x="1504606" y="296630"/>
          <a:ext cx="2253352" cy="2253352"/>
        </a:xfrm>
        <a:prstGeom prst="pieWedge">
          <a:avLst/>
        </a:prstGeom>
        <a:solidFill>
          <a:schemeClr val="accent1">
            <a:hueOff val="0"/>
            <a:satOff val="0"/>
            <a:lumOff val="0"/>
            <a:alphaOff val="0"/>
          </a:schemeClr>
        </a:solidFill>
        <a:ln>
          <a:noFill/>
        </a:ln>
        <a:effectLst>
          <a:outerShdw blurRad="50800" dist="25400" algn="bl" rotWithShape="0">
            <a:srgbClr val="000000">
              <a:alpha val="6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70688" tIns="170688" rIns="170688" bIns="170688" numCol="1" spcCol="1270" anchor="ctr" anchorCtr="0">
          <a:noAutofit/>
        </a:bodyPr>
        <a:lstStyle/>
        <a:p>
          <a:pPr lvl="0" algn="ctr" defTabSz="1066800">
            <a:lnSpc>
              <a:spcPct val="90000"/>
            </a:lnSpc>
            <a:spcBef>
              <a:spcPct val="0"/>
            </a:spcBef>
            <a:spcAft>
              <a:spcPct val="35000"/>
            </a:spcAft>
          </a:pPr>
          <a:r>
            <a:rPr lang="en-US" sz="2400" b="1" kern="1200" dirty="0" smtClean="0"/>
            <a:t>Financial</a:t>
          </a:r>
          <a:endParaRPr lang="en-US" sz="2400" b="1" kern="1200" dirty="0"/>
        </a:p>
      </dsp:txBody>
      <dsp:txXfrm>
        <a:off x="2164598" y="956622"/>
        <a:ext cx="1593360" cy="1593360"/>
      </dsp:txXfrm>
    </dsp:sp>
    <dsp:sp modelId="{531E07B9-7B50-4417-B9A3-79AECEE8287C}">
      <dsp:nvSpPr>
        <dsp:cNvPr id="0" name=""/>
        <dsp:cNvSpPr/>
      </dsp:nvSpPr>
      <dsp:spPr>
        <a:xfrm rot="5400000">
          <a:off x="3862040" y="296630"/>
          <a:ext cx="2253352" cy="2253352"/>
        </a:xfrm>
        <a:prstGeom prst="pieWedge">
          <a:avLst/>
        </a:prstGeom>
        <a:solidFill>
          <a:schemeClr val="accent1">
            <a:hueOff val="0"/>
            <a:satOff val="0"/>
            <a:lumOff val="0"/>
            <a:alphaOff val="0"/>
          </a:schemeClr>
        </a:solidFill>
        <a:ln>
          <a:noFill/>
        </a:ln>
        <a:effectLst>
          <a:outerShdw blurRad="50800" dist="25400" algn="bl" rotWithShape="0">
            <a:srgbClr val="000000">
              <a:alpha val="6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56464" tIns="156464" rIns="156464" bIns="156464" numCol="1" spcCol="1270" anchor="ctr" anchorCtr="0">
          <a:noAutofit/>
        </a:bodyPr>
        <a:lstStyle/>
        <a:p>
          <a:pPr lvl="0" algn="ctr" defTabSz="977900">
            <a:lnSpc>
              <a:spcPct val="90000"/>
            </a:lnSpc>
            <a:spcBef>
              <a:spcPct val="0"/>
            </a:spcBef>
            <a:spcAft>
              <a:spcPct val="35000"/>
            </a:spcAft>
          </a:pPr>
          <a:r>
            <a:rPr lang="en-US" sz="2200" b="1" kern="1200" dirty="0" smtClean="0"/>
            <a:t>Customer</a:t>
          </a:r>
          <a:endParaRPr lang="en-US" sz="2200" b="1" kern="1200" dirty="0"/>
        </a:p>
      </dsp:txBody>
      <dsp:txXfrm rot="-5400000">
        <a:off x="3862040" y="956622"/>
        <a:ext cx="1593360" cy="1593360"/>
      </dsp:txXfrm>
    </dsp:sp>
    <dsp:sp modelId="{84DE88A3-913B-4E14-8279-0BEB33385632}">
      <dsp:nvSpPr>
        <dsp:cNvPr id="0" name=""/>
        <dsp:cNvSpPr/>
      </dsp:nvSpPr>
      <dsp:spPr>
        <a:xfrm rot="10800000">
          <a:off x="3862040" y="2654064"/>
          <a:ext cx="2253352" cy="2253352"/>
        </a:xfrm>
        <a:prstGeom prst="pieWedge">
          <a:avLst/>
        </a:prstGeom>
        <a:solidFill>
          <a:schemeClr val="accent1">
            <a:hueOff val="0"/>
            <a:satOff val="0"/>
            <a:lumOff val="0"/>
            <a:alphaOff val="0"/>
          </a:schemeClr>
        </a:solidFill>
        <a:ln>
          <a:noFill/>
        </a:ln>
        <a:effectLst>
          <a:outerShdw blurRad="50800" dist="25400" algn="bl" rotWithShape="0">
            <a:srgbClr val="000000">
              <a:alpha val="6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70688" tIns="170688" rIns="170688" bIns="170688" numCol="1" spcCol="1270" anchor="ctr" anchorCtr="0">
          <a:noAutofit/>
        </a:bodyPr>
        <a:lstStyle/>
        <a:p>
          <a:pPr lvl="0" algn="ctr" defTabSz="1066800">
            <a:lnSpc>
              <a:spcPct val="90000"/>
            </a:lnSpc>
            <a:spcBef>
              <a:spcPct val="0"/>
            </a:spcBef>
            <a:spcAft>
              <a:spcPct val="35000"/>
            </a:spcAft>
          </a:pPr>
          <a:r>
            <a:rPr lang="en-US" sz="2400" b="1" kern="1200" dirty="0" smtClean="0"/>
            <a:t>Learning/Growth</a:t>
          </a:r>
          <a:endParaRPr lang="en-US" sz="2400" b="1" kern="1200" dirty="0"/>
        </a:p>
      </dsp:txBody>
      <dsp:txXfrm rot="10800000">
        <a:off x="3862040" y="2654064"/>
        <a:ext cx="1593360" cy="1593360"/>
      </dsp:txXfrm>
    </dsp:sp>
    <dsp:sp modelId="{1F2BA1A3-B460-4134-9E82-A5A0AAD348DB}">
      <dsp:nvSpPr>
        <dsp:cNvPr id="0" name=""/>
        <dsp:cNvSpPr/>
      </dsp:nvSpPr>
      <dsp:spPr>
        <a:xfrm rot="16200000">
          <a:off x="1504606" y="2654064"/>
          <a:ext cx="2253352" cy="2253352"/>
        </a:xfrm>
        <a:prstGeom prst="pieWedge">
          <a:avLst/>
        </a:prstGeom>
        <a:solidFill>
          <a:schemeClr val="accent1">
            <a:hueOff val="0"/>
            <a:satOff val="0"/>
            <a:lumOff val="0"/>
            <a:alphaOff val="0"/>
          </a:schemeClr>
        </a:solidFill>
        <a:ln>
          <a:noFill/>
        </a:ln>
        <a:effectLst>
          <a:outerShdw blurRad="50800" dist="25400" algn="bl" rotWithShape="0">
            <a:srgbClr val="000000">
              <a:alpha val="6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70688" tIns="170688" rIns="170688" bIns="170688" numCol="1" spcCol="1270" anchor="ctr" anchorCtr="0">
          <a:noAutofit/>
        </a:bodyPr>
        <a:lstStyle/>
        <a:p>
          <a:pPr lvl="0" algn="ctr" defTabSz="1066800">
            <a:lnSpc>
              <a:spcPct val="90000"/>
            </a:lnSpc>
            <a:spcBef>
              <a:spcPct val="0"/>
            </a:spcBef>
            <a:spcAft>
              <a:spcPct val="35000"/>
            </a:spcAft>
          </a:pPr>
          <a:r>
            <a:rPr lang="en-US" sz="2400" b="1" kern="1200" dirty="0" smtClean="0"/>
            <a:t>Internal</a:t>
          </a:r>
          <a:r>
            <a:rPr lang="en-US" sz="2400" kern="1200" dirty="0" smtClean="0"/>
            <a:t> </a:t>
          </a:r>
          <a:r>
            <a:rPr lang="en-US" sz="2400" b="1" kern="1200" dirty="0" smtClean="0"/>
            <a:t>Process</a:t>
          </a:r>
          <a:endParaRPr lang="en-US" sz="2400" b="1" kern="1200" dirty="0"/>
        </a:p>
      </dsp:txBody>
      <dsp:txXfrm rot="5400000">
        <a:off x="2164598" y="2654064"/>
        <a:ext cx="1593360" cy="1593360"/>
      </dsp:txXfrm>
    </dsp:sp>
    <dsp:sp modelId="{38ACEA2C-5D5E-4E0A-AB0D-1663D40400BB}">
      <dsp:nvSpPr>
        <dsp:cNvPr id="0" name=""/>
        <dsp:cNvSpPr/>
      </dsp:nvSpPr>
      <dsp:spPr>
        <a:xfrm>
          <a:off x="3420997" y="2133659"/>
          <a:ext cx="778005" cy="676526"/>
        </a:xfrm>
        <a:prstGeom prst="circularArrow">
          <a:avLst/>
        </a:prstGeom>
        <a:solidFill>
          <a:schemeClr val="accent1">
            <a:tint val="60000"/>
            <a:hueOff val="0"/>
            <a:satOff val="0"/>
            <a:lumOff val="0"/>
            <a:alphaOff val="0"/>
          </a:schemeClr>
        </a:solidFill>
        <a:ln>
          <a:noFill/>
        </a:ln>
        <a:effectLst/>
        <a:scene3d>
          <a:camera prst="orthographicFront"/>
          <a:lightRig rig="flat" dir="t"/>
        </a:scene3d>
        <a:sp3d z="190500" prstMaterial="plastic">
          <a:bevelT w="120900" h="88900"/>
          <a:bevelB w="88900" h="31750" prst="angle"/>
        </a:sp3d>
      </dsp:spPr>
      <dsp:style>
        <a:lnRef idx="0">
          <a:scrgbClr r="0" g="0" b="0"/>
        </a:lnRef>
        <a:fillRef idx="1">
          <a:scrgbClr r="0" g="0" b="0"/>
        </a:fillRef>
        <a:effectRef idx="3">
          <a:scrgbClr r="0" g="0" b="0"/>
        </a:effectRef>
        <a:fontRef idx="minor">
          <a:schemeClr val="lt1"/>
        </a:fontRef>
      </dsp:style>
    </dsp:sp>
    <dsp:sp modelId="{6E9B7921-070A-492E-A2FD-5A2F23AA61A4}">
      <dsp:nvSpPr>
        <dsp:cNvPr id="0" name=""/>
        <dsp:cNvSpPr/>
      </dsp:nvSpPr>
      <dsp:spPr>
        <a:xfrm rot="10800000">
          <a:off x="3420997" y="2393862"/>
          <a:ext cx="778005" cy="676526"/>
        </a:xfrm>
        <a:prstGeom prst="circularArrow">
          <a:avLst/>
        </a:prstGeom>
        <a:solidFill>
          <a:schemeClr val="accent1">
            <a:tint val="60000"/>
            <a:hueOff val="0"/>
            <a:satOff val="0"/>
            <a:lumOff val="0"/>
            <a:alphaOff val="0"/>
          </a:schemeClr>
        </a:solidFill>
        <a:ln>
          <a:noFill/>
        </a:ln>
        <a:effectLst/>
        <a:scene3d>
          <a:camera prst="orthographicFront"/>
          <a:lightRig rig="flat" dir="t"/>
        </a:scene3d>
        <a:sp3d z="190500" prstMaterial="plastic">
          <a:bevelT w="120900" h="88900"/>
          <a:bevelB w="88900" h="31750" prst="angle"/>
        </a:sp3d>
      </dsp:spPr>
      <dsp:style>
        <a:lnRef idx="0">
          <a:scrgbClr r="0" g="0" b="0"/>
        </a:lnRef>
        <a:fillRef idx="1">
          <a:scrgbClr r="0" g="0" b="0"/>
        </a:fillRef>
        <a:effectRef idx="3">
          <a:scrgbClr r="0" g="0" b="0"/>
        </a:effectRef>
        <a:fontRef idx="minor">
          <a:schemeClr val="lt1"/>
        </a:fontRef>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BA9DD38-71CE-47E4-B2E2-ABE6BF9CD6B0}">
      <dsp:nvSpPr>
        <dsp:cNvPr id="0" name=""/>
        <dsp:cNvSpPr/>
      </dsp:nvSpPr>
      <dsp:spPr>
        <a:xfrm>
          <a:off x="-5961739" y="-912881"/>
          <a:ext cx="7101819" cy="7101819"/>
        </a:xfrm>
        <a:prstGeom prst="blockArc">
          <a:avLst>
            <a:gd name="adj1" fmla="val 18900000"/>
            <a:gd name="adj2" fmla="val 2700000"/>
            <a:gd name="adj3" fmla="val 304"/>
          </a:avLst>
        </a:prstGeom>
        <a:noFill/>
        <a:ln w="12700" cap="flat" cmpd="sng" algn="ctr">
          <a:solidFill>
            <a:schemeClr val="accent6">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9014CEF1-73C9-4BA8-8B0D-44E3F83D6F76}">
      <dsp:nvSpPr>
        <dsp:cNvPr id="0" name=""/>
        <dsp:cNvSpPr/>
      </dsp:nvSpPr>
      <dsp:spPr>
        <a:xfrm>
          <a:off x="370115" y="239849"/>
          <a:ext cx="8019881" cy="479487"/>
        </a:xfrm>
        <a:prstGeom prst="rect">
          <a:avLst/>
        </a:prstGeom>
        <a:solidFill>
          <a:schemeClr val="accent5">
            <a:hueOff val="0"/>
            <a:satOff val="0"/>
            <a:lumOff val="0"/>
            <a:alphaOff val="0"/>
          </a:schemeClr>
        </a:solidFill>
        <a:ln>
          <a:noFill/>
        </a:ln>
        <a:effectLst>
          <a:outerShdw blurRad="50800" dist="25400" algn="bl"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80594" tIns="60960" rIns="60960" bIns="60960" numCol="1" spcCol="1270" anchor="ctr" anchorCtr="0">
          <a:noAutofit/>
        </a:bodyPr>
        <a:lstStyle/>
        <a:p>
          <a:pPr lvl="0" algn="l" defTabSz="1066800">
            <a:lnSpc>
              <a:spcPct val="90000"/>
            </a:lnSpc>
            <a:spcBef>
              <a:spcPct val="0"/>
            </a:spcBef>
            <a:spcAft>
              <a:spcPct val="35000"/>
            </a:spcAft>
          </a:pPr>
          <a:r>
            <a:rPr lang="en-US" sz="2400" b="1" kern="1200" dirty="0" smtClean="0"/>
            <a:t>What gets measured gets done</a:t>
          </a:r>
          <a:endParaRPr lang="en-US" sz="2400" b="1" kern="1200" dirty="0"/>
        </a:p>
      </dsp:txBody>
      <dsp:txXfrm>
        <a:off x="370115" y="239849"/>
        <a:ext cx="8019881" cy="479487"/>
      </dsp:txXfrm>
    </dsp:sp>
    <dsp:sp modelId="{2B886412-9C6C-4EE5-97E8-8BCE07890107}">
      <dsp:nvSpPr>
        <dsp:cNvPr id="0" name=""/>
        <dsp:cNvSpPr/>
      </dsp:nvSpPr>
      <dsp:spPr>
        <a:xfrm>
          <a:off x="70435" y="179913"/>
          <a:ext cx="599359" cy="599359"/>
        </a:xfrm>
        <a:prstGeom prst="ellipse">
          <a:avLst/>
        </a:prstGeom>
        <a:solidFill>
          <a:schemeClr val="lt1">
            <a:hueOff val="0"/>
            <a:satOff val="0"/>
            <a:lumOff val="0"/>
            <a:alphaOff val="0"/>
          </a:schemeClr>
        </a:solidFill>
        <a:ln w="12700" cap="flat" cmpd="sng" algn="ctr">
          <a:solidFill>
            <a:schemeClr val="accent5">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85F98994-1CD0-4716-BF0F-E1FD80817F62}">
      <dsp:nvSpPr>
        <dsp:cNvPr id="0" name=""/>
        <dsp:cNvSpPr/>
      </dsp:nvSpPr>
      <dsp:spPr>
        <a:xfrm>
          <a:off x="804334" y="959503"/>
          <a:ext cx="7585661" cy="479487"/>
        </a:xfrm>
        <a:prstGeom prst="rect">
          <a:avLst/>
        </a:prstGeom>
        <a:solidFill>
          <a:schemeClr val="accent5">
            <a:hueOff val="1739954"/>
            <a:satOff val="-4173"/>
            <a:lumOff val="327"/>
            <a:alphaOff val="0"/>
          </a:schemeClr>
        </a:solidFill>
        <a:ln>
          <a:noFill/>
        </a:ln>
        <a:effectLst>
          <a:outerShdw blurRad="50800" dist="25400" algn="bl"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80594" tIns="55880" rIns="55880" bIns="55880" numCol="1" spcCol="1270" anchor="ctr" anchorCtr="0">
          <a:noAutofit/>
        </a:bodyPr>
        <a:lstStyle/>
        <a:p>
          <a:pPr lvl="0" algn="l" defTabSz="977900">
            <a:lnSpc>
              <a:spcPct val="90000"/>
            </a:lnSpc>
            <a:spcBef>
              <a:spcPct val="0"/>
            </a:spcBef>
            <a:spcAft>
              <a:spcPct val="35000"/>
            </a:spcAft>
          </a:pPr>
          <a:r>
            <a:rPr lang="en-US" sz="2200" b="1" kern="1200" dirty="0" smtClean="0"/>
            <a:t>If you don’t measure results, you can’t tell success from failure</a:t>
          </a:r>
          <a:endParaRPr lang="en-US" sz="2200" b="1" kern="1200" dirty="0"/>
        </a:p>
      </dsp:txBody>
      <dsp:txXfrm>
        <a:off x="804334" y="959503"/>
        <a:ext cx="7585661" cy="479487"/>
      </dsp:txXfrm>
    </dsp:sp>
    <dsp:sp modelId="{22D15FCD-B284-4145-AF57-ABE3B7ABB044}">
      <dsp:nvSpPr>
        <dsp:cNvPr id="0" name=""/>
        <dsp:cNvSpPr/>
      </dsp:nvSpPr>
      <dsp:spPr>
        <a:xfrm>
          <a:off x="504654" y="899567"/>
          <a:ext cx="599359" cy="599359"/>
        </a:xfrm>
        <a:prstGeom prst="ellipse">
          <a:avLst/>
        </a:prstGeom>
        <a:solidFill>
          <a:schemeClr val="lt1">
            <a:hueOff val="0"/>
            <a:satOff val="0"/>
            <a:lumOff val="0"/>
            <a:alphaOff val="0"/>
          </a:schemeClr>
        </a:solidFill>
        <a:ln w="12700" cap="flat" cmpd="sng" algn="ctr">
          <a:solidFill>
            <a:schemeClr val="accent5">
              <a:hueOff val="1739954"/>
              <a:satOff val="-4173"/>
              <a:lumOff val="327"/>
              <a:alphaOff val="0"/>
            </a:schemeClr>
          </a:solidFill>
          <a:prstDash val="solid"/>
        </a:ln>
        <a:effectLst/>
      </dsp:spPr>
      <dsp:style>
        <a:lnRef idx="1">
          <a:scrgbClr r="0" g="0" b="0"/>
        </a:lnRef>
        <a:fillRef idx="1">
          <a:scrgbClr r="0" g="0" b="0"/>
        </a:fillRef>
        <a:effectRef idx="0">
          <a:scrgbClr r="0" g="0" b="0"/>
        </a:effectRef>
        <a:fontRef idx="minor"/>
      </dsp:style>
    </dsp:sp>
    <dsp:sp modelId="{39BA0718-6C78-4287-9FA1-A8306B52D630}">
      <dsp:nvSpPr>
        <dsp:cNvPr id="0" name=""/>
        <dsp:cNvSpPr/>
      </dsp:nvSpPr>
      <dsp:spPr>
        <a:xfrm>
          <a:off x="1042284" y="1678629"/>
          <a:ext cx="7347711" cy="479487"/>
        </a:xfrm>
        <a:prstGeom prst="rect">
          <a:avLst/>
        </a:prstGeom>
        <a:solidFill>
          <a:schemeClr val="accent5">
            <a:hueOff val="3479907"/>
            <a:satOff val="-8347"/>
            <a:lumOff val="654"/>
            <a:alphaOff val="0"/>
          </a:schemeClr>
        </a:solidFill>
        <a:ln>
          <a:noFill/>
        </a:ln>
        <a:effectLst>
          <a:outerShdw blurRad="50800" dist="25400" algn="bl"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80594" tIns="60960" rIns="60960" bIns="60960" numCol="1" spcCol="1270" anchor="ctr" anchorCtr="0">
          <a:noAutofit/>
        </a:bodyPr>
        <a:lstStyle/>
        <a:p>
          <a:pPr lvl="0" algn="l" defTabSz="1066800">
            <a:lnSpc>
              <a:spcPct val="90000"/>
            </a:lnSpc>
            <a:spcBef>
              <a:spcPct val="0"/>
            </a:spcBef>
            <a:spcAft>
              <a:spcPct val="35000"/>
            </a:spcAft>
          </a:pPr>
          <a:r>
            <a:rPr lang="en-US" sz="2400" b="1" kern="1200" dirty="0" smtClean="0"/>
            <a:t>If you can’t see success, you can’t reward it</a:t>
          </a:r>
          <a:endParaRPr lang="en-US" sz="2400" b="1" kern="1200" dirty="0"/>
        </a:p>
      </dsp:txBody>
      <dsp:txXfrm>
        <a:off x="1042284" y="1678629"/>
        <a:ext cx="7347711" cy="479487"/>
      </dsp:txXfrm>
    </dsp:sp>
    <dsp:sp modelId="{63EF9F2A-601A-46A3-9371-C5F8B9FF2E33}">
      <dsp:nvSpPr>
        <dsp:cNvPr id="0" name=""/>
        <dsp:cNvSpPr/>
      </dsp:nvSpPr>
      <dsp:spPr>
        <a:xfrm>
          <a:off x="742604" y="1618693"/>
          <a:ext cx="599359" cy="599359"/>
        </a:xfrm>
        <a:prstGeom prst="ellipse">
          <a:avLst/>
        </a:prstGeom>
        <a:solidFill>
          <a:schemeClr val="lt1">
            <a:hueOff val="0"/>
            <a:satOff val="0"/>
            <a:lumOff val="0"/>
            <a:alphaOff val="0"/>
          </a:schemeClr>
        </a:solidFill>
        <a:ln w="12700" cap="flat" cmpd="sng" algn="ctr">
          <a:solidFill>
            <a:schemeClr val="accent5">
              <a:hueOff val="3479907"/>
              <a:satOff val="-8347"/>
              <a:lumOff val="654"/>
              <a:alphaOff val="0"/>
            </a:schemeClr>
          </a:solidFill>
          <a:prstDash val="solid"/>
        </a:ln>
        <a:effectLst/>
      </dsp:spPr>
      <dsp:style>
        <a:lnRef idx="1">
          <a:scrgbClr r="0" g="0" b="0"/>
        </a:lnRef>
        <a:fillRef idx="1">
          <a:scrgbClr r="0" g="0" b="0"/>
        </a:fillRef>
        <a:effectRef idx="0">
          <a:scrgbClr r="0" g="0" b="0"/>
        </a:effectRef>
        <a:fontRef idx="minor"/>
      </dsp:style>
    </dsp:sp>
    <dsp:sp modelId="{D5072FF3-BA32-41D7-A247-5B1CA153C0BA}">
      <dsp:nvSpPr>
        <dsp:cNvPr id="0" name=""/>
        <dsp:cNvSpPr/>
      </dsp:nvSpPr>
      <dsp:spPr>
        <a:xfrm>
          <a:off x="1118260" y="2398284"/>
          <a:ext cx="7271736" cy="479487"/>
        </a:xfrm>
        <a:prstGeom prst="rect">
          <a:avLst/>
        </a:prstGeom>
        <a:solidFill>
          <a:schemeClr val="accent5">
            <a:hueOff val="5219861"/>
            <a:satOff val="-12520"/>
            <a:lumOff val="980"/>
            <a:alphaOff val="0"/>
          </a:schemeClr>
        </a:solidFill>
        <a:ln>
          <a:noFill/>
        </a:ln>
        <a:effectLst>
          <a:outerShdw blurRad="50800" dist="25400" algn="bl"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80594" tIns="53340" rIns="53340" bIns="53340" numCol="1" spcCol="1270" anchor="ctr" anchorCtr="0">
          <a:noAutofit/>
        </a:bodyPr>
        <a:lstStyle/>
        <a:p>
          <a:pPr lvl="0" algn="l" defTabSz="933450">
            <a:lnSpc>
              <a:spcPct val="90000"/>
            </a:lnSpc>
            <a:spcBef>
              <a:spcPct val="0"/>
            </a:spcBef>
            <a:spcAft>
              <a:spcPct val="35000"/>
            </a:spcAft>
          </a:pPr>
          <a:r>
            <a:rPr lang="en-US" sz="2100" b="1" kern="1200" dirty="0" smtClean="0"/>
            <a:t>If you can’t reward success, you’re probably rewarding failure</a:t>
          </a:r>
          <a:endParaRPr lang="en-US" sz="2100" b="1" kern="1200" dirty="0"/>
        </a:p>
      </dsp:txBody>
      <dsp:txXfrm>
        <a:off x="1118260" y="2398284"/>
        <a:ext cx="7271736" cy="479487"/>
      </dsp:txXfrm>
    </dsp:sp>
    <dsp:sp modelId="{347B8679-3C5F-40F3-B5C1-2DEF45946B3B}">
      <dsp:nvSpPr>
        <dsp:cNvPr id="0" name=""/>
        <dsp:cNvSpPr/>
      </dsp:nvSpPr>
      <dsp:spPr>
        <a:xfrm>
          <a:off x="818580" y="2338348"/>
          <a:ext cx="599359" cy="599359"/>
        </a:xfrm>
        <a:prstGeom prst="ellipse">
          <a:avLst/>
        </a:prstGeom>
        <a:solidFill>
          <a:schemeClr val="lt1">
            <a:hueOff val="0"/>
            <a:satOff val="0"/>
            <a:lumOff val="0"/>
            <a:alphaOff val="0"/>
          </a:schemeClr>
        </a:solidFill>
        <a:ln w="12700" cap="flat" cmpd="sng" algn="ctr">
          <a:solidFill>
            <a:schemeClr val="accent5">
              <a:hueOff val="5219861"/>
              <a:satOff val="-12520"/>
              <a:lumOff val="980"/>
              <a:alphaOff val="0"/>
            </a:schemeClr>
          </a:solidFill>
          <a:prstDash val="solid"/>
        </a:ln>
        <a:effectLst/>
      </dsp:spPr>
      <dsp:style>
        <a:lnRef idx="1">
          <a:scrgbClr r="0" g="0" b="0"/>
        </a:lnRef>
        <a:fillRef idx="1">
          <a:scrgbClr r="0" g="0" b="0"/>
        </a:fillRef>
        <a:effectRef idx="0">
          <a:scrgbClr r="0" g="0" b="0"/>
        </a:effectRef>
        <a:fontRef idx="minor"/>
      </dsp:style>
    </dsp:sp>
    <dsp:sp modelId="{3DCFEDE8-B092-466D-A5BD-7A082C154C3A}">
      <dsp:nvSpPr>
        <dsp:cNvPr id="0" name=""/>
        <dsp:cNvSpPr/>
      </dsp:nvSpPr>
      <dsp:spPr>
        <a:xfrm>
          <a:off x="1042284" y="3117938"/>
          <a:ext cx="7347711" cy="479487"/>
        </a:xfrm>
        <a:prstGeom prst="rect">
          <a:avLst/>
        </a:prstGeom>
        <a:solidFill>
          <a:schemeClr val="accent5">
            <a:hueOff val="6959815"/>
            <a:satOff val="-16693"/>
            <a:lumOff val="1307"/>
            <a:alphaOff val="0"/>
          </a:schemeClr>
        </a:solidFill>
        <a:ln>
          <a:noFill/>
        </a:ln>
        <a:effectLst>
          <a:outerShdw blurRad="50800" dist="25400" algn="bl"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80594" tIns="60960" rIns="60960" bIns="60960" numCol="1" spcCol="1270" anchor="ctr" anchorCtr="0">
          <a:noAutofit/>
        </a:bodyPr>
        <a:lstStyle/>
        <a:p>
          <a:pPr lvl="0" algn="l" defTabSz="1066800">
            <a:lnSpc>
              <a:spcPct val="90000"/>
            </a:lnSpc>
            <a:spcBef>
              <a:spcPct val="0"/>
            </a:spcBef>
            <a:spcAft>
              <a:spcPct val="35000"/>
            </a:spcAft>
          </a:pPr>
          <a:r>
            <a:rPr lang="en-US" sz="2400" b="1" kern="1200" dirty="0" smtClean="0"/>
            <a:t>If you can’t see success, you can’t learn from it</a:t>
          </a:r>
          <a:endParaRPr lang="en-US" sz="2400" b="1" kern="1200" dirty="0"/>
        </a:p>
      </dsp:txBody>
      <dsp:txXfrm>
        <a:off x="1042284" y="3117938"/>
        <a:ext cx="7347711" cy="479487"/>
      </dsp:txXfrm>
    </dsp:sp>
    <dsp:sp modelId="{735FFDD0-F237-4C92-9741-E2177471C6D9}">
      <dsp:nvSpPr>
        <dsp:cNvPr id="0" name=""/>
        <dsp:cNvSpPr/>
      </dsp:nvSpPr>
      <dsp:spPr>
        <a:xfrm>
          <a:off x="742604" y="3058002"/>
          <a:ext cx="599359" cy="599359"/>
        </a:xfrm>
        <a:prstGeom prst="ellipse">
          <a:avLst/>
        </a:prstGeom>
        <a:solidFill>
          <a:schemeClr val="lt1">
            <a:hueOff val="0"/>
            <a:satOff val="0"/>
            <a:lumOff val="0"/>
            <a:alphaOff val="0"/>
          </a:schemeClr>
        </a:solidFill>
        <a:ln w="12700" cap="flat" cmpd="sng" algn="ctr">
          <a:solidFill>
            <a:schemeClr val="accent5">
              <a:hueOff val="6959815"/>
              <a:satOff val="-16693"/>
              <a:lumOff val="1307"/>
              <a:alphaOff val="0"/>
            </a:schemeClr>
          </a:solidFill>
          <a:prstDash val="solid"/>
        </a:ln>
        <a:effectLst/>
      </dsp:spPr>
      <dsp:style>
        <a:lnRef idx="1">
          <a:scrgbClr r="0" g="0" b="0"/>
        </a:lnRef>
        <a:fillRef idx="1">
          <a:scrgbClr r="0" g="0" b="0"/>
        </a:fillRef>
        <a:effectRef idx="0">
          <a:scrgbClr r="0" g="0" b="0"/>
        </a:effectRef>
        <a:fontRef idx="minor"/>
      </dsp:style>
    </dsp:sp>
    <dsp:sp modelId="{4E660B74-C025-4C68-90B0-FE4BA9BD3D40}">
      <dsp:nvSpPr>
        <dsp:cNvPr id="0" name=""/>
        <dsp:cNvSpPr/>
      </dsp:nvSpPr>
      <dsp:spPr>
        <a:xfrm>
          <a:off x="804334" y="3837064"/>
          <a:ext cx="7585661" cy="479487"/>
        </a:xfrm>
        <a:prstGeom prst="rect">
          <a:avLst/>
        </a:prstGeom>
        <a:solidFill>
          <a:schemeClr val="accent5">
            <a:hueOff val="8699767"/>
            <a:satOff val="-20867"/>
            <a:lumOff val="1634"/>
            <a:alphaOff val="0"/>
          </a:schemeClr>
        </a:solidFill>
        <a:ln>
          <a:noFill/>
        </a:ln>
        <a:effectLst>
          <a:outerShdw blurRad="50800" dist="25400" algn="bl"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80594" tIns="60960" rIns="60960" bIns="60960" numCol="1" spcCol="1270" anchor="ctr" anchorCtr="0">
          <a:noAutofit/>
        </a:bodyPr>
        <a:lstStyle/>
        <a:p>
          <a:pPr lvl="0" algn="l" defTabSz="1066800">
            <a:lnSpc>
              <a:spcPct val="90000"/>
            </a:lnSpc>
            <a:spcBef>
              <a:spcPct val="0"/>
            </a:spcBef>
            <a:spcAft>
              <a:spcPct val="35000"/>
            </a:spcAft>
          </a:pPr>
          <a:r>
            <a:rPr lang="en-US" sz="2400" b="1" kern="1200" dirty="0" smtClean="0"/>
            <a:t>If you can’t recognize failure, you can’t correct it</a:t>
          </a:r>
          <a:endParaRPr lang="en-US" sz="2400" b="1" kern="1200" dirty="0"/>
        </a:p>
      </dsp:txBody>
      <dsp:txXfrm>
        <a:off x="804334" y="3837064"/>
        <a:ext cx="7585661" cy="479487"/>
      </dsp:txXfrm>
    </dsp:sp>
    <dsp:sp modelId="{61D72822-7230-4E5B-AEEB-06811F2A7500}">
      <dsp:nvSpPr>
        <dsp:cNvPr id="0" name=""/>
        <dsp:cNvSpPr/>
      </dsp:nvSpPr>
      <dsp:spPr>
        <a:xfrm>
          <a:off x="504654" y="3777128"/>
          <a:ext cx="599359" cy="599359"/>
        </a:xfrm>
        <a:prstGeom prst="ellipse">
          <a:avLst/>
        </a:prstGeom>
        <a:solidFill>
          <a:schemeClr val="lt1">
            <a:hueOff val="0"/>
            <a:satOff val="0"/>
            <a:lumOff val="0"/>
            <a:alphaOff val="0"/>
          </a:schemeClr>
        </a:solidFill>
        <a:ln w="12700" cap="flat" cmpd="sng" algn="ctr">
          <a:solidFill>
            <a:schemeClr val="accent5">
              <a:hueOff val="8699767"/>
              <a:satOff val="-20867"/>
              <a:lumOff val="1634"/>
              <a:alphaOff val="0"/>
            </a:schemeClr>
          </a:solidFill>
          <a:prstDash val="solid"/>
        </a:ln>
        <a:effectLst/>
      </dsp:spPr>
      <dsp:style>
        <a:lnRef idx="1">
          <a:scrgbClr r="0" g="0" b="0"/>
        </a:lnRef>
        <a:fillRef idx="1">
          <a:scrgbClr r="0" g="0" b="0"/>
        </a:fillRef>
        <a:effectRef idx="0">
          <a:scrgbClr r="0" g="0" b="0"/>
        </a:effectRef>
        <a:fontRef idx="minor"/>
      </dsp:style>
    </dsp:sp>
    <dsp:sp modelId="{70C4ACB4-E243-41DE-AC23-EE1E6EE64886}">
      <dsp:nvSpPr>
        <dsp:cNvPr id="0" name=""/>
        <dsp:cNvSpPr/>
      </dsp:nvSpPr>
      <dsp:spPr>
        <a:xfrm>
          <a:off x="370115" y="4556718"/>
          <a:ext cx="8019881" cy="479487"/>
        </a:xfrm>
        <a:prstGeom prst="rect">
          <a:avLst/>
        </a:prstGeom>
        <a:solidFill>
          <a:schemeClr val="accent5">
            <a:hueOff val="10439722"/>
            <a:satOff val="-25040"/>
            <a:lumOff val="1961"/>
            <a:alphaOff val="0"/>
          </a:schemeClr>
        </a:solidFill>
        <a:ln>
          <a:noFill/>
        </a:ln>
        <a:effectLst>
          <a:outerShdw blurRad="50800" dist="25400" algn="bl"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80594" tIns="55880" rIns="55880" bIns="55880" numCol="1" spcCol="1270" anchor="ctr" anchorCtr="0">
          <a:noAutofit/>
        </a:bodyPr>
        <a:lstStyle/>
        <a:p>
          <a:pPr lvl="0" algn="l" defTabSz="977900">
            <a:lnSpc>
              <a:spcPct val="90000"/>
            </a:lnSpc>
            <a:spcBef>
              <a:spcPct val="0"/>
            </a:spcBef>
            <a:spcAft>
              <a:spcPct val="35000"/>
            </a:spcAft>
          </a:pPr>
          <a:r>
            <a:rPr lang="en-US" sz="2200" b="1" kern="1200" smtClean="0"/>
            <a:t>If you can demonstrate results, you can win public support</a:t>
          </a:r>
          <a:endParaRPr lang="en-US" sz="2200" b="1" kern="1200"/>
        </a:p>
      </dsp:txBody>
      <dsp:txXfrm>
        <a:off x="370115" y="4556718"/>
        <a:ext cx="8019881" cy="479487"/>
      </dsp:txXfrm>
    </dsp:sp>
    <dsp:sp modelId="{A6DC15F9-5A03-4509-8978-E9BFFAA15B81}">
      <dsp:nvSpPr>
        <dsp:cNvPr id="0" name=""/>
        <dsp:cNvSpPr/>
      </dsp:nvSpPr>
      <dsp:spPr>
        <a:xfrm>
          <a:off x="70435" y="4496782"/>
          <a:ext cx="599359" cy="599359"/>
        </a:xfrm>
        <a:prstGeom prst="ellipse">
          <a:avLst/>
        </a:prstGeom>
        <a:solidFill>
          <a:schemeClr val="lt1">
            <a:hueOff val="0"/>
            <a:satOff val="0"/>
            <a:lumOff val="0"/>
            <a:alphaOff val="0"/>
          </a:schemeClr>
        </a:solidFill>
        <a:ln w="12700" cap="flat" cmpd="sng" algn="ctr">
          <a:solidFill>
            <a:schemeClr val="accent5">
              <a:hueOff val="10439722"/>
              <a:satOff val="-25040"/>
              <a:lumOff val="1961"/>
              <a:alphaOff val="0"/>
            </a:schemeClr>
          </a:solidFill>
          <a:prstDash val="solid"/>
        </a:ln>
        <a:effectLst/>
      </dsp:spPr>
      <dsp:style>
        <a:lnRef idx="1">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cycle4">
  <dgm:title val=""/>
  <dgm:desc val=""/>
  <dgm:catLst>
    <dgm:cat type="relationship" pri="26000"/>
    <dgm:cat type="cycle" pri="13000"/>
    <dgm:cat type="matrix" pri="4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ampData>
  <dgm:style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cycleMatrixDiagram">
    <dgm:varLst>
      <dgm:chMax val="1"/>
      <dgm:dir/>
      <dgm:animLvl val="lvl"/>
      <dgm:resizeHandles val="exact"/>
    </dgm:varLst>
    <dgm:alg type="composite">
      <dgm:param type="ar" val="1.3"/>
    </dgm:alg>
    <dgm:shape xmlns:r="http://schemas.openxmlformats.org/officeDocument/2006/relationships" r:blip="">
      <dgm:adjLst/>
    </dgm:shape>
    <dgm:presOf/>
    <dgm:constrLst>
      <dgm:constr type="w" for="ch" forName="children" refType="w"/>
      <dgm:constr type="h" for="ch" forName="children" refType="w" refFor="ch" refForName="children" fact="0.77"/>
      <dgm:constr type="ctrX" for="ch" forName="children" refType="w" fact="0.5"/>
      <dgm:constr type="ctrY" for="ch" forName="children" refType="h" fact="0.5"/>
      <dgm:constr type="w" for="ch" forName="circle" refType="w"/>
      <dgm:constr type="h" for="ch" forName="circle" refType="h"/>
      <dgm:constr type="ctrX" for="ch" forName="circle" refType="w" fact="0.5"/>
      <dgm:constr type="ctrY" for="ch" forName="circle" refType="h" fact="0.5"/>
      <dgm:constr type="w" for="ch" forName="center1" refType="w" fact="0.115"/>
      <dgm:constr type="h" for="ch" forName="center1" refType="w" fact="0.1"/>
      <dgm:constr type="ctrX" for="ch" forName="center1" refType="w" fact="0.5"/>
      <dgm:constr type="ctrY" for="ch" forName="center1" refType="h" fact="0.475"/>
      <dgm:constr type="w" for="ch" forName="center2" refType="w" fact="0.115"/>
      <dgm:constr type="h" for="ch" forName="center2" refType="w" fact="0.1"/>
      <dgm:constr type="ctrX" for="ch" forName="center2" refType="w" fact="0.5"/>
      <dgm:constr type="ctrY" for="ch" forName="center2" refType="h" fact="0.525"/>
    </dgm:constrLst>
    <dgm:ruleLst/>
    <dgm:choose name="Name0">
      <dgm:if name="Name1" axis="ch" ptType="node" func="cnt" op="gte" val="1">
        <dgm:layoutNode name="children">
          <dgm:alg type="composite">
            <dgm:param type="ar" val="1.3"/>
          </dgm:alg>
          <dgm:shape xmlns:r="http://schemas.openxmlformats.org/officeDocument/2006/relationships" r:blip="">
            <dgm:adjLst/>
          </dgm:shape>
          <dgm:presOf/>
          <dgm:choose name="Name2">
            <dgm:if name="Name3" func="var" arg="dir" op="equ" val="norm">
              <dgm:constrLst>
                <dgm:constr type="primFontSz" for="des" ptType="node" op="equ" val="65"/>
                <dgm:constr type="w" for="ch" forName="child1group" refType="w" fact="0.38"/>
                <dgm:constr type="h" for="ch" forName="child1group" refType="h" fact="0.32"/>
                <dgm:constr type="t" for="ch" forName="child1group"/>
                <dgm:constr type="l" for="ch" forName="child1group"/>
                <dgm:constr type="w" for="ch" forName="child2group" refType="w" fact="0.38"/>
                <dgm:constr type="h" for="ch" forName="child2group" refType="h" fact="0.32"/>
                <dgm:constr type="t" for="ch" forName="child2group"/>
                <dgm:constr type="r" for="ch" forName="child2group" refType="w"/>
                <dgm:constr type="w" for="ch" forName="child3group" refType="w" fact="0.38"/>
                <dgm:constr type="h" for="ch" forName="child3group" refType="h" fact="0.32"/>
                <dgm:constr type="b" for="ch" forName="child3group" refType="h"/>
                <dgm:constr type="r" for="ch" forName="child3group" refType="w"/>
                <dgm:constr type="w" for="ch" forName="child4group" refType="w" fact="0.38"/>
                <dgm:constr type="h" for="ch" forName="child4group" refType="h" fact="0.32"/>
                <dgm:constr type="b" for="ch" forName="child4group" refType="h"/>
                <dgm:constr type="l" for="ch" forName="child4group"/>
              </dgm:constrLst>
            </dgm:if>
            <dgm:else name="Name4">
              <dgm:constrLst>
                <dgm:constr type="primFontSz" for="des" ptType="node" op="equ" val="65"/>
                <dgm:constr type="w" for="ch" forName="child1group" refType="w" fact="0.38"/>
                <dgm:constr type="h" for="ch" forName="child1group" refType="h" fact="0.32"/>
                <dgm:constr type="t" for="ch" forName="child1group"/>
                <dgm:constr type="r" for="ch" forName="child1group" refType="w"/>
                <dgm:constr type="w" for="ch" forName="child2group" refType="w" fact="0.38"/>
                <dgm:constr type="h" for="ch" forName="child2group" refType="h" fact="0.32"/>
                <dgm:constr type="t" for="ch" forName="child2group"/>
                <dgm:constr type="l" for="ch" forName="child2group"/>
                <dgm:constr type="w" for="ch" forName="child3group" refType="w" fact="0.38"/>
                <dgm:constr type="h" for="ch" forName="child3group" refType="h" fact="0.32"/>
                <dgm:constr type="b" for="ch" forName="child3group" refType="h"/>
                <dgm:constr type="l" for="ch" forName="child3group"/>
                <dgm:constr type="w" for="ch" forName="child4group" refType="w" fact="0.38"/>
                <dgm:constr type="h" for="ch" forName="child4group" refType="h" fact="0.32"/>
                <dgm:constr type="b" for="ch" forName="child4group" refType="h"/>
                <dgm:constr type="r" for="ch" forName="child4group" refType="w"/>
              </dgm:constrLst>
            </dgm:else>
          </dgm:choose>
          <dgm:ruleLst/>
          <dgm:choose name="Name5">
            <dgm:if name="Name6" axis="ch ch" ptType="node node" st="1 1" cnt="1 0" func="cnt" op="gte" val="1">
              <dgm:layoutNode name="child1group">
                <dgm:alg type="composite">
                  <dgm:param type="horzAlign" val="none"/>
                  <dgm:param type="vertAlign" val="none"/>
                </dgm:alg>
                <dgm:shape xmlns:r="http://schemas.openxmlformats.org/officeDocument/2006/relationships" r:blip="">
                  <dgm:adjLst/>
                </dgm:shape>
                <dgm:presOf/>
                <dgm:choose name="Name7">
                  <dgm:if name="Name8" func="var" arg="dir" op="equ" val="norm">
                    <dgm:constrLst>
                      <dgm:constr type="w" for="ch" forName="child1" refType="w"/>
                      <dgm:constr type="h" for="ch" forName="child1" refType="h"/>
                      <dgm:constr type="t" for="ch" forName="child1"/>
                      <dgm:constr type="l" for="ch" forName="child1"/>
                      <dgm:constr type="w" for="ch" forName="child1Text" refType="w" fact="0.7"/>
                      <dgm:constr type="h" for="ch" forName="child1Text" refType="h" fact="0.75"/>
                      <dgm:constr type="t" for="ch" forName="child1Text"/>
                      <dgm:constr type="l" for="ch" forName="child1Text"/>
                    </dgm:constrLst>
                  </dgm:if>
                  <dgm:else name="Name9">
                    <dgm:constrLst>
                      <dgm:constr type="w" for="ch" forName="child1" refType="w"/>
                      <dgm:constr type="h" for="ch" forName="child1" refType="h"/>
                      <dgm:constr type="t" for="ch" forName="child1"/>
                      <dgm:constr type="r" for="ch" forName="child1" refType="w"/>
                      <dgm:constr type="w" for="ch" forName="child1Text" refType="w" fact="0.7"/>
                      <dgm:constr type="h" for="ch" forName="child1Text" refType="h" fact="0.75"/>
                      <dgm:constr type="t" for="ch" forName="child1Text"/>
                      <dgm:constr type="r" for="ch" forName="child1Text" refType="w"/>
                    </dgm:constrLst>
                  </dgm:else>
                </dgm:choose>
                <dgm:ruleLst/>
                <dgm:layoutNode name="child1" styleLbl="bgAcc1">
                  <dgm:alg type="sp"/>
                  <dgm:shape xmlns:r="http://schemas.openxmlformats.org/officeDocument/2006/relationships" type="roundRect" r:blip="" zOrderOff="-2">
                    <dgm:adjLst>
                      <dgm:adj idx="1" val="0.1"/>
                    </dgm:adjLst>
                  </dgm:shape>
                  <dgm:presOf axis="ch des" ptType="node node" st="1 1" cnt="1 0"/>
                  <dgm:constrLst/>
                  <dgm:ruleLst/>
                </dgm:layoutNode>
                <dgm:layoutNode name="child1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0"/>
          </dgm:choose>
          <dgm:choose name="Name11">
            <dgm:if name="Name12" axis="ch ch" ptType="node node" st="2 1" cnt="1 0" func="cnt" op="gte" val="1">
              <dgm:layoutNode name="child2group">
                <dgm:alg type="composite">
                  <dgm:param type="horzAlign" val="none"/>
                  <dgm:param type="vertAlign" val="none"/>
                </dgm:alg>
                <dgm:shape xmlns:r="http://schemas.openxmlformats.org/officeDocument/2006/relationships" r:blip="">
                  <dgm:adjLst/>
                </dgm:shape>
                <dgm:choose name="Name13">
                  <dgm:if name="Name14" func="var" arg="dir" op="equ" val="norm">
                    <dgm:constrLst>
                      <dgm:constr type="w" for="ch" forName="child2" refType="w"/>
                      <dgm:constr type="h" for="ch" forName="child2" refType="h"/>
                      <dgm:constr type="t" for="ch" forName="child2"/>
                      <dgm:constr type="r" for="ch" forName="child2" refType="w"/>
                      <dgm:constr type="w" for="ch" forName="child2Text" refType="w" fact="0.7"/>
                      <dgm:constr type="h" for="ch" forName="child2Text" refType="h" fact="0.75"/>
                      <dgm:constr type="t" for="ch" forName="child2Text"/>
                      <dgm:constr type="r" for="ch" forName="child2Text" refType="w"/>
                    </dgm:constrLst>
                  </dgm:if>
                  <dgm:else name="Name15">
                    <dgm:constrLst>
                      <dgm:constr type="w" for="ch" forName="child2" refType="w"/>
                      <dgm:constr type="h" for="ch" forName="child2" refType="h"/>
                      <dgm:constr type="t" for="ch" forName="child2"/>
                      <dgm:constr type="l" for="ch" forName="child2"/>
                      <dgm:constr type="w" for="ch" forName="child2Text" refType="w" fact="0.7"/>
                      <dgm:constr type="h" for="ch" forName="child2Text" refType="h" fact="0.75"/>
                      <dgm:constr type="t" for="ch" forName="child2Text"/>
                      <dgm:constr type="l" for="ch" forName="child2Text"/>
                    </dgm:constrLst>
                  </dgm:else>
                </dgm:choose>
                <dgm:ruleLst/>
                <dgm:layoutNode name="child2" styleLbl="bgAcc1">
                  <dgm:alg type="sp"/>
                  <dgm:shape xmlns:r="http://schemas.openxmlformats.org/officeDocument/2006/relationships" type="roundRect" r:blip="" zOrderOff="-2">
                    <dgm:adjLst>
                      <dgm:adj idx="1" val="0.1"/>
                    </dgm:adjLst>
                  </dgm:shape>
                  <dgm:presOf axis="ch des" ptType="node node" st="2 1" cnt="1 0"/>
                  <dgm:constrLst/>
                  <dgm:ruleLst/>
                </dgm:layoutNode>
                <dgm:layoutNode name="child2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6"/>
          </dgm:choose>
          <dgm:choose name="Name17">
            <dgm:if name="Name18" axis="ch ch" ptType="node node" st="3 1" cnt="1 0" func="cnt" op="gte" val="1">
              <dgm:layoutNode name="child3group">
                <dgm:alg type="composite">
                  <dgm:param type="horzAlign" val="none"/>
                  <dgm:param type="vertAlign" val="none"/>
                </dgm:alg>
                <dgm:shape xmlns:r="http://schemas.openxmlformats.org/officeDocument/2006/relationships" r:blip="">
                  <dgm:adjLst/>
                </dgm:shape>
                <dgm:presOf/>
                <dgm:choose name="Name19">
                  <dgm:if name="Name20" func="var" arg="dir" op="equ" val="norm">
                    <dgm:constrLst>
                      <dgm:constr type="w" for="ch" forName="child3" refType="w"/>
                      <dgm:constr type="h" for="ch" forName="child3" refType="h"/>
                      <dgm:constr type="b" for="ch" forName="child3" refType="h"/>
                      <dgm:constr type="r" for="ch" forName="child3" refType="w"/>
                      <dgm:constr type="w" for="ch" forName="child3Text" refType="w" fact="0.7"/>
                      <dgm:constr type="h" for="ch" forName="child3Text" refType="h" fact="0.75"/>
                      <dgm:constr type="b" for="ch" forName="child3Text" refType="h"/>
                      <dgm:constr type="r" for="ch" forName="child3Text" refType="w"/>
                    </dgm:constrLst>
                  </dgm:if>
                  <dgm:else name="Name21">
                    <dgm:constrLst>
                      <dgm:constr type="w" for="ch" forName="child3" refType="w"/>
                      <dgm:constr type="h" for="ch" forName="child3" refType="h"/>
                      <dgm:constr type="b" for="ch" forName="child3" refType="h"/>
                      <dgm:constr type="l" for="ch" forName="child3"/>
                      <dgm:constr type="w" for="ch" forName="child3Text" refType="w" fact="0.7"/>
                      <dgm:constr type="h" for="ch" forName="child3Text" refType="h" fact="0.75"/>
                      <dgm:constr type="b" for="ch" forName="child3Text" refType="h"/>
                      <dgm:constr type="l" for="ch" forName="child3Text"/>
                    </dgm:constrLst>
                  </dgm:else>
                </dgm:choose>
                <dgm:ruleLst/>
                <dgm:layoutNode name="child3" styleLbl="bgAcc1">
                  <dgm:alg type="sp"/>
                  <dgm:shape xmlns:r="http://schemas.openxmlformats.org/officeDocument/2006/relationships" type="roundRect" r:blip="" zOrderOff="-4">
                    <dgm:adjLst>
                      <dgm:adj idx="1" val="0.1"/>
                    </dgm:adjLst>
                  </dgm:shape>
                  <dgm:presOf axis="ch des" ptType="node node" st="3 1" cnt="1 0"/>
                  <dgm:constrLst/>
                  <dgm:ruleLst/>
                </dgm:layoutNode>
                <dgm:layoutNode name="child3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2"/>
          </dgm:choose>
          <dgm:choose name="Name23">
            <dgm:if name="Name24" axis="ch ch" ptType="node node" st="4 1" cnt="1 0" func="cnt" op="gte" val="1">
              <dgm:layoutNode name="child4group">
                <dgm:alg type="composite">
                  <dgm:param type="horzAlign" val="none"/>
                  <dgm:param type="vertAlign" val="none"/>
                </dgm:alg>
                <dgm:shape xmlns:r="http://schemas.openxmlformats.org/officeDocument/2006/relationships" r:blip="">
                  <dgm:adjLst/>
                </dgm:shape>
                <dgm:presOf/>
                <dgm:choose name="Name25">
                  <dgm:if name="Name26" func="var" arg="dir" op="equ" val="norm">
                    <dgm:constrLst>
                      <dgm:constr type="w" for="ch" forName="child4" refType="w"/>
                      <dgm:constr type="h" for="ch" forName="child4" refType="h"/>
                      <dgm:constr type="b" for="ch" forName="child4" refType="h"/>
                      <dgm:constr type="l" for="ch" forName="child4"/>
                      <dgm:constr type="w" for="ch" forName="child4Text" refType="w" fact="0.7"/>
                      <dgm:constr type="h" for="ch" forName="child4Text" refType="h" fact="0.75"/>
                      <dgm:constr type="b" for="ch" forName="child4Text" refType="h"/>
                      <dgm:constr type="l" for="ch" forName="child4Text"/>
                    </dgm:constrLst>
                  </dgm:if>
                  <dgm:else name="Name27">
                    <dgm:constrLst>
                      <dgm:constr type="w" for="ch" forName="child4" refType="w"/>
                      <dgm:constr type="h" for="ch" forName="child4" refType="h"/>
                      <dgm:constr type="b" for="ch" forName="child4" refType="h"/>
                      <dgm:constr type="r" for="ch" forName="child4" refType="w"/>
                      <dgm:constr type="w" for="ch" forName="child4Text" refType="w" fact="0.7"/>
                      <dgm:constr type="h" for="ch" forName="child4Text" refType="h" fact="0.75"/>
                      <dgm:constr type="b" for="ch" forName="child4Text" refType="h"/>
                      <dgm:constr type="r" for="ch" forName="child4Text" refType="w"/>
                    </dgm:constrLst>
                  </dgm:else>
                </dgm:choose>
                <dgm:ruleLst/>
                <dgm:layoutNode name="child4" styleLbl="bgAcc1">
                  <dgm:alg type="sp"/>
                  <dgm:shape xmlns:r="http://schemas.openxmlformats.org/officeDocument/2006/relationships" type="roundRect" r:blip="" zOrderOff="-4">
                    <dgm:adjLst>
                      <dgm:adj idx="1" val="0.1"/>
                    </dgm:adjLst>
                  </dgm:shape>
                  <dgm:presOf axis="ch des" ptType="node node" st="4 1" cnt="1 0"/>
                  <dgm:constrLst/>
                  <dgm:ruleLst/>
                </dgm:layoutNode>
                <dgm:layoutNode name="child4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8"/>
          </dgm:choose>
          <dgm:layoutNode name="childPlaceholder">
            <dgm:alg type="sp"/>
            <dgm:shape xmlns:r="http://schemas.openxmlformats.org/officeDocument/2006/relationships" r:blip="">
              <dgm:adjLst/>
            </dgm:shape>
            <dgm:presOf/>
            <dgm:constrLst/>
            <dgm:ruleLst/>
          </dgm:layoutNode>
        </dgm:layoutNode>
        <dgm:layoutNode name="circle">
          <dgm:alg type="composite">
            <dgm:param type="ar" val="1"/>
          </dgm:alg>
          <dgm:shape xmlns:r="http://schemas.openxmlformats.org/officeDocument/2006/relationships" r:blip="">
            <dgm:adjLst/>
          </dgm:shape>
          <dgm:presOf/>
          <dgm:choose name="Name29">
            <dgm:if name="Name30" func="var" arg="dir" op="equ" val="norm">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r" for="ch" forName="quadrant1" refType="w" fact="0.5"/>
                <dgm:constr type="r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l" for="ch" forName="quadrant2" refType="w" fact="0.5"/>
                <dgm:constr type="l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l" for="ch" forName="quadrant3" refType="w" fact="0.5"/>
                <dgm:constr type="l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r" for="ch" forName="quadrant4" refType="w" fact="0.5"/>
                <dgm:constr type="rOff" for="ch" forName="quadrant4" refType="w" fact="-0.01"/>
              </dgm:constrLst>
            </dgm:if>
            <dgm:else name="Name31">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l" for="ch" forName="quadrant1" refType="w" fact="0.5"/>
                <dgm:constr type="l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r" for="ch" forName="quadrant2" refType="w" fact="0.5"/>
                <dgm:constr type="r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r" for="ch" forName="quadrant3" refType="w" fact="0.5"/>
                <dgm:constr type="r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l" for="ch" forName="quadrant4" refType="w" fact="0.5"/>
                <dgm:constr type="lOff" for="ch" forName="quadrant4" refType="w" fact="0.01"/>
              </dgm:constrLst>
            </dgm:else>
          </dgm:choose>
          <dgm:ruleLst/>
          <dgm:layoutNode name="quadrant1" styleLbl="node1">
            <dgm:varLst>
              <dgm:chMax val="1"/>
              <dgm:bulletEnabled val="1"/>
            </dgm:varLst>
            <dgm:alg type="tx"/>
            <dgm:choose name="Name32">
              <dgm:if name="Name33" func="var" arg="dir" op="equ" val="norm">
                <dgm:shape xmlns:r="http://schemas.openxmlformats.org/officeDocument/2006/relationships" type="pieWedge" r:blip="">
                  <dgm:adjLst/>
                </dgm:shape>
              </dgm:if>
              <dgm:else name="Name34">
                <dgm:shape xmlns:r="http://schemas.openxmlformats.org/officeDocument/2006/relationships" rot="90" type="pieWedge" r:blip="">
                  <dgm:adjLst/>
                </dgm:shape>
              </dgm:else>
            </dgm:choose>
            <dgm:presOf axis="ch" ptType="node" cnt="1"/>
            <dgm:constrLst/>
            <dgm:ruleLst>
              <dgm:rule type="primFontSz" val="5" fact="NaN" max="NaN"/>
            </dgm:ruleLst>
          </dgm:layoutNode>
          <dgm:layoutNode name="quadrant2" styleLbl="node1">
            <dgm:varLst>
              <dgm:chMax val="1"/>
              <dgm:bulletEnabled val="1"/>
            </dgm:varLst>
            <dgm:alg type="tx"/>
            <dgm:choose name="Name35">
              <dgm:if name="Name36" func="var" arg="dir" op="equ" val="norm">
                <dgm:shape xmlns:r="http://schemas.openxmlformats.org/officeDocument/2006/relationships" rot="90" type="pieWedge" r:blip="">
                  <dgm:adjLst/>
                </dgm:shape>
              </dgm:if>
              <dgm:else name="Name37">
                <dgm:shape xmlns:r="http://schemas.openxmlformats.org/officeDocument/2006/relationships" type="pieWedge" r:blip="">
                  <dgm:adjLst/>
                </dgm:shape>
              </dgm:else>
            </dgm:choose>
            <dgm:presOf axis="ch" ptType="node" st="2" cnt="1"/>
            <dgm:constrLst/>
            <dgm:ruleLst>
              <dgm:rule type="primFontSz" val="5" fact="NaN" max="NaN"/>
            </dgm:ruleLst>
          </dgm:layoutNode>
          <dgm:layoutNode name="quadrant3" styleLbl="node1">
            <dgm:varLst>
              <dgm:chMax val="1"/>
              <dgm:bulletEnabled val="1"/>
            </dgm:varLst>
            <dgm:alg type="tx"/>
            <dgm:choose name="Name38">
              <dgm:if name="Name39" func="var" arg="dir" op="equ" val="norm">
                <dgm:shape xmlns:r="http://schemas.openxmlformats.org/officeDocument/2006/relationships" rot="180" type="pieWedge" r:blip="">
                  <dgm:adjLst/>
                </dgm:shape>
              </dgm:if>
              <dgm:else name="Name40">
                <dgm:shape xmlns:r="http://schemas.openxmlformats.org/officeDocument/2006/relationships" rot="270" type="pieWedge" r:blip="">
                  <dgm:adjLst/>
                </dgm:shape>
              </dgm:else>
            </dgm:choose>
            <dgm:presOf axis="ch" ptType="node" st="3" cnt="1"/>
            <dgm:constrLst/>
            <dgm:ruleLst>
              <dgm:rule type="primFontSz" val="5" fact="NaN" max="NaN"/>
            </dgm:ruleLst>
          </dgm:layoutNode>
          <dgm:layoutNode name="quadrant4" styleLbl="node1">
            <dgm:varLst>
              <dgm:chMax val="1"/>
              <dgm:bulletEnabled val="1"/>
            </dgm:varLst>
            <dgm:alg type="tx"/>
            <dgm:choose name="Name41">
              <dgm:if name="Name42" func="var" arg="dir" op="equ" val="norm">
                <dgm:shape xmlns:r="http://schemas.openxmlformats.org/officeDocument/2006/relationships" rot="270" type="pieWedge" r:blip="">
                  <dgm:adjLst/>
                </dgm:shape>
              </dgm:if>
              <dgm:else name="Name43">
                <dgm:shape xmlns:r="http://schemas.openxmlformats.org/officeDocument/2006/relationships" rot="180" type="pieWedge" r:blip="">
                  <dgm:adjLst/>
                </dgm:shape>
              </dgm:else>
            </dgm:choose>
            <dgm:presOf axis="ch" ptType="node" st="4" cnt="1"/>
            <dgm:constrLst/>
            <dgm:ruleLst>
              <dgm:rule type="primFontSz" val="5" fact="NaN" max="NaN"/>
            </dgm:ruleLst>
          </dgm:layoutNode>
          <dgm:layoutNode name="quadrantPlaceholder">
            <dgm:alg type="sp"/>
            <dgm:shape xmlns:r="http://schemas.openxmlformats.org/officeDocument/2006/relationships" r:blip="">
              <dgm:adjLst/>
            </dgm:shape>
            <dgm:presOf/>
            <dgm:constrLst/>
            <dgm:ruleLst/>
          </dgm:layoutNode>
        </dgm:layoutNode>
        <dgm:layoutNode name="center1" styleLbl="fgShp">
          <dgm:alg type="sp"/>
          <dgm:choose name="Name44">
            <dgm:if name="Name45" func="var" arg="dir" op="equ" val="norm">
              <dgm:shape xmlns:r="http://schemas.openxmlformats.org/officeDocument/2006/relationships" type="circularArrow" r:blip="" zOrderOff="16">
                <dgm:adjLst/>
              </dgm:shape>
            </dgm:if>
            <dgm:else name="Name46">
              <dgm:shape xmlns:r="http://schemas.openxmlformats.org/officeDocument/2006/relationships" rot="180" type="leftCircularArrow" r:blip="" zOrderOff="16">
                <dgm:adjLst/>
              </dgm:shape>
            </dgm:else>
          </dgm:choose>
          <dgm:presOf/>
          <dgm:constrLst/>
          <dgm:ruleLst/>
        </dgm:layoutNode>
        <dgm:layoutNode name="center2" styleLbl="fgShp">
          <dgm:alg type="sp"/>
          <dgm:choose name="Name47">
            <dgm:if name="Name48" func="var" arg="dir" op="equ" val="norm">
              <dgm:shape xmlns:r="http://schemas.openxmlformats.org/officeDocument/2006/relationships" rot="180" type="circularArrow" r:blip="" zOrderOff="16">
                <dgm:adjLst/>
              </dgm:shape>
            </dgm:if>
            <dgm:else name="Name49">
              <dgm:shape xmlns:r="http://schemas.openxmlformats.org/officeDocument/2006/relationships" type="leftCircularArrow" r:blip="" zOrderOff="16">
                <dgm:adjLst/>
              </dgm:shape>
            </dgm:else>
          </dgm:choose>
          <dgm:presOf/>
          <dgm:constrLst/>
          <dgm:ruleLst/>
        </dgm:layoutNode>
      </dgm:if>
      <dgm:else name="Name50"/>
    </dgm:choose>
  </dgm:layoutNode>
</dgm:layoutDef>
</file>

<file path=ppt/diagrams/layout2.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9DAD93C-7837-45B5-A150-A34EB26C848B}" type="datetimeFigureOut">
              <a:rPr lang="en-US" smtClean="0"/>
              <a:t>3/26/2015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89E695A-2110-4E76-A1DE-F284147CFE74}" type="slidenum">
              <a:rPr lang="en-US" smtClean="0"/>
              <a:t>‹#›</a:t>
            </a:fld>
            <a:endParaRPr lang="en-US"/>
          </a:p>
        </p:txBody>
      </p:sp>
    </p:spTree>
    <p:extLst>
      <p:ext uri="{BB962C8B-B14F-4D97-AF65-F5344CB8AC3E}">
        <p14:creationId xmlns:p14="http://schemas.microsoft.com/office/powerpoint/2010/main" val="24980418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7543800" cy="2593975"/>
          </a:xfrm>
        </p:spPr>
        <p:txBody>
          <a:bodyPr anchor="b"/>
          <a:lstStyle>
            <a:lvl1pPr>
              <a:defRPr sz="6600">
                <a:ln>
                  <a:noFill/>
                </a:ln>
                <a:solidFill>
                  <a:schemeClr val="tx2"/>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685800" y="4572000"/>
            <a:ext cx="646176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D6208EF5-DC23-4253-A4E5-BEED8456BFCF}" type="datetime1">
              <a:rPr lang="en-US" smtClean="0"/>
              <a:t>3/26/2015</a:t>
            </a:fld>
            <a:endParaRPr lang="en-US"/>
          </a:p>
        </p:txBody>
      </p:sp>
      <p:sp>
        <p:nvSpPr>
          <p:cNvPr id="5" name="Footer Placeholder 4"/>
          <p:cNvSpPr>
            <a:spLocks noGrp="1"/>
          </p:cNvSpPr>
          <p:nvPr>
            <p:ph type="ftr" sz="quarter" idx="11"/>
          </p:nvPr>
        </p:nvSpPr>
        <p:spPr/>
        <p:txBody>
          <a:bodyPr/>
          <a:lstStyle/>
          <a:p>
            <a:r>
              <a:rPr lang="en-US" smtClean="0"/>
              <a:t>Dr. Mohammed Alahmed</a:t>
            </a:r>
            <a:endParaRPr lang="en-US"/>
          </a:p>
        </p:txBody>
      </p:sp>
      <p:sp>
        <p:nvSpPr>
          <p:cNvPr id="6" name="Slide Number Placeholder 5"/>
          <p:cNvSpPr>
            <a:spLocks noGrp="1"/>
          </p:cNvSpPr>
          <p:nvPr>
            <p:ph type="sldNum" sz="quarter" idx="12"/>
          </p:nvPr>
        </p:nvSpPr>
        <p:spPr/>
        <p:txBody>
          <a:bodyPr/>
          <a:lstStyle/>
          <a:p>
            <a:fld id="{07294092-B58F-4585-8A97-3F3D36448630}"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B72493A-69D1-4C8A-8DE4-2ED284916735}" type="datetime1">
              <a:rPr lang="en-US" smtClean="0"/>
              <a:t>3/26/2015</a:t>
            </a:fld>
            <a:endParaRPr lang="en-US"/>
          </a:p>
        </p:txBody>
      </p:sp>
      <p:sp>
        <p:nvSpPr>
          <p:cNvPr id="5" name="Footer Placeholder 4"/>
          <p:cNvSpPr>
            <a:spLocks noGrp="1"/>
          </p:cNvSpPr>
          <p:nvPr>
            <p:ph type="ftr" sz="quarter" idx="11"/>
          </p:nvPr>
        </p:nvSpPr>
        <p:spPr/>
        <p:txBody>
          <a:bodyPr/>
          <a:lstStyle/>
          <a:p>
            <a:r>
              <a:rPr lang="en-US" smtClean="0"/>
              <a:t>Dr. Mohammed Alahmed</a:t>
            </a:r>
            <a:endParaRPr lang="en-US"/>
          </a:p>
        </p:txBody>
      </p:sp>
      <p:sp>
        <p:nvSpPr>
          <p:cNvPr id="6" name="Slide Number Placeholder 5"/>
          <p:cNvSpPr>
            <a:spLocks noGrp="1"/>
          </p:cNvSpPr>
          <p:nvPr>
            <p:ph type="sldNum" sz="quarter" idx="12"/>
          </p:nvPr>
        </p:nvSpPr>
        <p:spPr/>
        <p:txBody>
          <a:bodyPr/>
          <a:lstStyle/>
          <a:p>
            <a:fld id="{07294092-B58F-4585-8A97-3F3D36448630}"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1752600" cy="58515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12FBF9E-E6F5-4B60-AD8D-43EA3CBFDD29}" type="datetime1">
              <a:rPr lang="en-US" smtClean="0"/>
              <a:t>3/26/2015</a:t>
            </a:fld>
            <a:endParaRPr lang="en-US"/>
          </a:p>
        </p:txBody>
      </p:sp>
      <p:sp>
        <p:nvSpPr>
          <p:cNvPr id="5" name="Footer Placeholder 4"/>
          <p:cNvSpPr>
            <a:spLocks noGrp="1"/>
          </p:cNvSpPr>
          <p:nvPr>
            <p:ph type="ftr" sz="quarter" idx="11"/>
          </p:nvPr>
        </p:nvSpPr>
        <p:spPr/>
        <p:txBody>
          <a:bodyPr/>
          <a:lstStyle/>
          <a:p>
            <a:r>
              <a:rPr lang="en-US" smtClean="0"/>
              <a:t>Dr. Mohammed Alahmed</a:t>
            </a:r>
            <a:endParaRPr lang="en-US"/>
          </a:p>
        </p:txBody>
      </p:sp>
      <p:sp>
        <p:nvSpPr>
          <p:cNvPr id="6" name="Slide Number Placeholder 5"/>
          <p:cNvSpPr>
            <a:spLocks noGrp="1"/>
          </p:cNvSpPr>
          <p:nvPr>
            <p:ph type="sldNum" sz="quarter" idx="12"/>
          </p:nvPr>
        </p:nvSpPr>
        <p:spPr/>
        <p:txBody>
          <a:bodyPr/>
          <a:lstStyle/>
          <a:p>
            <a:fld id="{07294092-B58F-4585-8A97-3F3D36448630}"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C0E54DC-9B8D-4BEE-8F44-3C0D55C93255}" type="datetime1">
              <a:rPr lang="en-US" smtClean="0"/>
              <a:t>3/26/2015</a:t>
            </a:fld>
            <a:endParaRPr lang="en-US"/>
          </a:p>
        </p:txBody>
      </p:sp>
      <p:sp>
        <p:nvSpPr>
          <p:cNvPr id="5" name="Footer Placeholder 4"/>
          <p:cNvSpPr>
            <a:spLocks noGrp="1"/>
          </p:cNvSpPr>
          <p:nvPr>
            <p:ph type="ftr" sz="quarter" idx="11"/>
          </p:nvPr>
        </p:nvSpPr>
        <p:spPr/>
        <p:txBody>
          <a:bodyPr/>
          <a:lstStyle/>
          <a:p>
            <a:r>
              <a:rPr lang="en-US" smtClean="0"/>
              <a:t>Dr. Mohammed Alahmed</a:t>
            </a:r>
            <a:endParaRPr lang="en-US"/>
          </a:p>
        </p:txBody>
      </p:sp>
      <p:sp>
        <p:nvSpPr>
          <p:cNvPr id="6" name="Slide Number Placeholder 5"/>
          <p:cNvSpPr>
            <a:spLocks noGrp="1"/>
          </p:cNvSpPr>
          <p:nvPr>
            <p:ph type="sldNum" sz="quarter" idx="12"/>
          </p:nvPr>
        </p:nvSpPr>
        <p:spPr/>
        <p:txBody>
          <a:bodyPr/>
          <a:lstStyle/>
          <a:p>
            <a:fld id="{07294092-B58F-4585-8A97-3F3D36448630}"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5486400"/>
            <a:ext cx="7659687" cy="1168400"/>
          </a:xfrm>
        </p:spPr>
        <p:txBody>
          <a:bodyPr anchor="t"/>
          <a:lstStyle>
            <a:lvl1pPr algn="l">
              <a:defRPr sz="36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3852863"/>
            <a:ext cx="6135687"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42BFB51-A73A-4836-8E69-1EBEB0F45018}" type="datetime1">
              <a:rPr lang="en-US" smtClean="0"/>
              <a:t>3/26/2015</a:t>
            </a:fld>
            <a:endParaRPr lang="en-US"/>
          </a:p>
        </p:txBody>
      </p:sp>
      <p:sp>
        <p:nvSpPr>
          <p:cNvPr id="5" name="Footer Placeholder 4"/>
          <p:cNvSpPr>
            <a:spLocks noGrp="1"/>
          </p:cNvSpPr>
          <p:nvPr>
            <p:ph type="ftr" sz="quarter" idx="11"/>
          </p:nvPr>
        </p:nvSpPr>
        <p:spPr/>
        <p:txBody>
          <a:bodyPr/>
          <a:lstStyle/>
          <a:p>
            <a:r>
              <a:rPr lang="en-US" smtClean="0"/>
              <a:t>Dr. Mohammed Alahmed</a:t>
            </a:r>
            <a:endParaRPr lang="en-US"/>
          </a:p>
        </p:txBody>
      </p:sp>
      <p:sp>
        <p:nvSpPr>
          <p:cNvPr id="6" name="Slide Number Placeholder 5"/>
          <p:cNvSpPr>
            <a:spLocks noGrp="1"/>
          </p:cNvSpPr>
          <p:nvPr>
            <p:ph type="sldNum" sz="quarter" idx="12"/>
          </p:nvPr>
        </p:nvSpPr>
        <p:spPr/>
        <p:txBody>
          <a:bodyPr/>
          <a:lstStyle/>
          <a:p>
            <a:fld id="{07294092-B58F-4585-8A97-3F3D36448630}"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4196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A59EB1A8-7DDF-43B0-9A5D-31C75E2096C5}" type="datetime1">
              <a:rPr lang="en-US" smtClean="0"/>
              <a:t>3/26/2015</a:t>
            </a:fld>
            <a:endParaRPr lang="en-US"/>
          </a:p>
        </p:txBody>
      </p:sp>
      <p:sp>
        <p:nvSpPr>
          <p:cNvPr id="6" name="Footer Placeholder 5"/>
          <p:cNvSpPr>
            <a:spLocks noGrp="1"/>
          </p:cNvSpPr>
          <p:nvPr>
            <p:ph type="ftr" sz="quarter" idx="11"/>
          </p:nvPr>
        </p:nvSpPr>
        <p:spPr/>
        <p:txBody>
          <a:bodyPr/>
          <a:lstStyle/>
          <a:p>
            <a:r>
              <a:rPr lang="en-US" smtClean="0"/>
              <a:t>Dr. Mohammed Alahmed</a:t>
            </a:r>
            <a:endParaRPr lang="en-US"/>
          </a:p>
        </p:txBody>
      </p:sp>
      <p:sp>
        <p:nvSpPr>
          <p:cNvPr id="7" name="Slide Number Placeholder 6"/>
          <p:cNvSpPr>
            <a:spLocks noGrp="1"/>
          </p:cNvSpPr>
          <p:nvPr>
            <p:ph type="sldNum" sz="quarter" idx="12"/>
          </p:nvPr>
        </p:nvSpPr>
        <p:spPr/>
        <p:txBody>
          <a:bodyPr/>
          <a:lstStyle/>
          <a:p>
            <a:fld id="{07294092-B58F-4585-8A97-3F3D36448630}"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4196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4196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3BE4990-2AE5-45D0-859F-4D24E23B5FDE}" type="datetime1">
              <a:rPr lang="en-US" smtClean="0"/>
              <a:t>3/26/2015</a:t>
            </a:fld>
            <a:endParaRPr lang="en-US"/>
          </a:p>
        </p:txBody>
      </p:sp>
      <p:sp>
        <p:nvSpPr>
          <p:cNvPr id="8" name="Footer Placeholder 7"/>
          <p:cNvSpPr>
            <a:spLocks noGrp="1"/>
          </p:cNvSpPr>
          <p:nvPr>
            <p:ph type="ftr" sz="quarter" idx="11"/>
          </p:nvPr>
        </p:nvSpPr>
        <p:spPr/>
        <p:txBody>
          <a:bodyPr/>
          <a:lstStyle/>
          <a:p>
            <a:r>
              <a:rPr lang="en-US" smtClean="0"/>
              <a:t>Dr. Mohammed Alahmed</a:t>
            </a:r>
            <a:endParaRPr lang="en-US"/>
          </a:p>
        </p:txBody>
      </p:sp>
      <p:sp>
        <p:nvSpPr>
          <p:cNvPr id="9" name="Slide Number Placeholder 8"/>
          <p:cNvSpPr>
            <a:spLocks noGrp="1"/>
          </p:cNvSpPr>
          <p:nvPr>
            <p:ph type="sldNum" sz="quarter" idx="12"/>
          </p:nvPr>
        </p:nvSpPr>
        <p:spPr/>
        <p:txBody>
          <a:bodyPr/>
          <a:lstStyle/>
          <a:p>
            <a:fld id="{07294092-B58F-4585-8A97-3F3D36448630}"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12E5743-06F9-4A08-80B1-4CDCE4AB1947}" type="datetime1">
              <a:rPr lang="en-US" smtClean="0"/>
              <a:t>3/26/2015</a:t>
            </a:fld>
            <a:endParaRPr lang="en-US"/>
          </a:p>
        </p:txBody>
      </p:sp>
      <p:sp>
        <p:nvSpPr>
          <p:cNvPr id="4" name="Footer Placeholder 3"/>
          <p:cNvSpPr>
            <a:spLocks noGrp="1"/>
          </p:cNvSpPr>
          <p:nvPr>
            <p:ph type="ftr" sz="quarter" idx="11"/>
          </p:nvPr>
        </p:nvSpPr>
        <p:spPr/>
        <p:txBody>
          <a:bodyPr/>
          <a:lstStyle/>
          <a:p>
            <a:r>
              <a:rPr lang="en-US" smtClean="0"/>
              <a:t>Dr. Mohammed Alahmed</a:t>
            </a:r>
            <a:endParaRPr lang="en-US"/>
          </a:p>
        </p:txBody>
      </p:sp>
      <p:sp>
        <p:nvSpPr>
          <p:cNvPr id="5" name="Slide Number Placeholder 4"/>
          <p:cNvSpPr>
            <a:spLocks noGrp="1"/>
          </p:cNvSpPr>
          <p:nvPr>
            <p:ph type="sldNum" sz="quarter" idx="12"/>
          </p:nvPr>
        </p:nvSpPr>
        <p:spPr/>
        <p:txBody>
          <a:bodyPr/>
          <a:lstStyle/>
          <a:p>
            <a:fld id="{07294092-B58F-4585-8A97-3F3D36448630}"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903C865-2230-438C-94EF-9A6ABACD9940}" type="datetime1">
              <a:rPr lang="en-US" smtClean="0"/>
              <a:t>3/26/2015</a:t>
            </a:fld>
            <a:endParaRPr lang="en-US"/>
          </a:p>
        </p:txBody>
      </p:sp>
      <p:sp>
        <p:nvSpPr>
          <p:cNvPr id="3" name="Footer Placeholder 2"/>
          <p:cNvSpPr>
            <a:spLocks noGrp="1"/>
          </p:cNvSpPr>
          <p:nvPr>
            <p:ph type="ftr" sz="quarter" idx="11"/>
          </p:nvPr>
        </p:nvSpPr>
        <p:spPr/>
        <p:txBody>
          <a:bodyPr/>
          <a:lstStyle/>
          <a:p>
            <a:r>
              <a:rPr lang="en-US" smtClean="0"/>
              <a:t>Dr. Mohammed Alahmed</a:t>
            </a:r>
            <a:endParaRPr lang="en-US"/>
          </a:p>
        </p:txBody>
      </p:sp>
      <p:sp>
        <p:nvSpPr>
          <p:cNvPr id="4" name="Slide Number Placeholder 3"/>
          <p:cNvSpPr>
            <a:spLocks noGrp="1"/>
          </p:cNvSpPr>
          <p:nvPr>
            <p:ph type="sldNum" sz="quarter" idx="12"/>
          </p:nvPr>
        </p:nvSpPr>
        <p:spPr/>
        <p:txBody>
          <a:bodyPr/>
          <a:lstStyle/>
          <a:p>
            <a:fld id="{07294092-B58F-4585-8A97-3F3D36448630}"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801" y="5495544"/>
            <a:ext cx="7772400" cy="594360"/>
          </a:xfrm>
        </p:spPr>
        <p:txBody>
          <a:bodyPr anchor="b"/>
          <a:lstStyle>
            <a:lvl1pPr algn="ctr">
              <a:defRPr sz="2200" b="1"/>
            </a:lvl1pPr>
          </a:lstStyle>
          <a:p>
            <a:r>
              <a:rPr lang="en-US" smtClean="0"/>
              <a:t>Click to edit Master title style</a:t>
            </a:r>
            <a:endParaRPr lang="en-US" dirty="0"/>
          </a:p>
        </p:txBody>
      </p:sp>
      <p:sp>
        <p:nvSpPr>
          <p:cNvPr id="4" name="Text Placeholder 3"/>
          <p:cNvSpPr>
            <a:spLocks noGrp="1"/>
          </p:cNvSpPr>
          <p:nvPr>
            <p:ph type="body" sz="half" idx="2"/>
          </p:nvPr>
        </p:nvSpPr>
        <p:spPr>
          <a:xfrm>
            <a:off x="304799" y="6096000"/>
            <a:ext cx="77724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264F7D3-CC64-4523-B136-021B4284ABE0}" type="datetime1">
              <a:rPr lang="en-US" smtClean="0"/>
              <a:t>3/26/2015</a:t>
            </a:fld>
            <a:endParaRPr lang="en-US"/>
          </a:p>
        </p:txBody>
      </p:sp>
      <p:sp>
        <p:nvSpPr>
          <p:cNvPr id="6" name="Footer Placeholder 5"/>
          <p:cNvSpPr>
            <a:spLocks noGrp="1"/>
          </p:cNvSpPr>
          <p:nvPr>
            <p:ph type="ftr" sz="quarter" idx="11"/>
          </p:nvPr>
        </p:nvSpPr>
        <p:spPr/>
        <p:txBody>
          <a:bodyPr/>
          <a:lstStyle/>
          <a:p>
            <a:r>
              <a:rPr lang="en-US" smtClean="0"/>
              <a:t>Dr. Mohammed Alahmed</a:t>
            </a:r>
            <a:endParaRPr lang="en-US"/>
          </a:p>
        </p:txBody>
      </p:sp>
      <p:sp>
        <p:nvSpPr>
          <p:cNvPr id="7" name="Slide Number Placeholder 6"/>
          <p:cNvSpPr>
            <a:spLocks noGrp="1"/>
          </p:cNvSpPr>
          <p:nvPr>
            <p:ph type="sldNum" sz="quarter" idx="12"/>
          </p:nvPr>
        </p:nvSpPr>
        <p:spPr/>
        <p:txBody>
          <a:bodyPr/>
          <a:lstStyle/>
          <a:p>
            <a:fld id="{07294092-B58F-4585-8A97-3F3D36448630}" type="slidenum">
              <a:rPr lang="en-US" smtClean="0"/>
              <a:t>‹#›</a:t>
            </a:fld>
            <a:endParaRPr lang="en-US"/>
          </a:p>
        </p:txBody>
      </p:sp>
      <p:sp>
        <p:nvSpPr>
          <p:cNvPr id="9" name="Content Placeholder 8"/>
          <p:cNvSpPr>
            <a:spLocks noGrp="1"/>
          </p:cNvSpPr>
          <p:nvPr>
            <p:ph sz="quarter" idx="13"/>
          </p:nvPr>
        </p:nvSpPr>
        <p:spPr>
          <a:xfrm>
            <a:off x="304800" y="381000"/>
            <a:ext cx="7772400" cy="494284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1752" y="5495278"/>
            <a:ext cx="7772400" cy="594626"/>
          </a:xfrm>
        </p:spPr>
        <p:txBody>
          <a:bodyPr anchor="b"/>
          <a:lstStyle>
            <a:lvl1pPr algn="ctr">
              <a:defRPr sz="2200" b="1">
                <a:ln>
                  <a:noFill/>
                </a:ln>
                <a:solidFill>
                  <a:schemeClr val="tx2"/>
                </a:solidFill>
              </a:defRPr>
            </a:lvl1pPr>
          </a:lstStyle>
          <a:p>
            <a:r>
              <a:rPr lang="en-US" smtClean="0"/>
              <a:t>Click to edit Master title style</a:t>
            </a:r>
            <a:endParaRPr lang="en-US" dirty="0"/>
          </a:p>
        </p:txBody>
      </p:sp>
      <p:sp>
        <p:nvSpPr>
          <p:cNvPr id="3" name="Picture Placeholder 2"/>
          <p:cNvSpPr>
            <a:spLocks noGrp="1"/>
          </p:cNvSpPr>
          <p:nvPr>
            <p:ph type="pic" idx="1"/>
          </p:nvPr>
        </p:nvSpPr>
        <p:spPr>
          <a:xfrm>
            <a:off x="0" y="0"/>
            <a:ext cx="84582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301752" y="6096000"/>
            <a:ext cx="77724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Date Placeholder 7"/>
          <p:cNvSpPr>
            <a:spLocks noGrp="1"/>
          </p:cNvSpPr>
          <p:nvPr>
            <p:ph type="dt" sz="half" idx="10"/>
          </p:nvPr>
        </p:nvSpPr>
        <p:spPr/>
        <p:txBody>
          <a:bodyPr/>
          <a:lstStyle/>
          <a:p>
            <a:fld id="{F0F3B999-99C7-44D3-B997-8EF5DDEDF82C}" type="datetime1">
              <a:rPr lang="en-US" smtClean="0"/>
              <a:t>3/26/2015</a:t>
            </a:fld>
            <a:endParaRPr lang="en-US"/>
          </a:p>
        </p:txBody>
      </p:sp>
      <p:sp>
        <p:nvSpPr>
          <p:cNvPr id="9" name="Slide Number Placeholder 8"/>
          <p:cNvSpPr>
            <a:spLocks noGrp="1"/>
          </p:cNvSpPr>
          <p:nvPr>
            <p:ph type="sldNum" sz="quarter" idx="11"/>
          </p:nvPr>
        </p:nvSpPr>
        <p:spPr/>
        <p:txBody>
          <a:bodyPr/>
          <a:lstStyle/>
          <a:p>
            <a:fld id="{07294092-B58F-4585-8A97-3F3D36448630}" type="slidenum">
              <a:rPr lang="en-US" smtClean="0"/>
              <a:t>‹#›</a:t>
            </a:fld>
            <a:endParaRPr lang="en-US"/>
          </a:p>
        </p:txBody>
      </p:sp>
      <p:sp>
        <p:nvSpPr>
          <p:cNvPr id="10" name="Footer Placeholder 9"/>
          <p:cNvSpPr>
            <a:spLocks noGrp="1"/>
          </p:cNvSpPr>
          <p:nvPr>
            <p:ph type="ftr" sz="quarter" idx="12"/>
          </p:nvPr>
        </p:nvSpPr>
        <p:spPr/>
        <p:txBody>
          <a:bodyPr/>
          <a:lstStyle/>
          <a:p>
            <a:r>
              <a:rPr lang="en-US" smtClean="0"/>
              <a:t>Dr. Mohammed Alahmed</a:t>
            </a: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7620000" cy="114300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7620000" cy="48006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6"/>
          <p:cNvSpPr/>
          <p:nvPr/>
        </p:nvSpPr>
        <p:spPr>
          <a:xfrm>
            <a:off x="8458200" y="0"/>
            <a:ext cx="6858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8458200" y="5486400"/>
            <a:ext cx="6858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4"/>
          </p:nvPr>
        </p:nvSpPr>
        <p:spPr>
          <a:xfrm>
            <a:off x="8531788" y="5648960"/>
            <a:ext cx="54864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07294092-B58F-4585-8A97-3F3D36448630}" type="slidenum">
              <a:rPr lang="en-US" smtClean="0"/>
              <a:t>‹#›</a:t>
            </a:fld>
            <a:endParaRPr lang="en-US"/>
          </a:p>
        </p:txBody>
      </p:sp>
      <p:sp>
        <p:nvSpPr>
          <p:cNvPr id="5" name="Footer Placeholder 4"/>
          <p:cNvSpPr>
            <a:spLocks noGrp="1"/>
          </p:cNvSpPr>
          <p:nvPr>
            <p:ph type="ftr" sz="quarter" idx="3"/>
          </p:nvPr>
        </p:nvSpPr>
        <p:spPr>
          <a:xfrm rot="16200000">
            <a:off x="7586910" y="4048760"/>
            <a:ext cx="2367281" cy="365760"/>
          </a:xfrm>
          <a:prstGeom prst="rect">
            <a:avLst/>
          </a:prstGeom>
        </p:spPr>
        <p:txBody>
          <a:bodyPr vert="horz" lIns="91440" tIns="45720" rIns="91440" bIns="45720" rtlCol="0" anchor="ctr"/>
          <a:lstStyle>
            <a:lvl1pPr algn="r">
              <a:defRPr sz="1200">
                <a:solidFill>
                  <a:schemeClr val="bg2"/>
                </a:solidFill>
              </a:defRPr>
            </a:lvl1pPr>
          </a:lstStyle>
          <a:p>
            <a:r>
              <a:rPr lang="en-US" smtClean="0"/>
              <a:t>Dr. Mohammed Alahmed</a:t>
            </a:r>
            <a:endParaRPr lang="en-US"/>
          </a:p>
        </p:txBody>
      </p:sp>
      <p:sp>
        <p:nvSpPr>
          <p:cNvPr id="4" name="Date Placeholder 3"/>
          <p:cNvSpPr>
            <a:spLocks noGrp="1"/>
          </p:cNvSpPr>
          <p:nvPr>
            <p:ph type="dt" sz="half" idx="2"/>
          </p:nvPr>
        </p:nvSpPr>
        <p:spPr>
          <a:xfrm rot="16200000">
            <a:off x="7551351" y="1645920"/>
            <a:ext cx="2438399" cy="365760"/>
          </a:xfrm>
          <a:prstGeom prst="rect">
            <a:avLst/>
          </a:prstGeom>
        </p:spPr>
        <p:txBody>
          <a:bodyPr vert="horz" lIns="91440" tIns="45720" rIns="91440" bIns="45720" rtlCol="0" anchor="ctr"/>
          <a:lstStyle>
            <a:lvl1pPr algn="l">
              <a:defRPr sz="1200">
                <a:solidFill>
                  <a:schemeClr val="bg2"/>
                </a:solidFill>
              </a:defRPr>
            </a:lvl1pPr>
          </a:lstStyle>
          <a:p>
            <a:fld id="{341E154E-CF2E-458E-BBF6-39D6571A215E}" type="datetime1">
              <a:rPr lang="en-US" smtClean="0"/>
              <a:t>3/26/2015</a:t>
            </a:fld>
            <a:endParaRPr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dt="0"/>
  <p:txStyles>
    <p:title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11560" y="1484784"/>
            <a:ext cx="7543800" cy="2593975"/>
          </a:xfrm>
        </p:spPr>
        <p:txBody>
          <a:bodyPr>
            <a:noAutofit/>
          </a:bodyPr>
          <a:lstStyle/>
          <a:p>
            <a:r>
              <a:rPr lang="en-US" sz="4800" dirty="0" smtClean="0"/>
              <a:t>Performance Management </a:t>
            </a:r>
            <a:br>
              <a:rPr lang="en-US" sz="4800" dirty="0" smtClean="0"/>
            </a:br>
            <a:r>
              <a:rPr lang="en-US" sz="4800" dirty="0" smtClean="0"/>
              <a:t>in Healthcare</a:t>
            </a:r>
            <a:endParaRPr lang="en-US" sz="4800" dirty="0"/>
          </a:p>
        </p:txBody>
      </p:sp>
      <p:sp>
        <p:nvSpPr>
          <p:cNvPr id="3" name="Subtitle 2"/>
          <p:cNvSpPr>
            <a:spLocks noGrp="1"/>
          </p:cNvSpPr>
          <p:nvPr>
            <p:ph type="subTitle" idx="1"/>
          </p:nvPr>
        </p:nvSpPr>
        <p:spPr/>
        <p:txBody>
          <a:bodyPr>
            <a:normAutofit lnSpcReduction="10000"/>
          </a:bodyPr>
          <a:lstStyle/>
          <a:p>
            <a:r>
              <a:rPr lang="en-US" dirty="0"/>
              <a:t>Dr. Mohammed Alahmed</a:t>
            </a:r>
          </a:p>
          <a:p>
            <a:r>
              <a:rPr lang="en-US" dirty="0"/>
              <a:t>http://fac.ksu.edu.sa/alahmed</a:t>
            </a:r>
          </a:p>
          <a:p>
            <a:r>
              <a:rPr lang="en-US" dirty="0"/>
              <a:t>alahmed@ksu.edu.sa</a:t>
            </a:r>
          </a:p>
          <a:p>
            <a:endParaRPr lang="en-US" dirty="0"/>
          </a:p>
        </p:txBody>
      </p:sp>
      <p:sp>
        <p:nvSpPr>
          <p:cNvPr id="5" name="Footer Placeholder 4"/>
          <p:cNvSpPr>
            <a:spLocks noGrp="1"/>
          </p:cNvSpPr>
          <p:nvPr>
            <p:ph type="ftr" sz="quarter" idx="11"/>
          </p:nvPr>
        </p:nvSpPr>
        <p:spPr/>
        <p:txBody>
          <a:bodyPr/>
          <a:lstStyle/>
          <a:p>
            <a:r>
              <a:rPr lang="en-US" smtClean="0"/>
              <a:t>Dr. Mohammed Alahmed</a:t>
            </a:r>
            <a:endParaRPr lang="en-US"/>
          </a:p>
        </p:txBody>
      </p:sp>
      <p:sp>
        <p:nvSpPr>
          <p:cNvPr id="6" name="Slide Number Placeholder 5"/>
          <p:cNvSpPr>
            <a:spLocks noGrp="1"/>
          </p:cNvSpPr>
          <p:nvPr>
            <p:ph type="sldNum" sz="quarter" idx="12"/>
          </p:nvPr>
        </p:nvSpPr>
        <p:spPr/>
        <p:txBody>
          <a:bodyPr/>
          <a:lstStyle/>
          <a:p>
            <a:fld id="{07294092-B58F-4585-8A97-3F3D36448630}" type="slidenum">
              <a:rPr lang="en-US" smtClean="0"/>
              <a:t>1</a:t>
            </a:fld>
            <a:endParaRPr lang="en-US"/>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46118" y="21707"/>
            <a:ext cx="5182834" cy="25202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68511145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sz="3600" dirty="0"/>
              <a:t>Balanced Scorecard – Original Definition</a:t>
            </a:r>
            <a:endParaRPr lang="en-US" sz="3600" dirty="0"/>
          </a:p>
        </p:txBody>
      </p:sp>
      <p:sp>
        <p:nvSpPr>
          <p:cNvPr id="3" name="Content Placeholder 2"/>
          <p:cNvSpPr>
            <a:spLocks noGrp="1"/>
          </p:cNvSpPr>
          <p:nvPr>
            <p:ph idx="1"/>
          </p:nvPr>
        </p:nvSpPr>
        <p:spPr/>
        <p:txBody>
          <a:bodyPr>
            <a:normAutofit/>
          </a:bodyPr>
          <a:lstStyle/>
          <a:p>
            <a:pPr marL="461963" lvl="0" indent="-461963" fontAlgn="base">
              <a:spcAft>
                <a:spcPct val="0"/>
              </a:spcAft>
              <a:buClr>
                <a:srgbClr val="7D0050"/>
              </a:buClr>
              <a:buNone/>
            </a:pPr>
            <a:r>
              <a:rPr lang="en-US" altLang="en-US" sz="3600" kern="0" dirty="0">
                <a:solidFill>
                  <a:srgbClr val="7D0050"/>
                </a:solidFill>
              </a:rPr>
              <a:t>“A </a:t>
            </a:r>
            <a:r>
              <a:rPr lang="en-US" altLang="en-US" sz="3600" b="1" kern="0" dirty="0">
                <a:solidFill>
                  <a:srgbClr val="C00000"/>
                </a:solidFill>
              </a:rPr>
              <a:t>multi-dimensional</a:t>
            </a:r>
            <a:r>
              <a:rPr lang="en-US" altLang="en-US" sz="3600" kern="0" dirty="0">
                <a:solidFill>
                  <a:srgbClr val="7D0050"/>
                </a:solidFill>
              </a:rPr>
              <a:t> framework for describing, implementing and managing strategy at all levels of an enterprise by linking objectives, initiatives, and measures to an organization’s strategy.”</a:t>
            </a:r>
          </a:p>
          <a:p>
            <a:pPr marL="914400" lvl="1" indent="-338138" fontAlgn="base">
              <a:spcAft>
                <a:spcPct val="0"/>
              </a:spcAft>
              <a:buClr>
                <a:srgbClr val="7D0050"/>
              </a:buClr>
              <a:buNone/>
            </a:pPr>
            <a:endParaRPr lang="en-US" altLang="en-US" sz="3200" kern="0" dirty="0">
              <a:solidFill>
                <a:srgbClr val="FE0000"/>
              </a:solidFill>
            </a:endParaRPr>
          </a:p>
          <a:p>
            <a:pPr marL="2005013" lvl="4" indent="-285750" fontAlgn="base">
              <a:spcAft>
                <a:spcPct val="0"/>
              </a:spcAft>
              <a:buClr>
                <a:srgbClr val="7D0050"/>
              </a:buClr>
              <a:buNone/>
            </a:pPr>
            <a:r>
              <a:rPr lang="en-US" altLang="en-US" sz="2400" kern="0" dirty="0">
                <a:solidFill>
                  <a:srgbClr val="000000"/>
                </a:solidFill>
              </a:rPr>
              <a:t>			</a:t>
            </a:r>
            <a:r>
              <a:rPr lang="en-US" altLang="en-US" sz="2000" kern="0" dirty="0">
                <a:solidFill>
                  <a:srgbClr val="000000"/>
                </a:solidFill>
              </a:rPr>
              <a:t>Kaplan &amp; Norton, 1996</a:t>
            </a:r>
            <a:r>
              <a:rPr lang="en-US" altLang="en-US" sz="2400" kern="0" dirty="0">
                <a:solidFill>
                  <a:srgbClr val="000000"/>
                </a:solidFill>
              </a:rPr>
              <a:t>  </a:t>
            </a:r>
          </a:p>
          <a:p>
            <a:endParaRPr lang="en-US" sz="2800" dirty="0"/>
          </a:p>
        </p:txBody>
      </p:sp>
      <p:sp>
        <p:nvSpPr>
          <p:cNvPr id="4" name="Footer Placeholder 3"/>
          <p:cNvSpPr>
            <a:spLocks noGrp="1"/>
          </p:cNvSpPr>
          <p:nvPr>
            <p:ph type="ftr" sz="quarter" idx="11"/>
          </p:nvPr>
        </p:nvSpPr>
        <p:spPr/>
        <p:txBody>
          <a:bodyPr/>
          <a:lstStyle/>
          <a:p>
            <a:r>
              <a:rPr lang="en-US" smtClean="0"/>
              <a:t>Dr. Mohammed Alahmed</a:t>
            </a:r>
            <a:endParaRPr lang="en-US"/>
          </a:p>
        </p:txBody>
      </p:sp>
      <p:sp>
        <p:nvSpPr>
          <p:cNvPr id="5" name="Slide Number Placeholder 4"/>
          <p:cNvSpPr>
            <a:spLocks noGrp="1"/>
          </p:cNvSpPr>
          <p:nvPr>
            <p:ph type="sldNum" sz="quarter" idx="12"/>
          </p:nvPr>
        </p:nvSpPr>
        <p:spPr/>
        <p:txBody>
          <a:bodyPr/>
          <a:lstStyle/>
          <a:p>
            <a:fld id="{07294092-B58F-4585-8A97-3F3D36448630}" type="slidenum">
              <a:rPr lang="en-US" smtClean="0"/>
              <a:t>10</a:t>
            </a:fld>
            <a:endParaRPr lang="en-US"/>
          </a:p>
        </p:txBody>
      </p:sp>
    </p:spTree>
    <p:extLst>
      <p:ext uri="{BB962C8B-B14F-4D97-AF65-F5344CB8AC3E}">
        <p14:creationId xmlns:p14="http://schemas.microsoft.com/office/powerpoint/2010/main" val="181933026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331640" y="1600200"/>
            <a:ext cx="6264696" cy="3124944"/>
          </a:xfrm>
          <a:ln>
            <a:noFill/>
          </a:ln>
          <a:effectLst>
            <a:glow rad="228600">
              <a:schemeClr val="accent5">
                <a:satMod val="175000"/>
                <a:alpha val="40000"/>
              </a:schemeClr>
            </a:glow>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a:noAutofit/>
          </a:bodyPr>
          <a:lstStyle/>
          <a:p>
            <a:pPr marL="0" lvl="0" indent="0" algn="ctr" fontAlgn="base">
              <a:spcAft>
                <a:spcPct val="0"/>
              </a:spcAft>
              <a:buClr>
                <a:srgbClr val="7D0050"/>
              </a:buClr>
              <a:buNone/>
            </a:pPr>
            <a:r>
              <a:rPr lang="en-US" altLang="en-US" sz="4800" b="1" kern="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Arial" charset="0"/>
              </a:rPr>
              <a:t>Which</a:t>
            </a:r>
          </a:p>
          <a:p>
            <a:pPr marL="0" lvl="0" indent="0" algn="ctr" fontAlgn="base">
              <a:spcAft>
                <a:spcPct val="0"/>
              </a:spcAft>
              <a:buClr>
                <a:srgbClr val="7D0050"/>
              </a:buClr>
              <a:buNone/>
            </a:pPr>
            <a:r>
              <a:rPr lang="en-US" altLang="en-US" sz="4800" b="1" kern="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Arial" charset="0"/>
              </a:rPr>
              <a:t> </a:t>
            </a:r>
            <a:r>
              <a:rPr lang="en-US" altLang="en-US" sz="4800" b="1" kern="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Arial" charset="0"/>
              </a:rPr>
              <a:t>dimensions should we measure?</a:t>
            </a:r>
          </a:p>
          <a:p>
            <a:pPr algn="ctr"/>
            <a:endParaRPr lang="en-US" sz="32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
        <p:nvSpPr>
          <p:cNvPr id="4" name="Footer Placeholder 3"/>
          <p:cNvSpPr>
            <a:spLocks noGrp="1"/>
          </p:cNvSpPr>
          <p:nvPr>
            <p:ph type="ftr" sz="quarter" idx="11"/>
          </p:nvPr>
        </p:nvSpPr>
        <p:spPr/>
        <p:txBody>
          <a:bodyPr/>
          <a:lstStyle/>
          <a:p>
            <a:r>
              <a:rPr lang="en-US" smtClean="0"/>
              <a:t>Dr. Mohammed Alahmed</a:t>
            </a:r>
            <a:endParaRPr lang="en-US"/>
          </a:p>
        </p:txBody>
      </p:sp>
      <p:sp>
        <p:nvSpPr>
          <p:cNvPr id="5" name="Slide Number Placeholder 4"/>
          <p:cNvSpPr>
            <a:spLocks noGrp="1"/>
          </p:cNvSpPr>
          <p:nvPr>
            <p:ph type="sldNum" sz="quarter" idx="12"/>
          </p:nvPr>
        </p:nvSpPr>
        <p:spPr/>
        <p:txBody>
          <a:bodyPr/>
          <a:lstStyle/>
          <a:p>
            <a:fld id="{07294092-B58F-4585-8A97-3F3D36448630}" type="slidenum">
              <a:rPr lang="en-US" smtClean="0"/>
              <a:t>11</a:t>
            </a:fld>
            <a:endParaRPr lang="en-US"/>
          </a:p>
        </p:txBody>
      </p:sp>
    </p:spTree>
    <p:extLst>
      <p:ext uri="{BB962C8B-B14F-4D97-AF65-F5344CB8AC3E}">
        <p14:creationId xmlns:p14="http://schemas.microsoft.com/office/powerpoint/2010/main" val="77678295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188640"/>
            <a:ext cx="8064896" cy="576064"/>
          </a:xfrm>
        </p:spPr>
        <p:txBody>
          <a:bodyPr/>
          <a:lstStyle/>
          <a:p>
            <a:r>
              <a:rPr lang="en-US" sz="3200" dirty="0"/>
              <a:t>The Four Perspectives of the Balanced Scorecard</a:t>
            </a:r>
          </a:p>
        </p:txBody>
      </p:sp>
      <p:sp>
        <p:nvSpPr>
          <p:cNvPr id="4" name="Footer Placeholder 3"/>
          <p:cNvSpPr>
            <a:spLocks noGrp="1"/>
          </p:cNvSpPr>
          <p:nvPr>
            <p:ph type="ftr" sz="quarter" idx="11"/>
          </p:nvPr>
        </p:nvSpPr>
        <p:spPr/>
        <p:txBody>
          <a:bodyPr/>
          <a:lstStyle/>
          <a:p>
            <a:r>
              <a:rPr lang="en-US" smtClean="0"/>
              <a:t>Dr. Mohammed Alahmed</a:t>
            </a:r>
            <a:endParaRPr lang="en-US"/>
          </a:p>
        </p:txBody>
      </p:sp>
      <p:sp>
        <p:nvSpPr>
          <p:cNvPr id="5" name="Slide Number Placeholder 4"/>
          <p:cNvSpPr>
            <a:spLocks noGrp="1"/>
          </p:cNvSpPr>
          <p:nvPr>
            <p:ph type="sldNum" sz="quarter" idx="12"/>
          </p:nvPr>
        </p:nvSpPr>
        <p:spPr/>
        <p:txBody>
          <a:bodyPr/>
          <a:lstStyle/>
          <a:p>
            <a:fld id="{07294092-B58F-4585-8A97-3F3D36448630}" type="slidenum">
              <a:rPr lang="en-US" smtClean="0"/>
              <a:t>12</a:t>
            </a:fld>
            <a:endParaRPr lang="en-US"/>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3848105471"/>
              </p:ext>
            </p:extLst>
          </p:nvPr>
        </p:nvGraphicFramePr>
        <p:xfrm>
          <a:off x="457200" y="1196752"/>
          <a:ext cx="7620000" cy="520404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51272219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sz="4000" dirty="0"/>
              <a:t>Why </a:t>
            </a:r>
            <a:r>
              <a:rPr lang="en-US" altLang="en-US" sz="4000" dirty="0" smtClean="0"/>
              <a:t>have </a:t>
            </a:r>
            <a:r>
              <a:rPr lang="en-US" altLang="en-US" sz="4000" dirty="0"/>
              <a:t>a Balanced Scorecard?</a:t>
            </a:r>
            <a:endParaRPr lang="en-US" sz="4000" dirty="0"/>
          </a:p>
        </p:txBody>
      </p:sp>
      <p:sp>
        <p:nvSpPr>
          <p:cNvPr id="3" name="Content Placeholder 2"/>
          <p:cNvSpPr>
            <a:spLocks noGrp="1"/>
          </p:cNvSpPr>
          <p:nvPr>
            <p:ph idx="1"/>
          </p:nvPr>
        </p:nvSpPr>
        <p:spPr/>
        <p:txBody>
          <a:bodyPr>
            <a:noAutofit/>
          </a:bodyPr>
          <a:lstStyle/>
          <a:p>
            <a:r>
              <a:rPr lang="en-US" sz="3000" dirty="0"/>
              <a:t>Health sector is complex, has many components</a:t>
            </a:r>
          </a:p>
          <a:p>
            <a:r>
              <a:rPr lang="en-US" sz="3000" dirty="0"/>
              <a:t>Need an efficient way to assess multiple objectives</a:t>
            </a:r>
          </a:p>
          <a:p>
            <a:r>
              <a:rPr lang="en-US" sz="3000" dirty="0"/>
              <a:t>Overloaded with different types of reports</a:t>
            </a:r>
          </a:p>
          <a:p>
            <a:r>
              <a:rPr lang="en-US" sz="3000" dirty="0"/>
              <a:t>Stakeholders demand vigilance</a:t>
            </a:r>
          </a:p>
          <a:p>
            <a:r>
              <a:rPr lang="en-US" sz="3000" dirty="0"/>
              <a:t>Poor measurement can lead to crisis</a:t>
            </a:r>
          </a:p>
          <a:p>
            <a:endParaRPr lang="en-US" sz="3000" dirty="0"/>
          </a:p>
        </p:txBody>
      </p:sp>
      <p:sp>
        <p:nvSpPr>
          <p:cNvPr id="4" name="Footer Placeholder 3"/>
          <p:cNvSpPr>
            <a:spLocks noGrp="1"/>
          </p:cNvSpPr>
          <p:nvPr>
            <p:ph type="ftr" sz="quarter" idx="11"/>
          </p:nvPr>
        </p:nvSpPr>
        <p:spPr/>
        <p:txBody>
          <a:bodyPr/>
          <a:lstStyle/>
          <a:p>
            <a:r>
              <a:rPr lang="en-US" smtClean="0"/>
              <a:t>Dr. Mohammed Alahmed</a:t>
            </a:r>
            <a:endParaRPr lang="en-US"/>
          </a:p>
        </p:txBody>
      </p:sp>
      <p:sp>
        <p:nvSpPr>
          <p:cNvPr id="5" name="Slide Number Placeholder 4"/>
          <p:cNvSpPr>
            <a:spLocks noGrp="1"/>
          </p:cNvSpPr>
          <p:nvPr>
            <p:ph type="sldNum" sz="quarter" idx="12"/>
          </p:nvPr>
        </p:nvSpPr>
        <p:spPr/>
        <p:txBody>
          <a:bodyPr/>
          <a:lstStyle/>
          <a:p>
            <a:fld id="{07294092-B58F-4585-8A97-3F3D36448630}" type="slidenum">
              <a:rPr lang="en-US" smtClean="0"/>
              <a:t>13</a:t>
            </a:fld>
            <a:endParaRPr lang="en-US"/>
          </a:p>
        </p:txBody>
      </p:sp>
    </p:spTree>
    <p:extLst>
      <p:ext uri="{BB962C8B-B14F-4D97-AF65-F5344CB8AC3E}">
        <p14:creationId xmlns:p14="http://schemas.microsoft.com/office/powerpoint/2010/main" val="106285666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a:t>Balanced Scorecard in Healthcare</a:t>
            </a:r>
          </a:p>
        </p:txBody>
      </p:sp>
      <p:sp>
        <p:nvSpPr>
          <p:cNvPr id="3" name="Content Placeholder 2"/>
          <p:cNvSpPr>
            <a:spLocks noGrp="1"/>
          </p:cNvSpPr>
          <p:nvPr>
            <p:ph idx="1"/>
          </p:nvPr>
        </p:nvSpPr>
        <p:spPr/>
        <p:txBody>
          <a:bodyPr>
            <a:noAutofit/>
          </a:bodyPr>
          <a:lstStyle/>
          <a:p>
            <a:r>
              <a:rPr lang="en-US" sz="2400" dirty="0"/>
              <a:t>In 1999, </a:t>
            </a:r>
            <a:r>
              <a:rPr lang="en-US" sz="2400" dirty="0" err="1"/>
              <a:t>Wachtel</a:t>
            </a:r>
            <a:r>
              <a:rPr lang="en-US" sz="2400" dirty="0"/>
              <a:t>, Hartford, and Hughes (</a:t>
            </a:r>
            <a:r>
              <a:rPr lang="en-US" sz="2400" dirty="0" smtClean="0"/>
              <a:t>1999) examined </a:t>
            </a:r>
            <a:r>
              <a:rPr lang="en-US" sz="2400" dirty="0"/>
              <a:t>whether BSC method is suitable for </a:t>
            </a:r>
            <a:r>
              <a:rPr lang="en-US" sz="2400" dirty="0" smtClean="0"/>
              <a:t>the management </a:t>
            </a:r>
            <a:r>
              <a:rPr lang="en-US" sz="2400" dirty="0"/>
              <a:t>of medical </a:t>
            </a:r>
            <a:r>
              <a:rPr lang="en-US" sz="2400" dirty="0" smtClean="0"/>
              <a:t>organizations.</a:t>
            </a:r>
          </a:p>
          <a:p>
            <a:r>
              <a:rPr lang="en-US" sz="2400" dirty="0"/>
              <a:t>Application of BSC method in </a:t>
            </a:r>
            <a:r>
              <a:rPr lang="en-US" sz="2400" dirty="0" smtClean="0"/>
              <a:t>healthcare organizations </a:t>
            </a:r>
            <a:r>
              <a:rPr lang="en-US" sz="2400" dirty="0"/>
              <a:t>is also described by</a:t>
            </a:r>
            <a:r>
              <a:rPr lang="en-US" sz="2400" dirty="0" smtClean="0"/>
              <a:t>:</a:t>
            </a:r>
          </a:p>
          <a:p>
            <a:pPr lvl="1"/>
            <a:r>
              <a:rPr lang="en-US" sz="2200" dirty="0" err="1"/>
              <a:t>Stevard</a:t>
            </a:r>
            <a:r>
              <a:rPr lang="en-US" sz="2200" dirty="0"/>
              <a:t> and </a:t>
            </a:r>
            <a:r>
              <a:rPr lang="en-US" sz="2200" dirty="0" err="1"/>
              <a:t>Bestor</a:t>
            </a:r>
            <a:r>
              <a:rPr lang="en-US" sz="2200" dirty="0"/>
              <a:t> (2000, s. 75 – 82) </a:t>
            </a:r>
            <a:r>
              <a:rPr lang="en-US" sz="2200" dirty="0" smtClean="0"/>
              <a:t>- Applying </a:t>
            </a:r>
            <a:r>
              <a:rPr lang="en-US" sz="2200" dirty="0"/>
              <a:t>a Balanced Scorecard to </a:t>
            </a:r>
            <a:r>
              <a:rPr lang="en-US" sz="2200" dirty="0" smtClean="0"/>
              <a:t>Health Care </a:t>
            </a:r>
            <a:r>
              <a:rPr lang="en-US" sz="2200" dirty="0"/>
              <a:t>Organizations,</a:t>
            </a:r>
          </a:p>
          <a:p>
            <a:pPr lvl="1"/>
            <a:r>
              <a:rPr lang="en-US" sz="2200" dirty="0" err="1" smtClean="0"/>
              <a:t>Bisbe</a:t>
            </a:r>
            <a:r>
              <a:rPr lang="en-US" sz="2200" dirty="0" smtClean="0"/>
              <a:t> </a:t>
            </a:r>
            <a:r>
              <a:rPr lang="en-US" sz="2200" dirty="0"/>
              <a:t>a </a:t>
            </a:r>
            <a:r>
              <a:rPr lang="en-US" sz="2200" dirty="0" err="1"/>
              <a:t>Barrubés</a:t>
            </a:r>
            <a:r>
              <a:rPr lang="en-US" sz="2200" dirty="0"/>
              <a:t> (2012, s. 919-927) </a:t>
            </a:r>
            <a:r>
              <a:rPr lang="en-US" sz="2200" dirty="0" smtClean="0"/>
              <a:t>– The Balanced </a:t>
            </a:r>
            <a:r>
              <a:rPr lang="en-US" sz="2200" dirty="0"/>
              <a:t>Scorecard </a:t>
            </a:r>
            <a:r>
              <a:rPr lang="en-US" sz="2200" dirty="0" smtClean="0"/>
              <a:t>as </a:t>
            </a:r>
            <a:r>
              <a:rPr lang="en-US" sz="2200" dirty="0"/>
              <a:t>a </a:t>
            </a:r>
            <a:r>
              <a:rPr lang="en-US" sz="2200" dirty="0" smtClean="0"/>
              <a:t>Management Tool for </a:t>
            </a:r>
            <a:r>
              <a:rPr lang="en-US" sz="2200" dirty="0"/>
              <a:t>Assessing and Monitoring </a:t>
            </a:r>
            <a:r>
              <a:rPr lang="en-US" sz="2200" dirty="0" smtClean="0"/>
              <a:t>Strategy </a:t>
            </a:r>
            <a:r>
              <a:rPr lang="en-US" sz="2200" dirty="0"/>
              <a:t>Implementation in Health </a:t>
            </a:r>
            <a:r>
              <a:rPr lang="en-US" sz="2200" dirty="0" smtClean="0"/>
              <a:t>Care Organizations,</a:t>
            </a:r>
          </a:p>
          <a:p>
            <a:endParaRPr lang="en-US" sz="2400" dirty="0"/>
          </a:p>
        </p:txBody>
      </p:sp>
      <p:sp>
        <p:nvSpPr>
          <p:cNvPr id="4" name="Footer Placeholder 3"/>
          <p:cNvSpPr>
            <a:spLocks noGrp="1"/>
          </p:cNvSpPr>
          <p:nvPr>
            <p:ph type="ftr" sz="quarter" idx="11"/>
          </p:nvPr>
        </p:nvSpPr>
        <p:spPr/>
        <p:txBody>
          <a:bodyPr/>
          <a:lstStyle/>
          <a:p>
            <a:r>
              <a:rPr lang="en-US" smtClean="0"/>
              <a:t>Dr. Mohammed Alahmed</a:t>
            </a:r>
            <a:endParaRPr lang="en-US"/>
          </a:p>
        </p:txBody>
      </p:sp>
      <p:sp>
        <p:nvSpPr>
          <p:cNvPr id="5" name="Slide Number Placeholder 4"/>
          <p:cNvSpPr>
            <a:spLocks noGrp="1"/>
          </p:cNvSpPr>
          <p:nvPr>
            <p:ph type="sldNum" sz="quarter" idx="12"/>
          </p:nvPr>
        </p:nvSpPr>
        <p:spPr/>
        <p:txBody>
          <a:bodyPr/>
          <a:lstStyle/>
          <a:p>
            <a:fld id="{07294092-B58F-4585-8A97-3F3D36448630}" type="slidenum">
              <a:rPr lang="en-US" smtClean="0"/>
              <a:t>14</a:t>
            </a:fld>
            <a:endParaRPr lang="en-US"/>
          </a:p>
        </p:txBody>
      </p:sp>
    </p:spTree>
    <p:extLst>
      <p:ext uri="{BB962C8B-B14F-4D97-AF65-F5344CB8AC3E}">
        <p14:creationId xmlns:p14="http://schemas.microsoft.com/office/powerpoint/2010/main" val="258426015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a:solidFill>
                  <a:srgbClr val="000000"/>
                </a:solidFill>
              </a:rPr>
              <a:t>Balanced Scorecard in Healthcare</a:t>
            </a:r>
            <a:endParaRPr lang="en-US" dirty="0"/>
          </a:p>
        </p:txBody>
      </p:sp>
      <p:sp>
        <p:nvSpPr>
          <p:cNvPr id="3" name="Content Placeholder 2"/>
          <p:cNvSpPr>
            <a:spLocks noGrp="1"/>
          </p:cNvSpPr>
          <p:nvPr>
            <p:ph idx="1"/>
          </p:nvPr>
        </p:nvSpPr>
        <p:spPr/>
        <p:txBody>
          <a:bodyPr>
            <a:normAutofit/>
          </a:bodyPr>
          <a:lstStyle/>
          <a:p>
            <a:r>
              <a:rPr lang="en-US" dirty="0" smtClean="0"/>
              <a:t>Chow, </a:t>
            </a:r>
            <a:r>
              <a:rPr lang="en-US" dirty="0" err="1" smtClean="0"/>
              <a:t>Gaunulin</a:t>
            </a:r>
            <a:r>
              <a:rPr lang="en-US" dirty="0" smtClean="0"/>
              <a:t>, Haddad a Williamson (1998) - The Balanced Scorecard: A Potent Tool for Energizing and Focusing Healthcare Organization Management,</a:t>
            </a:r>
          </a:p>
          <a:p>
            <a:r>
              <a:rPr lang="en-US" dirty="0" smtClean="0"/>
              <a:t>Swayne</a:t>
            </a:r>
            <a:r>
              <a:rPr lang="en-US" dirty="0"/>
              <a:t>, Duncan a </a:t>
            </a:r>
            <a:r>
              <a:rPr lang="en-US" dirty="0" err="1"/>
              <a:t>Ginter</a:t>
            </a:r>
            <a:r>
              <a:rPr lang="en-US" dirty="0"/>
              <a:t> (2008, s. </a:t>
            </a:r>
            <a:r>
              <a:rPr lang="en-US" dirty="0" smtClean="0"/>
              <a:t>378-379</a:t>
            </a:r>
            <a:r>
              <a:rPr lang="en-US" dirty="0"/>
              <a:t>) - Strategic management of health </a:t>
            </a:r>
            <a:r>
              <a:rPr lang="en-US" dirty="0" smtClean="0"/>
              <a:t>care organizations</a:t>
            </a:r>
            <a:r>
              <a:rPr lang="en-US" dirty="0"/>
              <a:t>,</a:t>
            </a:r>
          </a:p>
          <a:p>
            <a:r>
              <a:rPr lang="de-DE" dirty="0" smtClean="0"/>
              <a:t>Fortenberry </a:t>
            </a:r>
            <a:r>
              <a:rPr lang="de-DE" dirty="0"/>
              <a:t>(2010, s. 248-259) </a:t>
            </a:r>
            <a:r>
              <a:rPr lang="de-DE" dirty="0" smtClean="0"/>
              <a:t>in </a:t>
            </a:r>
            <a:r>
              <a:rPr lang="en-US" dirty="0" err="1" smtClean="0"/>
              <a:t>monography</a:t>
            </a:r>
            <a:r>
              <a:rPr lang="en-US" dirty="0" smtClean="0"/>
              <a:t> </a:t>
            </a:r>
            <a:r>
              <a:rPr lang="en-US" dirty="0"/>
              <a:t>Health care marketing: </a:t>
            </a:r>
            <a:r>
              <a:rPr lang="en-US" dirty="0" smtClean="0"/>
              <a:t>tools and </a:t>
            </a:r>
            <a:r>
              <a:rPr lang="en-US" dirty="0"/>
              <a:t>techniques,</a:t>
            </a:r>
          </a:p>
          <a:p>
            <a:r>
              <a:rPr lang="fr-FR" dirty="0" smtClean="0"/>
              <a:t>Lin </a:t>
            </a:r>
            <a:r>
              <a:rPr lang="fr-FR" dirty="0"/>
              <a:t>et al. (2013, s. 1917-1924), in </a:t>
            </a:r>
            <a:r>
              <a:rPr lang="fr-FR" dirty="0" smtClean="0"/>
              <a:t>article: </a:t>
            </a:r>
            <a:r>
              <a:rPr lang="en-US" dirty="0" smtClean="0"/>
              <a:t>Integrating </a:t>
            </a:r>
            <a:r>
              <a:rPr lang="en-US" dirty="0"/>
              <a:t>hierarchical balanced </a:t>
            </a:r>
            <a:r>
              <a:rPr lang="en-US" dirty="0" smtClean="0"/>
              <a:t>scorecard with </a:t>
            </a:r>
            <a:r>
              <a:rPr lang="en-US" dirty="0"/>
              <a:t>fuzzy linguistic for </a:t>
            </a:r>
            <a:r>
              <a:rPr lang="en-US" dirty="0" smtClean="0"/>
              <a:t>evaluating operating </a:t>
            </a:r>
            <a:r>
              <a:rPr lang="en-US" dirty="0"/>
              <a:t>room performance in </a:t>
            </a:r>
            <a:r>
              <a:rPr lang="en-US" dirty="0" smtClean="0"/>
              <a:t>hospitals, apply </a:t>
            </a:r>
            <a:r>
              <a:rPr lang="en-US" dirty="0"/>
              <a:t>BSC into specific environment </a:t>
            </a:r>
            <a:r>
              <a:rPr lang="en-US" dirty="0" smtClean="0"/>
              <a:t>such as </a:t>
            </a:r>
            <a:r>
              <a:rPr lang="en-US" dirty="0"/>
              <a:t>hospitals are.</a:t>
            </a:r>
          </a:p>
        </p:txBody>
      </p:sp>
      <p:sp>
        <p:nvSpPr>
          <p:cNvPr id="4" name="Footer Placeholder 3"/>
          <p:cNvSpPr>
            <a:spLocks noGrp="1"/>
          </p:cNvSpPr>
          <p:nvPr>
            <p:ph type="ftr" sz="quarter" idx="11"/>
          </p:nvPr>
        </p:nvSpPr>
        <p:spPr/>
        <p:txBody>
          <a:bodyPr/>
          <a:lstStyle/>
          <a:p>
            <a:r>
              <a:rPr lang="en-US" smtClean="0"/>
              <a:t>Dr. Mohammed Alahmed</a:t>
            </a:r>
            <a:endParaRPr lang="en-US"/>
          </a:p>
        </p:txBody>
      </p:sp>
      <p:sp>
        <p:nvSpPr>
          <p:cNvPr id="5" name="Slide Number Placeholder 4"/>
          <p:cNvSpPr>
            <a:spLocks noGrp="1"/>
          </p:cNvSpPr>
          <p:nvPr>
            <p:ph type="sldNum" sz="quarter" idx="12"/>
          </p:nvPr>
        </p:nvSpPr>
        <p:spPr/>
        <p:txBody>
          <a:bodyPr/>
          <a:lstStyle/>
          <a:p>
            <a:fld id="{07294092-B58F-4585-8A97-3F3D36448630}" type="slidenum">
              <a:rPr lang="en-US" smtClean="0"/>
              <a:t>15</a:t>
            </a:fld>
            <a:endParaRPr lang="en-US"/>
          </a:p>
        </p:txBody>
      </p:sp>
    </p:spTree>
    <p:extLst>
      <p:ext uri="{BB962C8B-B14F-4D97-AF65-F5344CB8AC3E}">
        <p14:creationId xmlns:p14="http://schemas.microsoft.com/office/powerpoint/2010/main" val="95823849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a:solidFill>
                  <a:srgbClr val="000000"/>
                </a:solidFill>
              </a:rPr>
              <a:t>Balanced Scorecard in Healthcare</a:t>
            </a:r>
            <a:endParaRPr lang="en-US" dirty="0"/>
          </a:p>
        </p:txBody>
      </p:sp>
      <p:sp>
        <p:nvSpPr>
          <p:cNvPr id="3" name="Content Placeholder 2"/>
          <p:cNvSpPr>
            <a:spLocks noGrp="1"/>
          </p:cNvSpPr>
          <p:nvPr>
            <p:ph idx="1"/>
          </p:nvPr>
        </p:nvSpPr>
        <p:spPr/>
        <p:txBody>
          <a:bodyPr>
            <a:normAutofit/>
          </a:bodyPr>
          <a:lstStyle/>
          <a:p>
            <a:r>
              <a:rPr lang="en-US" sz="2400" dirty="0"/>
              <a:t>BSC application into management of </a:t>
            </a:r>
            <a:r>
              <a:rPr lang="en-US" sz="2400" dirty="0" smtClean="0"/>
              <a:t>healthcare organizations </a:t>
            </a:r>
            <a:r>
              <a:rPr lang="en-US" sz="2400" dirty="0"/>
              <a:t>can be defined as follow</a:t>
            </a:r>
            <a:r>
              <a:rPr lang="en-US" sz="2400" dirty="0" smtClean="0"/>
              <a:t>:</a:t>
            </a:r>
          </a:p>
          <a:p>
            <a:pPr lvl="1"/>
            <a:r>
              <a:rPr lang="en-US" sz="2400" dirty="0"/>
              <a:t>How patients perceive an </a:t>
            </a:r>
            <a:r>
              <a:rPr lang="en-US" sz="2400" dirty="0" smtClean="0"/>
              <a:t>organization? (</a:t>
            </a:r>
            <a:r>
              <a:rPr lang="en-US" sz="2400" dirty="0" smtClean="0">
                <a:solidFill>
                  <a:srgbClr val="C00000"/>
                </a:solidFill>
              </a:rPr>
              <a:t>Customer </a:t>
            </a:r>
            <a:r>
              <a:rPr lang="en-US" sz="2400" dirty="0">
                <a:solidFill>
                  <a:srgbClr val="C00000"/>
                </a:solidFill>
              </a:rPr>
              <a:t>perspective</a:t>
            </a:r>
            <a:r>
              <a:rPr lang="en-US" sz="2400" dirty="0" smtClean="0"/>
              <a:t>).</a:t>
            </a:r>
            <a:endParaRPr lang="en-US" sz="2400" dirty="0"/>
          </a:p>
          <a:p>
            <a:pPr lvl="1"/>
            <a:r>
              <a:rPr lang="en-US" sz="2400" dirty="0" smtClean="0"/>
              <a:t>What </a:t>
            </a:r>
            <a:r>
              <a:rPr lang="en-US" sz="2400" dirty="0"/>
              <a:t>is financial </a:t>
            </a:r>
            <a:r>
              <a:rPr lang="en-US" sz="2400" dirty="0" smtClean="0"/>
              <a:t>situations? </a:t>
            </a:r>
            <a:r>
              <a:rPr lang="en-US" sz="2400" dirty="0"/>
              <a:t>(</a:t>
            </a:r>
            <a:r>
              <a:rPr lang="en-US" sz="2400" dirty="0" smtClean="0">
                <a:solidFill>
                  <a:srgbClr val="C00000"/>
                </a:solidFill>
              </a:rPr>
              <a:t>Financial Perspectives</a:t>
            </a:r>
            <a:r>
              <a:rPr lang="en-US" sz="2400" dirty="0"/>
              <a:t>)</a:t>
            </a:r>
          </a:p>
          <a:p>
            <a:pPr lvl="1"/>
            <a:r>
              <a:rPr lang="en-US" sz="2400" dirty="0" smtClean="0"/>
              <a:t>What </a:t>
            </a:r>
            <a:r>
              <a:rPr lang="en-US" sz="2400" dirty="0"/>
              <a:t>can we do to improve level of </a:t>
            </a:r>
            <a:r>
              <a:rPr lang="en-US" sz="2400" dirty="0" smtClean="0"/>
              <a:t>services? (</a:t>
            </a:r>
            <a:r>
              <a:rPr lang="en-US" sz="2400" dirty="0" smtClean="0">
                <a:solidFill>
                  <a:srgbClr val="C00000"/>
                </a:solidFill>
              </a:rPr>
              <a:t>Perspective </a:t>
            </a:r>
            <a:r>
              <a:rPr lang="en-US" sz="2400" dirty="0">
                <a:solidFill>
                  <a:srgbClr val="C00000"/>
                </a:solidFill>
              </a:rPr>
              <a:t>of learning and growth</a:t>
            </a:r>
            <a:r>
              <a:rPr lang="en-US" sz="2400" dirty="0"/>
              <a:t>)</a:t>
            </a:r>
          </a:p>
          <a:p>
            <a:pPr lvl="1"/>
            <a:r>
              <a:rPr lang="en-US" sz="2400" dirty="0" smtClean="0"/>
              <a:t>What </a:t>
            </a:r>
            <a:r>
              <a:rPr lang="en-US" sz="2400" dirty="0"/>
              <a:t>do we want to be the best in? (</a:t>
            </a:r>
            <a:r>
              <a:rPr lang="en-US" sz="2400" dirty="0" smtClean="0">
                <a:solidFill>
                  <a:srgbClr val="C00000"/>
                </a:solidFill>
              </a:rPr>
              <a:t>Perspective of </a:t>
            </a:r>
            <a:r>
              <a:rPr lang="en-US" sz="2400" dirty="0">
                <a:solidFill>
                  <a:srgbClr val="C00000"/>
                </a:solidFill>
              </a:rPr>
              <a:t>internal business processes</a:t>
            </a:r>
            <a:r>
              <a:rPr lang="en-US" sz="2400" dirty="0"/>
              <a:t>)</a:t>
            </a:r>
          </a:p>
        </p:txBody>
      </p:sp>
      <p:sp>
        <p:nvSpPr>
          <p:cNvPr id="4" name="Footer Placeholder 3"/>
          <p:cNvSpPr>
            <a:spLocks noGrp="1"/>
          </p:cNvSpPr>
          <p:nvPr>
            <p:ph type="ftr" sz="quarter" idx="11"/>
          </p:nvPr>
        </p:nvSpPr>
        <p:spPr/>
        <p:txBody>
          <a:bodyPr/>
          <a:lstStyle/>
          <a:p>
            <a:r>
              <a:rPr lang="en-US" smtClean="0"/>
              <a:t>Dr. Mohammed Alahmed</a:t>
            </a:r>
            <a:endParaRPr lang="en-US"/>
          </a:p>
        </p:txBody>
      </p:sp>
      <p:sp>
        <p:nvSpPr>
          <p:cNvPr id="5" name="Slide Number Placeholder 4"/>
          <p:cNvSpPr>
            <a:spLocks noGrp="1"/>
          </p:cNvSpPr>
          <p:nvPr>
            <p:ph type="sldNum" sz="quarter" idx="12"/>
          </p:nvPr>
        </p:nvSpPr>
        <p:spPr/>
        <p:txBody>
          <a:bodyPr/>
          <a:lstStyle/>
          <a:p>
            <a:fld id="{07294092-B58F-4585-8A97-3F3D36448630}" type="slidenum">
              <a:rPr lang="en-US" smtClean="0"/>
              <a:t>16</a:t>
            </a:fld>
            <a:endParaRPr lang="en-US"/>
          </a:p>
        </p:txBody>
      </p:sp>
    </p:spTree>
    <p:extLst>
      <p:ext uri="{BB962C8B-B14F-4D97-AF65-F5344CB8AC3E}">
        <p14:creationId xmlns:p14="http://schemas.microsoft.com/office/powerpoint/2010/main" val="61434917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a:solidFill>
                  <a:srgbClr val="000000"/>
                </a:solidFill>
              </a:rPr>
              <a:t>Balanced Scorecard in Healthcare</a:t>
            </a:r>
            <a:endParaRPr lang="en-US" dirty="0"/>
          </a:p>
        </p:txBody>
      </p:sp>
      <p:sp>
        <p:nvSpPr>
          <p:cNvPr id="3" name="Content Placeholder 2"/>
          <p:cNvSpPr>
            <a:spLocks noGrp="1"/>
          </p:cNvSpPr>
          <p:nvPr>
            <p:ph idx="1"/>
          </p:nvPr>
        </p:nvSpPr>
        <p:spPr/>
        <p:txBody>
          <a:bodyPr>
            <a:normAutofit/>
          </a:bodyPr>
          <a:lstStyle/>
          <a:p>
            <a:r>
              <a:rPr lang="en-US" sz="2400" dirty="0"/>
              <a:t>Duke University Hospital explained these </a:t>
            </a:r>
            <a:r>
              <a:rPr lang="en-US" sz="2400" dirty="0" smtClean="0"/>
              <a:t>four perspectives in healthcare </a:t>
            </a:r>
            <a:r>
              <a:rPr lang="en-US" sz="2400" dirty="0"/>
              <a:t>organizations as </a:t>
            </a:r>
            <a:r>
              <a:rPr lang="en-US" sz="2400" dirty="0" smtClean="0"/>
              <a:t>follow (Jones </a:t>
            </a:r>
            <a:r>
              <a:rPr lang="en-US" sz="2400" dirty="0"/>
              <a:t>and Filip, 2000</a:t>
            </a:r>
            <a:r>
              <a:rPr lang="en-US" sz="2400" dirty="0" smtClean="0"/>
              <a:t>):</a:t>
            </a:r>
          </a:p>
          <a:p>
            <a:pPr lvl="1"/>
            <a:r>
              <a:rPr lang="en-US" sz="2400" b="1" dirty="0"/>
              <a:t>Customer perspective</a:t>
            </a:r>
            <a:r>
              <a:rPr lang="en-US" sz="2400" dirty="0"/>
              <a:t>: Deliver high </a:t>
            </a:r>
            <a:r>
              <a:rPr lang="en-US" sz="2400" dirty="0" smtClean="0"/>
              <a:t>quality innovative </a:t>
            </a:r>
            <a:r>
              <a:rPr lang="en-US" sz="2400" dirty="0"/>
              <a:t>care while respecting needs of </a:t>
            </a:r>
            <a:r>
              <a:rPr lang="en-US" sz="2400" dirty="0" smtClean="0"/>
              <a:t>the patient</a:t>
            </a:r>
            <a:r>
              <a:rPr lang="en-US" sz="2400" dirty="0"/>
              <a:t>.</a:t>
            </a:r>
          </a:p>
          <a:p>
            <a:pPr lvl="1"/>
            <a:r>
              <a:rPr lang="en-US" sz="2400" b="1" dirty="0" smtClean="0"/>
              <a:t>Financial </a:t>
            </a:r>
            <a:r>
              <a:rPr lang="en-US" sz="2400" b="1" dirty="0"/>
              <a:t>perspective</a:t>
            </a:r>
            <a:r>
              <a:rPr lang="en-US" sz="2400" dirty="0"/>
              <a:t>: Deliver strong </a:t>
            </a:r>
            <a:r>
              <a:rPr lang="en-US" sz="2400" dirty="0" smtClean="0"/>
              <a:t>and consistent </a:t>
            </a:r>
            <a:r>
              <a:rPr lang="en-US" sz="2400" dirty="0"/>
              <a:t>financial performance in the eyes </a:t>
            </a:r>
            <a:r>
              <a:rPr lang="en-US" sz="2400" dirty="0" smtClean="0"/>
              <a:t>of payers </a:t>
            </a:r>
            <a:r>
              <a:rPr lang="en-US" sz="2400" dirty="0"/>
              <a:t>and the board of trustees.</a:t>
            </a:r>
          </a:p>
          <a:p>
            <a:pPr lvl="1"/>
            <a:r>
              <a:rPr lang="en-US" sz="2400" b="1" dirty="0" smtClean="0"/>
              <a:t>Learning </a:t>
            </a:r>
            <a:r>
              <a:rPr lang="en-US" sz="2400" b="1" dirty="0"/>
              <a:t>perspective</a:t>
            </a:r>
            <a:r>
              <a:rPr lang="en-US" sz="2400" dirty="0"/>
              <a:t>: To be recognized as </a:t>
            </a:r>
            <a:r>
              <a:rPr lang="en-US" sz="2400" dirty="0" smtClean="0"/>
              <a:t>a leader </a:t>
            </a:r>
            <a:r>
              <a:rPr lang="en-US" sz="2400" dirty="0"/>
              <a:t>in developing skills and performance </a:t>
            </a:r>
            <a:r>
              <a:rPr lang="en-US" sz="2400" dirty="0" smtClean="0"/>
              <a:t>of employees</a:t>
            </a:r>
            <a:r>
              <a:rPr lang="en-US" sz="2400" dirty="0"/>
              <a:t>.</a:t>
            </a:r>
          </a:p>
          <a:p>
            <a:pPr lvl="1"/>
            <a:r>
              <a:rPr lang="en-US" sz="2400" b="1" dirty="0" smtClean="0"/>
              <a:t>Business </a:t>
            </a:r>
            <a:r>
              <a:rPr lang="en-US" sz="2400" b="1" dirty="0"/>
              <a:t>perspective</a:t>
            </a:r>
            <a:r>
              <a:rPr lang="en-US" sz="2400" dirty="0"/>
              <a:t>: To be recognized as </a:t>
            </a:r>
            <a:r>
              <a:rPr lang="en-US" sz="2400" dirty="0" smtClean="0"/>
              <a:t>the premier </a:t>
            </a:r>
            <a:r>
              <a:rPr lang="en-US" sz="2400" dirty="0"/>
              <a:t>provider of health care services in </a:t>
            </a:r>
            <a:r>
              <a:rPr lang="en-US" sz="2400" dirty="0" smtClean="0"/>
              <a:t>our region/market</a:t>
            </a:r>
            <a:endParaRPr lang="en-US" sz="2400" dirty="0"/>
          </a:p>
        </p:txBody>
      </p:sp>
      <p:sp>
        <p:nvSpPr>
          <p:cNvPr id="4" name="Footer Placeholder 3"/>
          <p:cNvSpPr>
            <a:spLocks noGrp="1"/>
          </p:cNvSpPr>
          <p:nvPr>
            <p:ph type="ftr" sz="quarter" idx="11"/>
          </p:nvPr>
        </p:nvSpPr>
        <p:spPr/>
        <p:txBody>
          <a:bodyPr/>
          <a:lstStyle/>
          <a:p>
            <a:r>
              <a:rPr lang="en-US" smtClean="0"/>
              <a:t>Dr. Mohammed Alahmed</a:t>
            </a:r>
            <a:endParaRPr lang="en-US"/>
          </a:p>
        </p:txBody>
      </p:sp>
      <p:sp>
        <p:nvSpPr>
          <p:cNvPr id="5" name="Slide Number Placeholder 4"/>
          <p:cNvSpPr>
            <a:spLocks noGrp="1"/>
          </p:cNvSpPr>
          <p:nvPr>
            <p:ph type="sldNum" sz="quarter" idx="12"/>
          </p:nvPr>
        </p:nvSpPr>
        <p:spPr/>
        <p:txBody>
          <a:bodyPr/>
          <a:lstStyle/>
          <a:p>
            <a:fld id="{07294092-B58F-4585-8A97-3F3D36448630}" type="slidenum">
              <a:rPr lang="en-US" smtClean="0"/>
              <a:t>17</a:t>
            </a:fld>
            <a:endParaRPr lang="en-US"/>
          </a:p>
        </p:txBody>
      </p:sp>
    </p:spTree>
    <p:extLst>
      <p:ext uri="{BB962C8B-B14F-4D97-AF65-F5344CB8AC3E}">
        <p14:creationId xmlns:p14="http://schemas.microsoft.com/office/powerpoint/2010/main" val="405203033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a:solidFill>
                  <a:srgbClr val="000000"/>
                </a:solidFill>
              </a:rPr>
              <a:t>Balanced Scorecard in Healthcare</a:t>
            </a:r>
            <a:endParaRPr lang="en-US" dirty="0"/>
          </a:p>
        </p:txBody>
      </p:sp>
      <p:sp>
        <p:nvSpPr>
          <p:cNvPr id="3" name="Content Placeholder 2"/>
          <p:cNvSpPr>
            <a:spLocks noGrp="1"/>
          </p:cNvSpPr>
          <p:nvPr>
            <p:ph idx="1"/>
          </p:nvPr>
        </p:nvSpPr>
        <p:spPr>
          <a:xfrm>
            <a:off x="395536" y="1600200"/>
            <a:ext cx="7848872" cy="4800600"/>
          </a:xfrm>
        </p:spPr>
        <p:txBody>
          <a:bodyPr>
            <a:noAutofit/>
          </a:bodyPr>
          <a:lstStyle/>
          <a:p>
            <a:r>
              <a:rPr lang="en-US" sz="2400" dirty="0" smtClean="0"/>
              <a:t>Potential benefits </a:t>
            </a:r>
            <a:r>
              <a:rPr lang="en-US" sz="2400" dirty="0"/>
              <a:t>for </a:t>
            </a:r>
            <a:r>
              <a:rPr lang="en-US" sz="2400" dirty="0" smtClean="0"/>
              <a:t>the successful </a:t>
            </a:r>
            <a:r>
              <a:rPr lang="en-US" sz="2400" dirty="0"/>
              <a:t>implementation of the BSC in </a:t>
            </a:r>
            <a:r>
              <a:rPr lang="en-US" sz="2400" dirty="0" smtClean="0"/>
              <a:t>the healthcare organizations:</a:t>
            </a:r>
          </a:p>
          <a:p>
            <a:pPr lvl="1"/>
            <a:r>
              <a:rPr lang="en-US" sz="2200" dirty="0"/>
              <a:t>It aligns the organization trend a more </a:t>
            </a:r>
            <a:r>
              <a:rPr lang="en-US" sz="2200" dirty="0" smtClean="0"/>
              <a:t>market oriented, customer-focused </a:t>
            </a:r>
            <a:r>
              <a:rPr lang="en-US" sz="2200" dirty="0"/>
              <a:t>strategy,</a:t>
            </a:r>
          </a:p>
          <a:p>
            <a:pPr lvl="1"/>
            <a:r>
              <a:rPr lang="en-US" sz="2200" dirty="0" smtClean="0"/>
              <a:t>It </a:t>
            </a:r>
            <a:r>
              <a:rPr lang="en-US" sz="2200" dirty="0"/>
              <a:t>facilitates, monitors, and assesses </a:t>
            </a:r>
            <a:r>
              <a:rPr lang="en-US" sz="2200" dirty="0" smtClean="0"/>
              <a:t>the implementation </a:t>
            </a:r>
            <a:r>
              <a:rPr lang="en-US" sz="2200" dirty="0"/>
              <a:t>of the strategy,</a:t>
            </a:r>
          </a:p>
          <a:p>
            <a:pPr lvl="1"/>
            <a:r>
              <a:rPr lang="en-US" sz="2200" dirty="0" smtClean="0"/>
              <a:t>It </a:t>
            </a:r>
            <a:r>
              <a:rPr lang="en-US" sz="2200" dirty="0"/>
              <a:t>provides a communication and </a:t>
            </a:r>
            <a:r>
              <a:rPr lang="en-US" sz="2200" dirty="0" smtClean="0"/>
              <a:t>collaboration mechanism</a:t>
            </a:r>
            <a:r>
              <a:rPr lang="en-US" sz="2200" dirty="0"/>
              <a:t>,</a:t>
            </a:r>
          </a:p>
          <a:p>
            <a:pPr lvl="1"/>
            <a:r>
              <a:rPr lang="en-US" sz="2200" dirty="0" smtClean="0"/>
              <a:t>It </a:t>
            </a:r>
            <a:r>
              <a:rPr lang="en-US" sz="2200" dirty="0"/>
              <a:t>assigns accountability for performance at </a:t>
            </a:r>
            <a:r>
              <a:rPr lang="en-US" sz="2200" dirty="0" smtClean="0"/>
              <a:t>all levels </a:t>
            </a:r>
            <a:r>
              <a:rPr lang="en-US" sz="2200" dirty="0"/>
              <a:t>of the </a:t>
            </a:r>
            <a:r>
              <a:rPr lang="en-US" sz="2200"/>
              <a:t>organization</a:t>
            </a:r>
            <a:r>
              <a:rPr lang="en-US" sz="2200" smtClean="0"/>
              <a:t>,</a:t>
            </a:r>
            <a:endParaRPr lang="en-US" sz="2200" dirty="0"/>
          </a:p>
          <a:p>
            <a:pPr lvl="1"/>
            <a:r>
              <a:rPr lang="en-US" sz="2200" dirty="0" smtClean="0"/>
              <a:t>It </a:t>
            </a:r>
            <a:r>
              <a:rPr lang="en-US" sz="2200" dirty="0"/>
              <a:t>provides continual feedback on the </a:t>
            </a:r>
            <a:r>
              <a:rPr lang="en-US" sz="2200" dirty="0" smtClean="0"/>
              <a:t>strategy and </a:t>
            </a:r>
            <a:r>
              <a:rPr lang="en-US" sz="2200" dirty="0"/>
              <a:t>promotes adjustments to marketplace </a:t>
            </a:r>
            <a:r>
              <a:rPr lang="en-US" sz="2200" dirty="0" smtClean="0"/>
              <a:t>and regulatory </a:t>
            </a:r>
            <a:r>
              <a:rPr lang="en-US" sz="2200" dirty="0"/>
              <a:t>changes</a:t>
            </a:r>
          </a:p>
        </p:txBody>
      </p:sp>
      <p:sp>
        <p:nvSpPr>
          <p:cNvPr id="4" name="Footer Placeholder 3"/>
          <p:cNvSpPr>
            <a:spLocks noGrp="1"/>
          </p:cNvSpPr>
          <p:nvPr>
            <p:ph type="ftr" sz="quarter" idx="11"/>
          </p:nvPr>
        </p:nvSpPr>
        <p:spPr/>
        <p:txBody>
          <a:bodyPr/>
          <a:lstStyle/>
          <a:p>
            <a:r>
              <a:rPr lang="en-US" smtClean="0"/>
              <a:t>Dr. Mohammed Alahmed</a:t>
            </a:r>
            <a:endParaRPr lang="en-US"/>
          </a:p>
        </p:txBody>
      </p:sp>
      <p:sp>
        <p:nvSpPr>
          <p:cNvPr id="5" name="Slide Number Placeholder 4"/>
          <p:cNvSpPr>
            <a:spLocks noGrp="1"/>
          </p:cNvSpPr>
          <p:nvPr>
            <p:ph type="sldNum" sz="quarter" idx="12"/>
          </p:nvPr>
        </p:nvSpPr>
        <p:spPr/>
        <p:txBody>
          <a:bodyPr/>
          <a:lstStyle/>
          <a:p>
            <a:fld id="{07294092-B58F-4585-8A97-3F3D36448630}" type="slidenum">
              <a:rPr lang="en-US" smtClean="0"/>
              <a:t>18</a:t>
            </a:fld>
            <a:endParaRPr lang="en-US"/>
          </a:p>
        </p:txBody>
      </p:sp>
    </p:spTree>
    <p:extLst>
      <p:ext uri="{BB962C8B-B14F-4D97-AF65-F5344CB8AC3E}">
        <p14:creationId xmlns:p14="http://schemas.microsoft.com/office/powerpoint/2010/main" val="87098911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a:t>Implementing a Balanced Scorecard</a:t>
            </a:r>
          </a:p>
        </p:txBody>
      </p:sp>
      <p:sp>
        <p:nvSpPr>
          <p:cNvPr id="3" name="Content Placeholder 2"/>
          <p:cNvSpPr>
            <a:spLocks noGrp="1"/>
          </p:cNvSpPr>
          <p:nvPr>
            <p:ph idx="1"/>
          </p:nvPr>
        </p:nvSpPr>
        <p:spPr/>
        <p:txBody>
          <a:bodyPr>
            <a:noAutofit/>
          </a:bodyPr>
          <a:lstStyle/>
          <a:p>
            <a:pPr marL="342900" lvl="1">
              <a:buClr>
                <a:schemeClr val="accent1"/>
              </a:buClr>
            </a:pPr>
            <a:r>
              <a:rPr lang="en-US" sz="2800" b="1" dirty="0"/>
              <a:t>Collaborative Efforts </a:t>
            </a:r>
            <a:r>
              <a:rPr lang="en-US" sz="2800" dirty="0" smtClean="0"/>
              <a:t>- </a:t>
            </a:r>
            <a:r>
              <a:rPr lang="en-US" sz="2800" dirty="0" smtClean="0"/>
              <a:t>Implementing </a:t>
            </a:r>
            <a:r>
              <a:rPr lang="en-US" sz="2800" dirty="0"/>
              <a:t>the BSC agency-wide will provide: </a:t>
            </a:r>
          </a:p>
          <a:p>
            <a:pPr marL="868680" lvl="1" indent="-457200">
              <a:buFont typeface="+mj-lt"/>
              <a:buAutoNum type="arabicPeriod"/>
            </a:pPr>
            <a:r>
              <a:rPr lang="en-US" sz="2800" dirty="0" smtClean="0"/>
              <a:t>a </a:t>
            </a:r>
            <a:r>
              <a:rPr lang="en-US" sz="2800" dirty="0"/>
              <a:t>common methodology </a:t>
            </a:r>
            <a:r>
              <a:rPr lang="en-US" sz="2800" dirty="0" smtClean="0"/>
              <a:t>and coordinated </a:t>
            </a:r>
            <a:r>
              <a:rPr lang="en-US" sz="2800" dirty="0"/>
              <a:t>framework for all agency performance measurement efforts</a:t>
            </a:r>
            <a:r>
              <a:rPr lang="en-US" sz="2800" dirty="0" smtClean="0"/>
              <a:t>;</a:t>
            </a:r>
          </a:p>
          <a:p>
            <a:pPr marL="868680" lvl="1" indent="-457200">
              <a:buFont typeface="+mj-lt"/>
              <a:buAutoNum type="arabicPeriod"/>
            </a:pPr>
            <a:r>
              <a:rPr lang="en-US" sz="2800" dirty="0" smtClean="0"/>
              <a:t>a common “language” for agency managers; </a:t>
            </a:r>
          </a:p>
          <a:p>
            <a:pPr marL="868680" lvl="1" indent="-457200">
              <a:buFont typeface="+mj-lt"/>
              <a:buAutoNum type="arabicPeriod"/>
            </a:pPr>
            <a:r>
              <a:rPr lang="en-US" sz="2800" dirty="0" smtClean="0"/>
              <a:t>a common basis for understanding measurement results</a:t>
            </a:r>
            <a:r>
              <a:rPr lang="en-US" sz="2800" dirty="0"/>
              <a:t>; and </a:t>
            </a:r>
            <a:endParaRPr lang="en-US" sz="2800" dirty="0" smtClean="0"/>
          </a:p>
          <a:p>
            <a:pPr marL="868680" lvl="1" indent="-457200">
              <a:buFont typeface="+mj-lt"/>
              <a:buAutoNum type="arabicPeriod"/>
            </a:pPr>
            <a:r>
              <a:rPr lang="en-US" sz="2800" dirty="0" smtClean="0"/>
              <a:t>an </a:t>
            </a:r>
            <a:r>
              <a:rPr lang="en-US" sz="2800" dirty="0"/>
              <a:t>integrated picture of the agency overall</a:t>
            </a:r>
            <a:r>
              <a:rPr lang="en-US" sz="2800" dirty="0" smtClean="0"/>
              <a:t>.</a:t>
            </a:r>
          </a:p>
          <a:p>
            <a:pPr marL="868680" lvl="1" indent="-457200">
              <a:buFont typeface="+mj-lt"/>
              <a:buAutoNum type="arabicPeriod"/>
            </a:pPr>
            <a:endParaRPr lang="en-US" sz="2400" dirty="0"/>
          </a:p>
        </p:txBody>
      </p:sp>
      <p:sp>
        <p:nvSpPr>
          <p:cNvPr id="4" name="Footer Placeholder 3"/>
          <p:cNvSpPr>
            <a:spLocks noGrp="1"/>
          </p:cNvSpPr>
          <p:nvPr>
            <p:ph type="ftr" sz="quarter" idx="11"/>
          </p:nvPr>
        </p:nvSpPr>
        <p:spPr/>
        <p:txBody>
          <a:bodyPr/>
          <a:lstStyle/>
          <a:p>
            <a:r>
              <a:rPr lang="en-US" smtClean="0"/>
              <a:t>Dr. Mohammed Alahmed</a:t>
            </a:r>
            <a:endParaRPr lang="en-US"/>
          </a:p>
        </p:txBody>
      </p:sp>
      <p:sp>
        <p:nvSpPr>
          <p:cNvPr id="5" name="Slide Number Placeholder 4"/>
          <p:cNvSpPr>
            <a:spLocks noGrp="1"/>
          </p:cNvSpPr>
          <p:nvPr>
            <p:ph type="sldNum" sz="quarter" idx="12"/>
          </p:nvPr>
        </p:nvSpPr>
        <p:spPr/>
        <p:txBody>
          <a:bodyPr/>
          <a:lstStyle/>
          <a:p>
            <a:fld id="{07294092-B58F-4585-8A97-3F3D36448630}" type="slidenum">
              <a:rPr lang="en-US" smtClean="0"/>
              <a:t>19</a:t>
            </a:fld>
            <a:endParaRPr lang="en-US"/>
          </a:p>
        </p:txBody>
      </p:sp>
    </p:spTree>
    <p:extLst>
      <p:ext uri="{BB962C8B-B14F-4D97-AF65-F5344CB8AC3E}">
        <p14:creationId xmlns:p14="http://schemas.microsoft.com/office/powerpoint/2010/main" val="396833802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smtClean="0"/>
              <a:t>Introduction</a:t>
            </a:r>
            <a:endParaRPr lang="en-US" sz="4000" dirty="0"/>
          </a:p>
        </p:txBody>
      </p:sp>
      <p:sp>
        <p:nvSpPr>
          <p:cNvPr id="3" name="Content Placeholder 2"/>
          <p:cNvSpPr>
            <a:spLocks noGrp="1"/>
          </p:cNvSpPr>
          <p:nvPr>
            <p:ph idx="1"/>
          </p:nvPr>
        </p:nvSpPr>
        <p:spPr>
          <a:xfrm>
            <a:off x="457200" y="1600200"/>
            <a:ext cx="7643192" cy="4800600"/>
          </a:xfrm>
        </p:spPr>
        <p:txBody>
          <a:bodyPr>
            <a:noAutofit/>
          </a:bodyPr>
          <a:lstStyle/>
          <a:p>
            <a:r>
              <a:rPr lang="en-US" sz="2800" dirty="0"/>
              <a:t>Performance management (PM) includes activities which ensure that goals are consistently being met in an </a:t>
            </a:r>
            <a:r>
              <a:rPr lang="en-US" sz="2800" dirty="0">
                <a:solidFill>
                  <a:srgbClr val="C00000"/>
                </a:solidFill>
              </a:rPr>
              <a:t>effective</a:t>
            </a:r>
            <a:r>
              <a:rPr lang="en-US" sz="2800" dirty="0"/>
              <a:t> and </a:t>
            </a:r>
            <a:r>
              <a:rPr lang="en-US" sz="2800" dirty="0">
                <a:solidFill>
                  <a:srgbClr val="C00000"/>
                </a:solidFill>
              </a:rPr>
              <a:t>efficient</a:t>
            </a:r>
            <a:r>
              <a:rPr lang="en-US" sz="2800" dirty="0"/>
              <a:t> manner. </a:t>
            </a:r>
            <a:endParaRPr lang="en-US" sz="2800" dirty="0" smtClean="0"/>
          </a:p>
          <a:p>
            <a:r>
              <a:rPr lang="en-US" sz="2800" dirty="0" smtClean="0"/>
              <a:t>Performance </a:t>
            </a:r>
            <a:r>
              <a:rPr lang="en-US" sz="2800" dirty="0"/>
              <a:t>management can focus on the performance of an organization, a department, employee, or even the processes to build a product or service, as well as </a:t>
            </a:r>
            <a:r>
              <a:rPr lang="en-US" sz="2800" dirty="0" smtClean="0"/>
              <a:t>many other </a:t>
            </a:r>
            <a:r>
              <a:rPr lang="en-US" sz="2800" dirty="0"/>
              <a:t>areas</a:t>
            </a:r>
            <a:r>
              <a:rPr lang="en-US" sz="2800" dirty="0" smtClean="0"/>
              <a:t>.</a:t>
            </a:r>
          </a:p>
          <a:p>
            <a:endParaRPr lang="en-US" sz="2800" dirty="0"/>
          </a:p>
        </p:txBody>
      </p:sp>
      <p:sp>
        <p:nvSpPr>
          <p:cNvPr id="4" name="Footer Placeholder 3"/>
          <p:cNvSpPr>
            <a:spLocks noGrp="1"/>
          </p:cNvSpPr>
          <p:nvPr>
            <p:ph type="ftr" sz="quarter" idx="11"/>
          </p:nvPr>
        </p:nvSpPr>
        <p:spPr/>
        <p:txBody>
          <a:bodyPr/>
          <a:lstStyle/>
          <a:p>
            <a:r>
              <a:rPr lang="en-US" smtClean="0"/>
              <a:t>Dr. Mohammed Alahmed</a:t>
            </a:r>
            <a:endParaRPr lang="en-US"/>
          </a:p>
        </p:txBody>
      </p:sp>
      <p:sp>
        <p:nvSpPr>
          <p:cNvPr id="5" name="Slide Number Placeholder 4"/>
          <p:cNvSpPr>
            <a:spLocks noGrp="1"/>
          </p:cNvSpPr>
          <p:nvPr>
            <p:ph type="sldNum" sz="quarter" idx="12"/>
          </p:nvPr>
        </p:nvSpPr>
        <p:spPr/>
        <p:txBody>
          <a:bodyPr/>
          <a:lstStyle/>
          <a:p>
            <a:fld id="{07294092-B58F-4585-8A97-3F3D36448630}" type="slidenum">
              <a:rPr lang="en-US" smtClean="0"/>
              <a:t>2</a:t>
            </a:fld>
            <a:endParaRPr lang="en-US"/>
          </a:p>
        </p:txBody>
      </p:sp>
    </p:spTree>
    <p:extLst>
      <p:ext uri="{BB962C8B-B14F-4D97-AF65-F5344CB8AC3E}">
        <p14:creationId xmlns:p14="http://schemas.microsoft.com/office/powerpoint/2010/main" val="170973279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a:t>Implementing a Balanced Scorecard</a:t>
            </a:r>
          </a:p>
        </p:txBody>
      </p:sp>
      <p:sp>
        <p:nvSpPr>
          <p:cNvPr id="3" name="Content Placeholder 2"/>
          <p:cNvSpPr>
            <a:spLocks noGrp="1"/>
          </p:cNvSpPr>
          <p:nvPr>
            <p:ph idx="1"/>
          </p:nvPr>
        </p:nvSpPr>
        <p:spPr/>
        <p:txBody>
          <a:bodyPr>
            <a:normAutofit/>
          </a:bodyPr>
          <a:lstStyle/>
          <a:p>
            <a:pPr lvl="0">
              <a:buClr>
                <a:srgbClr val="C66951"/>
              </a:buClr>
            </a:pPr>
            <a:r>
              <a:rPr lang="en-US" sz="2800" b="1" dirty="0">
                <a:solidFill>
                  <a:prstClr val="black"/>
                </a:solidFill>
              </a:rPr>
              <a:t>Pathway to Success</a:t>
            </a:r>
          </a:p>
          <a:p>
            <a:pPr marL="868680" lvl="1" indent="-457200">
              <a:buClr>
                <a:srgbClr val="BF974D"/>
              </a:buClr>
              <a:buFont typeface="+mj-lt"/>
              <a:buAutoNum type="arabicPeriod"/>
            </a:pPr>
            <a:r>
              <a:rPr lang="en-US" sz="2400" dirty="0">
                <a:solidFill>
                  <a:prstClr val="black"/>
                </a:solidFill>
              </a:rPr>
              <a:t>Make a commitment at all levels — especially at the top level</a:t>
            </a:r>
          </a:p>
          <a:p>
            <a:pPr marL="868680" lvl="1" indent="-457200">
              <a:buClr>
                <a:srgbClr val="BF974D"/>
              </a:buClr>
              <a:buFont typeface="+mj-lt"/>
              <a:buAutoNum type="arabicPeriod"/>
            </a:pPr>
            <a:r>
              <a:rPr lang="en-US" sz="2400" dirty="0">
                <a:solidFill>
                  <a:prstClr val="black"/>
                </a:solidFill>
              </a:rPr>
              <a:t>Develop organizational goals</a:t>
            </a:r>
          </a:p>
          <a:p>
            <a:pPr marL="868680" lvl="1" indent="-457200">
              <a:buClr>
                <a:srgbClr val="BF974D"/>
              </a:buClr>
              <a:buFont typeface="+mj-lt"/>
              <a:buAutoNum type="arabicPeriod"/>
            </a:pPr>
            <a:r>
              <a:rPr lang="en-US" sz="2400" dirty="0">
                <a:solidFill>
                  <a:prstClr val="black"/>
                </a:solidFill>
              </a:rPr>
              <a:t>Offer training in improvement techniques</a:t>
            </a:r>
          </a:p>
          <a:p>
            <a:pPr marL="868680" lvl="1" indent="-457200">
              <a:buClr>
                <a:srgbClr val="BF974D"/>
              </a:buClr>
              <a:buFont typeface="+mj-lt"/>
              <a:buAutoNum type="arabicPeriod"/>
            </a:pPr>
            <a:r>
              <a:rPr lang="en-US" sz="2400" dirty="0">
                <a:solidFill>
                  <a:prstClr val="black"/>
                </a:solidFill>
              </a:rPr>
              <a:t>Establish a reward and recognition system to foster performance improvements</a:t>
            </a:r>
          </a:p>
          <a:p>
            <a:pPr marL="868680" lvl="1" indent="-457200">
              <a:buClr>
                <a:srgbClr val="BF974D"/>
              </a:buClr>
              <a:buFont typeface="+mj-lt"/>
              <a:buAutoNum type="arabicPeriod"/>
            </a:pPr>
            <a:r>
              <a:rPr lang="en-US" sz="2400" dirty="0">
                <a:solidFill>
                  <a:prstClr val="black"/>
                </a:solidFill>
              </a:rPr>
              <a:t>Break down organizational barriers.</a:t>
            </a:r>
          </a:p>
          <a:p>
            <a:pPr marL="868680" lvl="1" indent="-457200">
              <a:buClr>
                <a:srgbClr val="BF974D"/>
              </a:buClr>
              <a:buFont typeface="+mj-lt"/>
              <a:buAutoNum type="arabicPeriod"/>
            </a:pPr>
            <a:r>
              <a:rPr lang="en-US" sz="2400" dirty="0">
                <a:solidFill>
                  <a:prstClr val="black"/>
                </a:solidFill>
              </a:rPr>
              <a:t>Coordinate Headquarters and Field Office Responsibilities</a:t>
            </a:r>
          </a:p>
          <a:p>
            <a:endParaRPr lang="en-US" sz="2800" dirty="0"/>
          </a:p>
        </p:txBody>
      </p:sp>
      <p:sp>
        <p:nvSpPr>
          <p:cNvPr id="4" name="Footer Placeholder 3"/>
          <p:cNvSpPr>
            <a:spLocks noGrp="1"/>
          </p:cNvSpPr>
          <p:nvPr>
            <p:ph type="ftr" sz="quarter" idx="11"/>
          </p:nvPr>
        </p:nvSpPr>
        <p:spPr/>
        <p:txBody>
          <a:bodyPr/>
          <a:lstStyle/>
          <a:p>
            <a:r>
              <a:rPr lang="en-US" smtClean="0"/>
              <a:t>Dr. Mohammed Alahmed</a:t>
            </a:r>
            <a:endParaRPr lang="en-US"/>
          </a:p>
        </p:txBody>
      </p:sp>
      <p:sp>
        <p:nvSpPr>
          <p:cNvPr id="5" name="Slide Number Placeholder 4"/>
          <p:cNvSpPr>
            <a:spLocks noGrp="1"/>
          </p:cNvSpPr>
          <p:nvPr>
            <p:ph type="sldNum" sz="quarter" idx="12"/>
          </p:nvPr>
        </p:nvSpPr>
        <p:spPr/>
        <p:txBody>
          <a:bodyPr/>
          <a:lstStyle/>
          <a:p>
            <a:fld id="{07294092-B58F-4585-8A97-3F3D36448630}" type="slidenum">
              <a:rPr lang="en-US" smtClean="0"/>
              <a:t>20</a:t>
            </a:fld>
            <a:endParaRPr lang="en-US"/>
          </a:p>
        </p:txBody>
      </p:sp>
    </p:spTree>
    <p:extLst>
      <p:ext uri="{BB962C8B-B14F-4D97-AF65-F5344CB8AC3E}">
        <p14:creationId xmlns:p14="http://schemas.microsoft.com/office/powerpoint/2010/main" val="138717469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620000" cy="562074"/>
          </a:xfrm>
        </p:spPr>
        <p:txBody>
          <a:bodyPr/>
          <a:lstStyle/>
          <a:p>
            <a:r>
              <a:rPr lang="en-US" sz="3600" dirty="0"/>
              <a:t>Implementation steps of BSC</a:t>
            </a:r>
          </a:p>
        </p:txBody>
      </p:sp>
      <p:sp>
        <p:nvSpPr>
          <p:cNvPr id="4" name="Footer Placeholder 3"/>
          <p:cNvSpPr>
            <a:spLocks noGrp="1"/>
          </p:cNvSpPr>
          <p:nvPr>
            <p:ph type="ftr" sz="quarter" idx="11"/>
          </p:nvPr>
        </p:nvSpPr>
        <p:spPr/>
        <p:txBody>
          <a:bodyPr/>
          <a:lstStyle/>
          <a:p>
            <a:r>
              <a:rPr lang="en-US" smtClean="0"/>
              <a:t>Dr. Mohammed Alahmed</a:t>
            </a:r>
            <a:endParaRPr lang="en-US"/>
          </a:p>
        </p:txBody>
      </p:sp>
      <p:sp>
        <p:nvSpPr>
          <p:cNvPr id="5" name="Slide Number Placeholder 4"/>
          <p:cNvSpPr>
            <a:spLocks noGrp="1"/>
          </p:cNvSpPr>
          <p:nvPr>
            <p:ph type="sldNum" sz="quarter" idx="12"/>
          </p:nvPr>
        </p:nvSpPr>
        <p:spPr/>
        <p:txBody>
          <a:bodyPr/>
          <a:lstStyle/>
          <a:p>
            <a:fld id="{07294092-B58F-4585-8A97-3F3D36448630}" type="slidenum">
              <a:rPr lang="en-US" smtClean="0"/>
              <a:t>21</a:t>
            </a:fld>
            <a:endParaRPr lang="en-US"/>
          </a:p>
        </p:txBody>
      </p:sp>
      <p:pic>
        <p:nvPicPr>
          <p:cNvPr id="2050" name="Picture 2"/>
          <p:cNvPicPr>
            <a:picLocks noGrp="1" noChangeAspect="1" noChangeArrowheads="1"/>
          </p:cNvPicPr>
          <p:nvPr>
            <p:ph idx="1"/>
          </p:nvPr>
        </p:nvPicPr>
        <p:blipFill>
          <a:blip r:embed="rId2">
            <a:lum contrast="20000"/>
            <a:extLst>
              <a:ext uri="{28A0092B-C50C-407E-A947-70E740481C1C}">
                <a14:useLocalDpi xmlns:a14="http://schemas.microsoft.com/office/drawing/2010/main" val="0"/>
              </a:ext>
            </a:extLst>
          </a:blip>
          <a:srcRect/>
          <a:stretch>
            <a:fillRect/>
          </a:stretch>
        </p:blipFill>
        <p:spPr bwMode="auto">
          <a:xfrm>
            <a:off x="317057" y="980728"/>
            <a:ext cx="7999360" cy="5544616"/>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4262067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sz="3600" dirty="0"/>
              <a:t>Elements of the Balanced Scorecard</a:t>
            </a:r>
            <a:endParaRPr lang="en-US" sz="3600" dirty="0"/>
          </a:p>
        </p:txBody>
      </p:sp>
      <p:sp>
        <p:nvSpPr>
          <p:cNvPr id="3" name="Content Placeholder 2"/>
          <p:cNvSpPr>
            <a:spLocks noGrp="1"/>
          </p:cNvSpPr>
          <p:nvPr>
            <p:ph idx="1"/>
          </p:nvPr>
        </p:nvSpPr>
        <p:spPr>
          <a:xfrm>
            <a:off x="457200" y="1484784"/>
            <a:ext cx="7620000" cy="4800600"/>
          </a:xfrm>
        </p:spPr>
        <p:txBody>
          <a:bodyPr>
            <a:normAutofit lnSpcReduction="10000"/>
          </a:bodyPr>
          <a:lstStyle/>
          <a:p>
            <a:pPr>
              <a:lnSpc>
                <a:spcPct val="90000"/>
              </a:lnSpc>
            </a:pPr>
            <a:r>
              <a:rPr lang="en-US" altLang="en-US" sz="2800" dirty="0"/>
              <a:t>Mission and vision</a:t>
            </a:r>
          </a:p>
          <a:p>
            <a:pPr>
              <a:lnSpc>
                <a:spcPct val="90000"/>
              </a:lnSpc>
            </a:pPr>
            <a:r>
              <a:rPr lang="en-US" altLang="en-US" sz="2800" dirty="0"/>
              <a:t>Perspectives</a:t>
            </a:r>
          </a:p>
          <a:p>
            <a:pPr lvl="1">
              <a:lnSpc>
                <a:spcPct val="90000"/>
              </a:lnSpc>
            </a:pPr>
            <a:r>
              <a:rPr lang="en-US" altLang="en-US" sz="2400" dirty="0"/>
              <a:t>Financial</a:t>
            </a:r>
          </a:p>
          <a:p>
            <a:pPr lvl="1">
              <a:lnSpc>
                <a:spcPct val="90000"/>
              </a:lnSpc>
            </a:pPr>
            <a:r>
              <a:rPr lang="en-US" altLang="en-US" sz="2400" dirty="0"/>
              <a:t>Customer</a:t>
            </a:r>
          </a:p>
          <a:p>
            <a:pPr lvl="1">
              <a:lnSpc>
                <a:spcPct val="90000"/>
              </a:lnSpc>
            </a:pPr>
            <a:r>
              <a:rPr lang="en-US" altLang="en-US" sz="2400" dirty="0"/>
              <a:t>Internal business process</a:t>
            </a:r>
          </a:p>
          <a:p>
            <a:pPr lvl="1">
              <a:lnSpc>
                <a:spcPct val="90000"/>
              </a:lnSpc>
            </a:pPr>
            <a:r>
              <a:rPr lang="en-US" altLang="en-US" sz="2400" dirty="0"/>
              <a:t>Learning and growing</a:t>
            </a:r>
          </a:p>
          <a:p>
            <a:pPr>
              <a:lnSpc>
                <a:spcPct val="90000"/>
              </a:lnSpc>
            </a:pPr>
            <a:r>
              <a:rPr lang="en-US" altLang="en-US" sz="2800" dirty="0"/>
              <a:t>Linking measures to strategy</a:t>
            </a:r>
          </a:p>
          <a:p>
            <a:pPr>
              <a:lnSpc>
                <a:spcPct val="90000"/>
              </a:lnSpc>
            </a:pPr>
            <a:r>
              <a:rPr lang="en-US" altLang="en-US" sz="2800" dirty="0"/>
              <a:t>Structure and strategy</a:t>
            </a:r>
          </a:p>
          <a:p>
            <a:pPr>
              <a:lnSpc>
                <a:spcPct val="90000"/>
              </a:lnSpc>
            </a:pPr>
            <a:r>
              <a:rPr lang="en-US" altLang="en-US" sz="2800" dirty="0"/>
              <a:t>Strategic alignment—top to bottom</a:t>
            </a:r>
          </a:p>
          <a:p>
            <a:pPr>
              <a:lnSpc>
                <a:spcPct val="90000"/>
              </a:lnSpc>
            </a:pPr>
            <a:r>
              <a:rPr lang="en-US" altLang="en-US" sz="2800" dirty="0"/>
              <a:t>Targets, resources, initiatives, and budgets</a:t>
            </a:r>
          </a:p>
          <a:p>
            <a:pPr>
              <a:lnSpc>
                <a:spcPct val="90000"/>
              </a:lnSpc>
            </a:pPr>
            <a:r>
              <a:rPr lang="en-US" altLang="en-US" sz="2800" dirty="0"/>
              <a:t>Feedback and the strategic learning process</a:t>
            </a:r>
          </a:p>
          <a:p>
            <a:endParaRPr lang="en-US" dirty="0"/>
          </a:p>
        </p:txBody>
      </p:sp>
      <p:sp>
        <p:nvSpPr>
          <p:cNvPr id="4" name="Footer Placeholder 3"/>
          <p:cNvSpPr>
            <a:spLocks noGrp="1"/>
          </p:cNvSpPr>
          <p:nvPr>
            <p:ph type="ftr" sz="quarter" idx="11"/>
          </p:nvPr>
        </p:nvSpPr>
        <p:spPr/>
        <p:txBody>
          <a:bodyPr/>
          <a:lstStyle/>
          <a:p>
            <a:r>
              <a:rPr lang="en-US" smtClean="0"/>
              <a:t>Dr. Mohammed Alahmed</a:t>
            </a:r>
            <a:endParaRPr lang="en-US"/>
          </a:p>
        </p:txBody>
      </p:sp>
      <p:sp>
        <p:nvSpPr>
          <p:cNvPr id="5" name="Slide Number Placeholder 4"/>
          <p:cNvSpPr>
            <a:spLocks noGrp="1"/>
          </p:cNvSpPr>
          <p:nvPr>
            <p:ph type="sldNum" sz="quarter" idx="12"/>
          </p:nvPr>
        </p:nvSpPr>
        <p:spPr/>
        <p:txBody>
          <a:bodyPr/>
          <a:lstStyle/>
          <a:p>
            <a:fld id="{07294092-B58F-4585-8A97-3F3D36448630}" type="slidenum">
              <a:rPr lang="en-US" smtClean="0"/>
              <a:t>22</a:t>
            </a:fld>
            <a:endParaRPr lang="en-US"/>
          </a:p>
        </p:txBody>
      </p:sp>
    </p:spTree>
    <p:extLst>
      <p:ext uri="{BB962C8B-B14F-4D97-AF65-F5344CB8AC3E}">
        <p14:creationId xmlns:p14="http://schemas.microsoft.com/office/powerpoint/2010/main" val="95177106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188640"/>
            <a:ext cx="7848872" cy="648072"/>
          </a:xfrm>
        </p:spPr>
        <p:txBody>
          <a:bodyPr/>
          <a:lstStyle/>
          <a:p>
            <a:r>
              <a:rPr lang="en-US" altLang="en-US" sz="2000" b="1" dirty="0"/>
              <a:t>Example</a:t>
            </a:r>
            <a:r>
              <a:rPr lang="en-US" altLang="en-US" sz="2000" b="1" dirty="0" smtClean="0"/>
              <a:t>: Brigham </a:t>
            </a:r>
            <a:r>
              <a:rPr lang="en-US" altLang="en-US" sz="2000" b="1" dirty="0"/>
              <a:t>and Women’s / Faulkner Hospital Strategy Map (</a:t>
            </a:r>
            <a:r>
              <a:rPr lang="en-US" altLang="en-US" sz="2000" b="1" dirty="0" smtClean="0"/>
              <a:t>2009)</a:t>
            </a:r>
            <a:endParaRPr lang="en-US" sz="2000" b="1" dirty="0"/>
          </a:p>
        </p:txBody>
      </p:sp>
      <p:sp>
        <p:nvSpPr>
          <p:cNvPr id="4" name="Footer Placeholder 3"/>
          <p:cNvSpPr>
            <a:spLocks noGrp="1"/>
          </p:cNvSpPr>
          <p:nvPr>
            <p:ph type="ftr" sz="quarter" idx="11"/>
          </p:nvPr>
        </p:nvSpPr>
        <p:spPr/>
        <p:txBody>
          <a:bodyPr/>
          <a:lstStyle/>
          <a:p>
            <a:r>
              <a:rPr lang="en-US" smtClean="0"/>
              <a:t>Dr. Mohammed Alahmed</a:t>
            </a:r>
            <a:endParaRPr lang="en-US"/>
          </a:p>
        </p:txBody>
      </p:sp>
      <p:sp>
        <p:nvSpPr>
          <p:cNvPr id="5" name="Slide Number Placeholder 4"/>
          <p:cNvSpPr>
            <a:spLocks noGrp="1"/>
          </p:cNvSpPr>
          <p:nvPr>
            <p:ph type="sldNum" sz="quarter" idx="12"/>
          </p:nvPr>
        </p:nvSpPr>
        <p:spPr/>
        <p:txBody>
          <a:bodyPr/>
          <a:lstStyle/>
          <a:p>
            <a:fld id="{07294092-B58F-4585-8A97-3F3D36448630}" type="slidenum">
              <a:rPr lang="en-US" smtClean="0"/>
              <a:t>23</a:t>
            </a:fld>
            <a:endParaRPr lang="en-US"/>
          </a:p>
        </p:txBody>
      </p:sp>
      <p:pic>
        <p:nvPicPr>
          <p:cNvPr id="2053"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66963" y="1949450"/>
            <a:ext cx="4410075" cy="2962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4" name="Picture 6"/>
          <p:cNvPicPr>
            <a:picLocks noChangeAspect="1" noChangeArrowheads="1"/>
          </p:cNvPicPr>
          <p:nvPr/>
        </p:nvPicPr>
        <p:blipFill>
          <a:blip r:embed="rId3">
            <a:duotone>
              <a:schemeClr val="accent5">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367610" y="943552"/>
            <a:ext cx="7609076" cy="5509784"/>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51400111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a:t>Brigham and Women’s / Faulkner Hospitals</a:t>
            </a:r>
          </a:p>
        </p:txBody>
      </p:sp>
      <p:sp>
        <p:nvSpPr>
          <p:cNvPr id="3" name="Content Placeholder 2"/>
          <p:cNvSpPr>
            <a:spLocks noGrp="1"/>
          </p:cNvSpPr>
          <p:nvPr>
            <p:ph idx="1"/>
          </p:nvPr>
        </p:nvSpPr>
        <p:spPr/>
        <p:txBody>
          <a:bodyPr>
            <a:normAutofit lnSpcReduction="10000"/>
          </a:bodyPr>
          <a:lstStyle/>
          <a:p>
            <a:r>
              <a:rPr lang="en-US" sz="2400" b="1" dirty="0"/>
              <a:t>Some key learnings</a:t>
            </a:r>
            <a:r>
              <a:rPr lang="en-US" sz="2400" b="1" dirty="0" smtClean="0"/>
              <a:t>:</a:t>
            </a:r>
          </a:p>
          <a:p>
            <a:pPr lvl="1"/>
            <a:r>
              <a:rPr lang="en-US" sz="2400" dirty="0"/>
              <a:t>Having automated performance reporting software facilitates monitoring and analysis of results at all levels of the system as well as more rapid rollout of the Balanced Scorecard. </a:t>
            </a:r>
            <a:endParaRPr lang="en-US" sz="2400" dirty="0" smtClean="0"/>
          </a:p>
          <a:p>
            <a:pPr lvl="1"/>
            <a:r>
              <a:rPr lang="en-US" sz="2400" dirty="0" smtClean="0"/>
              <a:t>Real </a:t>
            </a:r>
            <a:r>
              <a:rPr lang="en-US" sz="2400" dirty="0"/>
              <a:t>time reporting, particularly for operational measures, is seen as an important goal for more rapid and timely decision-making. </a:t>
            </a:r>
          </a:p>
          <a:p>
            <a:pPr lvl="1"/>
            <a:r>
              <a:rPr lang="en-US" sz="2400" dirty="0" smtClean="0"/>
              <a:t>This </a:t>
            </a:r>
            <a:r>
              <a:rPr lang="en-US" sz="2400" dirty="0"/>
              <a:t>is a good example of where a Balanced Scorecard in the health sector has been cascaded to individuals – it shows it can be done for medical staff as well as management, something that some </a:t>
            </a:r>
            <a:r>
              <a:rPr lang="en-US" sz="2400" dirty="0" smtClean="0"/>
              <a:t>organizations </a:t>
            </a:r>
            <a:r>
              <a:rPr lang="en-US" sz="2400" dirty="0"/>
              <a:t>see as too </a:t>
            </a:r>
            <a:r>
              <a:rPr lang="en-US" sz="2400" dirty="0" smtClean="0"/>
              <a:t>hard</a:t>
            </a:r>
            <a:endParaRPr lang="en-US" sz="2400" dirty="0"/>
          </a:p>
        </p:txBody>
      </p:sp>
      <p:sp>
        <p:nvSpPr>
          <p:cNvPr id="4" name="Footer Placeholder 3"/>
          <p:cNvSpPr>
            <a:spLocks noGrp="1"/>
          </p:cNvSpPr>
          <p:nvPr>
            <p:ph type="ftr" sz="quarter" idx="11"/>
          </p:nvPr>
        </p:nvSpPr>
        <p:spPr/>
        <p:txBody>
          <a:bodyPr/>
          <a:lstStyle/>
          <a:p>
            <a:r>
              <a:rPr lang="en-US" smtClean="0"/>
              <a:t>Dr. Mohammed Alahmed</a:t>
            </a:r>
            <a:endParaRPr lang="en-US"/>
          </a:p>
        </p:txBody>
      </p:sp>
      <p:sp>
        <p:nvSpPr>
          <p:cNvPr id="5" name="Slide Number Placeholder 4"/>
          <p:cNvSpPr>
            <a:spLocks noGrp="1"/>
          </p:cNvSpPr>
          <p:nvPr>
            <p:ph type="sldNum" sz="quarter" idx="12"/>
          </p:nvPr>
        </p:nvSpPr>
        <p:spPr/>
        <p:txBody>
          <a:bodyPr/>
          <a:lstStyle/>
          <a:p>
            <a:fld id="{07294092-B58F-4585-8A97-3F3D36448630}" type="slidenum">
              <a:rPr lang="en-US" smtClean="0"/>
              <a:t>24</a:t>
            </a:fld>
            <a:endParaRPr lang="en-US"/>
          </a:p>
        </p:txBody>
      </p:sp>
    </p:spTree>
    <p:extLst>
      <p:ext uri="{BB962C8B-B14F-4D97-AF65-F5344CB8AC3E}">
        <p14:creationId xmlns:p14="http://schemas.microsoft.com/office/powerpoint/2010/main" val="357719559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smtClean="0"/>
              <a:t>Dr. Mohammed Alahmed</a:t>
            </a:r>
            <a:endParaRPr lang="en-US"/>
          </a:p>
        </p:txBody>
      </p:sp>
      <p:sp>
        <p:nvSpPr>
          <p:cNvPr id="5" name="Slide Number Placeholder 4"/>
          <p:cNvSpPr>
            <a:spLocks noGrp="1"/>
          </p:cNvSpPr>
          <p:nvPr>
            <p:ph type="sldNum" sz="quarter" idx="12"/>
          </p:nvPr>
        </p:nvSpPr>
        <p:spPr/>
        <p:txBody>
          <a:bodyPr/>
          <a:lstStyle/>
          <a:p>
            <a:fld id="{07294092-B58F-4585-8A97-3F3D36448630}" type="slidenum">
              <a:rPr lang="en-US" smtClean="0"/>
              <a:t>25</a:t>
            </a:fld>
            <a:endParaRPr lang="en-US"/>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75656" y="1268760"/>
            <a:ext cx="5472608" cy="434147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23056699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a:t>What is a logic </a:t>
            </a:r>
            <a:r>
              <a:rPr lang="en-US" sz="4000" dirty="0" smtClean="0"/>
              <a:t>model ?</a:t>
            </a:r>
            <a:endParaRPr lang="en-US" sz="4000" dirty="0"/>
          </a:p>
        </p:txBody>
      </p:sp>
      <p:sp>
        <p:nvSpPr>
          <p:cNvPr id="3" name="Content Placeholder 2"/>
          <p:cNvSpPr>
            <a:spLocks noGrp="1"/>
          </p:cNvSpPr>
          <p:nvPr>
            <p:ph idx="1"/>
          </p:nvPr>
        </p:nvSpPr>
        <p:spPr>
          <a:xfrm>
            <a:off x="457200" y="1412776"/>
            <a:ext cx="7620000" cy="4800600"/>
          </a:xfrm>
        </p:spPr>
        <p:txBody>
          <a:bodyPr>
            <a:noAutofit/>
          </a:bodyPr>
          <a:lstStyle/>
          <a:p>
            <a:r>
              <a:rPr lang="en-US" sz="2800" dirty="0"/>
              <a:t>Whether your agency’s programs or initiatives </a:t>
            </a:r>
            <a:r>
              <a:rPr lang="en-US" sz="2800" dirty="0" smtClean="0"/>
              <a:t>are large </a:t>
            </a:r>
            <a:r>
              <a:rPr lang="en-US" sz="2800" dirty="0"/>
              <a:t>or small, simple or complex, short-term or </a:t>
            </a:r>
            <a:r>
              <a:rPr lang="en-US" sz="2800" dirty="0" smtClean="0"/>
              <a:t>long-term, they </a:t>
            </a:r>
            <a:r>
              <a:rPr lang="en-US" sz="2800" dirty="0"/>
              <a:t>probably share some </a:t>
            </a:r>
            <a:r>
              <a:rPr lang="en-US" sz="2800" dirty="0">
                <a:solidFill>
                  <a:srgbClr val="C00000"/>
                </a:solidFill>
              </a:rPr>
              <a:t>common elements</a:t>
            </a:r>
            <a:r>
              <a:rPr lang="en-US" sz="2800" dirty="0" smtClean="0"/>
              <a:t>.</a:t>
            </a:r>
          </a:p>
          <a:p>
            <a:r>
              <a:rPr lang="en-US" sz="2800" dirty="0"/>
              <a:t>A logic model simply depicts the </a:t>
            </a:r>
            <a:r>
              <a:rPr lang="en-US" sz="2800" b="1" dirty="0" smtClean="0">
                <a:solidFill>
                  <a:srgbClr val="C00000"/>
                </a:solidFill>
              </a:rPr>
              <a:t>relationships</a:t>
            </a:r>
            <a:r>
              <a:rPr lang="en-US" sz="2800" b="1" dirty="0" smtClean="0"/>
              <a:t> </a:t>
            </a:r>
            <a:r>
              <a:rPr lang="en-US" sz="2800" dirty="0" smtClean="0"/>
              <a:t>among </a:t>
            </a:r>
            <a:r>
              <a:rPr lang="en-US" sz="2800" dirty="0"/>
              <a:t>all these different elements in some </a:t>
            </a:r>
            <a:r>
              <a:rPr lang="en-US" sz="2800" dirty="0" smtClean="0">
                <a:solidFill>
                  <a:srgbClr val="C00000"/>
                </a:solidFill>
              </a:rPr>
              <a:t>logical order</a:t>
            </a:r>
            <a:r>
              <a:rPr lang="en-US" sz="2800" dirty="0" smtClean="0"/>
              <a:t>—in </a:t>
            </a:r>
            <a:r>
              <a:rPr lang="en-US" sz="2800" dirty="0"/>
              <a:t>a way that can be readily understood </a:t>
            </a:r>
            <a:r>
              <a:rPr lang="en-US" sz="2800" dirty="0" smtClean="0"/>
              <a:t>by someone </a:t>
            </a:r>
            <a:r>
              <a:rPr lang="en-US" sz="2800" dirty="0"/>
              <a:t>who was not involved in the </a:t>
            </a:r>
            <a:r>
              <a:rPr lang="en-US" sz="2800" dirty="0" smtClean="0"/>
              <a:t>program planning </a:t>
            </a:r>
            <a:r>
              <a:rPr lang="en-US" sz="2800" dirty="0"/>
              <a:t>or design</a:t>
            </a:r>
            <a:r>
              <a:rPr lang="en-US" sz="2800" dirty="0" smtClean="0"/>
              <a:t>.</a:t>
            </a:r>
          </a:p>
        </p:txBody>
      </p:sp>
      <p:sp>
        <p:nvSpPr>
          <p:cNvPr id="4" name="Footer Placeholder 3"/>
          <p:cNvSpPr>
            <a:spLocks noGrp="1"/>
          </p:cNvSpPr>
          <p:nvPr>
            <p:ph type="ftr" sz="quarter" idx="11"/>
          </p:nvPr>
        </p:nvSpPr>
        <p:spPr/>
        <p:txBody>
          <a:bodyPr/>
          <a:lstStyle/>
          <a:p>
            <a:r>
              <a:rPr lang="en-US" smtClean="0"/>
              <a:t>Dr. Mohammed Alahmed</a:t>
            </a:r>
            <a:endParaRPr lang="en-US"/>
          </a:p>
        </p:txBody>
      </p:sp>
      <p:sp>
        <p:nvSpPr>
          <p:cNvPr id="5" name="Slide Number Placeholder 4"/>
          <p:cNvSpPr>
            <a:spLocks noGrp="1"/>
          </p:cNvSpPr>
          <p:nvPr>
            <p:ph type="sldNum" sz="quarter" idx="12"/>
          </p:nvPr>
        </p:nvSpPr>
        <p:spPr/>
        <p:txBody>
          <a:bodyPr/>
          <a:lstStyle/>
          <a:p>
            <a:fld id="{07294092-B58F-4585-8A97-3F3D36448630}" type="slidenum">
              <a:rPr lang="en-US" smtClean="0"/>
              <a:t>26</a:t>
            </a:fld>
            <a:endParaRPr lang="en-US"/>
          </a:p>
        </p:txBody>
      </p:sp>
      <p:pic>
        <p:nvPicPr>
          <p:cNvPr id="614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454428" y="45466"/>
            <a:ext cx="1954436" cy="12953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0972017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a:solidFill>
                  <a:srgbClr val="534949"/>
                </a:solidFill>
              </a:rPr>
              <a:t>What is a logic model ?</a:t>
            </a:r>
            <a:endParaRPr lang="en-US" dirty="0"/>
          </a:p>
        </p:txBody>
      </p:sp>
      <p:sp>
        <p:nvSpPr>
          <p:cNvPr id="3" name="Content Placeholder 2"/>
          <p:cNvSpPr>
            <a:spLocks noGrp="1"/>
          </p:cNvSpPr>
          <p:nvPr>
            <p:ph idx="1"/>
          </p:nvPr>
        </p:nvSpPr>
        <p:spPr>
          <a:xfrm>
            <a:off x="395536" y="1600200"/>
            <a:ext cx="7920880" cy="2116832"/>
          </a:xfrm>
        </p:spPr>
        <p:txBody>
          <a:bodyPr>
            <a:normAutofit/>
          </a:bodyPr>
          <a:lstStyle/>
          <a:p>
            <a:r>
              <a:rPr lang="en-US" sz="2400" dirty="0"/>
              <a:t>A logic model visually links program inputs and activities to program outputs and outcomes, and shows the basic (logic) for these expectations</a:t>
            </a:r>
            <a:r>
              <a:rPr lang="en-US" sz="2400" dirty="0" smtClean="0"/>
              <a:t>.</a:t>
            </a:r>
          </a:p>
          <a:p>
            <a:r>
              <a:rPr lang="en-US" sz="2400" dirty="0" smtClean="0"/>
              <a:t>A </a:t>
            </a:r>
            <a:r>
              <a:rPr lang="en-US" sz="2400" dirty="0"/>
              <a:t>graphic depiction of the relationship between the key elements of a program or initiative</a:t>
            </a:r>
          </a:p>
        </p:txBody>
      </p:sp>
      <p:sp>
        <p:nvSpPr>
          <p:cNvPr id="4" name="Footer Placeholder 3"/>
          <p:cNvSpPr>
            <a:spLocks noGrp="1"/>
          </p:cNvSpPr>
          <p:nvPr>
            <p:ph type="ftr" sz="quarter" idx="11"/>
          </p:nvPr>
        </p:nvSpPr>
        <p:spPr/>
        <p:txBody>
          <a:bodyPr/>
          <a:lstStyle/>
          <a:p>
            <a:r>
              <a:rPr lang="en-US" smtClean="0"/>
              <a:t>Dr. Mohammed Alahmed</a:t>
            </a:r>
            <a:endParaRPr lang="en-US"/>
          </a:p>
        </p:txBody>
      </p:sp>
      <p:sp>
        <p:nvSpPr>
          <p:cNvPr id="5" name="Slide Number Placeholder 4"/>
          <p:cNvSpPr>
            <a:spLocks noGrp="1"/>
          </p:cNvSpPr>
          <p:nvPr>
            <p:ph type="sldNum" sz="quarter" idx="12"/>
          </p:nvPr>
        </p:nvSpPr>
        <p:spPr/>
        <p:txBody>
          <a:bodyPr/>
          <a:lstStyle/>
          <a:p>
            <a:fld id="{07294092-B58F-4585-8A97-3F3D36448630}" type="slidenum">
              <a:rPr lang="en-US" smtClean="0"/>
              <a:t>27</a:t>
            </a:fld>
            <a:endParaRPr lang="en-US"/>
          </a:p>
        </p:txBody>
      </p:sp>
      <p:pic>
        <p:nvPicPr>
          <p:cNvPr id="7170"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3003"/>
          <a:stretch/>
        </p:blipFill>
        <p:spPr bwMode="auto">
          <a:xfrm>
            <a:off x="0" y="3933056"/>
            <a:ext cx="8460432" cy="292494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68051209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a:t>How are logic models used?</a:t>
            </a:r>
          </a:p>
        </p:txBody>
      </p:sp>
      <p:sp>
        <p:nvSpPr>
          <p:cNvPr id="3" name="Content Placeholder 2"/>
          <p:cNvSpPr>
            <a:spLocks noGrp="1"/>
          </p:cNvSpPr>
          <p:nvPr>
            <p:ph idx="1"/>
          </p:nvPr>
        </p:nvSpPr>
        <p:spPr/>
        <p:txBody>
          <a:bodyPr>
            <a:normAutofit/>
          </a:bodyPr>
          <a:lstStyle/>
          <a:p>
            <a:pPr marL="114300" indent="0">
              <a:buNone/>
            </a:pPr>
            <a:r>
              <a:rPr lang="en-US" sz="2800" dirty="0"/>
              <a:t>Logic models can be used in many ways, including</a:t>
            </a:r>
            <a:r>
              <a:rPr lang="en-US" sz="2800" dirty="0" smtClean="0"/>
              <a:t>:</a:t>
            </a:r>
          </a:p>
          <a:p>
            <a:pPr lvl="1"/>
            <a:r>
              <a:rPr lang="en-US" sz="2400" dirty="0"/>
              <a:t>For program </a:t>
            </a:r>
            <a:r>
              <a:rPr lang="en-US" sz="2400" dirty="0" smtClean="0"/>
              <a:t>design/planning</a:t>
            </a:r>
          </a:p>
          <a:p>
            <a:pPr lvl="1"/>
            <a:r>
              <a:rPr lang="en-US" sz="2400" dirty="0"/>
              <a:t>For strategic </a:t>
            </a:r>
            <a:r>
              <a:rPr lang="en-US" sz="2400" dirty="0" smtClean="0"/>
              <a:t>planning</a:t>
            </a:r>
          </a:p>
          <a:p>
            <a:pPr lvl="1"/>
            <a:r>
              <a:rPr lang="en-US" sz="2400" dirty="0"/>
              <a:t>To test initial </a:t>
            </a:r>
            <a:r>
              <a:rPr lang="en-US" sz="2400" dirty="0" smtClean="0"/>
              <a:t>assumptions</a:t>
            </a:r>
          </a:p>
          <a:p>
            <a:pPr lvl="1"/>
            <a:r>
              <a:rPr lang="en-US" sz="2400" dirty="0"/>
              <a:t>For ongoing monitoring of </a:t>
            </a:r>
            <a:r>
              <a:rPr lang="en-US" sz="2400" dirty="0" smtClean="0"/>
              <a:t>program implementation</a:t>
            </a:r>
          </a:p>
          <a:p>
            <a:pPr lvl="1"/>
            <a:r>
              <a:rPr lang="en-US" sz="2400" dirty="0"/>
              <a:t>To evaluate long-term </a:t>
            </a:r>
            <a:r>
              <a:rPr lang="en-US" sz="2400" dirty="0" smtClean="0"/>
              <a:t>results</a:t>
            </a:r>
          </a:p>
          <a:p>
            <a:pPr lvl="1"/>
            <a:r>
              <a:rPr lang="en-US" sz="2400" dirty="0"/>
              <a:t>To communicate with and establish buy-in </a:t>
            </a:r>
            <a:r>
              <a:rPr lang="en-US" sz="2400" dirty="0" smtClean="0"/>
              <a:t>from stakeholders</a:t>
            </a:r>
          </a:p>
          <a:p>
            <a:pPr lvl="1"/>
            <a:r>
              <a:rPr lang="en-US" sz="2400" dirty="0"/>
              <a:t>To negotiate with partners, funders, and </a:t>
            </a:r>
            <a:r>
              <a:rPr lang="en-US" sz="2400" dirty="0" smtClean="0"/>
              <a:t>other stakeholders</a:t>
            </a:r>
            <a:endParaRPr lang="en-US" sz="2400" dirty="0"/>
          </a:p>
        </p:txBody>
      </p:sp>
      <p:sp>
        <p:nvSpPr>
          <p:cNvPr id="4" name="Footer Placeholder 3"/>
          <p:cNvSpPr>
            <a:spLocks noGrp="1"/>
          </p:cNvSpPr>
          <p:nvPr>
            <p:ph type="ftr" sz="quarter" idx="11"/>
          </p:nvPr>
        </p:nvSpPr>
        <p:spPr/>
        <p:txBody>
          <a:bodyPr/>
          <a:lstStyle/>
          <a:p>
            <a:r>
              <a:rPr lang="en-US" smtClean="0"/>
              <a:t>Dr. Mohammed Alahmed</a:t>
            </a:r>
            <a:endParaRPr lang="en-US"/>
          </a:p>
        </p:txBody>
      </p:sp>
      <p:sp>
        <p:nvSpPr>
          <p:cNvPr id="5" name="Slide Number Placeholder 4"/>
          <p:cNvSpPr>
            <a:spLocks noGrp="1"/>
          </p:cNvSpPr>
          <p:nvPr>
            <p:ph type="sldNum" sz="quarter" idx="12"/>
          </p:nvPr>
        </p:nvSpPr>
        <p:spPr/>
        <p:txBody>
          <a:bodyPr/>
          <a:lstStyle/>
          <a:p>
            <a:fld id="{07294092-B58F-4585-8A97-3F3D36448630}" type="slidenum">
              <a:rPr lang="en-US" smtClean="0"/>
              <a:t>28</a:t>
            </a:fld>
            <a:endParaRPr lang="en-US"/>
          </a:p>
        </p:txBody>
      </p:sp>
    </p:spTree>
    <p:extLst>
      <p:ext uri="{BB962C8B-B14F-4D97-AF65-F5344CB8AC3E}">
        <p14:creationId xmlns:p14="http://schemas.microsoft.com/office/powerpoint/2010/main" val="179113261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a:t>What are the benefits of </a:t>
            </a:r>
            <a:r>
              <a:rPr lang="en-US" sz="3200" dirty="0" smtClean="0"/>
              <a:t>using a </a:t>
            </a:r>
            <a:r>
              <a:rPr lang="en-US" sz="3200" dirty="0"/>
              <a:t>logic model approach?</a:t>
            </a:r>
          </a:p>
        </p:txBody>
      </p:sp>
      <p:sp>
        <p:nvSpPr>
          <p:cNvPr id="3" name="Content Placeholder 2"/>
          <p:cNvSpPr>
            <a:spLocks noGrp="1"/>
          </p:cNvSpPr>
          <p:nvPr>
            <p:ph idx="1"/>
          </p:nvPr>
        </p:nvSpPr>
        <p:spPr/>
        <p:txBody>
          <a:bodyPr>
            <a:normAutofit/>
          </a:bodyPr>
          <a:lstStyle/>
          <a:p>
            <a:r>
              <a:rPr lang="en-US" sz="2800" dirty="0"/>
              <a:t>A logic model’s visual depiction of how </a:t>
            </a:r>
            <a:r>
              <a:rPr lang="en-US" sz="2800" dirty="0" smtClean="0"/>
              <a:t>a program </a:t>
            </a:r>
            <a:r>
              <a:rPr lang="en-US" sz="2800" dirty="0"/>
              <a:t>is expected to unfold and/or </a:t>
            </a:r>
            <a:r>
              <a:rPr lang="en-US" sz="2800" dirty="0" smtClean="0"/>
              <a:t>how an </a:t>
            </a:r>
            <a:r>
              <a:rPr lang="en-US" sz="2800" dirty="0"/>
              <a:t>organization is expected to reach its </a:t>
            </a:r>
            <a:r>
              <a:rPr lang="en-US" sz="2800" dirty="0" smtClean="0"/>
              <a:t>goals offers </a:t>
            </a:r>
            <a:r>
              <a:rPr lang="en-US" sz="2800" dirty="0"/>
              <a:t>several benefits</a:t>
            </a:r>
            <a:r>
              <a:rPr lang="en-US" sz="2800" dirty="0" smtClean="0"/>
              <a:t>.</a:t>
            </a:r>
          </a:p>
          <a:p>
            <a:r>
              <a:rPr lang="en-US" sz="2800" dirty="0"/>
              <a:t>It allows for quick </a:t>
            </a:r>
            <a:r>
              <a:rPr lang="en-US" sz="2800" dirty="0" smtClean="0"/>
              <a:t>and efficient </a:t>
            </a:r>
            <a:r>
              <a:rPr lang="en-US" sz="2800" dirty="0"/>
              <a:t>testing of assumptions, </a:t>
            </a:r>
            <a:r>
              <a:rPr lang="en-US" sz="2800" dirty="0" smtClean="0"/>
              <a:t>providing opportunities </a:t>
            </a:r>
            <a:r>
              <a:rPr lang="en-US" sz="2800" dirty="0"/>
              <a:t>for </a:t>
            </a:r>
            <a:r>
              <a:rPr lang="en-US" sz="2800" dirty="0" smtClean="0"/>
              <a:t>feedback.</a:t>
            </a:r>
          </a:p>
          <a:p>
            <a:r>
              <a:rPr lang="en-US" sz="2800" dirty="0"/>
              <a:t>It yields </a:t>
            </a:r>
            <a:r>
              <a:rPr lang="en-US" sz="2800" dirty="0" smtClean="0"/>
              <a:t>insights into </a:t>
            </a:r>
            <a:r>
              <a:rPr lang="en-US" sz="2800" dirty="0"/>
              <a:t>potential indicators and measures </a:t>
            </a:r>
            <a:r>
              <a:rPr lang="en-US" sz="2800" dirty="0" smtClean="0"/>
              <a:t>of progress </a:t>
            </a:r>
            <a:r>
              <a:rPr lang="en-US" sz="2800" dirty="0"/>
              <a:t>for the most important outcomes</a:t>
            </a:r>
          </a:p>
        </p:txBody>
      </p:sp>
      <p:sp>
        <p:nvSpPr>
          <p:cNvPr id="4" name="Footer Placeholder 3"/>
          <p:cNvSpPr>
            <a:spLocks noGrp="1"/>
          </p:cNvSpPr>
          <p:nvPr>
            <p:ph type="ftr" sz="quarter" idx="11"/>
          </p:nvPr>
        </p:nvSpPr>
        <p:spPr/>
        <p:txBody>
          <a:bodyPr/>
          <a:lstStyle/>
          <a:p>
            <a:r>
              <a:rPr lang="en-US" smtClean="0"/>
              <a:t>Dr. Mohammed Alahmed</a:t>
            </a:r>
            <a:endParaRPr lang="en-US"/>
          </a:p>
        </p:txBody>
      </p:sp>
      <p:sp>
        <p:nvSpPr>
          <p:cNvPr id="5" name="Slide Number Placeholder 4"/>
          <p:cNvSpPr>
            <a:spLocks noGrp="1"/>
          </p:cNvSpPr>
          <p:nvPr>
            <p:ph type="sldNum" sz="quarter" idx="12"/>
          </p:nvPr>
        </p:nvSpPr>
        <p:spPr/>
        <p:txBody>
          <a:bodyPr/>
          <a:lstStyle/>
          <a:p>
            <a:fld id="{07294092-B58F-4585-8A97-3F3D36448630}" type="slidenum">
              <a:rPr lang="en-US" smtClean="0"/>
              <a:t>29</a:t>
            </a:fld>
            <a:endParaRPr lang="en-US"/>
          </a:p>
        </p:txBody>
      </p:sp>
    </p:spTree>
    <p:extLst>
      <p:ext uri="{BB962C8B-B14F-4D97-AF65-F5344CB8AC3E}">
        <p14:creationId xmlns:p14="http://schemas.microsoft.com/office/powerpoint/2010/main" val="295914498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a:t>Introduction</a:t>
            </a:r>
          </a:p>
        </p:txBody>
      </p:sp>
      <p:sp>
        <p:nvSpPr>
          <p:cNvPr id="3" name="Content Placeholder 2"/>
          <p:cNvSpPr>
            <a:spLocks noGrp="1"/>
          </p:cNvSpPr>
          <p:nvPr>
            <p:ph idx="1"/>
          </p:nvPr>
        </p:nvSpPr>
        <p:spPr/>
        <p:txBody>
          <a:bodyPr>
            <a:noAutofit/>
          </a:bodyPr>
          <a:lstStyle/>
          <a:p>
            <a:r>
              <a:rPr lang="en-US" sz="2400" dirty="0"/>
              <a:t>The fundamental goal of performance management is to </a:t>
            </a:r>
            <a:r>
              <a:rPr lang="en-US" sz="2400" dirty="0">
                <a:solidFill>
                  <a:srgbClr val="C00000"/>
                </a:solidFill>
              </a:rPr>
              <a:t>promote</a:t>
            </a:r>
            <a:r>
              <a:rPr lang="en-US" sz="2400" dirty="0"/>
              <a:t> and </a:t>
            </a:r>
            <a:r>
              <a:rPr lang="en-US" sz="2400" dirty="0">
                <a:solidFill>
                  <a:srgbClr val="C00000"/>
                </a:solidFill>
              </a:rPr>
              <a:t>improve</a:t>
            </a:r>
            <a:r>
              <a:rPr lang="en-US" sz="2400" dirty="0"/>
              <a:t> employee </a:t>
            </a:r>
            <a:r>
              <a:rPr lang="en-US" sz="2400" dirty="0">
                <a:solidFill>
                  <a:srgbClr val="C00000"/>
                </a:solidFill>
              </a:rPr>
              <a:t>effectiveness</a:t>
            </a:r>
            <a:r>
              <a:rPr lang="en-US" sz="2400" dirty="0"/>
              <a:t>. </a:t>
            </a:r>
            <a:endParaRPr lang="en-US" sz="2400" dirty="0" smtClean="0"/>
          </a:p>
          <a:p>
            <a:r>
              <a:rPr lang="en-US" sz="2400" dirty="0" smtClean="0"/>
              <a:t>It </a:t>
            </a:r>
            <a:r>
              <a:rPr lang="en-US" sz="2400" dirty="0"/>
              <a:t>is a continuous process where managers and employees work together to plan, monitor and review an employee's work objectives or goals and his or her overall contribution to the organization. </a:t>
            </a:r>
            <a:endParaRPr lang="en-US" sz="2400" dirty="0" smtClean="0"/>
          </a:p>
          <a:p>
            <a:r>
              <a:rPr lang="en-US" sz="2400" dirty="0" smtClean="0"/>
              <a:t>Performance </a:t>
            </a:r>
            <a:r>
              <a:rPr lang="en-US" sz="2400" dirty="0"/>
              <a:t>management in health care is not only aiming at the systematic generation and </a:t>
            </a:r>
            <a:r>
              <a:rPr lang="en-US" sz="2400" dirty="0" smtClean="0"/>
              <a:t>control of </a:t>
            </a:r>
            <a:r>
              <a:rPr lang="en-US" sz="2400" dirty="0"/>
              <a:t>an organization’s economic value but also at the </a:t>
            </a:r>
            <a:r>
              <a:rPr lang="en-US" sz="2400" dirty="0">
                <a:solidFill>
                  <a:srgbClr val="C00000"/>
                </a:solidFill>
              </a:rPr>
              <a:t>optimization</a:t>
            </a:r>
            <a:r>
              <a:rPr lang="en-US" sz="2400" dirty="0"/>
              <a:t> of the </a:t>
            </a:r>
            <a:r>
              <a:rPr lang="en-US" sz="2400" dirty="0">
                <a:solidFill>
                  <a:srgbClr val="C00000"/>
                </a:solidFill>
              </a:rPr>
              <a:t>efficiency</a:t>
            </a:r>
            <a:r>
              <a:rPr lang="en-US" sz="2400" dirty="0"/>
              <a:t> and </a:t>
            </a:r>
            <a:r>
              <a:rPr lang="en-US" sz="2400" dirty="0" smtClean="0">
                <a:solidFill>
                  <a:srgbClr val="C00000"/>
                </a:solidFill>
              </a:rPr>
              <a:t>effectiveness</a:t>
            </a:r>
            <a:r>
              <a:rPr lang="en-US" sz="2400" dirty="0" smtClean="0"/>
              <a:t> of </a:t>
            </a:r>
            <a:r>
              <a:rPr lang="en-US" sz="2400" dirty="0"/>
              <a:t>service delivery.</a:t>
            </a:r>
          </a:p>
        </p:txBody>
      </p:sp>
      <p:sp>
        <p:nvSpPr>
          <p:cNvPr id="4" name="Footer Placeholder 3"/>
          <p:cNvSpPr>
            <a:spLocks noGrp="1"/>
          </p:cNvSpPr>
          <p:nvPr>
            <p:ph type="ftr" sz="quarter" idx="11"/>
          </p:nvPr>
        </p:nvSpPr>
        <p:spPr/>
        <p:txBody>
          <a:bodyPr/>
          <a:lstStyle/>
          <a:p>
            <a:r>
              <a:rPr lang="en-US" smtClean="0"/>
              <a:t>Dr. Mohammed Alahmed</a:t>
            </a:r>
            <a:endParaRPr lang="en-US"/>
          </a:p>
        </p:txBody>
      </p:sp>
      <p:sp>
        <p:nvSpPr>
          <p:cNvPr id="5" name="Slide Number Placeholder 4"/>
          <p:cNvSpPr>
            <a:spLocks noGrp="1"/>
          </p:cNvSpPr>
          <p:nvPr>
            <p:ph type="sldNum" sz="quarter" idx="12"/>
          </p:nvPr>
        </p:nvSpPr>
        <p:spPr/>
        <p:txBody>
          <a:bodyPr/>
          <a:lstStyle/>
          <a:p>
            <a:fld id="{07294092-B58F-4585-8A97-3F3D36448630}" type="slidenum">
              <a:rPr lang="en-US" smtClean="0"/>
              <a:t>3</a:t>
            </a:fld>
            <a:endParaRPr lang="en-US"/>
          </a:p>
        </p:txBody>
      </p:sp>
    </p:spTree>
    <p:extLst>
      <p:ext uri="{BB962C8B-B14F-4D97-AF65-F5344CB8AC3E}">
        <p14:creationId xmlns:p14="http://schemas.microsoft.com/office/powerpoint/2010/main" val="210704479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a:t>Logic Model Components</a:t>
            </a:r>
          </a:p>
        </p:txBody>
      </p:sp>
      <p:sp>
        <p:nvSpPr>
          <p:cNvPr id="3" name="Content Placeholder 2"/>
          <p:cNvSpPr>
            <a:spLocks noGrp="1"/>
          </p:cNvSpPr>
          <p:nvPr>
            <p:ph idx="1"/>
          </p:nvPr>
        </p:nvSpPr>
        <p:spPr/>
        <p:txBody>
          <a:bodyPr>
            <a:noAutofit/>
          </a:bodyPr>
          <a:lstStyle/>
          <a:p>
            <a:pPr marL="114300" indent="0">
              <a:buNone/>
            </a:pPr>
            <a:r>
              <a:rPr lang="en-US" sz="2400" dirty="0"/>
              <a:t>Although there are many different </a:t>
            </a:r>
            <a:r>
              <a:rPr lang="en-US" sz="2400" dirty="0" smtClean="0"/>
              <a:t>logic model </a:t>
            </a:r>
            <a:r>
              <a:rPr lang="en-US" sz="2400" dirty="0"/>
              <a:t>templates and formats </a:t>
            </a:r>
            <a:r>
              <a:rPr lang="en-US" sz="2400" dirty="0" smtClean="0"/>
              <a:t>available, most </a:t>
            </a:r>
            <a:r>
              <a:rPr lang="en-US" sz="2400" dirty="0"/>
              <a:t>cover the following components</a:t>
            </a:r>
            <a:r>
              <a:rPr lang="en-US" sz="2400" dirty="0" smtClean="0"/>
              <a:t>:</a:t>
            </a:r>
          </a:p>
          <a:p>
            <a:r>
              <a:rPr lang="en-US" b="1" dirty="0"/>
              <a:t>Inputs </a:t>
            </a:r>
            <a:r>
              <a:rPr lang="en-US" dirty="0"/>
              <a:t>— any resources needed in order </a:t>
            </a:r>
            <a:r>
              <a:rPr lang="en-US" dirty="0" smtClean="0"/>
              <a:t>to implement </a:t>
            </a:r>
            <a:r>
              <a:rPr lang="en-US" dirty="0"/>
              <a:t>the activities (e.g., funding, staff </a:t>
            </a:r>
            <a:r>
              <a:rPr lang="en-US" dirty="0" smtClean="0"/>
              <a:t>time, community </a:t>
            </a:r>
            <a:r>
              <a:rPr lang="en-US" dirty="0"/>
              <a:t>partnerships, technology, data, etc.)</a:t>
            </a:r>
          </a:p>
          <a:p>
            <a:r>
              <a:rPr lang="en-US" b="1" dirty="0" smtClean="0"/>
              <a:t>Outputs </a:t>
            </a:r>
            <a:r>
              <a:rPr lang="en-US" dirty="0"/>
              <a:t>— what you will do, and whom you </a:t>
            </a:r>
            <a:r>
              <a:rPr lang="en-US" dirty="0" smtClean="0"/>
              <a:t>intend to </a:t>
            </a:r>
            <a:r>
              <a:rPr lang="en-US" dirty="0"/>
              <a:t>reach. Our approach further divides outputs into:</a:t>
            </a:r>
          </a:p>
          <a:p>
            <a:pPr lvl="1"/>
            <a:r>
              <a:rPr lang="en-US" b="1" dirty="0" smtClean="0"/>
              <a:t>Activities </a:t>
            </a:r>
            <a:r>
              <a:rPr lang="en-US" dirty="0"/>
              <a:t>— the specific steps, work plans, </a:t>
            </a:r>
            <a:r>
              <a:rPr lang="en-US" dirty="0" smtClean="0"/>
              <a:t>or program </a:t>
            </a:r>
            <a:r>
              <a:rPr lang="en-US" dirty="0"/>
              <a:t>areas you (and any partners) expect </a:t>
            </a:r>
            <a:r>
              <a:rPr lang="en-US" dirty="0" smtClean="0"/>
              <a:t>to undertake </a:t>
            </a:r>
            <a:r>
              <a:rPr lang="en-US" dirty="0"/>
              <a:t>with the resources listed above; and</a:t>
            </a:r>
          </a:p>
          <a:p>
            <a:pPr lvl="1"/>
            <a:r>
              <a:rPr lang="en-US" b="1" dirty="0"/>
              <a:t>• Participation </a:t>
            </a:r>
            <a:r>
              <a:rPr lang="en-US" dirty="0"/>
              <a:t>— the intended audience </a:t>
            </a:r>
            <a:r>
              <a:rPr lang="en-US" dirty="0" smtClean="0"/>
              <a:t>you are </a:t>
            </a:r>
            <a:r>
              <a:rPr lang="en-US" dirty="0"/>
              <a:t>trying to reach with your activities.</a:t>
            </a:r>
          </a:p>
        </p:txBody>
      </p:sp>
      <p:sp>
        <p:nvSpPr>
          <p:cNvPr id="4" name="Footer Placeholder 3"/>
          <p:cNvSpPr>
            <a:spLocks noGrp="1"/>
          </p:cNvSpPr>
          <p:nvPr>
            <p:ph type="ftr" sz="quarter" idx="11"/>
          </p:nvPr>
        </p:nvSpPr>
        <p:spPr/>
        <p:txBody>
          <a:bodyPr/>
          <a:lstStyle/>
          <a:p>
            <a:r>
              <a:rPr lang="en-US" smtClean="0"/>
              <a:t>Dr. Mohammed Alahmed</a:t>
            </a:r>
            <a:endParaRPr lang="en-US"/>
          </a:p>
        </p:txBody>
      </p:sp>
      <p:sp>
        <p:nvSpPr>
          <p:cNvPr id="5" name="Slide Number Placeholder 4"/>
          <p:cNvSpPr>
            <a:spLocks noGrp="1"/>
          </p:cNvSpPr>
          <p:nvPr>
            <p:ph type="sldNum" sz="quarter" idx="12"/>
          </p:nvPr>
        </p:nvSpPr>
        <p:spPr/>
        <p:txBody>
          <a:bodyPr/>
          <a:lstStyle/>
          <a:p>
            <a:fld id="{07294092-B58F-4585-8A97-3F3D36448630}" type="slidenum">
              <a:rPr lang="en-US" smtClean="0"/>
              <a:t>30</a:t>
            </a:fld>
            <a:endParaRPr lang="en-US"/>
          </a:p>
        </p:txBody>
      </p:sp>
    </p:spTree>
    <p:extLst>
      <p:ext uri="{BB962C8B-B14F-4D97-AF65-F5344CB8AC3E}">
        <p14:creationId xmlns:p14="http://schemas.microsoft.com/office/powerpoint/2010/main" val="87725225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a:solidFill>
                  <a:srgbClr val="534949"/>
                </a:solidFill>
              </a:rPr>
              <a:t>Logic Model Components</a:t>
            </a:r>
            <a:endParaRPr lang="en-US" sz="4400" dirty="0"/>
          </a:p>
        </p:txBody>
      </p:sp>
      <p:sp>
        <p:nvSpPr>
          <p:cNvPr id="3" name="Content Placeholder 2"/>
          <p:cNvSpPr>
            <a:spLocks noGrp="1"/>
          </p:cNvSpPr>
          <p:nvPr>
            <p:ph idx="1"/>
          </p:nvPr>
        </p:nvSpPr>
        <p:spPr/>
        <p:txBody>
          <a:bodyPr>
            <a:normAutofit/>
          </a:bodyPr>
          <a:lstStyle/>
          <a:p>
            <a:r>
              <a:rPr lang="en-US" sz="2800" b="1" dirty="0"/>
              <a:t>Outcomes </a:t>
            </a:r>
            <a:r>
              <a:rPr lang="en-US" sz="2800" dirty="0"/>
              <a:t>— the results you expect to </a:t>
            </a:r>
            <a:r>
              <a:rPr lang="en-US" sz="2800" dirty="0" smtClean="0"/>
              <a:t>achieve because </a:t>
            </a:r>
            <a:r>
              <a:rPr lang="en-US" sz="2800" dirty="0"/>
              <a:t>of your inputs and outputs. </a:t>
            </a:r>
            <a:r>
              <a:rPr lang="en-US" sz="2800" dirty="0" smtClean="0"/>
              <a:t>Outcomes can </a:t>
            </a:r>
            <a:r>
              <a:rPr lang="en-US" sz="2800" dirty="0"/>
              <a:t>be subdivided into time frames, </a:t>
            </a:r>
            <a:r>
              <a:rPr lang="en-US" sz="2800" dirty="0" smtClean="0"/>
              <a:t>depending on </a:t>
            </a:r>
            <a:r>
              <a:rPr lang="en-US" sz="2800" dirty="0"/>
              <a:t>how long they may take to achieve and </a:t>
            </a:r>
            <a:r>
              <a:rPr lang="en-US" sz="2800" dirty="0" smtClean="0"/>
              <a:t>how long </a:t>
            </a:r>
            <a:r>
              <a:rPr lang="en-US" sz="2800" dirty="0"/>
              <a:t>the project is expected to last overall (i.e., </a:t>
            </a:r>
            <a:r>
              <a:rPr lang="en-US" sz="2800" dirty="0" smtClean="0"/>
              <a:t>the intensity </a:t>
            </a:r>
            <a:r>
              <a:rPr lang="en-US" sz="2800" dirty="0"/>
              <a:t>and duration of the project). For </a:t>
            </a:r>
            <a:r>
              <a:rPr lang="en-US" sz="2800" dirty="0" smtClean="0"/>
              <a:t>example, short-term </a:t>
            </a:r>
            <a:r>
              <a:rPr lang="en-US" sz="2800" dirty="0"/>
              <a:t>outcomes are generally those </a:t>
            </a:r>
            <a:r>
              <a:rPr lang="en-US" sz="2800" dirty="0" smtClean="0"/>
              <a:t>expected to </a:t>
            </a:r>
            <a:r>
              <a:rPr lang="en-US" sz="2800" dirty="0"/>
              <a:t>be achieved in the first year; </a:t>
            </a:r>
            <a:r>
              <a:rPr lang="en-US" sz="2800" dirty="0" smtClean="0"/>
              <a:t>intermediate outcomes </a:t>
            </a:r>
            <a:r>
              <a:rPr lang="en-US" sz="2800" dirty="0"/>
              <a:t>may take up to 2 to 5 years; and </a:t>
            </a:r>
            <a:r>
              <a:rPr lang="en-US" sz="2800" dirty="0" smtClean="0"/>
              <a:t>long-term outcomes may take longer than 5 years.</a:t>
            </a:r>
          </a:p>
        </p:txBody>
      </p:sp>
      <p:sp>
        <p:nvSpPr>
          <p:cNvPr id="4" name="Footer Placeholder 3"/>
          <p:cNvSpPr>
            <a:spLocks noGrp="1"/>
          </p:cNvSpPr>
          <p:nvPr>
            <p:ph type="ftr" sz="quarter" idx="11"/>
          </p:nvPr>
        </p:nvSpPr>
        <p:spPr/>
        <p:txBody>
          <a:bodyPr/>
          <a:lstStyle/>
          <a:p>
            <a:r>
              <a:rPr lang="en-US" smtClean="0"/>
              <a:t>Dr. Mohammed Alahmed</a:t>
            </a:r>
            <a:endParaRPr lang="en-US"/>
          </a:p>
        </p:txBody>
      </p:sp>
      <p:sp>
        <p:nvSpPr>
          <p:cNvPr id="5" name="Slide Number Placeholder 4"/>
          <p:cNvSpPr>
            <a:spLocks noGrp="1"/>
          </p:cNvSpPr>
          <p:nvPr>
            <p:ph type="sldNum" sz="quarter" idx="12"/>
          </p:nvPr>
        </p:nvSpPr>
        <p:spPr/>
        <p:txBody>
          <a:bodyPr/>
          <a:lstStyle/>
          <a:p>
            <a:fld id="{07294092-B58F-4585-8A97-3F3D36448630}" type="slidenum">
              <a:rPr lang="en-US" smtClean="0"/>
              <a:t>31</a:t>
            </a:fld>
            <a:endParaRPr lang="en-US"/>
          </a:p>
        </p:txBody>
      </p:sp>
    </p:spTree>
    <p:extLst>
      <p:ext uri="{BB962C8B-B14F-4D97-AF65-F5344CB8AC3E}">
        <p14:creationId xmlns:p14="http://schemas.microsoft.com/office/powerpoint/2010/main" val="305472187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a:solidFill>
                  <a:srgbClr val="534949"/>
                </a:solidFill>
              </a:rPr>
              <a:t>Logic Model Components</a:t>
            </a:r>
            <a:endParaRPr lang="en-US" sz="4400" dirty="0"/>
          </a:p>
        </p:txBody>
      </p:sp>
      <p:sp>
        <p:nvSpPr>
          <p:cNvPr id="3" name="Content Placeholder 2"/>
          <p:cNvSpPr>
            <a:spLocks noGrp="1"/>
          </p:cNvSpPr>
          <p:nvPr>
            <p:ph idx="1"/>
          </p:nvPr>
        </p:nvSpPr>
        <p:spPr>
          <a:xfrm>
            <a:off x="457200" y="1600200"/>
            <a:ext cx="7427168" cy="4800600"/>
          </a:xfrm>
        </p:spPr>
        <p:txBody>
          <a:bodyPr>
            <a:normAutofit/>
          </a:bodyPr>
          <a:lstStyle/>
          <a:p>
            <a:r>
              <a:rPr lang="en-US" sz="2800" b="1" dirty="0"/>
              <a:t>Impact </a:t>
            </a:r>
            <a:r>
              <a:rPr lang="en-US" sz="2800" dirty="0"/>
              <a:t>— a vision for the ultimate effect that all the inputs, outputs, and outcomes, taken together, could achieve in an ideal future. Generally, impact isn’t as measurable and concrete as the other components; it might include statements such as “Improved health outcomes for Georgians” or “Equitable access to health care for all residents.” Like a vision statement, impact is intended to be aspirational—and inspirational.</a:t>
            </a:r>
          </a:p>
          <a:p>
            <a:endParaRPr lang="en-US" sz="2800" dirty="0"/>
          </a:p>
        </p:txBody>
      </p:sp>
      <p:sp>
        <p:nvSpPr>
          <p:cNvPr id="4" name="Footer Placeholder 3"/>
          <p:cNvSpPr>
            <a:spLocks noGrp="1"/>
          </p:cNvSpPr>
          <p:nvPr>
            <p:ph type="ftr" sz="quarter" idx="11"/>
          </p:nvPr>
        </p:nvSpPr>
        <p:spPr/>
        <p:txBody>
          <a:bodyPr/>
          <a:lstStyle/>
          <a:p>
            <a:r>
              <a:rPr lang="en-US" smtClean="0"/>
              <a:t>Dr. Mohammed Alahmed</a:t>
            </a:r>
            <a:endParaRPr lang="en-US"/>
          </a:p>
        </p:txBody>
      </p:sp>
      <p:sp>
        <p:nvSpPr>
          <p:cNvPr id="5" name="Slide Number Placeholder 4"/>
          <p:cNvSpPr>
            <a:spLocks noGrp="1"/>
          </p:cNvSpPr>
          <p:nvPr>
            <p:ph type="sldNum" sz="quarter" idx="12"/>
          </p:nvPr>
        </p:nvSpPr>
        <p:spPr/>
        <p:txBody>
          <a:bodyPr/>
          <a:lstStyle/>
          <a:p>
            <a:fld id="{07294092-B58F-4585-8A97-3F3D36448630}" type="slidenum">
              <a:rPr lang="en-US" smtClean="0"/>
              <a:t>32</a:t>
            </a:fld>
            <a:endParaRPr lang="en-US"/>
          </a:p>
        </p:txBody>
      </p:sp>
    </p:spTree>
    <p:extLst>
      <p:ext uri="{BB962C8B-B14F-4D97-AF65-F5344CB8AC3E}">
        <p14:creationId xmlns:p14="http://schemas.microsoft.com/office/powerpoint/2010/main" val="391213361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a:solidFill>
                  <a:srgbClr val="534949"/>
                </a:solidFill>
              </a:rPr>
              <a:t>Logic Model Components</a:t>
            </a:r>
            <a:endParaRPr lang="en-US" dirty="0"/>
          </a:p>
        </p:txBody>
      </p:sp>
      <p:sp>
        <p:nvSpPr>
          <p:cNvPr id="4" name="Footer Placeholder 3"/>
          <p:cNvSpPr>
            <a:spLocks noGrp="1"/>
          </p:cNvSpPr>
          <p:nvPr>
            <p:ph type="ftr" sz="quarter" idx="11"/>
          </p:nvPr>
        </p:nvSpPr>
        <p:spPr/>
        <p:txBody>
          <a:bodyPr/>
          <a:lstStyle/>
          <a:p>
            <a:r>
              <a:rPr lang="en-US" smtClean="0"/>
              <a:t>Dr. Mohammed Alahmed</a:t>
            </a:r>
            <a:endParaRPr lang="en-US"/>
          </a:p>
        </p:txBody>
      </p:sp>
      <p:sp>
        <p:nvSpPr>
          <p:cNvPr id="5" name="Slide Number Placeholder 4"/>
          <p:cNvSpPr>
            <a:spLocks noGrp="1"/>
          </p:cNvSpPr>
          <p:nvPr>
            <p:ph type="sldNum" sz="quarter" idx="12"/>
          </p:nvPr>
        </p:nvSpPr>
        <p:spPr/>
        <p:txBody>
          <a:bodyPr/>
          <a:lstStyle/>
          <a:p>
            <a:fld id="{07294092-B58F-4585-8A97-3F3D36448630}" type="slidenum">
              <a:rPr lang="en-US" smtClean="0"/>
              <a:t>33</a:t>
            </a:fld>
            <a:endParaRPr lang="en-US"/>
          </a:p>
        </p:txBody>
      </p:sp>
      <p:grpSp>
        <p:nvGrpSpPr>
          <p:cNvPr id="6" name="Group 5"/>
          <p:cNvGrpSpPr/>
          <p:nvPr/>
        </p:nvGrpSpPr>
        <p:grpSpPr>
          <a:xfrm>
            <a:off x="323528" y="1556792"/>
            <a:ext cx="7992888" cy="5058321"/>
            <a:chOff x="319172" y="2667000"/>
            <a:chExt cx="8598761" cy="3948113"/>
          </a:xfrm>
        </p:grpSpPr>
        <p:sp>
          <p:nvSpPr>
            <p:cNvPr id="7" name="Text Box 4"/>
            <p:cNvSpPr txBox="1">
              <a:spLocks noChangeArrowheads="1"/>
            </p:cNvSpPr>
            <p:nvPr/>
          </p:nvSpPr>
          <p:spPr bwMode="auto">
            <a:xfrm>
              <a:off x="457200" y="2971800"/>
              <a:ext cx="1143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Verdana" pitchFamily="34" charset="0"/>
                </a:defRPr>
              </a:lvl1pPr>
              <a:lvl2pPr marL="742950" indent="-285750" eaLnBrk="0" hangingPunct="0">
                <a:defRPr sz="2400">
                  <a:solidFill>
                    <a:schemeClr val="tx1"/>
                  </a:solidFill>
                  <a:latin typeface="Verdana" pitchFamily="34" charset="0"/>
                </a:defRPr>
              </a:lvl2pPr>
              <a:lvl3pPr marL="1143000" indent="-228600" eaLnBrk="0" hangingPunct="0">
                <a:defRPr sz="2400">
                  <a:solidFill>
                    <a:schemeClr val="tx1"/>
                  </a:solidFill>
                  <a:latin typeface="Verdana" pitchFamily="34" charset="0"/>
                </a:defRPr>
              </a:lvl3pPr>
              <a:lvl4pPr marL="1600200" indent="-228600" eaLnBrk="0" hangingPunct="0">
                <a:defRPr sz="2400">
                  <a:solidFill>
                    <a:schemeClr val="tx1"/>
                  </a:solidFill>
                  <a:latin typeface="Verdana" pitchFamily="34" charset="0"/>
                </a:defRPr>
              </a:lvl4pPr>
              <a:lvl5pPr marL="2057400" indent="-228600" eaLnBrk="0" hangingPunct="0">
                <a:defRPr sz="2400">
                  <a:solidFill>
                    <a:schemeClr val="tx1"/>
                  </a:solidFill>
                  <a:latin typeface="Verdana" pitchFamily="34" charset="0"/>
                </a:defRPr>
              </a:lvl5pPr>
              <a:lvl6pPr marL="2514600" indent="-228600" eaLnBrk="0" fontAlgn="base" hangingPunct="0">
                <a:spcBef>
                  <a:spcPct val="0"/>
                </a:spcBef>
                <a:spcAft>
                  <a:spcPct val="0"/>
                </a:spcAft>
                <a:defRPr sz="2400">
                  <a:solidFill>
                    <a:schemeClr val="tx1"/>
                  </a:solidFill>
                  <a:latin typeface="Verdana" pitchFamily="34" charset="0"/>
                </a:defRPr>
              </a:lvl6pPr>
              <a:lvl7pPr marL="2971800" indent="-228600" eaLnBrk="0" fontAlgn="base" hangingPunct="0">
                <a:spcBef>
                  <a:spcPct val="0"/>
                </a:spcBef>
                <a:spcAft>
                  <a:spcPct val="0"/>
                </a:spcAft>
                <a:defRPr sz="2400">
                  <a:solidFill>
                    <a:schemeClr val="tx1"/>
                  </a:solidFill>
                  <a:latin typeface="Verdana" pitchFamily="34" charset="0"/>
                </a:defRPr>
              </a:lvl7pPr>
              <a:lvl8pPr marL="3429000" indent="-228600" eaLnBrk="0" fontAlgn="base" hangingPunct="0">
                <a:spcBef>
                  <a:spcPct val="0"/>
                </a:spcBef>
                <a:spcAft>
                  <a:spcPct val="0"/>
                </a:spcAft>
                <a:defRPr sz="2400">
                  <a:solidFill>
                    <a:schemeClr val="tx1"/>
                  </a:solidFill>
                  <a:latin typeface="Verdana" pitchFamily="34" charset="0"/>
                </a:defRPr>
              </a:lvl8pPr>
              <a:lvl9pPr marL="3886200" indent="-228600" eaLnBrk="0" fontAlgn="base" hangingPunct="0">
                <a:spcBef>
                  <a:spcPct val="0"/>
                </a:spcBef>
                <a:spcAft>
                  <a:spcPct val="0"/>
                </a:spcAft>
                <a:defRPr sz="2400">
                  <a:solidFill>
                    <a:schemeClr val="tx1"/>
                  </a:solidFill>
                  <a:latin typeface="Verdana" pitchFamily="34" charset="0"/>
                </a:defRPr>
              </a:lvl9pPr>
            </a:lstStyle>
            <a:p>
              <a:pPr eaLnBrk="1" hangingPunct="1">
                <a:spcBef>
                  <a:spcPct val="50000"/>
                </a:spcBef>
              </a:pPr>
              <a:endParaRPr lang="en-US">
                <a:latin typeface="Times New Roman" pitchFamily="18" charset="0"/>
              </a:endParaRPr>
            </a:p>
          </p:txBody>
        </p:sp>
        <p:sp>
          <p:nvSpPr>
            <p:cNvPr id="8" name="Text Box 5"/>
            <p:cNvSpPr txBox="1">
              <a:spLocks noChangeArrowheads="1"/>
            </p:cNvSpPr>
            <p:nvPr/>
          </p:nvSpPr>
          <p:spPr bwMode="auto">
            <a:xfrm>
              <a:off x="381000" y="2743200"/>
              <a:ext cx="1066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Verdana" pitchFamily="34" charset="0"/>
                </a:defRPr>
              </a:lvl1pPr>
              <a:lvl2pPr marL="742950" indent="-285750" eaLnBrk="0" hangingPunct="0">
                <a:defRPr sz="2400">
                  <a:solidFill>
                    <a:schemeClr val="tx1"/>
                  </a:solidFill>
                  <a:latin typeface="Verdana" pitchFamily="34" charset="0"/>
                </a:defRPr>
              </a:lvl2pPr>
              <a:lvl3pPr marL="1143000" indent="-228600" eaLnBrk="0" hangingPunct="0">
                <a:defRPr sz="2400">
                  <a:solidFill>
                    <a:schemeClr val="tx1"/>
                  </a:solidFill>
                  <a:latin typeface="Verdana" pitchFamily="34" charset="0"/>
                </a:defRPr>
              </a:lvl3pPr>
              <a:lvl4pPr marL="1600200" indent="-228600" eaLnBrk="0" hangingPunct="0">
                <a:defRPr sz="2400">
                  <a:solidFill>
                    <a:schemeClr val="tx1"/>
                  </a:solidFill>
                  <a:latin typeface="Verdana" pitchFamily="34" charset="0"/>
                </a:defRPr>
              </a:lvl4pPr>
              <a:lvl5pPr marL="2057400" indent="-228600" eaLnBrk="0" hangingPunct="0">
                <a:defRPr sz="2400">
                  <a:solidFill>
                    <a:schemeClr val="tx1"/>
                  </a:solidFill>
                  <a:latin typeface="Verdana" pitchFamily="34" charset="0"/>
                </a:defRPr>
              </a:lvl5pPr>
              <a:lvl6pPr marL="2514600" indent="-228600" eaLnBrk="0" fontAlgn="base" hangingPunct="0">
                <a:spcBef>
                  <a:spcPct val="0"/>
                </a:spcBef>
                <a:spcAft>
                  <a:spcPct val="0"/>
                </a:spcAft>
                <a:defRPr sz="2400">
                  <a:solidFill>
                    <a:schemeClr val="tx1"/>
                  </a:solidFill>
                  <a:latin typeface="Verdana" pitchFamily="34" charset="0"/>
                </a:defRPr>
              </a:lvl6pPr>
              <a:lvl7pPr marL="2971800" indent="-228600" eaLnBrk="0" fontAlgn="base" hangingPunct="0">
                <a:spcBef>
                  <a:spcPct val="0"/>
                </a:spcBef>
                <a:spcAft>
                  <a:spcPct val="0"/>
                </a:spcAft>
                <a:defRPr sz="2400">
                  <a:solidFill>
                    <a:schemeClr val="tx1"/>
                  </a:solidFill>
                  <a:latin typeface="Verdana" pitchFamily="34" charset="0"/>
                </a:defRPr>
              </a:lvl7pPr>
              <a:lvl8pPr marL="3429000" indent="-228600" eaLnBrk="0" fontAlgn="base" hangingPunct="0">
                <a:spcBef>
                  <a:spcPct val="0"/>
                </a:spcBef>
                <a:spcAft>
                  <a:spcPct val="0"/>
                </a:spcAft>
                <a:defRPr sz="2400">
                  <a:solidFill>
                    <a:schemeClr val="tx1"/>
                  </a:solidFill>
                  <a:latin typeface="Verdana" pitchFamily="34" charset="0"/>
                </a:defRPr>
              </a:lvl8pPr>
              <a:lvl9pPr marL="3886200" indent="-228600" eaLnBrk="0" fontAlgn="base" hangingPunct="0">
                <a:spcBef>
                  <a:spcPct val="0"/>
                </a:spcBef>
                <a:spcAft>
                  <a:spcPct val="0"/>
                </a:spcAft>
                <a:defRPr sz="2400">
                  <a:solidFill>
                    <a:schemeClr val="tx1"/>
                  </a:solidFill>
                  <a:latin typeface="Verdana" pitchFamily="34" charset="0"/>
                </a:defRPr>
              </a:lvl9pPr>
            </a:lstStyle>
            <a:p>
              <a:pPr eaLnBrk="1" hangingPunct="1">
                <a:spcBef>
                  <a:spcPct val="50000"/>
                </a:spcBef>
              </a:pPr>
              <a:endParaRPr lang="en-US">
                <a:latin typeface="Times New Roman" pitchFamily="18" charset="0"/>
              </a:endParaRPr>
            </a:p>
          </p:txBody>
        </p:sp>
        <p:sp>
          <p:nvSpPr>
            <p:cNvPr id="9" name="Text Box 6"/>
            <p:cNvSpPr txBox="1">
              <a:spLocks noChangeArrowheads="1"/>
            </p:cNvSpPr>
            <p:nvPr/>
          </p:nvSpPr>
          <p:spPr bwMode="auto">
            <a:xfrm>
              <a:off x="319172" y="2667000"/>
              <a:ext cx="1509628" cy="3124200"/>
            </a:xfrm>
            <a:prstGeom prst="rect">
              <a:avLst/>
            </a:prstGeom>
            <a:solidFill>
              <a:srgbClr val="CCFFCC"/>
            </a:solidFill>
            <a:ln w="9525">
              <a:solidFill>
                <a:schemeClr val="accent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eaLnBrk="0" hangingPunct="0">
                <a:defRPr sz="2400">
                  <a:solidFill>
                    <a:schemeClr val="tx1"/>
                  </a:solidFill>
                  <a:latin typeface="Verdana" pitchFamily="34" charset="0"/>
                </a:defRPr>
              </a:lvl1pPr>
              <a:lvl2pPr marL="742950" indent="-285750" eaLnBrk="0" hangingPunct="0">
                <a:defRPr sz="2400">
                  <a:solidFill>
                    <a:schemeClr val="tx1"/>
                  </a:solidFill>
                  <a:latin typeface="Verdana" pitchFamily="34" charset="0"/>
                </a:defRPr>
              </a:lvl2pPr>
              <a:lvl3pPr marL="1143000" indent="-228600" eaLnBrk="0" hangingPunct="0">
                <a:defRPr sz="2400">
                  <a:solidFill>
                    <a:schemeClr val="tx1"/>
                  </a:solidFill>
                  <a:latin typeface="Verdana" pitchFamily="34" charset="0"/>
                </a:defRPr>
              </a:lvl3pPr>
              <a:lvl4pPr marL="1600200" indent="-228600" eaLnBrk="0" hangingPunct="0">
                <a:defRPr sz="2400">
                  <a:solidFill>
                    <a:schemeClr val="tx1"/>
                  </a:solidFill>
                  <a:latin typeface="Verdana" pitchFamily="34" charset="0"/>
                </a:defRPr>
              </a:lvl4pPr>
              <a:lvl5pPr marL="2057400" indent="-228600" eaLnBrk="0" hangingPunct="0">
                <a:defRPr sz="2400">
                  <a:solidFill>
                    <a:schemeClr val="tx1"/>
                  </a:solidFill>
                  <a:latin typeface="Verdana" pitchFamily="34" charset="0"/>
                </a:defRPr>
              </a:lvl5pPr>
              <a:lvl6pPr marL="2514600" indent="-228600" eaLnBrk="0" fontAlgn="base" hangingPunct="0">
                <a:spcBef>
                  <a:spcPct val="0"/>
                </a:spcBef>
                <a:spcAft>
                  <a:spcPct val="0"/>
                </a:spcAft>
                <a:defRPr sz="2400">
                  <a:solidFill>
                    <a:schemeClr val="tx1"/>
                  </a:solidFill>
                  <a:latin typeface="Verdana" pitchFamily="34" charset="0"/>
                </a:defRPr>
              </a:lvl6pPr>
              <a:lvl7pPr marL="2971800" indent="-228600" eaLnBrk="0" fontAlgn="base" hangingPunct="0">
                <a:spcBef>
                  <a:spcPct val="0"/>
                </a:spcBef>
                <a:spcAft>
                  <a:spcPct val="0"/>
                </a:spcAft>
                <a:defRPr sz="2400">
                  <a:solidFill>
                    <a:schemeClr val="tx1"/>
                  </a:solidFill>
                  <a:latin typeface="Verdana" pitchFamily="34" charset="0"/>
                </a:defRPr>
              </a:lvl7pPr>
              <a:lvl8pPr marL="3429000" indent="-228600" eaLnBrk="0" fontAlgn="base" hangingPunct="0">
                <a:spcBef>
                  <a:spcPct val="0"/>
                </a:spcBef>
                <a:spcAft>
                  <a:spcPct val="0"/>
                </a:spcAft>
                <a:defRPr sz="2400">
                  <a:solidFill>
                    <a:schemeClr val="tx1"/>
                  </a:solidFill>
                  <a:latin typeface="Verdana" pitchFamily="34" charset="0"/>
                </a:defRPr>
              </a:lvl8pPr>
              <a:lvl9pPr marL="3886200" indent="-228600" eaLnBrk="0" fontAlgn="base" hangingPunct="0">
                <a:spcBef>
                  <a:spcPct val="0"/>
                </a:spcBef>
                <a:spcAft>
                  <a:spcPct val="0"/>
                </a:spcAft>
                <a:defRPr sz="2400">
                  <a:solidFill>
                    <a:schemeClr val="tx1"/>
                  </a:solidFill>
                  <a:latin typeface="Verdana" pitchFamily="34" charset="0"/>
                </a:defRPr>
              </a:lvl9pPr>
            </a:lstStyle>
            <a:p>
              <a:pPr eaLnBrk="1" hangingPunct="1">
                <a:spcBef>
                  <a:spcPct val="50000"/>
                </a:spcBef>
              </a:pPr>
              <a:r>
                <a:rPr lang="en-US" sz="2000" b="1" dirty="0">
                  <a:latin typeface="Comic Sans MS" pitchFamily="66" charset="0"/>
                </a:rPr>
                <a:t>Resources</a:t>
              </a:r>
            </a:p>
            <a:p>
              <a:pPr eaLnBrk="1" hangingPunct="1">
                <a:spcBef>
                  <a:spcPct val="50000"/>
                </a:spcBef>
              </a:pPr>
              <a:r>
                <a:rPr lang="en-US" sz="2000" dirty="0">
                  <a:latin typeface="Comic Sans MS" pitchFamily="66" charset="0"/>
                </a:rPr>
                <a:t>The inputs dedicated to or consumed by the program</a:t>
              </a:r>
            </a:p>
          </p:txBody>
        </p:sp>
        <p:sp>
          <p:nvSpPr>
            <p:cNvPr id="10" name="Text Box 7"/>
            <p:cNvSpPr txBox="1">
              <a:spLocks noChangeArrowheads="1"/>
            </p:cNvSpPr>
            <p:nvPr/>
          </p:nvSpPr>
          <p:spPr bwMode="auto">
            <a:xfrm>
              <a:off x="2362200" y="2706430"/>
              <a:ext cx="1676400" cy="3074884"/>
            </a:xfrm>
            <a:prstGeom prst="rect">
              <a:avLst/>
            </a:prstGeom>
            <a:solidFill>
              <a:srgbClr val="99CCFF"/>
            </a:solidFill>
            <a:ln w="9525">
              <a:solidFill>
                <a:schemeClr val="accent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Verdana" pitchFamily="34" charset="0"/>
                </a:defRPr>
              </a:lvl1pPr>
              <a:lvl2pPr marL="742950" indent="-285750" eaLnBrk="0" hangingPunct="0">
                <a:defRPr sz="2400">
                  <a:solidFill>
                    <a:schemeClr val="tx1"/>
                  </a:solidFill>
                  <a:latin typeface="Verdana" pitchFamily="34" charset="0"/>
                </a:defRPr>
              </a:lvl2pPr>
              <a:lvl3pPr marL="1143000" indent="-228600" eaLnBrk="0" hangingPunct="0">
                <a:defRPr sz="2400">
                  <a:solidFill>
                    <a:schemeClr val="tx1"/>
                  </a:solidFill>
                  <a:latin typeface="Verdana" pitchFamily="34" charset="0"/>
                </a:defRPr>
              </a:lvl3pPr>
              <a:lvl4pPr marL="1600200" indent="-228600" eaLnBrk="0" hangingPunct="0">
                <a:defRPr sz="2400">
                  <a:solidFill>
                    <a:schemeClr val="tx1"/>
                  </a:solidFill>
                  <a:latin typeface="Verdana" pitchFamily="34" charset="0"/>
                </a:defRPr>
              </a:lvl4pPr>
              <a:lvl5pPr marL="2057400" indent="-228600" eaLnBrk="0" hangingPunct="0">
                <a:defRPr sz="2400">
                  <a:solidFill>
                    <a:schemeClr val="tx1"/>
                  </a:solidFill>
                  <a:latin typeface="Verdana" pitchFamily="34" charset="0"/>
                </a:defRPr>
              </a:lvl5pPr>
              <a:lvl6pPr marL="2514600" indent="-228600" eaLnBrk="0" fontAlgn="base" hangingPunct="0">
                <a:spcBef>
                  <a:spcPct val="0"/>
                </a:spcBef>
                <a:spcAft>
                  <a:spcPct val="0"/>
                </a:spcAft>
                <a:defRPr sz="2400">
                  <a:solidFill>
                    <a:schemeClr val="tx1"/>
                  </a:solidFill>
                  <a:latin typeface="Verdana" pitchFamily="34" charset="0"/>
                </a:defRPr>
              </a:lvl6pPr>
              <a:lvl7pPr marL="2971800" indent="-228600" eaLnBrk="0" fontAlgn="base" hangingPunct="0">
                <a:spcBef>
                  <a:spcPct val="0"/>
                </a:spcBef>
                <a:spcAft>
                  <a:spcPct val="0"/>
                </a:spcAft>
                <a:defRPr sz="2400">
                  <a:solidFill>
                    <a:schemeClr val="tx1"/>
                  </a:solidFill>
                  <a:latin typeface="Verdana" pitchFamily="34" charset="0"/>
                </a:defRPr>
              </a:lvl7pPr>
              <a:lvl8pPr marL="3429000" indent="-228600" eaLnBrk="0" fontAlgn="base" hangingPunct="0">
                <a:spcBef>
                  <a:spcPct val="0"/>
                </a:spcBef>
                <a:spcAft>
                  <a:spcPct val="0"/>
                </a:spcAft>
                <a:defRPr sz="2400">
                  <a:solidFill>
                    <a:schemeClr val="tx1"/>
                  </a:solidFill>
                  <a:latin typeface="Verdana" pitchFamily="34" charset="0"/>
                </a:defRPr>
              </a:lvl8pPr>
              <a:lvl9pPr marL="3886200" indent="-228600" eaLnBrk="0" fontAlgn="base" hangingPunct="0">
                <a:spcBef>
                  <a:spcPct val="0"/>
                </a:spcBef>
                <a:spcAft>
                  <a:spcPct val="0"/>
                </a:spcAft>
                <a:defRPr sz="2400">
                  <a:solidFill>
                    <a:schemeClr val="tx1"/>
                  </a:solidFill>
                  <a:latin typeface="Verdana" pitchFamily="34" charset="0"/>
                </a:defRPr>
              </a:lvl9pPr>
            </a:lstStyle>
            <a:p>
              <a:pPr eaLnBrk="1" hangingPunct="1">
                <a:spcBef>
                  <a:spcPct val="50000"/>
                </a:spcBef>
              </a:pPr>
              <a:r>
                <a:rPr lang="en-US" sz="2000" b="1" dirty="0">
                  <a:latin typeface="Comic Sans MS" pitchFamily="66" charset="0"/>
                </a:rPr>
                <a:t>Activities</a:t>
              </a:r>
            </a:p>
            <a:p>
              <a:pPr eaLnBrk="1" hangingPunct="1">
                <a:spcBef>
                  <a:spcPct val="50000"/>
                </a:spcBef>
              </a:pPr>
              <a:r>
                <a:rPr lang="en-US" sz="2000" dirty="0">
                  <a:latin typeface="Comic Sans MS" pitchFamily="66" charset="0"/>
                </a:rPr>
                <a:t>The actions that the program takes to  achieve desired </a:t>
              </a:r>
              <a:r>
                <a:rPr lang="en-US" sz="2000" dirty="0" smtClean="0">
                  <a:latin typeface="Comic Sans MS" pitchFamily="66" charset="0"/>
                </a:rPr>
                <a:t>outcomes</a:t>
              </a:r>
            </a:p>
            <a:p>
              <a:pPr eaLnBrk="1" hangingPunct="1">
                <a:spcBef>
                  <a:spcPct val="50000"/>
                </a:spcBef>
              </a:pPr>
              <a:endParaRPr lang="en-US" sz="2000" dirty="0">
                <a:latin typeface="Comic Sans MS" pitchFamily="66" charset="0"/>
              </a:endParaRPr>
            </a:p>
            <a:p>
              <a:pPr eaLnBrk="1" hangingPunct="1">
                <a:spcBef>
                  <a:spcPct val="50000"/>
                </a:spcBef>
              </a:pPr>
              <a:endParaRPr lang="en-US" sz="2000" dirty="0">
                <a:latin typeface="Arial" charset="0"/>
              </a:endParaRPr>
            </a:p>
          </p:txBody>
        </p:sp>
        <p:sp>
          <p:nvSpPr>
            <p:cNvPr id="11" name="Text Box 8"/>
            <p:cNvSpPr txBox="1">
              <a:spLocks noChangeArrowheads="1"/>
            </p:cNvSpPr>
            <p:nvPr/>
          </p:nvSpPr>
          <p:spPr bwMode="auto">
            <a:xfrm>
              <a:off x="4572000" y="2667000"/>
              <a:ext cx="1828800" cy="3124200"/>
            </a:xfrm>
            <a:prstGeom prst="rect">
              <a:avLst/>
            </a:prstGeom>
            <a:solidFill>
              <a:srgbClr val="FFCC99"/>
            </a:solidFill>
            <a:ln w="9525">
              <a:solidFill>
                <a:schemeClr val="accent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eaLnBrk="0" hangingPunct="0">
                <a:defRPr sz="2400">
                  <a:solidFill>
                    <a:schemeClr val="tx1"/>
                  </a:solidFill>
                  <a:latin typeface="Verdana" pitchFamily="34" charset="0"/>
                </a:defRPr>
              </a:lvl1pPr>
              <a:lvl2pPr marL="742950" indent="-285750" eaLnBrk="0" hangingPunct="0">
                <a:defRPr sz="2400">
                  <a:solidFill>
                    <a:schemeClr val="tx1"/>
                  </a:solidFill>
                  <a:latin typeface="Verdana" pitchFamily="34" charset="0"/>
                </a:defRPr>
              </a:lvl2pPr>
              <a:lvl3pPr marL="1143000" indent="-228600" eaLnBrk="0" hangingPunct="0">
                <a:defRPr sz="2400">
                  <a:solidFill>
                    <a:schemeClr val="tx1"/>
                  </a:solidFill>
                  <a:latin typeface="Verdana" pitchFamily="34" charset="0"/>
                </a:defRPr>
              </a:lvl3pPr>
              <a:lvl4pPr marL="1600200" indent="-228600" eaLnBrk="0" hangingPunct="0">
                <a:defRPr sz="2400">
                  <a:solidFill>
                    <a:schemeClr val="tx1"/>
                  </a:solidFill>
                  <a:latin typeface="Verdana" pitchFamily="34" charset="0"/>
                </a:defRPr>
              </a:lvl4pPr>
              <a:lvl5pPr marL="2057400" indent="-228600" eaLnBrk="0" hangingPunct="0">
                <a:defRPr sz="2400">
                  <a:solidFill>
                    <a:schemeClr val="tx1"/>
                  </a:solidFill>
                  <a:latin typeface="Verdana" pitchFamily="34" charset="0"/>
                </a:defRPr>
              </a:lvl5pPr>
              <a:lvl6pPr marL="2514600" indent="-228600" eaLnBrk="0" fontAlgn="base" hangingPunct="0">
                <a:spcBef>
                  <a:spcPct val="0"/>
                </a:spcBef>
                <a:spcAft>
                  <a:spcPct val="0"/>
                </a:spcAft>
                <a:defRPr sz="2400">
                  <a:solidFill>
                    <a:schemeClr val="tx1"/>
                  </a:solidFill>
                  <a:latin typeface="Verdana" pitchFamily="34" charset="0"/>
                </a:defRPr>
              </a:lvl6pPr>
              <a:lvl7pPr marL="2971800" indent="-228600" eaLnBrk="0" fontAlgn="base" hangingPunct="0">
                <a:spcBef>
                  <a:spcPct val="0"/>
                </a:spcBef>
                <a:spcAft>
                  <a:spcPct val="0"/>
                </a:spcAft>
                <a:defRPr sz="2400">
                  <a:solidFill>
                    <a:schemeClr val="tx1"/>
                  </a:solidFill>
                  <a:latin typeface="Verdana" pitchFamily="34" charset="0"/>
                </a:defRPr>
              </a:lvl7pPr>
              <a:lvl8pPr marL="3429000" indent="-228600" eaLnBrk="0" fontAlgn="base" hangingPunct="0">
                <a:spcBef>
                  <a:spcPct val="0"/>
                </a:spcBef>
                <a:spcAft>
                  <a:spcPct val="0"/>
                </a:spcAft>
                <a:defRPr sz="2400">
                  <a:solidFill>
                    <a:schemeClr val="tx1"/>
                  </a:solidFill>
                  <a:latin typeface="Verdana" pitchFamily="34" charset="0"/>
                </a:defRPr>
              </a:lvl8pPr>
              <a:lvl9pPr marL="3886200" indent="-228600" eaLnBrk="0" fontAlgn="base" hangingPunct="0">
                <a:spcBef>
                  <a:spcPct val="0"/>
                </a:spcBef>
                <a:spcAft>
                  <a:spcPct val="0"/>
                </a:spcAft>
                <a:defRPr sz="2400">
                  <a:solidFill>
                    <a:schemeClr val="tx1"/>
                  </a:solidFill>
                  <a:latin typeface="Verdana" pitchFamily="34" charset="0"/>
                </a:defRPr>
              </a:lvl9pPr>
            </a:lstStyle>
            <a:p>
              <a:pPr eaLnBrk="1" hangingPunct="1">
                <a:spcBef>
                  <a:spcPct val="50000"/>
                </a:spcBef>
              </a:pPr>
              <a:r>
                <a:rPr lang="en-US" sz="2000" b="1" dirty="0">
                  <a:latin typeface="Comic Sans MS" pitchFamily="66" charset="0"/>
                </a:rPr>
                <a:t>Outputs</a:t>
              </a:r>
            </a:p>
            <a:p>
              <a:pPr eaLnBrk="1" hangingPunct="1">
                <a:spcBef>
                  <a:spcPct val="50000"/>
                </a:spcBef>
              </a:pPr>
              <a:r>
                <a:rPr lang="en-US" sz="2000" dirty="0">
                  <a:latin typeface="Comic Sans MS" pitchFamily="66" charset="0"/>
                </a:rPr>
                <a:t>The measurable products of a program’s activities</a:t>
              </a:r>
            </a:p>
            <a:p>
              <a:pPr eaLnBrk="1" hangingPunct="1">
                <a:spcBef>
                  <a:spcPct val="50000"/>
                </a:spcBef>
              </a:pPr>
              <a:endParaRPr lang="en-US" sz="2000" dirty="0">
                <a:solidFill>
                  <a:srgbClr val="FF3300"/>
                </a:solidFill>
                <a:latin typeface="Arial" charset="0"/>
              </a:endParaRPr>
            </a:p>
          </p:txBody>
        </p:sp>
        <p:sp>
          <p:nvSpPr>
            <p:cNvPr id="12" name="Text Box 9"/>
            <p:cNvSpPr txBox="1">
              <a:spLocks noChangeArrowheads="1"/>
            </p:cNvSpPr>
            <p:nvPr/>
          </p:nvSpPr>
          <p:spPr bwMode="auto">
            <a:xfrm>
              <a:off x="6934200" y="2667000"/>
              <a:ext cx="1983733" cy="3124200"/>
            </a:xfrm>
            <a:prstGeom prst="rect">
              <a:avLst/>
            </a:prstGeom>
            <a:solidFill>
              <a:srgbClr val="FFCCFF"/>
            </a:solidFill>
            <a:ln w="9525">
              <a:solidFill>
                <a:schemeClr val="accent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eaLnBrk="0" hangingPunct="0">
                <a:defRPr sz="2400">
                  <a:solidFill>
                    <a:schemeClr val="tx1"/>
                  </a:solidFill>
                  <a:latin typeface="Verdana" pitchFamily="34" charset="0"/>
                </a:defRPr>
              </a:lvl1pPr>
              <a:lvl2pPr marL="742950" indent="-285750" eaLnBrk="0" hangingPunct="0">
                <a:defRPr sz="2400">
                  <a:solidFill>
                    <a:schemeClr val="tx1"/>
                  </a:solidFill>
                  <a:latin typeface="Verdana" pitchFamily="34" charset="0"/>
                </a:defRPr>
              </a:lvl2pPr>
              <a:lvl3pPr marL="1143000" indent="-228600" eaLnBrk="0" hangingPunct="0">
                <a:defRPr sz="2400">
                  <a:solidFill>
                    <a:schemeClr val="tx1"/>
                  </a:solidFill>
                  <a:latin typeface="Verdana" pitchFamily="34" charset="0"/>
                </a:defRPr>
              </a:lvl3pPr>
              <a:lvl4pPr marL="1600200" indent="-228600" eaLnBrk="0" hangingPunct="0">
                <a:defRPr sz="2400">
                  <a:solidFill>
                    <a:schemeClr val="tx1"/>
                  </a:solidFill>
                  <a:latin typeface="Verdana" pitchFamily="34" charset="0"/>
                </a:defRPr>
              </a:lvl4pPr>
              <a:lvl5pPr marL="2057400" indent="-228600" eaLnBrk="0" hangingPunct="0">
                <a:defRPr sz="2400">
                  <a:solidFill>
                    <a:schemeClr val="tx1"/>
                  </a:solidFill>
                  <a:latin typeface="Verdana" pitchFamily="34" charset="0"/>
                </a:defRPr>
              </a:lvl5pPr>
              <a:lvl6pPr marL="2514600" indent="-228600" eaLnBrk="0" fontAlgn="base" hangingPunct="0">
                <a:spcBef>
                  <a:spcPct val="0"/>
                </a:spcBef>
                <a:spcAft>
                  <a:spcPct val="0"/>
                </a:spcAft>
                <a:defRPr sz="2400">
                  <a:solidFill>
                    <a:schemeClr val="tx1"/>
                  </a:solidFill>
                  <a:latin typeface="Verdana" pitchFamily="34" charset="0"/>
                </a:defRPr>
              </a:lvl6pPr>
              <a:lvl7pPr marL="2971800" indent="-228600" eaLnBrk="0" fontAlgn="base" hangingPunct="0">
                <a:spcBef>
                  <a:spcPct val="0"/>
                </a:spcBef>
                <a:spcAft>
                  <a:spcPct val="0"/>
                </a:spcAft>
                <a:defRPr sz="2400">
                  <a:solidFill>
                    <a:schemeClr val="tx1"/>
                  </a:solidFill>
                  <a:latin typeface="Verdana" pitchFamily="34" charset="0"/>
                </a:defRPr>
              </a:lvl7pPr>
              <a:lvl8pPr marL="3429000" indent="-228600" eaLnBrk="0" fontAlgn="base" hangingPunct="0">
                <a:spcBef>
                  <a:spcPct val="0"/>
                </a:spcBef>
                <a:spcAft>
                  <a:spcPct val="0"/>
                </a:spcAft>
                <a:defRPr sz="2400">
                  <a:solidFill>
                    <a:schemeClr val="tx1"/>
                  </a:solidFill>
                  <a:latin typeface="Verdana" pitchFamily="34" charset="0"/>
                </a:defRPr>
              </a:lvl8pPr>
              <a:lvl9pPr marL="3886200" indent="-228600" eaLnBrk="0" fontAlgn="base" hangingPunct="0">
                <a:spcBef>
                  <a:spcPct val="0"/>
                </a:spcBef>
                <a:spcAft>
                  <a:spcPct val="0"/>
                </a:spcAft>
                <a:defRPr sz="2400">
                  <a:solidFill>
                    <a:schemeClr val="tx1"/>
                  </a:solidFill>
                  <a:latin typeface="Verdana" pitchFamily="34" charset="0"/>
                </a:defRPr>
              </a:lvl9pPr>
            </a:lstStyle>
            <a:p>
              <a:pPr eaLnBrk="1" hangingPunct="1">
                <a:spcBef>
                  <a:spcPct val="50000"/>
                </a:spcBef>
              </a:pPr>
              <a:r>
                <a:rPr lang="en-US" sz="2000" b="1" dirty="0">
                  <a:latin typeface="Comic Sans MS" pitchFamily="66" charset="0"/>
                </a:rPr>
                <a:t>Outcomes</a:t>
              </a:r>
            </a:p>
            <a:p>
              <a:pPr eaLnBrk="1" hangingPunct="1">
                <a:spcBef>
                  <a:spcPct val="50000"/>
                </a:spcBef>
              </a:pPr>
              <a:r>
                <a:rPr lang="en-US" sz="2000" dirty="0">
                  <a:latin typeface="Comic Sans MS" pitchFamily="66" charset="0"/>
                </a:rPr>
                <a:t>The benefits to clients, communities, systems, or organizations</a:t>
              </a:r>
              <a:endParaRPr lang="en-US" sz="2000" dirty="0">
                <a:latin typeface="Times New Roman" pitchFamily="18" charset="0"/>
              </a:endParaRPr>
            </a:p>
          </p:txBody>
        </p:sp>
        <p:sp>
          <p:nvSpPr>
            <p:cNvPr id="13" name="AutoShape 10"/>
            <p:cNvSpPr>
              <a:spLocks noChangeArrowheads="1"/>
            </p:cNvSpPr>
            <p:nvPr/>
          </p:nvSpPr>
          <p:spPr bwMode="auto">
            <a:xfrm>
              <a:off x="1828800" y="3733800"/>
              <a:ext cx="533400" cy="485775"/>
            </a:xfrm>
            <a:prstGeom prst="rightArrow">
              <a:avLst>
                <a:gd name="adj1" fmla="val 50000"/>
                <a:gd name="adj2" fmla="val 27451"/>
              </a:avLst>
            </a:prstGeom>
            <a:ln>
              <a:headEnd/>
              <a:tailEnd/>
            </a:ln>
            <a:extLst/>
          </p:spPr>
          <p:style>
            <a:lnRef idx="2">
              <a:schemeClr val="accent1"/>
            </a:lnRef>
            <a:fillRef idx="1">
              <a:schemeClr val="lt1"/>
            </a:fillRef>
            <a:effectRef idx="0">
              <a:schemeClr val="accent1"/>
            </a:effectRef>
            <a:fontRef idx="minor">
              <a:schemeClr val="dk1"/>
            </a:fontRef>
          </p:style>
          <p:txBody>
            <a:bodyPr wrap="none" anchor="ctr"/>
            <a:lstStyle/>
            <a:p>
              <a:endParaRPr lang="en-US"/>
            </a:p>
          </p:txBody>
        </p:sp>
        <p:sp>
          <p:nvSpPr>
            <p:cNvPr id="14" name="AutoShape 11"/>
            <p:cNvSpPr>
              <a:spLocks noChangeArrowheads="1"/>
            </p:cNvSpPr>
            <p:nvPr/>
          </p:nvSpPr>
          <p:spPr bwMode="auto">
            <a:xfrm>
              <a:off x="4038600" y="3733800"/>
              <a:ext cx="533400" cy="485775"/>
            </a:xfrm>
            <a:prstGeom prst="rightArrow">
              <a:avLst>
                <a:gd name="adj1" fmla="val 50000"/>
                <a:gd name="adj2" fmla="val 27451"/>
              </a:avLst>
            </a:prstGeom>
            <a:ln>
              <a:headEnd/>
              <a:tailEnd/>
            </a:ln>
            <a:extLst/>
          </p:spPr>
          <p:style>
            <a:lnRef idx="2">
              <a:schemeClr val="accent1"/>
            </a:lnRef>
            <a:fillRef idx="1">
              <a:schemeClr val="lt1"/>
            </a:fillRef>
            <a:effectRef idx="0">
              <a:schemeClr val="accent1"/>
            </a:effectRef>
            <a:fontRef idx="minor">
              <a:schemeClr val="dk1"/>
            </a:fontRef>
          </p:style>
          <p:txBody>
            <a:bodyPr wrap="none" anchor="ctr"/>
            <a:lstStyle/>
            <a:p>
              <a:endParaRPr lang="en-US"/>
            </a:p>
          </p:txBody>
        </p:sp>
        <p:sp>
          <p:nvSpPr>
            <p:cNvPr id="15" name="AutoShape 12"/>
            <p:cNvSpPr>
              <a:spLocks noChangeArrowheads="1"/>
            </p:cNvSpPr>
            <p:nvPr/>
          </p:nvSpPr>
          <p:spPr bwMode="auto">
            <a:xfrm>
              <a:off x="6400800" y="3733800"/>
              <a:ext cx="533400" cy="485775"/>
            </a:xfrm>
            <a:prstGeom prst="rightArrow">
              <a:avLst>
                <a:gd name="adj1" fmla="val 50000"/>
                <a:gd name="adj2" fmla="val 27451"/>
              </a:avLst>
            </a:prstGeom>
            <a:ln>
              <a:headEnd/>
              <a:tailEnd/>
            </a:ln>
            <a:extLst/>
          </p:spPr>
          <p:style>
            <a:lnRef idx="2">
              <a:schemeClr val="accent1"/>
            </a:lnRef>
            <a:fillRef idx="1">
              <a:schemeClr val="lt1"/>
            </a:fillRef>
            <a:effectRef idx="0">
              <a:schemeClr val="accent1"/>
            </a:effectRef>
            <a:fontRef idx="minor">
              <a:schemeClr val="dk1"/>
            </a:fontRef>
          </p:style>
          <p:txBody>
            <a:bodyPr wrap="none" anchor="ctr"/>
            <a:lstStyle/>
            <a:p>
              <a:endParaRPr lang="en-US"/>
            </a:p>
          </p:txBody>
        </p:sp>
        <p:sp>
          <p:nvSpPr>
            <p:cNvPr id="16" name="Text Box 13"/>
            <p:cNvSpPr txBox="1">
              <a:spLocks noChangeArrowheads="1"/>
            </p:cNvSpPr>
            <p:nvPr/>
          </p:nvSpPr>
          <p:spPr bwMode="auto">
            <a:xfrm>
              <a:off x="1905000" y="6019800"/>
              <a:ext cx="152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Verdana" pitchFamily="34" charset="0"/>
                </a:defRPr>
              </a:lvl1pPr>
              <a:lvl2pPr marL="742950" indent="-285750" eaLnBrk="0" hangingPunct="0">
                <a:defRPr sz="2400">
                  <a:solidFill>
                    <a:schemeClr val="tx1"/>
                  </a:solidFill>
                  <a:latin typeface="Verdana" pitchFamily="34" charset="0"/>
                </a:defRPr>
              </a:lvl2pPr>
              <a:lvl3pPr marL="1143000" indent="-228600" eaLnBrk="0" hangingPunct="0">
                <a:defRPr sz="2400">
                  <a:solidFill>
                    <a:schemeClr val="tx1"/>
                  </a:solidFill>
                  <a:latin typeface="Verdana" pitchFamily="34" charset="0"/>
                </a:defRPr>
              </a:lvl3pPr>
              <a:lvl4pPr marL="1600200" indent="-228600" eaLnBrk="0" hangingPunct="0">
                <a:defRPr sz="2400">
                  <a:solidFill>
                    <a:schemeClr val="tx1"/>
                  </a:solidFill>
                  <a:latin typeface="Verdana" pitchFamily="34" charset="0"/>
                </a:defRPr>
              </a:lvl4pPr>
              <a:lvl5pPr marL="2057400" indent="-228600" eaLnBrk="0" hangingPunct="0">
                <a:defRPr sz="2400">
                  <a:solidFill>
                    <a:schemeClr val="tx1"/>
                  </a:solidFill>
                  <a:latin typeface="Verdana" pitchFamily="34" charset="0"/>
                </a:defRPr>
              </a:lvl5pPr>
              <a:lvl6pPr marL="2514600" indent="-228600" eaLnBrk="0" fontAlgn="base" hangingPunct="0">
                <a:spcBef>
                  <a:spcPct val="0"/>
                </a:spcBef>
                <a:spcAft>
                  <a:spcPct val="0"/>
                </a:spcAft>
                <a:defRPr sz="2400">
                  <a:solidFill>
                    <a:schemeClr val="tx1"/>
                  </a:solidFill>
                  <a:latin typeface="Verdana" pitchFamily="34" charset="0"/>
                </a:defRPr>
              </a:lvl6pPr>
              <a:lvl7pPr marL="2971800" indent="-228600" eaLnBrk="0" fontAlgn="base" hangingPunct="0">
                <a:spcBef>
                  <a:spcPct val="0"/>
                </a:spcBef>
                <a:spcAft>
                  <a:spcPct val="0"/>
                </a:spcAft>
                <a:defRPr sz="2400">
                  <a:solidFill>
                    <a:schemeClr val="tx1"/>
                  </a:solidFill>
                  <a:latin typeface="Verdana" pitchFamily="34" charset="0"/>
                </a:defRPr>
              </a:lvl7pPr>
              <a:lvl8pPr marL="3429000" indent="-228600" eaLnBrk="0" fontAlgn="base" hangingPunct="0">
                <a:spcBef>
                  <a:spcPct val="0"/>
                </a:spcBef>
                <a:spcAft>
                  <a:spcPct val="0"/>
                </a:spcAft>
                <a:defRPr sz="2400">
                  <a:solidFill>
                    <a:schemeClr val="tx1"/>
                  </a:solidFill>
                  <a:latin typeface="Verdana" pitchFamily="34" charset="0"/>
                </a:defRPr>
              </a:lvl8pPr>
              <a:lvl9pPr marL="3886200" indent="-228600" eaLnBrk="0" fontAlgn="base" hangingPunct="0">
                <a:spcBef>
                  <a:spcPct val="0"/>
                </a:spcBef>
                <a:spcAft>
                  <a:spcPct val="0"/>
                </a:spcAft>
                <a:defRPr sz="2400">
                  <a:solidFill>
                    <a:schemeClr val="tx1"/>
                  </a:solidFill>
                  <a:latin typeface="Verdana" pitchFamily="34" charset="0"/>
                </a:defRPr>
              </a:lvl9pPr>
            </a:lstStyle>
            <a:p>
              <a:pPr eaLnBrk="1" hangingPunct="1">
                <a:spcBef>
                  <a:spcPct val="50000"/>
                </a:spcBef>
              </a:pPr>
              <a:endParaRPr lang="en-US">
                <a:latin typeface="Times New Roman" pitchFamily="18" charset="0"/>
              </a:endParaRPr>
            </a:p>
          </p:txBody>
        </p:sp>
        <p:sp>
          <p:nvSpPr>
            <p:cNvPr id="17" name="AutoShape 15"/>
            <p:cNvSpPr>
              <a:spLocks noChangeArrowheads="1"/>
            </p:cNvSpPr>
            <p:nvPr/>
          </p:nvSpPr>
          <p:spPr bwMode="auto">
            <a:xfrm>
              <a:off x="4572000" y="6019800"/>
              <a:ext cx="2438400" cy="304800"/>
            </a:xfrm>
            <a:prstGeom prst="rightArrow">
              <a:avLst>
                <a:gd name="adj1" fmla="val 50000"/>
                <a:gd name="adj2" fmla="val 200000"/>
              </a:avLst>
            </a:prstGeom>
            <a:solidFill>
              <a:srgbClr val="FFFF99"/>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8" name="AutoShape 16"/>
            <p:cNvSpPr>
              <a:spLocks noChangeArrowheads="1"/>
            </p:cNvSpPr>
            <p:nvPr/>
          </p:nvSpPr>
          <p:spPr bwMode="auto">
            <a:xfrm rot="10800000">
              <a:off x="1600200" y="6019800"/>
              <a:ext cx="2438400" cy="304800"/>
            </a:xfrm>
            <a:prstGeom prst="rightArrow">
              <a:avLst>
                <a:gd name="adj1" fmla="val 50000"/>
                <a:gd name="adj2" fmla="val 200000"/>
              </a:avLst>
            </a:prstGeom>
            <a:solidFill>
              <a:srgbClr val="FFFF99"/>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9" name="Text Box 17"/>
            <p:cNvSpPr txBox="1">
              <a:spLocks noChangeArrowheads="1"/>
            </p:cNvSpPr>
            <p:nvPr/>
          </p:nvSpPr>
          <p:spPr bwMode="auto">
            <a:xfrm>
              <a:off x="3200400" y="6248400"/>
              <a:ext cx="1104900" cy="315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2400">
                  <a:solidFill>
                    <a:schemeClr val="tx1"/>
                  </a:solidFill>
                  <a:latin typeface="Verdana" pitchFamily="34" charset="0"/>
                </a:defRPr>
              </a:lvl1pPr>
              <a:lvl2pPr marL="742950" indent="-285750" eaLnBrk="0" hangingPunct="0">
                <a:defRPr sz="2400">
                  <a:solidFill>
                    <a:schemeClr val="tx1"/>
                  </a:solidFill>
                  <a:latin typeface="Verdana" pitchFamily="34" charset="0"/>
                </a:defRPr>
              </a:lvl2pPr>
              <a:lvl3pPr marL="1143000" indent="-228600" eaLnBrk="0" hangingPunct="0">
                <a:defRPr sz="2400">
                  <a:solidFill>
                    <a:schemeClr val="tx1"/>
                  </a:solidFill>
                  <a:latin typeface="Verdana" pitchFamily="34" charset="0"/>
                </a:defRPr>
              </a:lvl3pPr>
              <a:lvl4pPr marL="1600200" indent="-228600" eaLnBrk="0" hangingPunct="0">
                <a:defRPr sz="2400">
                  <a:solidFill>
                    <a:schemeClr val="tx1"/>
                  </a:solidFill>
                  <a:latin typeface="Verdana" pitchFamily="34" charset="0"/>
                </a:defRPr>
              </a:lvl4pPr>
              <a:lvl5pPr marL="2057400" indent="-228600" eaLnBrk="0" hangingPunct="0">
                <a:defRPr sz="2400">
                  <a:solidFill>
                    <a:schemeClr val="tx1"/>
                  </a:solidFill>
                  <a:latin typeface="Verdana" pitchFamily="34" charset="0"/>
                </a:defRPr>
              </a:lvl5pPr>
              <a:lvl6pPr marL="2514600" indent="-228600" eaLnBrk="0" fontAlgn="base" hangingPunct="0">
                <a:spcBef>
                  <a:spcPct val="0"/>
                </a:spcBef>
                <a:spcAft>
                  <a:spcPct val="0"/>
                </a:spcAft>
                <a:defRPr sz="2400">
                  <a:solidFill>
                    <a:schemeClr val="tx1"/>
                  </a:solidFill>
                  <a:latin typeface="Verdana" pitchFamily="34" charset="0"/>
                </a:defRPr>
              </a:lvl6pPr>
              <a:lvl7pPr marL="2971800" indent="-228600" eaLnBrk="0" fontAlgn="base" hangingPunct="0">
                <a:spcBef>
                  <a:spcPct val="0"/>
                </a:spcBef>
                <a:spcAft>
                  <a:spcPct val="0"/>
                </a:spcAft>
                <a:defRPr sz="2400">
                  <a:solidFill>
                    <a:schemeClr val="tx1"/>
                  </a:solidFill>
                  <a:latin typeface="Verdana" pitchFamily="34" charset="0"/>
                </a:defRPr>
              </a:lvl7pPr>
              <a:lvl8pPr marL="3429000" indent="-228600" eaLnBrk="0" fontAlgn="base" hangingPunct="0">
                <a:spcBef>
                  <a:spcPct val="0"/>
                </a:spcBef>
                <a:spcAft>
                  <a:spcPct val="0"/>
                </a:spcAft>
                <a:defRPr sz="2400">
                  <a:solidFill>
                    <a:schemeClr val="tx1"/>
                  </a:solidFill>
                  <a:latin typeface="Verdana" pitchFamily="34" charset="0"/>
                </a:defRPr>
              </a:lvl8pPr>
              <a:lvl9pPr marL="3886200" indent="-228600" eaLnBrk="0" fontAlgn="base" hangingPunct="0">
                <a:spcBef>
                  <a:spcPct val="0"/>
                </a:spcBef>
                <a:spcAft>
                  <a:spcPct val="0"/>
                </a:spcAft>
                <a:defRPr sz="2400">
                  <a:solidFill>
                    <a:schemeClr val="tx1"/>
                  </a:solidFill>
                  <a:latin typeface="Verdana" pitchFamily="34" charset="0"/>
                </a:defRPr>
              </a:lvl9pPr>
            </a:lstStyle>
            <a:p>
              <a:pPr eaLnBrk="1" hangingPunct="1">
                <a:spcBef>
                  <a:spcPct val="50000"/>
                </a:spcBef>
              </a:pPr>
              <a:r>
                <a:rPr lang="en-US" sz="1800" dirty="0"/>
                <a:t>How?</a:t>
              </a:r>
            </a:p>
          </p:txBody>
        </p:sp>
        <p:sp>
          <p:nvSpPr>
            <p:cNvPr id="20" name="Text Box 18"/>
            <p:cNvSpPr txBox="1">
              <a:spLocks noChangeArrowheads="1"/>
            </p:cNvSpPr>
            <p:nvPr/>
          </p:nvSpPr>
          <p:spPr bwMode="auto">
            <a:xfrm>
              <a:off x="4572000" y="6248400"/>
              <a:ext cx="21336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Verdana" pitchFamily="34" charset="0"/>
                </a:defRPr>
              </a:lvl1pPr>
              <a:lvl2pPr marL="742950" indent="-285750" eaLnBrk="0" hangingPunct="0">
                <a:defRPr sz="2400">
                  <a:solidFill>
                    <a:schemeClr val="tx1"/>
                  </a:solidFill>
                  <a:latin typeface="Verdana" pitchFamily="34" charset="0"/>
                </a:defRPr>
              </a:lvl2pPr>
              <a:lvl3pPr marL="1143000" indent="-228600" eaLnBrk="0" hangingPunct="0">
                <a:defRPr sz="2400">
                  <a:solidFill>
                    <a:schemeClr val="tx1"/>
                  </a:solidFill>
                  <a:latin typeface="Verdana" pitchFamily="34" charset="0"/>
                </a:defRPr>
              </a:lvl3pPr>
              <a:lvl4pPr marL="1600200" indent="-228600" eaLnBrk="0" hangingPunct="0">
                <a:defRPr sz="2400">
                  <a:solidFill>
                    <a:schemeClr val="tx1"/>
                  </a:solidFill>
                  <a:latin typeface="Verdana" pitchFamily="34" charset="0"/>
                </a:defRPr>
              </a:lvl4pPr>
              <a:lvl5pPr marL="2057400" indent="-228600" eaLnBrk="0" hangingPunct="0">
                <a:defRPr sz="2400">
                  <a:solidFill>
                    <a:schemeClr val="tx1"/>
                  </a:solidFill>
                  <a:latin typeface="Verdana" pitchFamily="34" charset="0"/>
                </a:defRPr>
              </a:lvl5pPr>
              <a:lvl6pPr marL="2514600" indent="-228600" eaLnBrk="0" fontAlgn="base" hangingPunct="0">
                <a:spcBef>
                  <a:spcPct val="0"/>
                </a:spcBef>
                <a:spcAft>
                  <a:spcPct val="0"/>
                </a:spcAft>
                <a:defRPr sz="2400">
                  <a:solidFill>
                    <a:schemeClr val="tx1"/>
                  </a:solidFill>
                  <a:latin typeface="Verdana" pitchFamily="34" charset="0"/>
                </a:defRPr>
              </a:lvl6pPr>
              <a:lvl7pPr marL="2971800" indent="-228600" eaLnBrk="0" fontAlgn="base" hangingPunct="0">
                <a:spcBef>
                  <a:spcPct val="0"/>
                </a:spcBef>
                <a:spcAft>
                  <a:spcPct val="0"/>
                </a:spcAft>
                <a:defRPr sz="2400">
                  <a:solidFill>
                    <a:schemeClr val="tx1"/>
                  </a:solidFill>
                  <a:latin typeface="Verdana" pitchFamily="34" charset="0"/>
                </a:defRPr>
              </a:lvl7pPr>
              <a:lvl8pPr marL="3429000" indent="-228600" eaLnBrk="0" fontAlgn="base" hangingPunct="0">
                <a:spcBef>
                  <a:spcPct val="0"/>
                </a:spcBef>
                <a:spcAft>
                  <a:spcPct val="0"/>
                </a:spcAft>
                <a:defRPr sz="2400">
                  <a:solidFill>
                    <a:schemeClr val="tx1"/>
                  </a:solidFill>
                  <a:latin typeface="Verdana" pitchFamily="34" charset="0"/>
                </a:defRPr>
              </a:lvl8pPr>
              <a:lvl9pPr marL="3886200" indent="-228600" eaLnBrk="0" fontAlgn="base" hangingPunct="0">
                <a:spcBef>
                  <a:spcPct val="0"/>
                </a:spcBef>
                <a:spcAft>
                  <a:spcPct val="0"/>
                </a:spcAft>
                <a:defRPr sz="2400">
                  <a:solidFill>
                    <a:schemeClr val="tx1"/>
                  </a:solidFill>
                  <a:latin typeface="Verdana" pitchFamily="34" charset="0"/>
                </a:defRPr>
              </a:lvl9pPr>
            </a:lstStyle>
            <a:p>
              <a:pPr eaLnBrk="1" hangingPunct="1">
                <a:spcBef>
                  <a:spcPct val="50000"/>
                </a:spcBef>
              </a:pPr>
              <a:r>
                <a:rPr lang="en-US" sz="1800" dirty="0"/>
                <a:t>Why? So what?</a:t>
              </a:r>
            </a:p>
          </p:txBody>
        </p:sp>
      </p:grpSp>
    </p:spTree>
    <p:extLst>
      <p:ext uri="{BB962C8B-B14F-4D97-AF65-F5344CB8AC3E}">
        <p14:creationId xmlns:p14="http://schemas.microsoft.com/office/powerpoint/2010/main" val="401666753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a:t>Logic Models in Public Health Program Management</a:t>
            </a:r>
          </a:p>
        </p:txBody>
      </p:sp>
      <p:sp>
        <p:nvSpPr>
          <p:cNvPr id="3" name="Content Placeholder 2"/>
          <p:cNvSpPr>
            <a:spLocks noGrp="1"/>
          </p:cNvSpPr>
          <p:nvPr>
            <p:ph idx="1"/>
          </p:nvPr>
        </p:nvSpPr>
        <p:spPr/>
        <p:txBody>
          <a:bodyPr>
            <a:noAutofit/>
          </a:bodyPr>
          <a:lstStyle/>
          <a:p>
            <a:pPr marL="114300" indent="0">
              <a:buNone/>
            </a:pPr>
            <a:r>
              <a:rPr lang="en-US" sz="2800" b="1" dirty="0"/>
              <a:t>Context for Logic </a:t>
            </a:r>
            <a:r>
              <a:rPr lang="en-US" sz="2800" b="1" dirty="0" smtClean="0"/>
              <a:t>Models:</a:t>
            </a:r>
          </a:p>
          <a:p>
            <a:r>
              <a:rPr lang="en-US" sz="2600" dirty="0"/>
              <a:t>Quality improvement in public health is the use of a process, such as Plan-Do-Study-Act, which is focused on activities that are responsive to community needs and improving population health. </a:t>
            </a:r>
          </a:p>
          <a:p>
            <a:r>
              <a:rPr lang="en-US" sz="2600" dirty="0"/>
              <a:t>Refers to a continuous and ongoing effort to achieve measureable improvements in the efficiency, effectiveness, performance, accountability, outcomes, and other indicators of quality service. </a:t>
            </a:r>
          </a:p>
          <a:p>
            <a:endParaRPr lang="en-US" sz="2600" dirty="0"/>
          </a:p>
        </p:txBody>
      </p:sp>
      <p:sp>
        <p:nvSpPr>
          <p:cNvPr id="4" name="Footer Placeholder 3"/>
          <p:cNvSpPr>
            <a:spLocks noGrp="1"/>
          </p:cNvSpPr>
          <p:nvPr>
            <p:ph type="ftr" sz="quarter" idx="11"/>
          </p:nvPr>
        </p:nvSpPr>
        <p:spPr/>
        <p:txBody>
          <a:bodyPr/>
          <a:lstStyle/>
          <a:p>
            <a:r>
              <a:rPr lang="en-US" smtClean="0"/>
              <a:t>Dr. Mohammed Alahmed</a:t>
            </a:r>
            <a:endParaRPr lang="en-US"/>
          </a:p>
        </p:txBody>
      </p:sp>
      <p:sp>
        <p:nvSpPr>
          <p:cNvPr id="5" name="Slide Number Placeholder 4"/>
          <p:cNvSpPr>
            <a:spLocks noGrp="1"/>
          </p:cNvSpPr>
          <p:nvPr>
            <p:ph type="sldNum" sz="quarter" idx="12"/>
          </p:nvPr>
        </p:nvSpPr>
        <p:spPr/>
        <p:txBody>
          <a:bodyPr/>
          <a:lstStyle/>
          <a:p>
            <a:fld id="{07294092-B58F-4585-8A97-3F3D36448630}" type="slidenum">
              <a:rPr lang="en-US" smtClean="0"/>
              <a:t>34</a:t>
            </a:fld>
            <a:endParaRPr lang="en-US"/>
          </a:p>
        </p:txBody>
      </p:sp>
    </p:spTree>
    <p:extLst>
      <p:ext uri="{BB962C8B-B14F-4D97-AF65-F5344CB8AC3E}">
        <p14:creationId xmlns:p14="http://schemas.microsoft.com/office/powerpoint/2010/main" val="196815988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a:t>Example Logic Model</a:t>
            </a:r>
          </a:p>
        </p:txBody>
      </p:sp>
      <p:sp>
        <p:nvSpPr>
          <p:cNvPr id="4" name="Footer Placeholder 3"/>
          <p:cNvSpPr>
            <a:spLocks noGrp="1"/>
          </p:cNvSpPr>
          <p:nvPr>
            <p:ph type="ftr" sz="quarter" idx="11"/>
          </p:nvPr>
        </p:nvSpPr>
        <p:spPr/>
        <p:txBody>
          <a:bodyPr/>
          <a:lstStyle/>
          <a:p>
            <a:r>
              <a:rPr lang="en-US" smtClean="0"/>
              <a:t>Dr. Mohammed Alahmed</a:t>
            </a:r>
            <a:endParaRPr lang="en-US"/>
          </a:p>
        </p:txBody>
      </p:sp>
      <p:sp>
        <p:nvSpPr>
          <p:cNvPr id="5" name="Slide Number Placeholder 4"/>
          <p:cNvSpPr>
            <a:spLocks noGrp="1"/>
          </p:cNvSpPr>
          <p:nvPr>
            <p:ph type="sldNum" sz="quarter" idx="12"/>
          </p:nvPr>
        </p:nvSpPr>
        <p:spPr/>
        <p:txBody>
          <a:bodyPr/>
          <a:lstStyle/>
          <a:p>
            <a:fld id="{07294092-B58F-4585-8A97-3F3D36448630}" type="slidenum">
              <a:rPr lang="en-US" smtClean="0"/>
              <a:t>35</a:t>
            </a:fld>
            <a:endParaRPr lang="en-US"/>
          </a:p>
        </p:txBody>
      </p:sp>
      <p:grpSp>
        <p:nvGrpSpPr>
          <p:cNvPr id="6" name="Group 5"/>
          <p:cNvGrpSpPr/>
          <p:nvPr/>
        </p:nvGrpSpPr>
        <p:grpSpPr>
          <a:xfrm>
            <a:off x="35496" y="1628800"/>
            <a:ext cx="8424936" cy="4800600"/>
            <a:chOff x="304800" y="1828800"/>
            <a:chExt cx="8610600" cy="4800600"/>
          </a:xfrm>
        </p:grpSpPr>
        <p:sp>
          <p:nvSpPr>
            <p:cNvPr id="7" name="Text Box 6"/>
            <p:cNvSpPr txBox="1">
              <a:spLocks noChangeArrowheads="1"/>
            </p:cNvSpPr>
            <p:nvPr/>
          </p:nvSpPr>
          <p:spPr bwMode="auto">
            <a:xfrm>
              <a:off x="304800" y="1828800"/>
              <a:ext cx="1828800" cy="4800600"/>
            </a:xfrm>
            <a:prstGeom prst="rect">
              <a:avLst/>
            </a:prstGeom>
            <a:solidFill>
              <a:srgbClr val="CCFFCC"/>
            </a:solidFill>
            <a:ln w="9525">
              <a:solidFill>
                <a:schemeClr val="accent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eaLnBrk="0" hangingPunct="0">
                <a:defRPr sz="2400">
                  <a:solidFill>
                    <a:schemeClr val="tx1"/>
                  </a:solidFill>
                  <a:latin typeface="Verdana" pitchFamily="34" charset="0"/>
                </a:defRPr>
              </a:lvl1pPr>
              <a:lvl2pPr marL="742950" indent="-285750" eaLnBrk="0" hangingPunct="0">
                <a:defRPr sz="2400">
                  <a:solidFill>
                    <a:schemeClr val="tx1"/>
                  </a:solidFill>
                  <a:latin typeface="Verdana" pitchFamily="34" charset="0"/>
                </a:defRPr>
              </a:lvl2pPr>
              <a:lvl3pPr marL="1143000" indent="-228600" eaLnBrk="0" hangingPunct="0">
                <a:defRPr sz="2400">
                  <a:solidFill>
                    <a:schemeClr val="tx1"/>
                  </a:solidFill>
                  <a:latin typeface="Verdana" pitchFamily="34" charset="0"/>
                </a:defRPr>
              </a:lvl3pPr>
              <a:lvl4pPr marL="1600200" indent="-228600" eaLnBrk="0" hangingPunct="0">
                <a:defRPr sz="2400">
                  <a:solidFill>
                    <a:schemeClr val="tx1"/>
                  </a:solidFill>
                  <a:latin typeface="Verdana" pitchFamily="34" charset="0"/>
                </a:defRPr>
              </a:lvl4pPr>
              <a:lvl5pPr marL="2057400" indent="-228600" eaLnBrk="0" hangingPunct="0">
                <a:defRPr sz="2400">
                  <a:solidFill>
                    <a:schemeClr val="tx1"/>
                  </a:solidFill>
                  <a:latin typeface="Verdana" pitchFamily="34" charset="0"/>
                </a:defRPr>
              </a:lvl5pPr>
              <a:lvl6pPr marL="2514600" indent="-228600" eaLnBrk="0" fontAlgn="base" hangingPunct="0">
                <a:spcBef>
                  <a:spcPct val="0"/>
                </a:spcBef>
                <a:spcAft>
                  <a:spcPct val="0"/>
                </a:spcAft>
                <a:defRPr sz="2400">
                  <a:solidFill>
                    <a:schemeClr val="tx1"/>
                  </a:solidFill>
                  <a:latin typeface="Verdana" pitchFamily="34" charset="0"/>
                </a:defRPr>
              </a:lvl6pPr>
              <a:lvl7pPr marL="2971800" indent="-228600" eaLnBrk="0" fontAlgn="base" hangingPunct="0">
                <a:spcBef>
                  <a:spcPct val="0"/>
                </a:spcBef>
                <a:spcAft>
                  <a:spcPct val="0"/>
                </a:spcAft>
                <a:defRPr sz="2400">
                  <a:solidFill>
                    <a:schemeClr val="tx1"/>
                  </a:solidFill>
                  <a:latin typeface="Verdana" pitchFamily="34" charset="0"/>
                </a:defRPr>
              </a:lvl7pPr>
              <a:lvl8pPr marL="3429000" indent="-228600" eaLnBrk="0" fontAlgn="base" hangingPunct="0">
                <a:spcBef>
                  <a:spcPct val="0"/>
                </a:spcBef>
                <a:spcAft>
                  <a:spcPct val="0"/>
                </a:spcAft>
                <a:defRPr sz="2400">
                  <a:solidFill>
                    <a:schemeClr val="tx1"/>
                  </a:solidFill>
                  <a:latin typeface="Verdana" pitchFamily="34" charset="0"/>
                </a:defRPr>
              </a:lvl8pPr>
              <a:lvl9pPr marL="3886200" indent="-228600" eaLnBrk="0" fontAlgn="base" hangingPunct="0">
                <a:spcBef>
                  <a:spcPct val="0"/>
                </a:spcBef>
                <a:spcAft>
                  <a:spcPct val="0"/>
                </a:spcAft>
                <a:defRPr sz="2400">
                  <a:solidFill>
                    <a:schemeClr val="tx1"/>
                  </a:solidFill>
                  <a:latin typeface="Verdana" pitchFamily="34" charset="0"/>
                </a:defRPr>
              </a:lvl9pPr>
            </a:lstStyle>
            <a:p>
              <a:pPr algn="ctr" eaLnBrk="1" hangingPunct="1">
                <a:spcBef>
                  <a:spcPct val="50000"/>
                </a:spcBef>
              </a:pPr>
              <a:r>
                <a:rPr lang="en-US" sz="2000" b="1" dirty="0">
                  <a:latin typeface="Comic Sans MS" pitchFamily="66" charset="0"/>
                </a:rPr>
                <a:t>Resources</a:t>
              </a:r>
            </a:p>
            <a:p>
              <a:pPr eaLnBrk="1" hangingPunct="1">
                <a:spcBef>
                  <a:spcPct val="50000"/>
                </a:spcBef>
              </a:pPr>
              <a:r>
                <a:rPr lang="en-US" sz="1400" dirty="0">
                  <a:latin typeface="Comic Sans MS" pitchFamily="66" charset="0"/>
                </a:rPr>
                <a:t>Dental Clinic Coordinator</a:t>
              </a:r>
            </a:p>
            <a:p>
              <a:pPr eaLnBrk="1" hangingPunct="1">
                <a:spcBef>
                  <a:spcPct val="50000"/>
                </a:spcBef>
              </a:pPr>
              <a:r>
                <a:rPr lang="en-US" sz="1400" dirty="0">
                  <a:latin typeface="Comic Sans MS" pitchFamily="66" charset="0"/>
                </a:rPr>
                <a:t>Community Health Director</a:t>
              </a:r>
            </a:p>
            <a:p>
              <a:pPr eaLnBrk="1" hangingPunct="1">
                <a:spcBef>
                  <a:spcPct val="50000"/>
                </a:spcBef>
              </a:pPr>
              <a:r>
                <a:rPr lang="en-US" sz="1400" dirty="0">
                  <a:latin typeface="Comic Sans MS" pitchFamily="66" charset="0"/>
                </a:rPr>
                <a:t>Staff dentist</a:t>
              </a:r>
            </a:p>
            <a:p>
              <a:pPr eaLnBrk="1" hangingPunct="1">
                <a:spcBef>
                  <a:spcPct val="50000"/>
                </a:spcBef>
              </a:pPr>
              <a:r>
                <a:rPr lang="en-US" sz="1400" dirty="0">
                  <a:latin typeface="Comic Sans MS" pitchFamily="66" charset="0"/>
                </a:rPr>
                <a:t>Staff pediatrician</a:t>
              </a:r>
            </a:p>
            <a:p>
              <a:pPr eaLnBrk="1" hangingPunct="1">
                <a:spcBef>
                  <a:spcPct val="50000"/>
                </a:spcBef>
              </a:pPr>
              <a:r>
                <a:rPr lang="en-US" sz="1400" dirty="0">
                  <a:latin typeface="Comic Sans MS" pitchFamily="66" charset="0"/>
                </a:rPr>
                <a:t>Medical providers</a:t>
              </a:r>
            </a:p>
            <a:p>
              <a:pPr eaLnBrk="1" hangingPunct="1">
                <a:spcBef>
                  <a:spcPct val="50000"/>
                </a:spcBef>
              </a:pPr>
              <a:r>
                <a:rPr lang="en-US" sz="1400" dirty="0">
                  <a:latin typeface="Comic Sans MS" pitchFamily="66" charset="0"/>
                </a:rPr>
                <a:t>Money for supplies</a:t>
              </a:r>
            </a:p>
            <a:p>
              <a:pPr eaLnBrk="1" hangingPunct="1">
                <a:spcBef>
                  <a:spcPct val="50000"/>
                </a:spcBef>
              </a:pPr>
              <a:endParaRPr lang="en-US" sz="1400" i="1" dirty="0">
                <a:latin typeface="Comic Sans MS" pitchFamily="66" charset="0"/>
              </a:endParaRPr>
            </a:p>
            <a:p>
              <a:pPr eaLnBrk="1" hangingPunct="1">
                <a:spcBef>
                  <a:spcPct val="50000"/>
                </a:spcBef>
              </a:pPr>
              <a:endParaRPr lang="en-US" sz="1600" i="1" dirty="0">
                <a:latin typeface="Comic Sans MS" pitchFamily="66" charset="0"/>
              </a:endParaRPr>
            </a:p>
            <a:p>
              <a:pPr eaLnBrk="1" hangingPunct="1">
                <a:spcBef>
                  <a:spcPct val="50000"/>
                </a:spcBef>
              </a:pPr>
              <a:endParaRPr lang="en-US" sz="2000" i="1" dirty="0">
                <a:latin typeface="Comic Sans MS" pitchFamily="66" charset="0"/>
              </a:endParaRPr>
            </a:p>
            <a:p>
              <a:pPr eaLnBrk="1" hangingPunct="1">
                <a:spcBef>
                  <a:spcPct val="50000"/>
                </a:spcBef>
              </a:pPr>
              <a:endParaRPr lang="en-US" sz="2000" i="1" dirty="0">
                <a:latin typeface="Comic Sans MS" pitchFamily="66" charset="0"/>
              </a:endParaRPr>
            </a:p>
            <a:p>
              <a:pPr eaLnBrk="1" hangingPunct="1">
                <a:spcBef>
                  <a:spcPct val="50000"/>
                </a:spcBef>
              </a:pPr>
              <a:endParaRPr lang="en-US" sz="2000" i="1" dirty="0">
                <a:latin typeface="Comic Sans MS" pitchFamily="66" charset="0"/>
              </a:endParaRPr>
            </a:p>
          </p:txBody>
        </p:sp>
        <p:sp>
          <p:nvSpPr>
            <p:cNvPr id="8" name="Text Box 7"/>
            <p:cNvSpPr txBox="1">
              <a:spLocks noChangeArrowheads="1"/>
            </p:cNvSpPr>
            <p:nvPr/>
          </p:nvSpPr>
          <p:spPr bwMode="auto">
            <a:xfrm>
              <a:off x="2362200" y="1828800"/>
              <a:ext cx="1905000" cy="4800600"/>
            </a:xfrm>
            <a:prstGeom prst="rect">
              <a:avLst/>
            </a:prstGeom>
            <a:solidFill>
              <a:srgbClr val="99CCFF"/>
            </a:solidFill>
            <a:ln w="9525">
              <a:solidFill>
                <a:schemeClr val="accent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eaLnBrk="0" hangingPunct="0">
                <a:defRPr sz="2400">
                  <a:solidFill>
                    <a:schemeClr val="tx1"/>
                  </a:solidFill>
                  <a:latin typeface="Verdana" pitchFamily="34" charset="0"/>
                </a:defRPr>
              </a:lvl1pPr>
              <a:lvl2pPr marL="742950" indent="-285750" eaLnBrk="0" hangingPunct="0">
                <a:defRPr sz="2400">
                  <a:solidFill>
                    <a:schemeClr val="tx1"/>
                  </a:solidFill>
                  <a:latin typeface="Verdana" pitchFamily="34" charset="0"/>
                </a:defRPr>
              </a:lvl2pPr>
              <a:lvl3pPr marL="1143000" indent="-228600" eaLnBrk="0" hangingPunct="0">
                <a:defRPr sz="2400">
                  <a:solidFill>
                    <a:schemeClr val="tx1"/>
                  </a:solidFill>
                  <a:latin typeface="Verdana" pitchFamily="34" charset="0"/>
                </a:defRPr>
              </a:lvl3pPr>
              <a:lvl4pPr marL="1600200" indent="-228600" eaLnBrk="0" hangingPunct="0">
                <a:defRPr sz="2400">
                  <a:solidFill>
                    <a:schemeClr val="tx1"/>
                  </a:solidFill>
                  <a:latin typeface="Verdana" pitchFamily="34" charset="0"/>
                </a:defRPr>
              </a:lvl4pPr>
              <a:lvl5pPr marL="2057400" indent="-228600" eaLnBrk="0" hangingPunct="0">
                <a:defRPr sz="2400">
                  <a:solidFill>
                    <a:schemeClr val="tx1"/>
                  </a:solidFill>
                  <a:latin typeface="Verdana" pitchFamily="34" charset="0"/>
                </a:defRPr>
              </a:lvl5pPr>
              <a:lvl6pPr marL="2514600" indent="-228600" eaLnBrk="0" fontAlgn="base" hangingPunct="0">
                <a:spcBef>
                  <a:spcPct val="0"/>
                </a:spcBef>
                <a:spcAft>
                  <a:spcPct val="0"/>
                </a:spcAft>
                <a:defRPr sz="2400">
                  <a:solidFill>
                    <a:schemeClr val="tx1"/>
                  </a:solidFill>
                  <a:latin typeface="Verdana" pitchFamily="34" charset="0"/>
                </a:defRPr>
              </a:lvl6pPr>
              <a:lvl7pPr marL="2971800" indent="-228600" eaLnBrk="0" fontAlgn="base" hangingPunct="0">
                <a:spcBef>
                  <a:spcPct val="0"/>
                </a:spcBef>
                <a:spcAft>
                  <a:spcPct val="0"/>
                </a:spcAft>
                <a:defRPr sz="2400">
                  <a:solidFill>
                    <a:schemeClr val="tx1"/>
                  </a:solidFill>
                  <a:latin typeface="Verdana" pitchFamily="34" charset="0"/>
                </a:defRPr>
              </a:lvl7pPr>
              <a:lvl8pPr marL="3429000" indent="-228600" eaLnBrk="0" fontAlgn="base" hangingPunct="0">
                <a:spcBef>
                  <a:spcPct val="0"/>
                </a:spcBef>
                <a:spcAft>
                  <a:spcPct val="0"/>
                </a:spcAft>
                <a:defRPr sz="2400">
                  <a:solidFill>
                    <a:schemeClr val="tx1"/>
                  </a:solidFill>
                  <a:latin typeface="Verdana" pitchFamily="34" charset="0"/>
                </a:defRPr>
              </a:lvl8pPr>
              <a:lvl9pPr marL="3886200" indent="-228600" eaLnBrk="0" fontAlgn="base" hangingPunct="0">
                <a:spcBef>
                  <a:spcPct val="0"/>
                </a:spcBef>
                <a:spcAft>
                  <a:spcPct val="0"/>
                </a:spcAft>
                <a:defRPr sz="2400">
                  <a:solidFill>
                    <a:schemeClr val="tx1"/>
                  </a:solidFill>
                  <a:latin typeface="Verdana" pitchFamily="34" charset="0"/>
                </a:defRPr>
              </a:lvl9pPr>
            </a:lstStyle>
            <a:p>
              <a:pPr algn="ctr" eaLnBrk="1" hangingPunct="1">
                <a:spcBef>
                  <a:spcPct val="50000"/>
                </a:spcBef>
              </a:pPr>
              <a:r>
                <a:rPr lang="en-US" sz="2000" b="1" dirty="0">
                  <a:latin typeface="Comic Sans MS" pitchFamily="66" charset="0"/>
                </a:rPr>
                <a:t>Activities</a:t>
              </a:r>
            </a:p>
            <a:p>
              <a:pPr eaLnBrk="1" hangingPunct="1">
                <a:spcBef>
                  <a:spcPct val="50000"/>
                </a:spcBef>
              </a:pPr>
              <a:r>
                <a:rPr lang="en-US" sz="1400" b="1" dirty="0">
                  <a:latin typeface="Comic Sans MS" pitchFamily="66" charset="0"/>
                </a:rPr>
                <a:t>Training</a:t>
              </a:r>
            </a:p>
            <a:p>
              <a:pPr eaLnBrk="1" hangingPunct="1">
                <a:buFontTx/>
                <a:buChar char="•"/>
              </a:pPr>
              <a:r>
                <a:rPr lang="en-US" sz="1400" dirty="0">
                  <a:latin typeface="Comic Sans MS" pitchFamily="66" charset="0"/>
                </a:rPr>
                <a:t>Develop curriculum</a:t>
              </a:r>
            </a:p>
            <a:p>
              <a:pPr eaLnBrk="1" hangingPunct="1">
                <a:buFontTx/>
                <a:buChar char="•"/>
              </a:pPr>
              <a:r>
                <a:rPr lang="en-US" sz="1400" dirty="0">
                  <a:latin typeface="Comic Sans MS" pitchFamily="66" charset="0"/>
                </a:rPr>
                <a:t>Two one-hour didactic trainings to medical providers in oral health assessment</a:t>
              </a:r>
            </a:p>
            <a:p>
              <a:pPr eaLnBrk="1" hangingPunct="1">
                <a:buFontTx/>
                <a:buChar char="•"/>
              </a:pPr>
              <a:r>
                <a:rPr lang="en-US" sz="1400" dirty="0">
                  <a:latin typeface="Comic Sans MS" pitchFamily="66" charset="0"/>
                </a:rPr>
                <a:t>One-on-one training to medical providers on oral health </a:t>
              </a:r>
            </a:p>
            <a:p>
              <a:pPr eaLnBrk="1" hangingPunct="1"/>
              <a:endParaRPr lang="en-US" sz="1400" dirty="0">
                <a:latin typeface="Comic Sans MS" pitchFamily="66" charset="0"/>
              </a:endParaRPr>
            </a:p>
            <a:p>
              <a:pPr eaLnBrk="1" hangingPunct="1"/>
              <a:endParaRPr lang="en-US" sz="1400" b="1" dirty="0">
                <a:latin typeface="Comic Sans MS" pitchFamily="66" charset="0"/>
              </a:endParaRPr>
            </a:p>
            <a:p>
              <a:pPr eaLnBrk="1" hangingPunct="1"/>
              <a:r>
                <a:rPr lang="en-US" sz="1400" b="1" dirty="0">
                  <a:latin typeface="Comic Sans MS" pitchFamily="66" charset="0"/>
                </a:rPr>
                <a:t>Outreach</a:t>
              </a:r>
            </a:p>
            <a:p>
              <a:pPr eaLnBrk="1" hangingPunct="1">
                <a:buFontTx/>
                <a:buChar char="•"/>
              </a:pPr>
              <a:r>
                <a:rPr lang="en-US" sz="1400" dirty="0">
                  <a:latin typeface="Comic Sans MS" pitchFamily="66" charset="0"/>
                </a:rPr>
                <a:t>Order dental supplies for packets</a:t>
              </a:r>
            </a:p>
            <a:p>
              <a:pPr eaLnBrk="1" hangingPunct="1">
                <a:buFontTx/>
                <a:buChar char="•"/>
              </a:pPr>
              <a:r>
                <a:rPr lang="en-US" sz="1400" dirty="0">
                  <a:latin typeface="Comic Sans MS" pitchFamily="66" charset="0"/>
                </a:rPr>
                <a:t>Make up packets</a:t>
              </a:r>
            </a:p>
            <a:p>
              <a:pPr eaLnBrk="1" hangingPunct="1">
                <a:buFontTx/>
                <a:buChar char="•"/>
              </a:pPr>
              <a:r>
                <a:rPr lang="en-US" sz="1400" dirty="0">
                  <a:latin typeface="Comic Sans MS" pitchFamily="66" charset="0"/>
                </a:rPr>
                <a:t>Distribute to parents at end of each visit</a:t>
              </a:r>
            </a:p>
            <a:p>
              <a:pPr eaLnBrk="1" hangingPunct="1"/>
              <a:endParaRPr lang="en-US" sz="2000" i="1" dirty="0">
                <a:latin typeface="Comic Sans MS" pitchFamily="66" charset="0"/>
              </a:endParaRPr>
            </a:p>
            <a:p>
              <a:pPr eaLnBrk="1" hangingPunct="1"/>
              <a:endParaRPr lang="en-US" sz="2000" i="1" dirty="0">
                <a:latin typeface="Comic Sans MS" pitchFamily="66" charset="0"/>
              </a:endParaRPr>
            </a:p>
          </p:txBody>
        </p:sp>
        <p:sp>
          <p:nvSpPr>
            <p:cNvPr id="9" name="Text Box 8"/>
            <p:cNvSpPr txBox="1">
              <a:spLocks noChangeArrowheads="1"/>
            </p:cNvSpPr>
            <p:nvPr/>
          </p:nvSpPr>
          <p:spPr bwMode="auto">
            <a:xfrm>
              <a:off x="4572000" y="1828800"/>
              <a:ext cx="1981200" cy="4800600"/>
            </a:xfrm>
            <a:prstGeom prst="rect">
              <a:avLst/>
            </a:prstGeom>
            <a:solidFill>
              <a:srgbClr val="FFCC99"/>
            </a:solidFill>
            <a:ln w="9525">
              <a:solidFill>
                <a:schemeClr val="accent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eaLnBrk="0" hangingPunct="0">
                <a:defRPr sz="2400">
                  <a:solidFill>
                    <a:schemeClr val="tx1"/>
                  </a:solidFill>
                  <a:latin typeface="Verdana" pitchFamily="34" charset="0"/>
                </a:defRPr>
              </a:lvl1pPr>
              <a:lvl2pPr marL="742950" indent="-285750" eaLnBrk="0" hangingPunct="0">
                <a:defRPr sz="2400">
                  <a:solidFill>
                    <a:schemeClr val="tx1"/>
                  </a:solidFill>
                  <a:latin typeface="Verdana" pitchFamily="34" charset="0"/>
                </a:defRPr>
              </a:lvl2pPr>
              <a:lvl3pPr marL="1143000" indent="-228600" eaLnBrk="0" hangingPunct="0">
                <a:defRPr sz="2400">
                  <a:solidFill>
                    <a:schemeClr val="tx1"/>
                  </a:solidFill>
                  <a:latin typeface="Verdana" pitchFamily="34" charset="0"/>
                </a:defRPr>
              </a:lvl3pPr>
              <a:lvl4pPr marL="1600200" indent="-228600" eaLnBrk="0" hangingPunct="0">
                <a:defRPr sz="2400">
                  <a:solidFill>
                    <a:schemeClr val="tx1"/>
                  </a:solidFill>
                  <a:latin typeface="Verdana" pitchFamily="34" charset="0"/>
                </a:defRPr>
              </a:lvl4pPr>
              <a:lvl5pPr marL="2057400" indent="-228600" eaLnBrk="0" hangingPunct="0">
                <a:defRPr sz="2400">
                  <a:solidFill>
                    <a:schemeClr val="tx1"/>
                  </a:solidFill>
                  <a:latin typeface="Verdana" pitchFamily="34" charset="0"/>
                </a:defRPr>
              </a:lvl5pPr>
              <a:lvl6pPr marL="2514600" indent="-228600" eaLnBrk="0" fontAlgn="base" hangingPunct="0">
                <a:spcBef>
                  <a:spcPct val="0"/>
                </a:spcBef>
                <a:spcAft>
                  <a:spcPct val="0"/>
                </a:spcAft>
                <a:defRPr sz="2400">
                  <a:solidFill>
                    <a:schemeClr val="tx1"/>
                  </a:solidFill>
                  <a:latin typeface="Verdana" pitchFamily="34" charset="0"/>
                </a:defRPr>
              </a:lvl6pPr>
              <a:lvl7pPr marL="2971800" indent="-228600" eaLnBrk="0" fontAlgn="base" hangingPunct="0">
                <a:spcBef>
                  <a:spcPct val="0"/>
                </a:spcBef>
                <a:spcAft>
                  <a:spcPct val="0"/>
                </a:spcAft>
                <a:defRPr sz="2400">
                  <a:solidFill>
                    <a:schemeClr val="tx1"/>
                  </a:solidFill>
                  <a:latin typeface="Verdana" pitchFamily="34" charset="0"/>
                </a:defRPr>
              </a:lvl7pPr>
              <a:lvl8pPr marL="3429000" indent="-228600" eaLnBrk="0" fontAlgn="base" hangingPunct="0">
                <a:spcBef>
                  <a:spcPct val="0"/>
                </a:spcBef>
                <a:spcAft>
                  <a:spcPct val="0"/>
                </a:spcAft>
                <a:defRPr sz="2400">
                  <a:solidFill>
                    <a:schemeClr val="tx1"/>
                  </a:solidFill>
                  <a:latin typeface="Verdana" pitchFamily="34" charset="0"/>
                </a:defRPr>
              </a:lvl8pPr>
              <a:lvl9pPr marL="3886200" indent="-228600" eaLnBrk="0" fontAlgn="base" hangingPunct="0">
                <a:spcBef>
                  <a:spcPct val="0"/>
                </a:spcBef>
                <a:spcAft>
                  <a:spcPct val="0"/>
                </a:spcAft>
                <a:defRPr sz="2400">
                  <a:solidFill>
                    <a:schemeClr val="tx1"/>
                  </a:solidFill>
                  <a:latin typeface="Verdana" pitchFamily="34" charset="0"/>
                </a:defRPr>
              </a:lvl9pPr>
            </a:lstStyle>
            <a:p>
              <a:pPr algn="ctr" eaLnBrk="1" hangingPunct="1">
                <a:spcBef>
                  <a:spcPct val="50000"/>
                </a:spcBef>
              </a:pPr>
              <a:r>
                <a:rPr lang="en-US" sz="2000" b="1" dirty="0">
                  <a:latin typeface="Comic Sans MS" pitchFamily="66" charset="0"/>
                </a:rPr>
                <a:t>Outputs</a:t>
              </a:r>
            </a:p>
            <a:p>
              <a:pPr eaLnBrk="1" hangingPunct="1"/>
              <a:endParaRPr lang="en-US" sz="1200" dirty="0">
                <a:latin typeface="Comic Sans MS" pitchFamily="66" charset="0"/>
              </a:endParaRPr>
            </a:p>
            <a:p>
              <a:pPr eaLnBrk="1" hangingPunct="1"/>
              <a:r>
                <a:rPr lang="en-US" sz="1400" b="1" dirty="0">
                  <a:latin typeface="Comic Sans MS" pitchFamily="66" charset="0"/>
                </a:rPr>
                <a:t>Training</a:t>
              </a:r>
            </a:p>
            <a:p>
              <a:pPr eaLnBrk="1" hangingPunct="1"/>
              <a:r>
                <a:rPr lang="en-US" sz="1400" dirty="0">
                  <a:latin typeface="Comic Sans MS" pitchFamily="66" charset="0"/>
                </a:rPr>
                <a:t># of two-hour trainings held</a:t>
              </a:r>
            </a:p>
            <a:p>
              <a:pPr eaLnBrk="1" hangingPunct="1"/>
              <a:r>
                <a:rPr lang="en-US" sz="1400" dirty="0">
                  <a:latin typeface="Comic Sans MS" pitchFamily="66" charset="0"/>
                </a:rPr>
                <a:t># of one-on-one trainings held</a:t>
              </a:r>
            </a:p>
            <a:p>
              <a:pPr eaLnBrk="1" hangingPunct="1"/>
              <a:r>
                <a:rPr lang="en-US" sz="1400" dirty="0">
                  <a:latin typeface="Comic Sans MS" pitchFamily="66" charset="0"/>
                </a:rPr>
                <a:t># of medical providers trained</a:t>
              </a:r>
            </a:p>
            <a:p>
              <a:pPr eaLnBrk="1" hangingPunct="1"/>
              <a:endParaRPr lang="en-US" sz="1400" b="1" dirty="0">
                <a:latin typeface="Comic Sans MS" pitchFamily="66" charset="0"/>
              </a:endParaRPr>
            </a:p>
            <a:p>
              <a:pPr eaLnBrk="1" hangingPunct="1"/>
              <a:endParaRPr lang="en-US" sz="1400" b="1" dirty="0">
                <a:latin typeface="Comic Sans MS" pitchFamily="66" charset="0"/>
              </a:endParaRPr>
            </a:p>
            <a:p>
              <a:pPr eaLnBrk="1" hangingPunct="1"/>
              <a:endParaRPr lang="en-US" sz="1400" b="1" dirty="0">
                <a:latin typeface="Comic Sans MS" pitchFamily="66" charset="0"/>
              </a:endParaRPr>
            </a:p>
            <a:p>
              <a:pPr eaLnBrk="1" hangingPunct="1"/>
              <a:endParaRPr lang="en-US" sz="1400" b="1" dirty="0">
                <a:latin typeface="Comic Sans MS" pitchFamily="66" charset="0"/>
              </a:endParaRPr>
            </a:p>
            <a:p>
              <a:pPr eaLnBrk="1" hangingPunct="1"/>
              <a:r>
                <a:rPr lang="en-US" sz="1400" b="1" dirty="0">
                  <a:latin typeface="Comic Sans MS" pitchFamily="66" charset="0"/>
                </a:rPr>
                <a:t>Outreach</a:t>
              </a:r>
            </a:p>
            <a:p>
              <a:pPr eaLnBrk="1" hangingPunct="1"/>
              <a:r>
                <a:rPr lang="en-US" sz="1400" dirty="0">
                  <a:latin typeface="Comic Sans MS" pitchFamily="66" charset="0"/>
                </a:rPr>
                <a:t># of parents/children receiving packets</a:t>
              </a:r>
            </a:p>
            <a:p>
              <a:pPr eaLnBrk="1" hangingPunct="1"/>
              <a:endParaRPr lang="en-US" sz="1200" dirty="0">
                <a:latin typeface="Comic Sans MS" pitchFamily="66" charset="0"/>
              </a:endParaRPr>
            </a:p>
            <a:p>
              <a:pPr eaLnBrk="1" hangingPunct="1">
                <a:spcBef>
                  <a:spcPct val="50000"/>
                </a:spcBef>
              </a:pPr>
              <a:endParaRPr lang="en-US" sz="1200" dirty="0">
                <a:solidFill>
                  <a:srgbClr val="FF3300"/>
                </a:solidFill>
                <a:latin typeface="Arial" charset="0"/>
              </a:endParaRPr>
            </a:p>
            <a:p>
              <a:pPr eaLnBrk="1" hangingPunct="1">
                <a:spcBef>
                  <a:spcPct val="50000"/>
                </a:spcBef>
              </a:pPr>
              <a:endParaRPr lang="en-US" sz="1200" dirty="0">
                <a:solidFill>
                  <a:srgbClr val="FF3300"/>
                </a:solidFill>
                <a:latin typeface="Arial" charset="0"/>
              </a:endParaRPr>
            </a:p>
            <a:p>
              <a:pPr eaLnBrk="1" hangingPunct="1">
                <a:spcBef>
                  <a:spcPct val="50000"/>
                </a:spcBef>
              </a:pPr>
              <a:endParaRPr lang="en-US" sz="1200" dirty="0">
                <a:solidFill>
                  <a:srgbClr val="FF3300"/>
                </a:solidFill>
                <a:latin typeface="Arial" charset="0"/>
              </a:endParaRPr>
            </a:p>
          </p:txBody>
        </p:sp>
        <p:sp>
          <p:nvSpPr>
            <p:cNvPr id="10" name="Text Box 9"/>
            <p:cNvSpPr txBox="1">
              <a:spLocks noChangeArrowheads="1"/>
            </p:cNvSpPr>
            <p:nvPr/>
          </p:nvSpPr>
          <p:spPr bwMode="auto">
            <a:xfrm>
              <a:off x="6858000" y="1828800"/>
              <a:ext cx="2057400" cy="4800600"/>
            </a:xfrm>
            <a:prstGeom prst="rect">
              <a:avLst/>
            </a:prstGeom>
            <a:solidFill>
              <a:srgbClr val="FFCCFF"/>
            </a:solidFill>
            <a:ln w="9525">
              <a:solidFill>
                <a:schemeClr val="accent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eaLnBrk="0" hangingPunct="0">
                <a:defRPr sz="2400">
                  <a:solidFill>
                    <a:schemeClr val="tx1"/>
                  </a:solidFill>
                  <a:latin typeface="Verdana" pitchFamily="34" charset="0"/>
                </a:defRPr>
              </a:lvl1pPr>
              <a:lvl2pPr marL="742950" indent="-285750" eaLnBrk="0" hangingPunct="0">
                <a:defRPr sz="2400">
                  <a:solidFill>
                    <a:schemeClr val="tx1"/>
                  </a:solidFill>
                  <a:latin typeface="Verdana" pitchFamily="34" charset="0"/>
                </a:defRPr>
              </a:lvl2pPr>
              <a:lvl3pPr marL="1143000" indent="-228600" eaLnBrk="0" hangingPunct="0">
                <a:defRPr sz="2400">
                  <a:solidFill>
                    <a:schemeClr val="tx1"/>
                  </a:solidFill>
                  <a:latin typeface="Verdana" pitchFamily="34" charset="0"/>
                </a:defRPr>
              </a:lvl3pPr>
              <a:lvl4pPr marL="1600200" indent="-228600" eaLnBrk="0" hangingPunct="0">
                <a:defRPr sz="2400">
                  <a:solidFill>
                    <a:schemeClr val="tx1"/>
                  </a:solidFill>
                  <a:latin typeface="Verdana" pitchFamily="34" charset="0"/>
                </a:defRPr>
              </a:lvl4pPr>
              <a:lvl5pPr marL="2057400" indent="-228600" eaLnBrk="0" hangingPunct="0">
                <a:defRPr sz="2400">
                  <a:solidFill>
                    <a:schemeClr val="tx1"/>
                  </a:solidFill>
                  <a:latin typeface="Verdana" pitchFamily="34" charset="0"/>
                </a:defRPr>
              </a:lvl5pPr>
              <a:lvl6pPr marL="2514600" indent="-228600" eaLnBrk="0" fontAlgn="base" hangingPunct="0">
                <a:spcBef>
                  <a:spcPct val="0"/>
                </a:spcBef>
                <a:spcAft>
                  <a:spcPct val="0"/>
                </a:spcAft>
                <a:defRPr sz="2400">
                  <a:solidFill>
                    <a:schemeClr val="tx1"/>
                  </a:solidFill>
                  <a:latin typeface="Verdana" pitchFamily="34" charset="0"/>
                </a:defRPr>
              </a:lvl6pPr>
              <a:lvl7pPr marL="2971800" indent="-228600" eaLnBrk="0" fontAlgn="base" hangingPunct="0">
                <a:spcBef>
                  <a:spcPct val="0"/>
                </a:spcBef>
                <a:spcAft>
                  <a:spcPct val="0"/>
                </a:spcAft>
                <a:defRPr sz="2400">
                  <a:solidFill>
                    <a:schemeClr val="tx1"/>
                  </a:solidFill>
                  <a:latin typeface="Verdana" pitchFamily="34" charset="0"/>
                </a:defRPr>
              </a:lvl7pPr>
              <a:lvl8pPr marL="3429000" indent="-228600" eaLnBrk="0" fontAlgn="base" hangingPunct="0">
                <a:spcBef>
                  <a:spcPct val="0"/>
                </a:spcBef>
                <a:spcAft>
                  <a:spcPct val="0"/>
                </a:spcAft>
                <a:defRPr sz="2400">
                  <a:solidFill>
                    <a:schemeClr val="tx1"/>
                  </a:solidFill>
                  <a:latin typeface="Verdana" pitchFamily="34" charset="0"/>
                </a:defRPr>
              </a:lvl8pPr>
              <a:lvl9pPr marL="3886200" indent="-228600" eaLnBrk="0" fontAlgn="base" hangingPunct="0">
                <a:spcBef>
                  <a:spcPct val="0"/>
                </a:spcBef>
                <a:spcAft>
                  <a:spcPct val="0"/>
                </a:spcAft>
                <a:defRPr sz="2400">
                  <a:solidFill>
                    <a:schemeClr val="tx1"/>
                  </a:solidFill>
                  <a:latin typeface="Verdana" pitchFamily="34" charset="0"/>
                </a:defRPr>
              </a:lvl9pPr>
            </a:lstStyle>
            <a:p>
              <a:pPr algn="ctr" eaLnBrk="1" hangingPunct="1">
                <a:spcBef>
                  <a:spcPct val="50000"/>
                </a:spcBef>
              </a:pPr>
              <a:r>
                <a:rPr lang="en-US" sz="2000" b="1" dirty="0">
                  <a:latin typeface="Comic Sans MS" pitchFamily="66" charset="0"/>
                </a:rPr>
                <a:t>Outcomes</a:t>
              </a:r>
            </a:p>
            <a:p>
              <a:pPr eaLnBrk="1" hangingPunct="1">
                <a:spcBef>
                  <a:spcPct val="50000"/>
                </a:spcBef>
              </a:pPr>
              <a:endParaRPr lang="en-US" sz="1100" dirty="0">
                <a:latin typeface="Comic Sans MS" pitchFamily="66" charset="0"/>
              </a:endParaRPr>
            </a:p>
            <a:p>
              <a:pPr eaLnBrk="1" hangingPunct="1"/>
              <a:r>
                <a:rPr lang="en-US" sz="1200" dirty="0">
                  <a:latin typeface="Comic Sans MS" pitchFamily="66" charset="0"/>
                </a:rPr>
                <a:t>Medical providers demonstrate accurate oral health assessment, education and prevention activities</a:t>
              </a:r>
            </a:p>
            <a:p>
              <a:pPr eaLnBrk="1" hangingPunct="1"/>
              <a:endParaRPr lang="en-US" sz="1200" dirty="0">
                <a:latin typeface="Comic Sans MS" pitchFamily="66" charset="0"/>
              </a:endParaRPr>
            </a:p>
            <a:p>
              <a:pPr eaLnBrk="1" hangingPunct="1"/>
              <a:r>
                <a:rPr lang="en-US" sz="1200" dirty="0">
                  <a:latin typeface="Comic Sans MS" pitchFamily="66" charset="0"/>
                </a:rPr>
                <a:t>More children receive high-quality oral health assessment, education and prevention activities during well-child visits</a:t>
              </a:r>
            </a:p>
            <a:p>
              <a:pPr eaLnBrk="1" hangingPunct="1"/>
              <a:endParaRPr lang="en-US" sz="1200" dirty="0">
                <a:latin typeface="Comic Sans MS" pitchFamily="66" charset="0"/>
              </a:endParaRPr>
            </a:p>
            <a:p>
              <a:pPr eaLnBrk="1" hangingPunct="1"/>
              <a:r>
                <a:rPr lang="en-US" sz="1200" dirty="0">
                  <a:latin typeface="Comic Sans MS" pitchFamily="66" charset="0"/>
                </a:rPr>
                <a:t>Parents/children are more knowledgeable about oral health and caring for children’s teeth</a:t>
              </a:r>
            </a:p>
            <a:p>
              <a:pPr eaLnBrk="1" hangingPunct="1"/>
              <a:endParaRPr lang="en-US" sz="1200" dirty="0">
                <a:latin typeface="Comic Sans MS" pitchFamily="66" charset="0"/>
              </a:endParaRPr>
            </a:p>
            <a:p>
              <a:pPr eaLnBrk="1" hangingPunct="1"/>
              <a:r>
                <a:rPr lang="en-US" sz="1200" dirty="0">
                  <a:latin typeface="Comic Sans MS" pitchFamily="66" charset="0"/>
                </a:rPr>
                <a:t>Reduced incidence of caries in children at the community health center</a:t>
              </a:r>
            </a:p>
          </p:txBody>
        </p:sp>
        <p:grpSp>
          <p:nvGrpSpPr>
            <p:cNvPr id="11" name="Group 10"/>
            <p:cNvGrpSpPr/>
            <p:nvPr/>
          </p:nvGrpSpPr>
          <p:grpSpPr>
            <a:xfrm>
              <a:off x="381000" y="2743200"/>
              <a:ext cx="6553200" cy="3733800"/>
              <a:chOff x="381000" y="2743200"/>
              <a:chExt cx="6553200" cy="3733800"/>
            </a:xfrm>
          </p:grpSpPr>
          <p:sp>
            <p:nvSpPr>
              <p:cNvPr id="12" name="Text Box 4"/>
              <p:cNvSpPr txBox="1">
                <a:spLocks noChangeArrowheads="1"/>
              </p:cNvSpPr>
              <p:nvPr/>
            </p:nvSpPr>
            <p:spPr bwMode="auto">
              <a:xfrm>
                <a:off x="457200" y="2971800"/>
                <a:ext cx="1143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Verdana" pitchFamily="34" charset="0"/>
                  </a:defRPr>
                </a:lvl1pPr>
                <a:lvl2pPr marL="742950" indent="-285750" eaLnBrk="0" hangingPunct="0">
                  <a:defRPr sz="2400">
                    <a:solidFill>
                      <a:schemeClr val="tx1"/>
                    </a:solidFill>
                    <a:latin typeface="Verdana" pitchFamily="34" charset="0"/>
                  </a:defRPr>
                </a:lvl2pPr>
                <a:lvl3pPr marL="1143000" indent="-228600" eaLnBrk="0" hangingPunct="0">
                  <a:defRPr sz="2400">
                    <a:solidFill>
                      <a:schemeClr val="tx1"/>
                    </a:solidFill>
                    <a:latin typeface="Verdana" pitchFamily="34" charset="0"/>
                  </a:defRPr>
                </a:lvl3pPr>
                <a:lvl4pPr marL="1600200" indent="-228600" eaLnBrk="0" hangingPunct="0">
                  <a:defRPr sz="2400">
                    <a:solidFill>
                      <a:schemeClr val="tx1"/>
                    </a:solidFill>
                    <a:latin typeface="Verdana" pitchFamily="34" charset="0"/>
                  </a:defRPr>
                </a:lvl4pPr>
                <a:lvl5pPr marL="2057400" indent="-228600" eaLnBrk="0" hangingPunct="0">
                  <a:defRPr sz="2400">
                    <a:solidFill>
                      <a:schemeClr val="tx1"/>
                    </a:solidFill>
                    <a:latin typeface="Verdana" pitchFamily="34" charset="0"/>
                  </a:defRPr>
                </a:lvl5pPr>
                <a:lvl6pPr marL="2514600" indent="-228600" eaLnBrk="0" fontAlgn="base" hangingPunct="0">
                  <a:spcBef>
                    <a:spcPct val="0"/>
                  </a:spcBef>
                  <a:spcAft>
                    <a:spcPct val="0"/>
                  </a:spcAft>
                  <a:defRPr sz="2400">
                    <a:solidFill>
                      <a:schemeClr val="tx1"/>
                    </a:solidFill>
                    <a:latin typeface="Verdana" pitchFamily="34" charset="0"/>
                  </a:defRPr>
                </a:lvl6pPr>
                <a:lvl7pPr marL="2971800" indent="-228600" eaLnBrk="0" fontAlgn="base" hangingPunct="0">
                  <a:spcBef>
                    <a:spcPct val="0"/>
                  </a:spcBef>
                  <a:spcAft>
                    <a:spcPct val="0"/>
                  </a:spcAft>
                  <a:defRPr sz="2400">
                    <a:solidFill>
                      <a:schemeClr val="tx1"/>
                    </a:solidFill>
                    <a:latin typeface="Verdana" pitchFamily="34" charset="0"/>
                  </a:defRPr>
                </a:lvl7pPr>
                <a:lvl8pPr marL="3429000" indent="-228600" eaLnBrk="0" fontAlgn="base" hangingPunct="0">
                  <a:spcBef>
                    <a:spcPct val="0"/>
                  </a:spcBef>
                  <a:spcAft>
                    <a:spcPct val="0"/>
                  </a:spcAft>
                  <a:defRPr sz="2400">
                    <a:solidFill>
                      <a:schemeClr val="tx1"/>
                    </a:solidFill>
                    <a:latin typeface="Verdana" pitchFamily="34" charset="0"/>
                  </a:defRPr>
                </a:lvl8pPr>
                <a:lvl9pPr marL="3886200" indent="-228600" eaLnBrk="0" fontAlgn="base" hangingPunct="0">
                  <a:spcBef>
                    <a:spcPct val="0"/>
                  </a:spcBef>
                  <a:spcAft>
                    <a:spcPct val="0"/>
                  </a:spcAft>
                  <a:defRPr sz="2400">
                    <a:solidFill>
                      <a:schemeClr val="tx1"/>
                    </a:solidFill>
                    <a:latin typeface="Verdana" pitchFamily="34" charset="0"/>
                  </a:defRPr>
                </a:lvl9pPr>
              </a:lstStyle>
              <a:p>
                <a:pPr eaLnBrk="1" hangingPunct="1">
                  <a:spcBef>
                    <a:spcPct val="50000"/>
                  </a:spcBef>
                </a:pPr>
                <a:endParaRPr lang="en-US">
                  <a:latin typeface="Times New Roman" pitchFamily="18" charset="0"/>
                </a:endParaRPr>
              </a:p>
            </p:txBody>
          </p:sp>
          <p:sp>
            <p:nvSpPr>
              <p:cNvPr id="13" name="Text Box 5"/>
              <p:cNvSpPr txBox="1">
                <a:spLocks noChangeArrowheads="1"/>
              </p:cNvSpPr>
              <p:nvPr/>
            </p:nvSpPr>
            <p:spPr bwMode="auto">
              <a:xfrm>
                <a:off x="381000" y="2743200"/>
                <a:ext cx="1066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Verdana" pitchFamily="34" charset="0"/>
                  </a:defRPr>
                </a:lvl1pPr>
                <a:lvl2pPr marL="742950" indent="-285750" eaLnBrk="0" hangingPunct="0">
                  <a:defRPr sz="2400">
                    <a:solidFill>
                      <a:schemeClr val="tx1"/>
                    </a:solidFill>
                    <a:latin typeface="Verdana" pitchFamily="34" charset="0"/>
                  </a:defRPr>
                </a:lvl2pPr>
                <a:lvl3pPr marL="1143000" indent="-228600" eaLnBrk="0" hangingPunct="0">
                  <a:defRPr sz="2400">
                    <a:solidFill>
                      <a:schemeClr val="tx1"/>
                    </a:solidFill>
                    <a:latin typeface="Verdana" pitchFamily="34" charset="0"/>
                  </a:defRPr>
                </a:lvl3pPr>
                <a:lvl4pPr marL="1600200" indent="-228600" eaLnBrk="0" hangingPunct="0">
                  <a:defRPr sz="2400">
                    <a:solidFill>
                      <a:schemeClr val="tx1"/>
                    </a:solidFill>
                    <a:latin typeface="Verdana" pitchFamily="34" charset="0"/>
                  </a:defRPr>
                </a:lvl4pPr>
                <a:lvl5pPr marL="2057400" indent="-228600" eaLnBrk="0" hangingPunct="0">
                  <a:defRPr sz="2400">
                    <a:solidFill>
                      <a:schemeClr val="tx1"/>
                    </a:solidFill>
                    <a:latin typeface="Verdana" pitchFamily="34" charset="0"/>
                  </a:defRPr>
                </a:lvl5pPr>
                <a:lvl6pPr marL="2514600" indent="-228600" eaLnBrk="0" fontAlgn="base" hangingPunct="0">
                  <a:spcBef>
                    <a:spcPct val="0"/>
                  </a:spcBef>
                  <a:spcAft>
                    <a:spcPct val="0"/>
                  </a:spcAft>
                  <a:defRPr sz="2400">
                    <a:solidFill>
                      <a:schemeClr val="tx1"/>
                    </a:solidFill>
                    <a:latin typeface="Verdana" pitchFamily="34" charset="0"/>
                  </a:defRPr>
                </a:lvl6pPr>
                <a:lvl7pPr marL="2971800" indent="-228600" eaLnBrk="0" fontAlgn="base" hangingPunct="0">
                  <a:spcBef>
                    <a:spcPct val="0"/>
                  </a:spcBef>
                  <a:spcAft>
                    <a:spcPct val="0"/>
                  </a:spcAft>
                  <a:defRPr sz="2400">
                    <a:solidFill>
                      <a:schemeClr val="tx1"/>
                    </a:solidFill>
                    <a:latin typeface="Verdana" pitchFamily="34" charset="0"/>
                  </a:defRPr>
                </a:lvl7pPr>
                <a:lvl8pPr marL="3429000" indent="-228600" eaLnBrk="0" fontAlgn="base" hangingPunct="0">
                  <a:spcBef>
                    <a:spcPct val="0"/>
                  </a:spcBef>
                  <a:spcAft>
                    <a:spcPct val="0"/>
                  </a:spcAft>
                  <a:defRPr sz="2400">
                    <a:solidFill>
                      <a:schemeClr val="tx1"/>
                    </a:solidFill>
                    <a:latin typeface="Verdana" pitchFamily="34" charset="0"/>
                  </a:defRPr>
                </a:lvl8pPr>
                <a:lvl9pPr marL="3886200" indent="-228600" eaLnBrk="0" fontAlgn="base" hangingPunct="0">
                  <a:spcBef>
                    <a:spcPct val="0"/>
                  </a:spcBef>
                  <a:spcAft>
                    <a:spcPct val="0"/>
                  </a:spcAft>
                  <a:defRPr sz="2400">
                    <a:solidFill>
                      <a:schemeClr val="tx1"/>
                    </a:solidFill>
                    <a:latin typeface="Verdana" pitchFamily="34" charset="0"/>
                  </a:defRPr>
                </a:lvl9pPr>
              </a:lstStyle>
              <a:p>
                <a:pPr eaLnBrk="1" hangingPunct="1">
                  <a:spcBef>
                    <a:spcPct val="50000"/>
                  </a:spcBef>
                </a:pPr>
                <a:endParaRPr lang="en-US">
                  <a:latin typeface="Times New Roman" pitchFamily="18" charset="0"/>
                </a:endParaRPr>
              </a:p>
            </p:txBody>
          </p:sp>
          <p:sp>
            <p:nvSpPr>
              <p:cNvPr id="14" name="AutoShape 10"/>
              <p:cNvSpPr>
                <a:spLocks noChangeArrowheads="1"/>
              </p:cNvSpPr>
              <p:nvPr/>
            </p:nvSpPr>
            <p:spPr bwMode="auto">
              <a:xfrm>
                <a:off x="1905651" y="3733800"/>
                <a:ext cx="533400" cy="485775"/>
              </a:xfrm>
              <a:prstGeom prst="rightArrow">
                <a:avLst>
                  <a:gd name="adj1" fmla="val 50000"/>
                  <a:gd name="adj2" fmla="val 27451"/>
                </a:avLst>
              </a:prstGeom>
              <a:ln>
                <a:headEnd/>
                <a:tailEnd/>
              </a:ln>
              <a:extLst/>
            </p:spPr>
            <p:style>
              <a:lnRef idx="2">
                <a:schemeClr val="accent1"/>
              </a:lnRef>
              <a:fillRef idx="1">
                <a:schemeClr val="lt1"/>
              </a:fillRef>
              <a:effectRef idx="0">
                <a:schemeClr val="accent1"/>
              </a:effectRef>
              <a:fontRef idx="minor">
                <a:schemeClr val="dk1"/>
              </a:fontRef>
            </p:style>
            <p:txBody>
              <a:bodyPr wrap="none" anchor="ctr"/>
              <a:lstStyle/>
              <a:p>
                <a:endParaRPr lang="en-US"/>
              </a:p>
            </p:txBody>
          </p:sp>
          <p:sp>
            <p:nvSpPr>
              <p:cNvPr id="15" name="AutoShape 11"/>
              <p:cNvSpPr>
                <a:spLocks noChangeArrowheads="1"/>
              </p:cNvSpPr>
              <p:nvPr/>
            </p:nvSpPr>
            <p:spPr bwMode="auto">
              <a:xfrm>
                <a:off x="4113497" y="3733800"/>
                <a:ext cx="533400" cy="485775"/>
              </a:xfrm>
              <a:prstGeom prst="rightArrow">
                <a:avLst>
                  <a:gd name="adj1" fmla="val 50000"/>
                  <a:gd name="adj2" fmla="val 27451"/>
                </a:avLst>
              </a:prstGeom>
              <a:ln>
                <a:headEnd/>
                <a:tailEnd/>
              </a:ln>
              <a:extLst/>
            </p:spPr>
            <p:style>
              <a:lnRef idx="2">
                <a:schemeClr val="accent1"/>
              </a:lnRef>
              <a:fillRef idx="1">
                <a:schemeClr val="lt1"/>
              </a:fillRef>
              <a:effectRef idx="0">
                <a:schemeClr val="accent1"/>
              </a:effectRef>
              <a:fontRef idx="minor">
                <a:schemeClr val="dk1"/>
              </a:fontRef>
            </p:style>
            <p:txBody>
              <a:bodyPr wrap="none" anchor="ctr"/>
              <a:lstStyle/>
              <a:p>
                <a:endParaRPr lang="en-US"/>
              </a:p>
            </p:txBody>
          </p:sp>
          <p:sp>
            <p:nvSpPr>
              <p:cNvPr id="16" name="AutoShape 12"/>
              <p:cNvSpPr>
                <a:spLocks noChangeArrowheads="1"/>
              </p:cNvSpPr>
              <p:nvPr/>
            </p:nvSpPr>
            <p:spPr bwMode="auto">
              <a:xfrm>
                <a:off x="6400800" y="3733800"/>
                <a:ext cx="533400" cy="485775"/>
              </a:xfrm>
              <a:prstGeom prst="rightArrow">
                <a:avLst>
                  <a:gd name="adj1" fmla="val 50000"/>
                  <a:gd name="adj2" fmla="val 27451"/>
                </a:avLst>
              </a:prstGeom>
              <a:ln>
                <a:headEnd/>
                <a:tailEnd/>
              </a:ln>
              <a:extLst/>
            </p:spPr>
            <p:style>
              <a:lnRef idx="2">
                <a:schemeClr val="accent1"/>
              </a:lnRef>
              <a:fillRef idx="1">
                <a:schemeClr val="lt1"/>
              </a:fillRef>
              <a:effectRef idx="0">
                <a:schemeClr val="accent1"/>
              </a:effectRef>
              <a:fontRef idx="minor">
                <a:schemeClr val="dk1"/>
              </a:fontRef>
            </p:style>
            <p:txBody>
              <a:bodyPr wrap="none" anchor="ctr"/>
              <a:lstStyle/>
              <a:p>
                <a:endParaRPr lang="en-US"/>
              </a:p>
            </p:txBody>
          </p:sp>
          <p:sp>
            <p:nvSpPr>
              <p:cNvPr id="17" name="Text Box 13"/>
              <p:cNvSpPr txBox="1">
                <a:spLocks noChangeArrowheads="1"/>
              </p:cNvSpPr>
              <p:nvPr/>
            </p:nvSpPr>
            <p:spPr bwMode="auto">
              <a:xfrm>
                <a:off x="1905000" y="6019800"/>
                <a:ext cx="152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Verdana" pitchFamily="34" charset="0"/>
                  </a:defRPr>
                </a:lvl1pPr>
                <a:lvl2pPr marL="742950" indent="-285750" eaLnBrk="0" hangingPunct="0">
                  <a:defRPr sz="2400">
                    <a:solidFill>
                      <a:schemeClr val="tx1"/>
                    </a:solidFill>
                    <a:latin typeface="Verdana" pitchFamily="34" charset="0"/>
                  </a:defRPr>
                </a:lvl2pPr>
                <a:lvl3pPr marL="1143000" indent="-228600" eaLnBrk="0" hangingPunct="0">
                  <a:defRPr sz="2400">
                    <a:solidFill>
                      <a:schemeClr val="tx1"/>
                    </a:solidFill>
                    <a:latin typeface="Verdana" pitchFamily="34" charset="0"/>
                  </a:defRPr>
                </a:lvl3pPr>
                <a:lvl4pPr marL="1600200" indent="-228600" eaLnBrk="0" hangingPunct="0">
                  <a:defRPr sz="2400">
                    <a:solidFill>
                      <a:schemeClr val="tx1"/>
                    </a:solidFill>
                    <a:latin typeface="Verdana" pitchFamily="34" charset="0"/>
                  </a:defRPr>
                </a:lvl4pPr>
                <a:lvl5pPr marL="2057400" indent="-228600" eaLnBrk="0" hangingPunct="0">
                  <a:defRPr sz="2400">
                    <a:solidFill>
                      <a:schemeClr val="tx1"/>
                    </a:solidFill>
                    <a:latin typeface="Verdana" pitchFamily="34" charset="0"/>
                  </a:defRPr>
                </a:lvl5pPr>
                <a:lvl6pPr marL="2514600" indent="-228600" eaLnBrk="0" fontAlgn="base" hangingPunct="0">
                  <a:spcBef>
                    <a:spcPct val="0"/>
                  </a:spcBef>
                  <a:spcAft>
                    <a:spcPct val="0"/>
                  </a:spcAft>
                  <a:defRPr sz="2400">
                    <a:solidFill>
                      <a:schemeClr val="tx1"/>
                    </a:solidFill>
                    <a:latin typeface="Verdana" pitchFamily="34" charset="0"/>
                  </a:defRPr>
                </a:lvl6pPr>
                <a:lvl7pPr marL="2971800" indent="-228600" eaLnBrk="0" fontAlgn="base" hangingPunct="0">
                  <a:spcBef>
                    <a:spcPct val="0"/>
                  </a:spcBef>
                  <a:spcAft>
                    <a:spcPct val="0"/>
                  </a:spcAft>
                  <a:defRPr sz="2400">
                    <a:solidFill>
                      <a:schemeClr val="tx1"/>
                    </a:solidFill>
                    <a:latin typeface="Verdana" pitchFamily="34" charset="0"/>
                  </a:defRPr>
                </a:lvl7pPr>
                <a:lvl8pPr marL="3429000" indent="-228600" eaLnBrk="0" fontAlgn="base" hangingPunct="0">
                  <a:spcBef>
                    <a:spcPct val="0"/>
                  </a:spcBef>
                  <a:spcAft>
                    <a:spcPct val="0"/>
                  </a:spcAft>
                  <a:defRPr sz="2400">
                    <a:solidFill>
                      <a:schemeClr val="tx1"/>
                    </a:solidFill>
                    <a:latin typeface="Verdana" pitchFamily="34" charset="0"/>
                  </a:defRPr>
                </a:lvl8pPr>
                <a:lvl9pPr marL="3886200" indent="-228600" eaLnBrk="0" fontAlgn="base" hangingPunct="0">
                  <a:spcBef>
                    <a:spcPct val="0"/>
                  </a:spcBef>
                  <a:spcAft>
                    <a:spcPct val="0"/>
                  </a:spcAft>
                  <a:defRPr sz="2400">
                    <a:solidFill>
                      <a:schemeClr val="tx1"/>
                    </a:solidFill>
                    <a:latin typeface="Verdana" pitchFamily="34" charset="0"/>
                  </a:defRPr>
                </a:lvl9pPr>
              </a:lstStyle>
              <a:p>
                <a:pPr eaLnBrk="1" hangingPunct="1">
                  <a:spcBef>
                    <a:spcPct val="50000"/>
                  </a:spcBef>
                </a:pPr>
                <a:endParaRPr lang="en-US">
                  <a:latin typeface="Times New Roman" pitchFamily="18" charset="0"/>
                </a:endParaRPr>
              </a:p>
            </p:txBody>
          </p:sp>
        </p:grpSp>
      </p:grpSp>
    </p:spTree>
    <p:extLst>
      <p:ext uri="{BB962C8B-B14F-4D97-AF65-F5344CB8AC3E}">
        <p14:creationId xmlns:p14="http://schemas.microsoft.com/office/powerpoint/2010/main" val="155661523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a:t>Benefits of Logic Models</a:t>
            </a:r>
          </a:p>
        </p:txBody>
      </p:sp>
      <p:sp>
        <p:nvSpPr>
          <p:cNvPr id="3" name="Content Placeholder 2"/>
          <p:cNvSpPr>
            <a:spLocks noGrp="1"/>
          </p:cNvSpPr>
          <p:nvPr>
            <p:ph idx="1"/>
          </p:nvPr>
        </p:nvSpPr>
        <p:spPr/>
        <p:txBody>
          <a:bodyPr>
            <a:normAutofit/>
          </a:bodyPr>
          <a:lstStyle/>
          <a:p>
            <a:pPr marL="571500" indent="-457200">
              <a:buFont typeface="+mj-lt"/>
              <a:buAutoNum type="arabicPeriod"/>
            </a:pPr>
            <a:r>
              <a:rPr lang="en-US" sz="2400" dirty="0"/>
              <a:t>Integrates planning, implementation, performance measurement and evaluation</a:t>
            </a:r>
          </a:p>
          <a:p>
            <a:pPr marL="571500" indent="-457200">
              <a:buFont typeface="+mj-lt"/>
              <a:buAutoNum type="arabicPeriod"/>
            </a:pPr>
            <a:r>
              <a:rPr lang="en-US" sz="2400" dirty="0" smtClean="0"/>
              <a:t>Prevents </a:t>
            </a:r>
            <a:r>
              <a:rPr lang="en-US" sz="2400" dirty="0"/>
              <a:t>mismatches between activities and effects</a:t>
            </a:r>
          </a:p>
          <a:p>
            <a:pPr marL="571500" indent="-457200">
              <a:buFont typeface="+mj-lt"/>
              <a:buAutoNum type="arabicPeriod"/>
            </a:pPr>
            <a:r>
              <a:rPr lang="en-US" sz="2400" dirty="0" smtClean="0"/>
              <a:t>Builds </a:t>
            </a:r>
            <a:r>
              <a:rPr lang="en-US" sz="2400" dirty="0"/>
              <a:t>program clarity from the process</a:t>
            </a:r>
          </a:p>
          <a:p>
            <a:pPr marL="571500" indent="-457200">
              <a:buFont typeface="+mj-lt"/>
              <a:buAutoNum type="arabicPeriod"/>
            </a:pPr>
            <a:r>
              <a:rPr lang="en-US" sz="2400" dirty="0" smtClean="0"/>
              <a:t>Keeps </a:t>
            </a:r>
            <a:r>
              <a:rPr lang="en-US" sz="2400" dirty="0"/>
              <a:t>staff, managers, and partners focused on outcomes</a:t>
            </a:r>
          </a:p>
          <a:p>
            <a:pPr marL="571500" indent="-457200">
              <a:buFont typeface="+mj-lt"/>
              <a:buAutoNum type="arabicPeriod"/>
            </a:pPr>
            <a:r>
              <a:rPr lang="en-US" sz="2400" dirty="0" smtClean="0"/>
              <a:t>Helps </a:t>
            </a:r>
            <a:r>
              <a:rPr lang="en-US" sz="2400" dirty="0"/>
              <a:t>planners prioritize most effective activities for directing resources</a:t>
            </a:r>
          </a:p>
          <a:p>
            <a:pPr marL="571500" indent="-457200">
              <a:buFont typeface="+mj-lt"/>
              <a:buAutoNum type="arabicPeriod"/>
            </a:pPr>
            <a:r>
              <a:rPr lang="en-US" sz="2400" dirty="0" smtClean="0"/>
              <a:t>Uses </a:t>
            </a:r>
            <a:r>
              <a:rPr lang="en-US" sz="2400" dirty="0"/>
              <a:t>evidence-based models and practice wisdom to design and refine a program</a:t>
            </a:r>
          </a:p>
          <a:p>
            <a:pPr marL="571500" indent="-457200">
              <a:buFont typeface="+mj-lt"/>
              <a:buAutoNum type="arabicPeriod"/>
            </a:pPr>
            <a:r>
              <a:rPr lang="en-US" sz="2400" dirty="0" smtClean="0"/>
              <a:t>Reveals </a:t>
            </a:r>
            <a:r>
              <a:rPr lang="en-US" sz="2400" dirty="0"/>
              <a:t>data needs and framework for analyzing data</a:t>
            </a:r>
          </a:p>
        </p:txBody>
      </p:sp>
      <p:sp>
        <p:nvSpPr>
          <p:cNvPr id="4" name="Footer Placeholder 3"/>
          <p:cNvSpPr>
            <a:spLocks noGrp="1"/>
          </p:cNvSpPr>
          <p:nvPr>
            <p:ph type="ftr" sz="quarter" idx="11"/>
          </p:nvPr>
        </p:nvSpPr>
        <p:spPr/>
        <p:txBody>
          <a:bodyPr/>
          <a:lstStyle/>
          <a:p>
            <a:r>
              <a:rPr lang="en-US" smtClean="0"/>
              <a:t>Dr. Mohammed Alahmed</a:t>
            </a:r>
            <a:endParaRPr lang="en-US"/>
          </a:p>
        </p:txBody>
      </p:sp>
      <p:sp>
        <p:nvSpPr>
          <p:cNvPr id="5" name="Slide Number Placeholder 4"/>
          <p:cNvSpPr>
            <a:spLocks noGrp="1"/>
          </p:cNvSpPr>
          <p:nvPr>
            <p:ph type="sldNum" sz="quarter" idx="12"/>
          </p:nvPr>
        </p:nvSpPr>
        <p:spPr/>
        <p:txBody>
          <a:bodyPr/>
          <a:lstStyle/>
          <a:p>
            <a:fld id="{07294092-B58F-4585-8A97-3F3D36448630}" type="slidenum">
              <a:rPr lang="en-US" smtClean="0"/>
              <a:t>36</a:t>
            </a:fld>
            <a:endParaRPr lang="en-US"/>
          </a:p>
        </p:txBody>
      </p:sp>
    </p:spTree>
    <p:extLst>
      <p:ext uri="{BB962C8B-B14F-4D97-AF65-F5344CB8AC3E}">
        <p14:creationId xmlns:p14="http://schemas.microsoft.com/office/powerpoint/2010/main" val="216401689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a:t>Limitations and Pitfalls of Logic Models</a:t>
            </a:r>
          </a:p>
        </p:txBody>
      </p:sp>
      <p:sp>
        <p:nvSpPr>
          <p:cNvPr id="3" name="Content Placeholder 2"/>
          <p:cNvSpPr>
            <a:spLocks noGrp="1"/>
          </p:cNvSpPr>
          <p:nvPr>
            <p:ph idx="1"/>
          </p:nvPr>
        </p:nvSpPr>
        <p:spPr/>
        <p:txBody>
          <a:bodyPr>
            <a:normAutofit/>
          </a:bodyPr>
          <a:lstStyle/>
          <a:p>
            <a:pPr marL="571500" indent="-457200">
              <a:buFont typeface="+mj-lt"/>
              <a:buAutoNum type="arabicPeriod"/>
            </a:pPr>
            <a:r>
              <a:rPr lang="en-US" sz="2800" dirty="0"/>
              <a:t>Logic models make the program theory clear not true</a:t>
            </a:r>
          </a:p>
          <a:p>
            <a:pPr marL="571500" indent="-457200">
              <a:buFont typeface="+mj-lt"/>
              <a:buAutoNum type="arabicPeriod"/>
            </a:pPr>
            <a:r>
              <a:rPr lang="en-US" sz="2800" dirty="0" smtClean="0"/>
              <a:t>They </a:t>
            </a:r>
            <a:r>
              <a:rPr lang="en-US" sz="2800" dirty="0"/>
              <a:t>take time to complete</a:t>
            </a:r>
          </a:p>
          <a:p>
            <a:pPr marL="571500" indent="-457200">
              <a:buFont typeface="+mj-lt"/>
              <a:buAutoNum type="arabicPeriod"/>
            </a:pPr>
            <a:r>
              <a:rPr lang="en-US" sz="2800" dirty="0" smtClean="0"/>
              <a:t>Without </a:t>
            </a:r>
            <a:r>
              <a:rPr lang="en-US" sz="2800" dirty="0"/>
              <a:t>data collection, their utility is limited</a:t>
            </a:r>
          </a:p>
          <a:p>
            <a:pPr marL="571500" indent="-457200">
              <a:buFont typeface="+mj-lt"/>
              <a:buAutoNum type="arabicPeriod"/>
            </a:pPr>
            <a:r>
              <a:rPr lang="en-US" sz="2800" dirty="0" smtClean="0"/>
              <a:t>They </a:t>
            </a:r>
            <a:r>
              <a:rPr lang="en-US" sz="2800" dirty="0"/>
              <a:t>strike fear in the hearts of many</a:t>
            </a:r>
          </a:p>
          <a:p>
            <a:pPr marL="571500" indent="-457200">
              <a:buFont typeface="+mj-lt"/>
              <a:buAutoNum type="arabicPeriod"/>
            </a:pPr>
            <a:r>
              <a:rPr lang="en-US" sz="2800" dirty="0" smtClean="0"/>
              <a:t>Pursuit </a:t>
            </a:r>
            <a:r>
              <a:rPr lang="en-US" sz="2800" dirty="0"/>
              <a:t>of perfection can impede utility</a:t>
            </a:r>
          </a:p>
          <a:p>
            <a:pPr marL="571500" indent="-457200">
              <a:buFont typeface="+mj-lt"/>
              <a:buAutoNum type="arabicPeriod"/>
            </a:pPr>
            <a:r>
              <a:rPr lang="en-US" sz="2800" dirty="0" smtClean="0"/>
              <a:t>The </a:t>
            </a:r>
            <a:r>
              <a:rPr lang="en-US" sz="2800" dirty="0"/>
              <a:t>notion that “evaluation is being done to me, rather than with me”</a:t>
            </a:r>
          </a:p>
        </p:txBody>
      </p:sp>
      <p:sp>
        <p:nvSpPr>
          <p:cNvPr id="4" name="Footer Placeholder 3"/>
          <p:cNvSpPr>
            <a:spLocks noGrp="1"/>
          </p:cNvSpPr>
          <p:nvPr>
            <p:ph type="ftr" sz="quarter" idx="11"/>
          </p:nvPr>
        </p:nvSpPr>
        <p:spPr/>
        <p:txBody>
          <a:bodyPr/>
          <a:lstStyle/>
          <a:p>
            <a:r>
              <a:rPr lang="en-US" smtClean="0"/>
              <a:t>Dr. Mohammed Alahmed</a:t>
            </a:r>
            <a:endParaRPr lang="en-US"/>
          </a:p>
        </p:txBody>
      </p:sp>
      <p:sp>
        <p:nvSpPr>
          <p:cNvPr id="5" name="Slide Number Placeholder 4"/>
          <p:cNvSpPr>
            <a:spLocks noGrp="1"/>
          </p:cNvSpPr>
          <p:nvPr>
            <p:ph type="sldNum" sz="quarter" idx="12"/>
          </p:nvPr>
        </p:nvSpPr>
        <p:spPr/>
        <p:txBody>
          <a:bodyPr/>
          <a:lstStyle/>
          <a:p>
            <a:fld id="{07294092-B58F-4585-8A97-3F3D36448630}" type="slidenum">
              <a:rPr lang="en-US" smtClean="0"/>
              <a:t>37</a:t>
            </a:fld>
            <a:endParaRPr lang="en-US"/>
          </a:p>
        </p:txBody>
      </p:sp>
    </p:spTree>
    <p:extLst>
      <p:ext uri="{BB962C8B-B14F-4D97-AF65-F5344CB8AC3E}">
        <p14:creationId xmlns:p14="http://schemas.microsoft.com/office/powerpoint/2010/main" val="383215092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620000" cy="850106"/>
          </a:xfrm>
        </p:spPr>
        <p:txBody>
          <a:bodyPr/>
          <a:lstStyle/>
          <a:p>
            <a:r>
              <a:rPr lang="en-US" sz="3600" dirty="0"/>
              <a:t>The Value of Logic Models</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316379452"/>
              </p:ext>
            </p:extLst>
          </p:nvPr>
        </p:nvGraphicFramePr>
        <p:xfrm>
          <a:off x="0" y="1124744"/>
          <a:ext cx="8460432" cy="527605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Footer Placeholder 2"/>
          <p:cNvSpPr>
            <a:spLocks noGrp="1"/>
          </p:cNvSpPr>
          <p:nvPr>
            <p:ph type="ftr" sz="quarter" idx="11"/>
          </p:nvPr>
        </p:nvSpPr>
        <p:spPr/>
        <p:txBody>
          <a:bodyPr/>
          <a:lstStyle/>
          <a:p>
            <a:r>
              <a:rPr lang="en-US" smtClean="0"/>
              <a:t>Dr. Mohammed Alahmed</a:t>
            </a:r>
            <a:endParaRPr lang="en-US"/>
          </a:p>
        </p:txBody>
      </p:sp>
      <p:sp>
        <p:nvSpPr>
          <p:cNvPr id="5" name="Slide Number Placeholder 4"/>
          <p:cNvSpPr>
            <a:spLocks noGrp="1"/>
          </p:cNvSpPr>
          <p:nvPr>
            <p:ph type="sldNum" sz="quarter" idx="12"/>
          </p:nvPr>
        </p:nvSpPr>
        <p:spPr/>
        <p:txBody>
          <a:bodyPr/>
          <a:lstStyle/>
          <a:p>
            <a:fld id="{07294092-B58F-4585-8A97-3F3D36448630}" type="slidenum">
              <a:rPr lang="en-US" smtClean="0"/>
              <a:t>38</a:t>
            </a:fld>
            <a:endParaRPr lang="en-US"/>
          </a:p>
        </p:txBody>
      </p:sp>
    </p:spTree>
    <p:extLst>
      <p:ext uri="{BB962C8B-B14F-4D97-AF65-F5344CB8AC3E}">
        <p14:creationId xmlns:p14="http://schemas.microsoft.com/office/powerpoint/2010/main" val="285859585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Creating a Logic Model </a:t>
            </a:r>
          </a:p>
        </p:txBody>
      </p:sp>
      <p:sp>
        <p:nvSpPr>
          <p:cNvPr id="3" name="Content Placeholder 2"/>
          <p:cNvSpPr>
            <a:spLocks noGrp="1"/>
          </p:cNvSpPr>
          <p:nvPr>
            <p:ph idx="1"/>
          </p:nvPr>
        </p:nvSpPr>
        <p:spPr>
          <a:xfrm>
            <a:off x="457200" y="1556792"/>
            <a:ext cx="7620000" cy="4565104"/>
          </a:xfrm>
        </p:spPr>
        <p:txBody>
          <a:bodyPr>
            <a:noAutofit/>
          </a:bodyPr>
          <a:lstStyle/>
          <a:p>
            <a:r>
              <a:rPr lang="en-US" sz="2800" dirty="0">
                <a:solidFill>
                  <a:srgbClr val="000000"/>
                </a:solidFill>
                <a:latin typeface="Trebuchet MS"/>
              </a:rPr>
              <a:t>How? </a:t>
            </a:r>
          </a:p>
          <a:p>
            <a:pPr lvl="1"/>
            <a:r>
              <a:rPr lang="en-US" sz="2400" dirty="0" smtClean="0">
                <a:solidFill>
                  <a:srgbClr val="000000"/>
                </a:solidFill>
                <a:latin typeface="Trebuchet MS"/>
              </a:rPr>
              <a:t>No </a:t>
            </a:r>
            <a:r>
              <a:rPr lang="en-US" sz="2400" dirty="0">
                <a:solidFill>
                  <a:srgbClr val="000000"/>
                </a:solidFill>
                <a:latin typeface="Trebuchet MS"/>
              </a:rPr>
              <a:t>single way, flexible </a:t>
            </a:r>
          </a:p>
          <a:p>
            <a:pPr lvl="2"/>
            <a:r>
              <a:rPr lang="en-US" sz="2400" dirty="0" smtClean="0">
                <a:solidFill>
                  <a:srgbClr val="000000"/>
                </a:solidFill>
                <a:latin typeface="Trebuchet MS"/>
              </a:rPr>
              <a:t>Forward </a:t>
            </a:r>
            <a:r>
              <a:rPr lang="en-US" sz="2400" dirty="0">
                <a:solidFill>
                  <a:srgbClr val="000000"/>
                </a:solidFill>
                <a:latin typeface="Trebuchet MS"/>
              </a:rPr>
              <a:t>logic driven by “But Why?” or “If-Then” thinking </a:t>
            </a:r>
          </a:p>
          <a:p>
            <a:pPr lvl="3"/>
            <a:r>
              <a:rPr lang="en-US" sz="1800" dirty="0" smtClean="0">
                <a:solidFill>
                  <a:srgbClr val="000000"/>
                </a:solidFill>
                <a:latin typeface="Trebuchet MS"/>
              </a:rPr>
              <a:t>Starting </a:t>
            </a:r>
            <a:r>
              <a:rPr lang="en-US" sz="1800" dirty="0">
                <a:solidFill>
                  <a:srgbClr val="000000"/>
                </a:solidFill>
                <a:latin typeface="Trebuchet MS"/>
              </a:rPr>
              <a:t>from the condition or problem end </a:t>
            </a:r>
          </a:p>
          <a:p>
            <a:pPr lvl="2"/>
            <a:r>
              <a:rPr lang="en-US" sz="2400" dirty="0" smtClean="0">
                <a:solidFill>
                  <a:srgbClr val="000000"/>
                </a:solidFill>
                <a:latin typeface="Trebuchet MS"/>
              </a:rPr>
              <a:t>Reverse </a:t>
            </a:r>
            <a:r>
              <a:rPr lang="en-US" sz="2400" dirty="0">
                <a:solidFill>
                  <a:srgbClr val="000000"/>
                </a:solidFill>
                <a:latin typeface="Trebuchet MS"/>
              </a:rPr>
              <a:t>logic driven by “But How?” </a:t>
            </a:r>
          </a:p>
          <a:p>
            <a:pPr lvl="3"/>
            <a:r>
              <a:rPr lang="en-US" sz="1800" dirty="0" smtClean="0">
                <a:solidFill>
                  <a:srgbClr val="000000"/>
                </a:solidFill>
                <a:latin typeface="Trebuchet MS"/>
              </a:rPr>
              <a:t>Starting </a:t>
            </a:r>
            <a:r>
              <a:rPr lang="en-US" sz="1800" dirty="0">
                <a:solidFill>
                  <a:srgbClr val="000000"/>
                </a:solidFill>
                <a:latin typeface="Trebuchet MS"/>
              </a:rPr>
              <a:t>from the vision end </a:t>
            </a:r>
          </a:p>
          <a:p>
            <a:r>
              <a:rPr lang="en-US" sz="2800" dirty="0" smtClean="0">
                <a:solidFill>
                  <a:srgbClr val="000000"/>
                </a:solidFill>
                <a:latin typeface="Trebuchet MS"/>
              </a:rPr>
              <a:t>Who</a:t>
            </a:r>
            <a:r>
              <a:rPr lang="en-US" sz="2800" dirty="0">
                <a:solidFill>
                  <a:srgbClr val="000000"/>
                </a:solidFill>
                <a:latin typeface="Trebuchet MS"/>
              </a:rPr>
              <a:t>? </a:t>
            </a:r>
          </a:p>
          <a:p>
            <a:pPr lvl="1"/>
            <a:r>
              <a:rPr lang="en-US" sz="2400" dirty="0" smtClean="0">
                <a:solidFill>
                  <a:srgbClr val="000000"/>
                </a:solidFill>
                <a:latin typeface="Trebuchet MS"/>
              </a:rPr>
              <a:t>Depends </a:t>
            </a:r>
            <a:endParaRPr lang="en-US" sz="2400" dirty="0">
              <a:solidFill>
                <a:srgbClr val="000000"/>
              </a:solidFill>
              <a:latin typeface="Trebuchet MS"/>
            </a:endParaRPr>
          </a:p>
          <a:p>
            <a:r>
              <a:rPr lang="en-US" sz="2800" dirty="0" smtClean="0">
                <a:solidFill>
                  <a:srgbClr val="000000"/>
                </a:solidFill>
                <a:latin typeface="Trebuchet MS"/>
              </a:rPr>
              <a:t>When</a:t>
            </a:r>
            <a:r>
              <a:rPr lang="en-US" sz="2800" dirty="0">
                <a:solidFill>
                  <a:srgbClr val="000000"/>
                </a:solidFill>
                <a:latin typeface="Trebuchet MS"/>
              </a:rPr>
              <a:t>? </a:t>
            </a:r>
          </a:p>
          <a:p>
            <a:pPr lvl="1"/>
            <a:r>
              <a:rPr lang="en-US" sz="2400" dirty="0" smtClean="0">
                <a:solidFill>
                  <a:srgbClr val="000000"/>
                </a:solidFill>
                <a:latin typeface="Trebuchet MS"/>
              </a:rPr>
              <a:t>Varies </a:t>
            </a:r>
            <a:endParaRPr lang="en-US" sz="2400" dirty="0">
              <a:solidFill>
                <a:srgbClr val="000000"/>
              </a:solidFill>
              <a:latin typeface="Trebuchet MS"/>
            </a:endParaRPr>
          </a:p>
          <a:p>
            <a:endParaRPr lang="en-US" sz="2400" dirty="0"/>
          </a:p>
        </p:txBody>
      </p:sp>
      <p:sp>
        <p:nvSpPr>
          <p:cNvPr id="4" name="Footer Placeholder 3"/>
          <p:cNvSpPr>
            <a:spLocks noGrp="1"/>
          </p:cNvSpPr>
          <p:nvPr>
            <p:ph type="ftr" sz="quarter" idx="11"/>
          </p:nvPr>
        </p:nvSpPr>
        <p:spPr/>
        <p:txBody>
          <a:bodyPr/>
          <a:lstStyle/>
          <a:p>
            <a:r>
              <a:rPr lang="en-US" smtClean="0"/>
              <a:t>Dr. Mohammed Alahmed</a:t>
            </a:r>
            <a:endParaRPr lang="en-US"/>
          </a:p>
        </p:txBody>
      </p:sp>
      <p:sp>
        <p:nvSpPr>
          <p:cNvPr id="5" name="Slide Number Placeholder 4"/>
          <p:cNvSpPr>
            <a:spLocks noGrp="1"/>
          </p:cNvSpPr>
          <p:nvPr>
            <p:ph type="sldNum" sz="quarter" idx="12"/>
          </p:nvPr>
        </p:nvSpPr>
        <p:spPr/>
        <p:txBody>
          <a:bodyPr/>
          <a:lstStyle/>
          <a:p>
            <a:fld id="{07294092-B58F-4585-8A97-3F3D36448630}" type="slidenum">
              <a:rPr lang="en-US" smtClean="0"/>
              <a:t>39</a:t>
            </a:fld>
            <a:endParaRPr lang="en-US"/>
          </a:p>
        </p:txBody>
      </p:sp>
    </p:spTree>
    <p:extLst>
      <p:ext uri="{BB962C8B-B14F-4D97-AF65-F5344CB8AC3E}">
        <p14:creationId xmlns:p14="http://schemas.microsoft.com/office/powerpoint/2010/main" val="8234393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a:solidFill>
                  <a:srgbClr val="534949"/>
                </a:solidFill>
              </a:rPr>
              <a:t>Introduction</a:t>
            </a:r>
            <a:endParaRPr lang="en-US" dirty="0"/>
          </a:p>
        </p:txBody>
      </p:sp>
      <p:sp>
        <p:nvSpPr>
          <p:cNvPr id="3" name="Content Placeholder 2"/>
          <p:cNvSpPr>
            <a:spLocks noGrp="1"/>
          </p:cNvSpPr>
          <p:nvPr>
            <p:ph idx="1"/>
          </p:nvPr>
        </p:nvSpPr>
        <p:spPr>
          <a:xfrm>
            <a:off x="457200" y="1600200"/>
            <a:ext cx="4618856" cy="4800600"/>
          </a:xfrm>
        </p:spPr>
        <p:txBody>
          <a:bodyPr/>
          <a:lstStyle/>
          <a:p>
            <a:r>
              <a:rPr lang="en-US" dirty="0"/>
              <a:t>Performance management supports </a:t>
            </a:r>
            <a:r>
              <a:rPr lang="en-US" dirty="0">
                <a:solidFill>
                  <a:srgbClr val="C00000"/>
                </a:solidFill>
              </a:rPr>
              <a:t>better patient </a:t>
            </a:r>
            <a:r>
              <a:rPr lang="en-US" dirty="0" smtClean="0">
                <a:solidFill>
                  <a:srgbClr val="C00000"/>
                </a:solidFill>
              </a:rPr>
              <a:t>outcomes</a:t>
            </a:r>
            <a:r>
              <a:rPr lang="en-US" dirty="0" smtClean="0"/>
              <a:t>, and </a:t>
            </a:r>
            <a:r>
              <a:rPr lang="en-US" dirty="0"/>
              <a:t>provides the knowledge to run more </a:t>
            </a:r>
            <a:r>
              <a:rPr lang="en-US" dirty="0" smtClean="0">
                <a:solidFill>
                  <a:srgbClr val="C00000"/>
                </a:solidFill>
              </a:rPr>
              <a:t>effective</a:t>
            </a:r>
            <a:r>
              <a:rPr lang="en-US" dirty="0" smtClean="0"/>
              <a:t> organizations</a:t>
            </a:r>
            <a:r>
              <a:rPr lang="en-US" dirty="0"/>
              <a:t>. </a:t>
            </a:r>
            <a:endParaRPr lang="en-US" dirty="0" smtClean="0"/>
          </a:p>
          <a:p>
            <a:r>
              <a:rPr lang="en-US" dirty="0" smtClean="0"/>
              <a:t>For </a:t>
            </a:r>
            <a:r>
              <a:rPr lang="en-US" dirty="0"/>
              <a:t>example, integrating your </a:t>
            </a:r>
            <a:r>
              <a:rPr lang="en-US" dirty="0" smtClean="0"/>
              <a:t>overall healthcare </a:t>
            </a:r>
            <a:r>
              <a:rPr lang="en-US" dirty="0"/>
              <a:t>strategy through scorecards or strategy </a:t>
            </a:r>
            <a:r>
              <a:rPr lang="en-US" dirty="0" smtClean="0"/>
              <a:t>maps with </a:t>
            </a:r>
            <a:r>
              <a:rPr lang="en-US" dirty="0"/>
              <a:t>the appropriate underlying reports lets </a:t>
            </a:r>
            <a:r>
              <a:rPr lang="en-US" dirty="0" smtClean="0"/>
              <a:t>clinicians understand </a:t>
            </a:r>
            <a:r>
              <a:rPr lang="en-US" dirty="0"/>
              <a:t>what drives better care, and helps </a:t>
            </a:r>
            <a:r>
              <a:rPr lang="en-US" dirty="0" smtClean="0"/>
              <a:t>administrators see </a:t>
            </a:r>
            <a:r>
              <a:rPr lang="en-US" dirty="0"/>
              <a:t>what drives the bottom </a:t>
            </a:r>
            <a:r>
              <a:rPr lang="en-US" dirty="0" smtClean="0"/>
              <a:t>line..</a:t>
            </a:r>
            <a:endParaRPr lang="en-US" dirty="0"/>
          </a:p>
        </p:txBody>
      </p:sp>
      <p:sp>
        <p:nvSpPr>
          <p:cNvPr id="4" name="Footer Placeholder 3"/>
          <p:cNvSpPr>
            <a:spLocks noGrp="1"/>
          </p:cNvSpPr>
          <p:nvPr>
            <p:ph type="ftr" sz="quarter" idx="11"/>
          </p:nvPr>
        </p:nvSpPr>
        <p:spPr/>
        <p:txBody>
          <a:bodyPr/>
          <a:lstStyle/>
          <a:p>
            <a:r>
              <a:rPr lang="en-US" smtClean="0"/>
              <a:t>Dr. Mohammed Alahmed</a:t>
            </a:r>
            <a:endParaRPr lang="en-US"/>
          </a:p>
        </p:txBody>
      </p:sp>
      <p:sp>
        <p:nvSpPr>
          <p:cNvPr id="5" name="Slide Number Placeholder 4"/>
          <p:cNvSpPr>
            <a:spLocks noGrp="1"/>
          </p:cNvSpPr>
          <p:nvPr>
            <p:ph type="sldNum" sz="quarter" idx="12"/>
          </p:nvPr>
        </p:nvSpPr>
        <p:spPr/>
        <p:txBody>
          <a:bodyPr/>
          <a:lstStyle/>
          <a:p>
            <a:fld id="{07294092-B58F-4585-8A97-3F3D36448630}" type="slidenum">
              <a:rPr lang="en-US" smtClean="0"/>
              <a:t>4</a:t>
            </a:fld>
            <a:endParaRPr lang="en-US"/>
          </a:p>
        </p:txBody>
      </p:sp>
      <p:sp>
        <p:nvSpPr>
          <p:cNvPr id="6" name="Rectangle 5"/>
          <p:cNvSpPr/>
          <p:nvPr/>
        </p:nvSpPr>
        <p:spPr>
          <a:xfrm>
            <a:off x="5220072" y="1700808"/>
            <a:ext cx="3203848" cy="3970318"/>
          </a:xfrm>
          <a:prstGeom prst="rect">
            <a:avLst/>
          </a:prstGeom>
        </p:spPr>
        <p:style>
          <a:lnRef idx="1">
            <a:schemeClr val="accent2"/>
          </a:lnRef>
          <a:fillRef idx="2">
            <a:schemeClr val="accent2"/>
          </a:fillRef>
          <a:effectRef idx="1">
            <a:schemeClr val="accent2"/>
          </a:effectRef>
          <a:fontRef idx="minor">
            <a:schemeClr val="dk1"/>
          </a:fontRef>
        </p:style>
        <p:txBody>
          <a:bodyPr wrap="square">
            <a:spAutoFit/>
          </a:bodyPr>
          <a:lstStyle/>
          <a:p>
            <a:r>
              <a:rPr lang="en-US" dirty="0"/>
              <a:t>The use of performance measurement information to effect </a:t>
            </a:r>
            <a:r>
              <a:rPr lang="en-US" dirty="0" smtClean="0"/>
              <a:t>positive change </a:t>
            </a:r>
            <a:r>
              <a:rPr lang="en-US" dirty="0"/>
              <a:t>in organizational culture, systems and processes, by helping to set agreed-upon</a:t>
            </a:r>
          </a:p>
          <a:p>
            <a:r>
              <a:rPr lang="en-US" dirty="0"/>
              <a:t>performance goals, allocating and prioritizing resources, informing managers to either </a:t>
            </a:r>
            <a:r>
              <a:rPr lang="en-US" dirty="0" smtClean="0"/>
              <a:t>confirm or </a:t>
            </a:r>
            <a:r>
              <a:rPr lang="en-US" dirty="0"/>
              <a:t>change current policy or program directions to meet those goals, and sharing results </a:t>
            </a:r>
            <a:r>
              <a:rPr lang="en-US" dirty="0" smtClean="0"/>
              <a:t>of performance </a:t>
            </a:r>
            <a:r>
              <a:rPr lang="en-US" dirty="0"/>
              <a:t>in pursuing those goals.</a:t>
            </a:r>
          </a:p>
        </p:txBody>
      </p:sp>
      <p:sp>
        <p:nvSpPr>
          <p:cNvPr id="7" name="Rectangle 6"/>
          <p:cNvSpPr/>
          <p:nvPr/>
        </p:nvSpPr>
        <p:spPr>
          <a:xfrm>
            <a:off x="5220072" y="1331476"/>
            <a:ext cx="3203848" cy="400110"/>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wrap="square">
            <a:spAutoFit/>
          </a:bodyPr>
          <a:lstStyle/>
          <a:p>
            <a:r>
              <a:rPr lang="en-US" sz="2000" b="1" i="1" dirty="0"/>
              <a:t>Performance management</a:t>
            </a:r>
            <a:endParaRPr lang="en-US" sz="2000" dirty="0"/>
          </a:p>
        </p:txBody>
      </p:sp>
    </p:spTree>
    <p:extLst>
      <p:ext uri="{BB962C8B-B14F-4D97-AF65-F5344CB8AC3E}">
        <p14:creationId xmlns:p14="http://schemas.microsoft.com/office/powerpoint/2010/main" val="600592026"/>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4" name="Footer Placeholder 3"/>
          <p:cNvSpPr>
            <a:spLocks noGrp="1"/>
          </p:cNvSpPr>
          <p:nvPr>
            <p:ph type="ftr" sz="quarter" idx="11"/>
          </p:nvPr>
        </p:nvSpPr>
        <p:spPr/>
        <p:txBody>
          <a:bodyPr/>
          <a:lstStyle/>
          <a:p>
            <a:r>
              <a:rPr lang="en-US" smtClean="0"/>
              <a:t>Dr. Mohammed Alahmed</a:t>
            </a:r>
            <a:endParaRPr lang="en-US"/>
          </a:p>
        </p:txBody>
      </p:sp>
      <p:sp>
        <p:nvSpPr>
          <p:cNvPr id="5" name="Slide Number Placeholder 4"/>
          <p:cNvSpPr>
            <a:spLocks noGrp="1"/>
          </p:cNvSpPr>
          <p:nvPr>
            <p:ph type="sldNum" sz="quarter" idx="12"/>
          </p:nvPr>
        </p:nvSpPr>
        <p:spPr/>
        <p:txBody>
          <a:bodyPr/>
          <a:lstStyle/>
          <a:p>
            <a:fld id="{07294092-B58F-4585-8A97-3F3D36448630}" type="slidenum">
              <a:rPr lang="en-US" smtClean="0"/>
              <a:t>40</a:t>
            </a:fld>
            <a:endParaRPr lang="en-US"/>
          </a:p>
        </p:txBody>
      </p:sp>
      <p:pic>
        <p:nvPicPr>
          <p:cNvPr id="3075" name="Picture 3"/>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541936" y="1600200"/>
            <a:ext cx="5450527" cy="4800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74015633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2708920"/>
            <a:ext cx="7620000" cy="1143000"/>
          </a:xfrm>
        </p:spPr>
        <p:txBody>
          <a:bodyPr/>
          <a:lstStyle/>
          <a:p>
            <a:pPr algn="ctr"/>
            <a:r>
              <a:rPr lang="en-US" sz="4800" dirty="0" smtClean="0"/>
              <a:t>Example </a:t>
            </a:r>
            <a:r>
              <a:rPr lang="en-US" sz="4800" dirty="0"/>
              <a:t>of logic models</a:t>
            </a:r>
            <a:endParaRPr lang="en-US" dirty="0"/>
          </a:p>
        </p:txBody>
      </p:sp>
      <p:sp>
        <p:nvSpPr>
          <p:cNvPr id="4" name="Footer Placeholder 3"/>
          <p:cNvSpPr>
            <a:spLocks noGrp="1"/>
          </p:cNvSpPr>
          <p:nvPr>
            <p:ph type="ftr" sz="quarter" idx="11"/>
          </p:nvPr>
        </p:nvSpPr>
        <p:spPr/>
        <p:txBody>
          <a:bodyPr/>
          <a:lstStyle/>
          <a:p>
            <a:r>
              <a:rPr lang="en-US" smtClean="0"/>
              <a:t>Dr. Mohammed Alahmed</a:t>
            </a:r>
            <a:endParaRPr lang="en-US"/>
          </a:p>
        </p:txBody>
      </p:sp>
      <p:sp>
        <p:nvSpPr>
          <p:cNvPr id="5" name="Slide Number Placeholder 4"/>
          <p:cNvSpPr>
            <a:spLocks noGrp="1"/>
          </p:cNvSpPr>
          <p:nvPr>
            <p:ph type="sldNum" sz="quarter" idx="12"/>
          </p:nvPr>
        </p:nvSpPr>
        <p:spPr/>
        <p:txBody>
          <a:bodyPr/>
          <a:lstStyle/>
          <a:p>
            <a:fld id="{07294092-B58F-4585-8A97-3F3D36448630}" type="slidenum">
              <a:rPr lang="en-US" smtClean="0"/>
              <a:t>41</a:t>
            </a:fld>
            <a:endParaRPr lang="en-US"/>
          </a:p>
        </p:txBody>
      </p:sp>
    </p:spTree>
    <p:extLst>
      <p:ext uri="{BB962C8B-B14F-4D97-AF65-F5344CB8AC3E}">
        <p14:creationId xmlns:p14="http://schemas.microsoft.com/office/powerpoint/2010/main" val="364043020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620000" cy="706090"/>
          </a:xfrm>
        </p:spPr>
        <p:txBody>
          <a:bodyPr/>
          <a:lstStyle/>
          <a:p>
            <a:r>
              <a:rPr lang="en-US" sz="3600" dirty="0" smtClean="0"/>
              <a:t>Smoke-free </a:t>
            </a:r>
            <a:r>
              <a:rPr lang="en-US" sz="3600" dirty="0"/>
              <a:t>environments </a:t>
            </a:r>
            <a:endParaRPr lang="en-US" sz="3600" dirty="0"/>
          </a:p>
        </p:txBody>
      </p:sp>
      <p:sp>
        <p:nvSpPr>
          <p:cNvPr id="4" name="Footer Placeholder 3"/>
          <p:cNvSpPr>
            <a:spLocks noGrp="1"/>
          </p:cNvSpPr>
          <p:nvPr>
            <p:ph type="ftr" sz="quarter" idx="11"/>
          </p:nvPr>
        </p:nvSpPr>
        <p:spPr/>
        <p:txBody>
          <a:bodyPr/>
          <a:lstStyle/>
          <a:p>
            <a:r>
              <a:rPr lang="en-US" smtClean="0"/>
              <a:t>Dr. Mohammed Alahmed</a:t>
            </a:r>
            <a:endParaRPr lang="en-US"/>
          </a:p>
        </p:txBody>
      </p:sp>
      <p:sp>
        <p:nvSpPr>
          <p:cNvPr id="5" name="Slide Number Placeholder 4"/>
          <p:cNvSpPr>
            <a:spLocks noGrp="1"/>
          </p:cNvSpPr>
          <p:nvPr>
            <p:ph type="sldNum" sz="quarter" idx="12"/>
          </p:nvPr>
        </p:nvSpPr>
        <p:spPr/>
        <p:txBody>
          <a:bodyPr/>
          <a:lstStyle/>
          <a:p>
            <a:fld id="{07294092-B58F-4585-8A97-3F3D36448630}" type="slidenum">
              <a:rPr lang="en-US" smtClean="0"/>
              <a:t>42</a:t>
            </a:fld>
            <a:endParaRPr lang="en-US"/>
          </a:p>
        </p:txBody>
      </p:sp>
      <p:pic>
        <p:nvPicPr>
          <p:cNvPr id="8194"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8800" t="2962" r="6817" b="6538"/>
          <a:stretch/>
        </p:blipFill>
        <p:spPr bwMode="auto">
          <a:xfrm>
            <a:off x="179512" y="1077238"/>
            <a:ext cx="8208912" cy="544810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50295785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a:solidFill>
                  <a:srgbClr val="534949"/>
                </a:solidFill>
              </a:rPr>
              <a:t>Performance Management System Goals</a:t>
            </a:r>
          </a:p>
        </p:txBody>
      </p:sp>
      <p:sp>
        <p:nvSpPr>
          <p:cNvPr id="3" name="Content Placeholder 2"/>
          <p:cNvSpPr>
            <a:spLocks noGrp="1"/>
          </p:cNvSpPr>
          <p:nvPr>
            <p:ph idx="1"/>
          </p:nvPr>
        </p:nvSpPr>
        <p:spPr/>
        <p:txBody>
          <a:bodyPr>
            <a:normAutofit lnSpcReduction="10000"/>
          </a:bodyPr>
          <a:lstStyle/>
          <a:p>
            <a:r>
              <a:rPr lang="en-US" dirty="0"/>
              <a:t>Translate </a:t>
            </a:r>
            <a:r>
              <a:rPr lang="en-US" dirty="0" smtClean="0"/>
              <a:t>organization vision </a:t>
            </a:r>
            <a:r>
              <a:rPr lang="en-US" dirty="0"/>
              <a:t>into clear measurable outcomes that define success, and </a:t>
            </a:r>
            <a:r>
              <a:rPr lang="en-US" dirty="0" smtClean="0"/>
              <a:t>that are </a:t>
            </a:r>
            <a:r>
              <a:rPr lang="en-US" dirty="0"/>
              <a:t>shared throughout the organization and with customers and stakeholders;</a:t>
            </a:r>
          </a:p>
          <a:p>
            <a:r>
              <a:rPr lang="en-US" dirty="0" smtClean="0"/>
              <a:t>Provide </a:t>
            </a:r>
            <a:r>
              <a:rPr lang="en-US" dirty="0"/>
              <a:t>a tool for assessing, managing, and improving the overall health and </a:t>
            </a:r>
            <a:r>
              <a:rPr lang="en-US" dirty="0" smtClean="0"/>
              <a:t>success of </a:t>
            </a:r>
            <a:r>
              <a:rPr lang="en-US" dirty="0"/>
              <a:t>business systems;</a:t>
            </a:r>
          </a:p>
          <a:p>
            <a:r>
              <a:rPr lang="en-US" dirty="0" smtClean="0"/>
              <a:t>Continue </a:t>
            </a:r>
            <a:r>
              <a:rPr lang="en-US" dirty="0"/>
              <a:t>to shift from prescriptive, audit- and compliance-based oversight to </a:t>
            </a:r>
            <a:r>
              <a:rPr lang="en-US" dirty="0" smtClean="0"/>
              <a:t>an ongoing</a:t>
            </a:r>
            <a:r>
              <a:rPr lang="en-US" dirty="0"/>
              <a:t>, forward-looking strategic partnership involving agency headquarters and </a:t>
            </a:r>
            <a:r>
              <a:rPr lang="en-US" dirty="0" smtClean="0"/>
              <a:t>field components</a:t>
            </a:r>
            <a:r>
              <a:rPr lang="en-US" dirty="0"/>
              <a:t>;</a:t>
            </a:r>
          </a:p>
          <a:p>
            <a:r>
              <a:rPr lang="en-US" dirty="0" smtClean="0"/>
              <a:t>Include </a:t>
            </a:r>
            <a:r>
              <a:rPr lang="en-US" dirty="0"/>
              <a:t>measures of quality, cost, speed, customer service, and employee </a:t>
            </a:r>
            <a:r>
              <a:rPr lang="en-US" dirty="0" smtClean="0"/>
              <a:t>alignment, motivation</a:t>
            </a:r>
            <a:r>
              <a:rPr lang="en-US" dirty="0"/>
              <a:t>, and skills to provide an in-depth, predictive performance </a:t>
            </a:r>
            <a:r>
              <a:rPr lang="en-US" dirty="0" smtClean="0"/>
              <a:t>management system</a:t>
            </a:r>
            <a:r>
              <a:rPr lang="en-US" dirty="0"/>
              <a:t>; and</a:t>
            </a:r>
          </a:p>
          <a:p>
            <a:r>
              <a:rPr lang="en-US" dirty="0" smtClean="0"/>
              <a:t>Replace </a:t>
            </a:r>
            <a:r>
              <a:rPr lang="en-US" dirty="0"/>
              <a:t>existing assessment models with a consistent approach to </a:t>
            </a:r>
            <a:r>
              <a:rPr lang="en-US" dirty="0" smtClean="0"/>
              <a:t>performance management</a:t>
            </a:r>
            <a:r>
              <a:rPr lang="en-US" dirty="0"/>
              <a:t>.</a:t>
            </a:r>
          </a:p>
        </p:txBody>
      </p:sp>
      <p:sp>
        <p:nvSpPr>
          <p:cNvPr id="4" name="Footer Placeholder 3"/>
          <p:cNvSpPr>
            <a:spLocks noGrp="1"/>
          </p:cNvSpPr>
          <p:nvPr>
            <p:ph type="ftr" sz="quarter" idx="11"/>
          </p:nvPr>
        </p:nvSpPr>
        <p:spPr/>
        <p:txBody>
          <a:bodyPr/>
          <a:lstStyle/>
          <a:p>
            <a:r>
              <a:rPr lang="en-US" smtClean="0"/>
              <a:t>Dr. Mohammed Alahmed</a:t>
            </a:r>
            <a:endParaRPr lang="en-US"/>
          </a:p>
        </p:txBody>
      </p:sp>
      <p:sp>
        <p:nvSpPr>
          <p:cNvPr id="5" name="Slide Number Placeholder 4"/>
          <p:cNvSpPr>
            <a:spLocks noGrp="1"/>
          </p:cNvSpPr>
          <p:nvPr>
            <p:ph type="sldNum" sz="quarter" idx="12"/>
          </p:nvPr>
        </p:nvSpPr>
        <p:spPr/>
        <p:txBody>
          <a:bodyPr/>
          <a:lstStyle/>
          <a:p>
            <a:fld id="{07294092-B58F-4585-8A97-3F3D36448630}" type="slidenum">
              <a:rPr lang="en-US" smtClean="0"/>
              <a:t>5</a:t>
            </a:fld>
            <a:endParaRPr lang="en-US"/>
          </a:p>
        </p:txBody>
      </p:sp>
    </p:spTree>
    <p:extLst>
      <p:ext uri="{BB962C8B-B14F-4D97-AF65-F5344CB8AC3E}">
        <p14:creationId xmlns:p14="http://schemas.microsoft.com/office/powerpoint/2010/main" val="124312982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a:t>Performance Management Tools</a:t>
            </a:r>
          </a:p>
        </p:txBody>
      </p:sp>
      <p:sp>
        <p:nvSpPr>
          <p:cNvPr id="3" name="Content Placeholder 2"/>
          <p:cNvSpPr>
            <a:spLocks noGrp="1"/>
          </p:cNvSpPr>
          <p:nvPr>
            <p:ph idx="1"/>
          </p:nvPr>
        </p:nvSpPr>
        <p:spPr/>
        <p:txBody>
          <a:bodyPr>
            <a:normAutofit/>
          </a:bodyPr>
          <a:lstStyle/>
          <a:p>
            <a:r>
              <a:rPr lang="en-US" sz="2800" dirty="0"/>
              <a:t>When you are developing a performance measurement system, you should consider a conceptual reference </a:t>
            </a:r>
            <a:r>
              <a:rPr lang="en-US" sz="2800" dirty="0" smtClean="0"/>
              <a:t>model:</a:t>
            </a:r>
          </a:p>
          <a:p>
            <a:pPr marL="868680" lvl="1" indent="-457200">
              <a:buFont typeface="+mj-lt"/>
              <a:buAutoNum type="arabicPeriod"/>
            </a:pPr>
            <a:r>
              <a:rPr lang="en-US" sz="2800" dirty="0" smtClean="0"/>
              <a:t>The </a:t>
            </a:r>
            <a:r>
              <a:rPr lang="en-US" sz="2800" dirty="0"/>
              <a:t>Balanced Scorecard in Healthcare Organizations</a:t>
            </a:r>
          </a:p>
          <a:p>
            <a:pPr marL="868680" lvl="1" indent="-457200">
              <a:buFont typeface="+mj-lt"/>
              <a:buAutoNum type="arabicPeriod"/>
            </a:pPr>
            <a:r>
              <a:rPr lang="en-US" sz="2800" dirty="0"/>
              <a:t>Logic Models in Public Health Program </a:t>
            </a:r>
            <a:r>
              <a:rPr lang="en-US" sz="2800" dirty="0" smtClean="0"/>
              <a:t>Management.</a:t>
            </a:r>
            <a:endParaRPr lang="en-US" sz="2800" dirty="0"/>
          </a:p>
          <a:p>
            <a:endParaRPr lang="en-US" sz="2800" dirty="0"/>
          </a:p>
        </p:txBody>
      </p:sp>
      <p:sp>
        <p:nvSpPr>
          <p:cNvPr id="4" name="Footer Placeholder 3"/>
          <p:cNvSpPr>
            <a:spLocks noGrp="1"/>
          </p:cNvSpPr>
          <p:nvPr>
            <p:ph type="ftr" sz="quarter" idx="11"/>
          </p:nvPr>
        </p:nvSpPr>
        <p:spPr/>
        <p:txBody>
          <a:bodyPr/>
          <a:lstStyle/>
          <a:p>
            <a:r>
              <a:rPr lang="en-US" smtClean="0"/>
              <a:t>Dr. Mohammed Alahmed</a:t>
            </a:r>
            <a:endParaRPr lang="en-US"/>
          </a:p>
        </p:txBody>
      </p:sp>
      <p:sp>
        <p:nvSpPr>
          <p:cNvPr id="5" name="Slide Number Placeholder 4"/>
          <p:cNvSpPr>
            <a:spLocks noGrp="1"/>
          </p:cNvSpPr>
          <p:nvPr>
            <p:ph type="sldNum" sz="quarter" idx="12"/>
          </p:nvPr>
        </p:nvSpPr>
        <p:spPr/>
        <p:txBody>
          <a:bodyPr/>
          <a:lstStyle/>
          <a:p>
            <a:fld id="{07294092-B58F-4585-8A97-3F3D36448630}" type="slidenum">
              <a:rPr lang="en-US" smtClean="0"/>
              <a:t>6</a:t>
            </a:fld>
            <a:endParaRPr lang="en-US"/>
          </a:p>
        </p:txBody>
      </p:sp>
    </p:spTree>
    <p:extLst>
      <p:ext uri="{BB962C8B-B14F-4D97-AF65-F5344CB8AC3E}">
        <p14:creationId xmlns:p14="http://schemas.microsoft.com/office/powerpoint/2010/main" val="367271583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lum bright="70000" contrast="-70000"/>
            <a:extLst>
              <a:ext uri="{28A0092B-C50C-407E-A947-70E740481C1C}">
                <a14:useLocalDpi xmlns:a14="http://schemas.microsoft.com/office/drawing/2010/main" val="0"/>
              </a:ext>
            </a:extLst>
          </a:blip>
          <a:srcRect/>
          <a:stretch>
            <a:fillRect/>
          </a:stretch>
        </p:blipFill>
        <p:spPr bwMode="auto">
          <a:xfrm>
            <a:off x="179512" y="164584"/>
            <a:ext cx="8215550" cy="643276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p:cNvSpPr>
            <a:spLocks noGrp="1"/>
          </p:cNvSpPr>
          <p:nvPr>
            <p:ph type="ctrTitle"/>
          </p:nvPr>
        </p:nvSpPr>
        <p:spPr>
          <a:xfrm>
            <a:off x="323528" y="1916831"/>
            <a:ext cx="7848872" cy="2160241"/>
          </a:xfrm>
        </p:spPr>
        <p:txBody>
          <a:bodyPr/>
          <a:lstStyle/>
          <a:p>
            <a:pPr algn="ctr"/>
            <a:r>
              <a:rPr lang="en-US" sz="40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The Balanced Scorecard </a:t>
            </a:r>
            <a:r>
              <a:rPr lang="en-US" sz="40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
            </a:r>
            <a:br>
              <a:rPr lang="en-US" sz="40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br>
            <a:r>
              <a:rPr lang="en-US" sz="40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in </a:t>
            </a:r>
            <a:br>
              <a:rPr lang="en-US" sz="40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br>
            <a:r>
              <a:rPr lang="en-US" sz="40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Healthcare Organizations</a:t>
            </a:r>
            <a:endParaRPr lang="en-US" sz="40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
        <p:nvSpPr>
          <p:cNvPr id="4" name="Footer Placeholder 3"/>
          <p:cNvSpPr>
            <a:spLocks noGrp="1"/>
          </p:cNvSpPr>
          <p:nvPr>
            <p:ph type="ftr" sz="quarter" idx="11"/>
          </p:nvPr>
        </p:nvSpPr>
        <p:spPr/>
        <p:txBody>
          <a:bodyPr/>
          <a:lstStyle/>
          <a:p>
            <a:r>
              <a:rPr lang="en-US" smtClean="0"/>
              <a:t>Dr. Mohammed Alahmed</a:t>
            </a:r>
            <a:endParaRPr lang="en-US"/>
          </a:p>
        </p:txBody>
      </p:sp>
      <p:sp>
        <p:nvSpPr>
          <p:cNvPr id="5" name="Slide Number Placeholder 4"/>
          <p:cNvSpPr>
            <a:spLocks noGrp="1"/>
          </p:cNvSpPr>
          <p:nvPr>
            <p:ph type="sldNum" sz="quarter" idx="12"/>
          </p:nvPr>
        </p:nvSpPr>
        <p:spPr/>
        <p:txBody>
          <a:bodyPr/>
          <a:lstStyle/>
          <a:p>
            <a:fld id="{07294092-B58F-4585-8A97-3F3D36448630}" type="slidenum">
              <a:rPr lang="en-US" smtClean="0"/>
              <a:t>7</a:t>
            </a:fld>
            <a:endParaRPr lang="en-US"/>
          </a:p>
        </p:txBody>
      </p:sp>
    </p:spTree>
    <p:extLst>
      <p:ext uri="{BB962C8B-B14F-4D97-AF65-F5344CB8AC3E}">
        <p14:creationId xmlns:p14="http://schemas.microsoft.com/office/powerpoint/2010/main" val="42977707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a:t>Introduction</a:t>
            </a:r>
          </a:p>
        </p:txBody>
      </p:sp>
      <p:sp>
        <p:nvSpPr>
          <p:cNvPr id="3" name="Content Placeholder 2"/>
          <p:cNvSpPr>
            <a:spLocks noGrp="1"/>
          </p:cNvSpPr>
          <p:nvPr>
            <p:ph idx="1"/>
          </p:nvPr>
        </p:nvSpPr>
        <p:spPr>
          <a:xfrm>
            <a:off x="457200" y="1412776"/>
            <a:ext cx="7499176" cy="4536504"/>
          </a:xfrm>
        </p:spPr>
        <p:txBody>
          <a:bodyPr>
            <a:normAutofit/>
          </a:bodyPr>
          <a:lstStyle/>
          <a:p>
            <a:r>
              <a:rPr lang="en-US" sz="2800" dirty="0" smtClean="0"/>
              <a:t>The Balanced Scorecard (BSC) is </a:t>
            </a:r>
            <a:r>
              <a:rPr lang="en-US" sz="2800" dirty="0"/>
              <a:t>a strategic planning and management </a:t>
            </a:r>
            <a:r>
              <a:rPr lang="en-US" sz="2800" dirty="0" smtClean="0">
                <a:solidFill>
                  <a:srgbClr val="C00000"/>
                </a:solidFill>
              </a:rPr>
              <a:t>tool</a:t>
            </a:r>
            <a:r>
              <a:rPr lang="en-US" sz="2800" dirty="0" smtClean="0"/>
              <a:t> that </a:t>
            </a:r>
            <a:r>
              <a:rPr lang="en-US" sz="2800" dirty="0"/>
              <a:t>is used extensively in business and industry, government, and nonprofit organizations worldwide to </a:t>
            </a:r>
            <a:r>
              <a:rPr lang="en-US" sz="2800" dirty="0">
                <a:solidFill>
                  <a:srgbClr val="C00000"/>
                </a:solidFill>
              </a:rPr>
              <a:t>align</a:t>
            </a:r>
            <a:r>
              <a:rPr lang="en-US" sz="2800" dirty="0"/>
              <a:t> business </a:t>
            </a:r>
            <a:r>
              <a:rPr lang="en-US" sz="2800" dirty="0">
                <a:solidFill>
                  <a:srgbClr val="C00000"/>
                </a:solidFill>
              </a:rPr>
              <a:t>activities</a:t>
            </a:r>
            <a:r>
              <a:rPr lang="en-US" sz="2800" dirty="0"/>
              <a:t> to the </a:t>
            </a:r>
            <a:r>
              <a:rPr lang="en-US" sz="2800" dirty="0">
                <a:solidFill>
                  <a:srgbClr val="C00000"/>
                </a:solidFill>
              </a:rPr>
              <a:t>vision</a:t>
            </a:r>
            <a:r>
              <a:rPr lang="en-US" sz="2800" dirty="0"/>
              <a:t> and </a:t>
            </a:r>
            <a:r>
              <a:rPr lang="en-US" sz="2800" dirty="0">
                <a:solidFill>
                  <a:srgbClr val="C00000"/>
                </a:solidFill>
              </a:rPr>
              <a:t>strategy</a:t>
            </a:r>
            <a:r>
              <a:rPr lang="en-US" sz="2800" dirty="0"/>
              <a:t> of the organization, </a:t>
            </a:r>
            <a:r>
              <a:rPr lang="en-US" sz="2800" dirty="0">
                <a:solidFill>
                  <a:srgbClr val="C00000"/>
                </a:solidFill>
              </a:rPr>
              <a:t>improve</a:t>
            </a:r>
            <a:r>
              <a:rPr lang="en-US" sz="2800" dirty="0"/>
              <a:t> internal and external communications, and </a:t>
            </a:r>
            <a:r>
              <a:rPr lang="en-US" sz="2800" dirty="0">
                <a:solidFill>
                  <a:srgbClr val="C00000"/>
                </a:solidFill>
              </a:rPr>
              <a:t>monitor</a:t>
            </a:r>
            <a:r>
              <a:rPr lang="en-US" sz="2800" dirty="0"/>
              <a:t> organization performance against strategic goals</a:t>
            </a:r>
            <a:r>
              <a:rPr lang="en-US" sz="2800" dirty="0" smtClean="0"/>
              <a:t>.</a:t>
            </a:r>
            <a:endParaRPr lang="en-US" sz="2800" dirty="0" smtClean="0"/>
          </a:p>
        </p:txBody>
      </p:sp>
      <p:sp>
        <p:nvSpPr>
          <p:cNvPr id="7" name="Footer Placeholder 6"/>
          <p:cNvSpPr>
            <a:spLocks noGrp="1"/>
          </p:cNvSpPr>
          <p:nvPr>
            <p:ph type="ftr" sz="quarter" idx="11"/>
          </p:nvPr>
        </p:nvSpPr>
        <p:spPr/>
        <p:txBody>
          <a:bodyPr/>
          <a:lstStyle/>
          <a:p>
            <a:r>
              <a:rPr lang="en-US" dirty="0" smtClean="0"/>
              <a:t>Dr. Mohammed Alahmed</a:t>
            </a:r>
            <a:endParaRPr lang="en-US" dirty="0"/>
          </a:p>
        </p:txBody>
      </p:sp>
      <p:sp>
        <p:nvSpPr>
          <p:cNvPr id="8" name="Slide Number Placeholder 7"/>
          <p:cNvSpPr>
            <a:spLocks noGrp="1"/>
          </p:cNvSpPr>
          <p:nvPr>
            <p:ph type="sldNum" sz="quarter" idx="12"/>
          </p:nvPr>
        </p:nvSpPr>
        <p:spPr/>
        <p:txBody>
          <a:bodyPr/>
          <a:lstStyle/>
          <a:p>
            <a:fld id="{07294092-B58F-4585-8A97-3F3D36448630}" type="slidenum">
              <a:rPr lang="en-US" smtClean="0"/>
              <a:t>8</a:t>
            </a:fld>
            <a:endParaRPr lang="en-US"/>
          </a:p>
        </p:txBody>
      </p:sp>
    </p:spTree>
    <p:extLst>
      <p:ext uri="{BB962C8B-B14F-4D97-AF65-F5344CB8AC3E}">
        <p14:creationId xmlns:p14="http://schemas.microsoft.com/office/powerpoint/2010/main" val="30380062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Introduction</a:t>
            </a:r>
          </a:p>
        </p:txBody>
      </p:sp>
      <p:sp>
        <p:nvSpPr>
          <p:cNvPr id="3" name="Content Placeholder 2"/>
          <p:cNvSpPr>
            <a:spLocks noGrp="1"/>
          </p:cNvSpPr>
          <p:nvPr>
            <p:ph idx="1"/>
          </p:nvPr>
        </p:nvSpPr>
        <p:spPr/>
        <p:txBody>
          <a:bodyPr/>
          <a:lstStyle/>
          <a:p>
            <a:r>
              <a:rPr lang="en-US" dirty="0"/>
              <a:t>The BSC was developed in the early 1990s by two guys at the Harvard Business School: </a:t>
            </a:r>
            <a:r>
              <a:rPr lang="en-US" b="1" dirty="0"/>
              <a:t>Robert Kaplan and David Norton</a:t>
            </a:r>
            <a:r>
              <a:rPr lang="en-US" dirty="0"/>
              <a:t>.</a:t>
            </a:r>
          </a:p>
          <a:p>
            <a:endParaRPr lang="en-US" dirty="0"/>
          </a:p>
        </p:txBody>
      </p:sp>
      <p:sp>
        <p:nvSpPr>
          <p:cNvPr id="4" name="Footer Placeholder 3"/>
          <p:cNvSpPr>
            <a:spLocks noGrp="1"/>
          </p:cNvSpPr>
          <p:nvPr>
            <p:ph type="ftr" sz="quarter" idx="11"/>
          </p:nvPr>
        </p:nvSpPr>
        <p:spPr/>
        <p:txBody>
          <a:bodyPr/>
          <a:lstStyle/>
          <a:p>
            <a:r>
              <a:rPr lang="en-US" smtClean="0"/>
              <a:t>Dr. Mohammed Alahmed</a:t>
            </a:r>
            <a:endParaRPr lang="en-US"/>
          </a:p>
        </p:txBody>
      </p:sp>
      <p:sp>
        <p:nvSpPr>
          <p:cNvPr id="5" name="Slide Number Placeholder 4"/>
          <p:cNvSpPr>
            <a:spLocks noGrp="1"/>
          </p:cNvSpPr>
          <p:nvPr>
            <p:ph type="sldNum" sz="quarter" idx="12"/>
          </p:nvPr>
        </p:nvSpPr>
        <p:spPr/>
        <p:txBody>
          <a:bodyPr/>
          <a:lstStyle/>
          <a:p>
            <a:fld id="{07294092-B58F-4585-8A97-3F3D36448630}" type="slidenum">
              <a:rPr lang="en-US" smtClean="0"/>
              <a:t>9</a:t>
            </a:fld>
            <a:endParaRPr lang="en-US"/>
          </a:p>
        </p:txBody>
      </p:sp>
      <p:sp>
        <p:nvSpPr>
          <p:cNvPr id="7" name="Oval 6"/>
          <p:cNvSpPr>
            <a:spLocks noChangeArrowheads="1"/>
          </p:cNvSpPr>
          <p:nvPr/>
        </p:nvSpPr>
        <p:spPr bwMode="auto">
          <a:xfrm>
            <a:off x="683568" y="2365222"/>
            <a:ext cx="2898775" cy="1568450"/>
          </a:xfrm>
          <a:prstGeom prst="ellipse">
            <a:avLst/>
          </a:prstGeom>
          <a:ln>
            <a:headEnd/>
            <a:tailEnd/>
          </a:ln>
          <a:extLst/>
        </p:spPr>
        <p:style>
          <a:lnRef idx="1">
            <a:schemeClr val="accent1"/>
          </a:lnRef>
          <a:fillRef idx="2">
            <a:schemeClr val="accent1"/>
          </a:fillRef>
          <a:effectRef idx="1">
            <a:schemeClr val="accent1"/>
          </a:effectRef>
          <a:fontRef idx="minor">
            <a:schemeClr val="dk1"/>
          </a:fontRef>
        </p:style>
        <p:txBody>
          <a:bodyPr lIns="46038" tIns="46038" rIns="46038" bIns="46038" anchor="ctr"/>
          <a:lstStyle/>
          <a:p>
            <a:pPr algn="ctr">
              <a:defRPr/>
            </a:pPr>
            <a:r>
              <a:rPr lang="en-US" sz="2000" b="1" dirty="0">
                <a:latin typeface="Arial" panose="020B0604020202020204" pitchFamily="34" charset="0"/>
              </a:rPr>
              <a:t>A Measurement System?</a:t>
            </a:r>
          </a:p>
        </p:txBody>
      </p:sp>
      <p:sp>
        <p:nvSpPr>
          <p:cNvPr id="8" name="Oval 7"/>
          <p:cNvSpPr>
            <a:spLocks noChangeArrowheads="1"/>
          </p:cNvSpPr>
          <p:nvPr/>
        </p:nvSpPr>
        <p:spPr bwMode="auto">
          <a:xfrm>
            <a:off x="2987824" y="3472236"/>
            <a:ext cx="2897188" cy="1566863"/>
          </a:xfrm>
          <a:prstGeom prst="ellipse">
            <a:avLst/>
          </a:prstGeom>
          <a:ln>
            <a:headEnd/>
            <a:tailEnd/>
          </a:ln>
          <a:extLst/>
        </p:spPr>
        <p:style>
          <a:lnRef idx="1">
            <a:schemeClr val="accent1"/>
          </a:lnRef>
          <a:fillRef idx="2">
            <a:schemeClr val="accent1"/>
          </a:fillRef>
          <a:effectRef idx="1">
            <a:schemeClr val="accent1"/>
          </a:effectRef>
          <a:fontRef idx="minor">
            <a:schemeClr val="dk1"/>
          </a:fontRef>
        </p:style>
        <p:txBody>
          <a:bodyPr lIns="46038" tIns="46038" rIns="46038" bIns="46038" anchor="ctr"/>
          <a:lstStyle/>
          <a:p>
            <a:pPr algn="ctr"/>
            <a:r>
              <a:rPr lang="en-US" sz="2000" b="1" dirty="0">
                <a:latin typeface="Arial" panose="020B0604020202020204" pitchFamily="34" charset="0"/>
              </a:rPr>
              <a:t>A Management </a:t>
            </a:r>
            <a:r>
              <a:rPr lang="en-US" sz="2000" b="1" dirty="0">
                <a:latin typeface="Arial" panose="020B0604020202020204" pitchFamily="34" charset="0"/>
              </a:rPr>
              <a:t>System?</a:t>
            </a:r>
            <a:endParaRPr lang="en-US" sz="2000" b="1" dirty="0">
              <a:latin typeface="Arial" panose="020B0604020202020204" pitchFamily="34" charset="0"/>
            </a:endParaRPr>
          </a:p>
        </p:txBody>
      </p:sp>
      <p:sp>
        <p:nvSpPr>
          <p:cNvPr id="9" name="Oval 8"/>
          <p:cNvSpPr>
            <a:spLocks noChangeArrowheads="1"/>
          </p:cNvSpPr>
          <p:nvPr/>
        </p:nvSpPr>
        <p:spPr bwMode="auto">
          <a:xfrm>
            <a:off x="5436096" y="4526433"/>
            <a:ext cx="2897187" cy="1566863"/>
          </a:xfrm>
          <a:prstGeom prst="ellipse">
            <a:avLst/>
          </a:prstGeom>
          <a:ln>
            <a:headEnd/>
            <a:tailEnd/>
          </a:ln>
          <a:extLst/>
        </p:spPr>
        <p:style>
          <a:lnRef idx="1">
            <a:schemeClr val="accent1"/>
          </a:lnRef>
          <a:fillRef idx="2">
            <a:schemeClr val="accent1"/>
          </a:fillRef>
          <a:effectRef idx="1">
            <a:schemeClr val="accent1"/>
          </a:effectRef>
          <a:fontRef idx="minor">
            <a:schemeClr val="dk1"/>
          </a:fontRef>
        </p:style>
        <p:txBody>
          <a:bodyPr lIns="46038" tIns="46038" rIns="46038" bIns="46038" anchor="ctr"/>
          <a:lstStyle/>
          <a:p>
            <a:pPr algn="ctr"/>
            <a:r>
              <a:rPr lang="en-US" sz="2000" b="1" dirty="0">
                <a:latin typeface="Arial" panose="020B0604020202020204" pitchFamily="34" charset="0"/>
              </a:rPr>
              <a:t>A Management Philosophy?</a:t>
            </a:r>
          </a:p>
        </p:txBody>
      </p:sp>
    </p:spTree>
    <p:extLst>
      <p:ext uri="{BB962C8B-B14F-4D97-AF65-F5344CB8AC3E}">
        <p14:creationId xmlns:p14="http://schemas.microsoft.com/office/powerpoint/2010/main" val="3857678470"/>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djacency">
  <a:themeElements>
    <a:clrScheme name="Grid">
      <a:dk1>
        <a:sysClr val="windowText" lastClr="000000"/>
      </a:dk1>
      <a:lt1>
        <a:sysClr val="window" lastClr="FFFFFF"/>
      </a:lt1>
      <a:dk2>
        <a:srgbClr val="534949"/>
      </a:dk2>
      <a:lt2>
        <a:srgbClr val="CCD1B9"/>
      </a:lt2>
      <a:accent1>
        <a:srgbClr val="C66951"/>
      </a:accent1>
      <a:accent2>
        <a:srgbClr val="BF974D"/>
      </a:accent2>
      <a:accent3>
        <a:srgbClr val="928B70"/>
      </a:accent3>
      <a:accent4>
        <a:srgbClr val="87706B"/>
      </a:accent4>
      <a:accent5>
        <a:srgbClr val="94734E"/>
      </a:accent5>
      <a:accent6>
        <a:srgbClr val="6F777D"/>
      </a:accent6>
      <a:hlink>
        <a:srgbClr val="CC9900"/>
      </a:hlink>
      <a:folHlink>
        <a:srgbClr val="C0C0C0"/>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Adjacency</Template>
  <TotalTime>1294</TotalTime>
  <Words>2571</Words>
  <Application>Microsoft Office PowerPoint</Application>
  <PresentationFormat>On-screen Show (4:3)</PresentationFormat>
  <Paragraphs>327</Paragraphs>
  <Slides>42</Slides>
  <Notes>0</Notes>
  <HiddenSlides>0</HiddenSlides>
  <MMClips>0</MMClips>
  <ScaleCrop>false</ScaleCrop>
  <HeadingPairs>
    <vt:vector size="4" baseType="variant">
      <vt:variant>
        <vt:lpstr>Theme</vt:lpstr>
      </vt:variant>
      <vt:variant>
        <vt:i4>1</vt:i4>
      </vt:variant>
      <vt:variant>
        <vt:lpstr>Slide Titles</vt:lpstr>
      </vt:variant>
      <vt:variant>
        <vt:i4>42</vt:i4>
      </vt:variant>
    </vt:vector>
  </HeadingPairs>
  <TitlesOfParts>
    <vt:vector size="43" baseType="lpstr">
      <vt:lpstr>Adjacency</vt:lpstr>
      <vt:lpstr>Performance Management  in Healthcare</vt:lpstr>
      <vt:lpstr>Introduction</vt:lpstr>
      <vt:lpstr>Introduction</vt:lpstr>
      <vt:lpstr>Introduction</vt:lpstr>
      <vt:lpstr>Performance Management System Goals</vt:lpstr>
      <vt:lpstr>Performance Management Tools</vt:lpstr>
      <vt:lpstr>The Balanced Scorecard  in  Healthcare Organizations</vt:lpstr>
      <vt:lpstr>Introduction</vt:lpstr>
      <vt:lpstr>Introduction</vt:lpstr>
      <vt:lpstr>Balanced Scorecard – Original Definition</vt:lpstr>
      <vt:lpstr>PowerPoint Presentation</vt:lpstr>
      <vt:lpstr>The Four Perspectives of the Balanced Scorecard</vt:lpstr>
      <vt:lpstr>Why have a Balanced Scorecard?</vt:lpstr>
      <vt:lpstr>Balanced Scorecard in Healthcare</vt:lpstr>
      <vt:lpstr>Balanced Scorecard in Healthcare</vt:lpstr>
      <vt:lpstr>Balanced Scorecard in Healthcare</vt:lpstr>
      <vt:lpstr>Balanced Scorecard in Healthcare</vt:lpstr>
      <vt:lpstr>Balanced Scorecard in Healthcare</vt:lpstr>
      <vt:lpstr>Implementing a Balanced Scorecard</vt:lpstr>
      <vt:lpstr>Implementing a Balanced Scorecard</vt:lpstr>
      <vt:lpstr>Implementation steps of BSC</vt:lpstr>
      <vt:lpstr>Elements of the Balanced Scorecard</vt:lpstr>
      <vt:lpstr>Example: Brigham and Women’s / Faulkner Hospital Strategy Map (2009)</vt:lpstr>
      <vt:lpstr>Brigham and Women’s / Faulkner Hospitals</vt:lpstr>
      <vt:lpstr>PowerPoint Presentation</vt:lpstr>
      <vt:lpstr>What is a logic model ?</vt:lpstr>
      <vt:lpstr>What is a logic model ?</vt:lpstr>
      <vt:lpstr>How are logic models used?</vt:lpstr>
      <vt:lpstr>What are the benefits of using a logic model approach?</vt:lpstr>
      <vt:lpstr>Logic Model Components</vt:lpstr>
      <vt:lpstr>Logic Model Components</vt:lpstr>
      <vt:lpstr>Logic Model Components</vt:lpstr>
      <vt:lpstr>Logic Model Components</vt:lpstr>
      <vt:lpstr>Logic Models in Public Health Program Management</vt:lpstr>
      <vt:lpstr>Example Logic Model</vt:lpstr>
      <vt:lpstr>Benefits of Logic Models</vt:lpstr>
      <vt:lpstr>Limitations and Pitfalls of Logic Models</vt:lpstr>
      <vt:lpstr>The Value of Logic Models</vt:lpstr>
      <vt:lpstr>Creating a Logic Model </vt:lpstr>
      <vt:lpstr>PowerPoint Presentation</vt:lpstr>
      <vt:lpstr>Example of logic models</vt:lpstr>
      <vt:lpstr>Smoke-free environments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PERFORMANCE MANAGEMENT in Healthcare</dc:title>
  <dc:creator>Mohammed A. Al-Ahmed</dc:creator>
  <cp:lastModifiedBy>Mohammed A. Al-Ahmed</cp:lastModifiedBy>
  <cp:revision>54</cp:revision>
  <dcterms:created xsi:type="dcterms:W3CDTF">2015-03-04T08:19:22Z</dcterms:created>
  <dcterms:modified xsi:type="dcterms:W3CDTF">2015-03-26T19:06:47Z</dcterms:modified>
</cp:coreProperties>
</file>