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2F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35" autoAdjust="0"/>
  </p:normalViewPr>
  <p:slideViewPr>
    <p:cSldViewPr>
      <p:cViewPr varScale="1">
        <p:scale>
          <a:sx n="75" d="100"/>
          <a:sy n="75" d="100"/>
        </p:scale>
        <p:origin x="-115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65B1A83-215C-4DB9-AA16-C20F85351D85}" type="datetimeFigureOut">
              <a:rPr lang="ar-SA" smtClean="0"/>
              <a:t>26/04/1436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8F6F90-16DF-4C1D-8A61-59C3E4B029CE}" type="slidenum">
              <a:rPr lang="ar-SA" smtClean="0"/>
              <a:t>‹#›</a:t>
            </a:fld>
            <a:endParaRPr lang="ar-SA"/>
          </a:p>
        </p:txBody>
      </p:sp>
    </p:spTree>
    <p:extLst>
      <p:ext uri="{BB962C8B-B14F-4D97-AF65-F5344CB8AC3E}">
        <p14:creationId xmlns:p14="http://schemas.microsoft.com/office/powerpoint/2010/main" val="19185882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E28F6F90-16DF-4C1D-8A61-59C3E4B029CE}" type="slidenum">
              <a:rPr lang="ar-SA" smtClean="0"/>
              <a:t>1</a:t>
            </a:fld>
            <a:endParaRPr lang="ar-SA"/>
          </a:p>
        </p:txBody>
      </p:sp>
    </p:spTree>
    <p:extLst>
      <p:ext uri="{BB962C8B-B14F-4D97-AF65-F5344CB8AC3E}">
        <p14:creationId xmlns:p14="http://schemas.microsoft.com/office/powerpoint/2010/main" val="2128529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E28F6F90-16DF-4C1D-8A61-59C3E4B029CE}" type="slidenum">
              <a:rPr lang="ar-SA" smtClean="0"/>
              <a:t>6</a:t>
            </a:fld>
            <a:endParaRPr lang="ar-SA"/>
          </a:p>
        </p:txBody>
      </p:sp>
    </p:spTree>
    <p:extLst>
      <p:ext uri="{BB962C8B-B14F-4D97-AF65-F5344CB8AC3E}">
        <p14:creationId xmlns:p14="http://schemas.microsoft.com/office/powerpoint/2010/main" val="86602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E28F6F90-16DF-4C1D-8A61-59C3E4B029CE}" type="slidenum">
              <a:rPr lang="ar-SA" smtClean="0"/>
              <a:t>7</a:t>
            </a:fld>
            <a:endParaRPr lang="ar-SA"/>
          </a:p>
        </p:txBody>
      </p:sp>
    </p:spTree>
    <p:extLst>
      <p:ext uri="{BB962C8B-B14F-4D97-AF65-F5344CB8AC3E}">
        <p14:creationId xmlns:p14="http://schemas.microsoft.com/office/powerpoint/2010/main" val="464754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E28F6F90-16DF-4C1D-8A61-59C3E4B029CE}" type="slidenum">
              <a:rPr lang="ar-SA" smtClean="0"/>
              <a:t>11</a:t>
            </a:fld>
            <a:endParaRPr lang="ar-SA"/>
          </a:p>
        </p:txBody>
      </p:sp>
    </p:spTree>
    <p:extLst>
      <p:ext uri="{BB962C8B-B14F-4D97-AF65-F5344CB8AC3E}">
        <p14:creationId xmlns:p14="http://schemas.microsoft.com/office/powerpoint/2010/main" val="571091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E28F6F90-16DF-4C1D-8A61-59C3E4B029CE}" type="slidenum">
              <a:rPr lang="ar-SA" smtClean="0"/>
              <a:t>12</a:t>
            </a:fld>
            <a:endParaRPr lang="ar-SA"/>
          </a:p>
        </p:txBody>
      </p:sp>
    </p:spTree>
    <p:extLst>
      <p:ext uri="{BB962C8B-B14F-4D97-AF65-F5344CB8AC3E}">
        <p14:creationId xmlns:p14="http://schemas.microsoft.com/office/powerpoint/2010/main" val="530697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BC8B8FE-83F7-47E8-B804-6C653118DAE5}" type="datetime1">
              <a:rPr lang="ar-SA" smtClean="0"/>
              <a:t>26/04/1436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827E41-5C87-4381-BD03-3A4D94A5E1A2}" type="datetime1">
              <a:rPr lang="ar-SA" smtClean="0"/>
              <a:t>26/04/1436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02375-0733-4E66-9845-2F631502B188}" type="datetime1">
              <a:rPr lang="ar-SA" smtClean="0"/>
              <a:t>26/04/1436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334C63-1916-4BF0-9412-845FE8A6B376}" type="datetime1">
              <a:rPr lang="ar-SA" smtClean="0"/>
              <a:t>26/04/1436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56F812-E4CC-45C1-AD7D-FEB4DB6A1BE4}" type="datetime1">
              <a:rPr lang="ar-SA" smtClean="0"/>
              <a:t>26/04/1436</a:t>
            </a:fld>
            <a:endParaRPr lang="ar-SA"/>
          </a:p>
        </p:txBody>
      </p:sp>
      <p:sp>
        <p:nvSpPr>
          <p:cNvPr id="5" name="Footer Placeholder 4"/>
          <p:cNvSpPr>
            <a:spLocks noGrp="1"/>
          </p:cNvSpPr>
          <p:nvPr>
            <p:ph type="ftr" sz="quarter" idx="11"/>
          </p:nvPr>
        </p:nvSpPr>
        <p:spPr/>
        <p:txBody>
          <a:bodyPr/>
          <a:lstStyle/>
          <a:p>
            <a:r>
              <a:rPr lang="en-US" smtClean="0"/>
              <a:t>Dr. Mohammed Alahmed</a:t>
            </a:r>
            <a:endParaRPr lang="ar-SA"/>
          </a:p>
        </p:txBody>
      </p:sp>
      <p:sp>
        <p:nvSpPr>
          <p:cNvPr id="6" name="Slide Number Placeholder 5"/>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A95170-81FC-40E1-BDCD-46748344FCD7}" type="datetime1">
              <a:rPr lang="ar-SA" smtClean="0"/>
              <a:t>26/04/1436</a:t>
            </a:fld>
            <a:endParaRPr lang="ar-SA"/>
          </a:p>
        </p:txBody>
      </p:sp>
      <p:sp>
        <p:nvSpPr>
          <p:cNvPr id="6" name="Footer Placeholder 5"/>
          <p:cNvSpPr>
            <a:spLocks noGrp="1"/>
          </p:cNvSpPr>
          <p:nvPr>
            <p:ph type="ftr" sz="quarter" idx="11"/>
          </p:nvPr>
        </p:nvSpPr>
        <p:spPr/>
        <p:txBody>
          <a:bodyPr/>
          <a:lstStyle/>
          <a:p>
            <a:r>
              <a:rPr lang="en-US" smtClean="0"/>
              <a:t>Dr. Mohammed Alahmed</a:t>
            </a:r>
            <a:endParaRPr lang="ar-SA"/>
          </a:p>
        </p:txBody>
      </p:sp>
      <p:sp>
        <p:nvSpPr>
          <p:cNvPr id="7" name="Slide Number Placeholder 6"/>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15C90D-6FE7-4FEB-87FF-92BB68559775}" type="datetime1">
              <a:rPr lang="ar-SA" smtClean="0"/>
              <a:t>26/04/1436</a:t>
            </a:fld>
            <a:endParaRPr lang="ar-SA"/>
          </a:p>
        </p:txBody>
      </p:sp>
      <p:sp>
        <p:nvSpPr>
          <p:cNvPr id="8" name="Footer Placeholder 7"/>
          <p:cNvSpPr>
            <a:spLocks noGrp="1"/>
          </p:cNvSpPr>
          <p:nvPr>
            <p:ph type="ftr" sz="quarter" idx="11"/>
          </p:nvPr>
        </p:nvSpPr>
        <p:spPr/>
        <p:txBody>
          <a:bodyPr/>
          <a:lstStyle/>
          <a:p>
            <a:r>
              <a:rPr lang="en-US" smtClean="0"/>
              <a:t>Dr. Mohammed Alahmed</a:t>
            </a:r>
            <a:endParaRPr lang="ar-SA"/>
          </a:p>
        </p:txBody>
      </p:sp>
      <p:sp>
        <p:nvSpPr>
          <p:cNvPr id="9" name="Slide Number Placeholder 8"/>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7852D0-79A4-4054-9D3B-9C99850F4797}" type="datetime1">
              <a:rPr lang="ar-SA" smtClean="0"/>
              <a:t>26/04/1436</a:t>
            </a:fld>
            <a:endParaRPr lang="ar-SA"/>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BD24A-FD4A-4274-94E4-02AFA2DF135B}" type="datetime1">
              <a:rPr lang="ar-SA" smtClean="0"/>
              <a:t>26/04/1436</a:t>
            </a:fld>
            <a:endParaRPr lang="ar-SA"/>
          </a:p>
        </p:txBody>
      </p:sp>
      <p:sp>
        <p:nvSpPr>
          <p:cNvPr id="3" name="Footer Placeholder 2"/>
          <p:cNvSpPr>
            <a:spLocks noGrp="1"/>
          </p:cNvSpPr>
          <p:nvPr>
            <p:ph type="ftr" sz="quarter" idx="11"/>
          </p:nvPr>
        </p:nvSpPr>
        <p:spPr/>
        <p:txBody>
          <a:bodyPr/>
          <a:lstStyle/>
          <a:p>
            <a:r>
              <a:rPr lang="en-US" smtClean="0"/>
              <a:t>Dr. Mohammed Alahmed</a:t>
            </a:r>
            <a:endParaRPr lang="ar-SA"/>
          </a:p>
        </p:txBody>
      </p:sp>
      <p:sp>
        <p:nvSpPr>
          <p:cNvPr id="4" name="Slide Number Placeholder 3"/>
          <p:cNvSpPr>
            <a:spLocks noGrp="1"/>
          </p:cNvSpPr>
          <p:nvPr>
            <p:ph type="sldNum" sz="quarter" idx="12"/>
          </p:nvPr>
        </p:nvSpPr>
        <p:spPr/>
        <p:txBody>
          <a:bodyPr/>
          <a:lstStyle/>
          <a:p>
            <a:fld id="{7469B437-286B-444B-9DF5-3E66A3A057C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58233-B155-4184-926C-66920AC36254}" type="datetime1">
              <a:rPr lang="ar-SA" smtClean="0"/>
              <a:t>26/04/1436</a:t>
            </a:fld>
            <a:endParaRPr lang="ar-SA"/>
          </a:p>
        </p:txBody>
      </p:sp>
      <p:sp>
        <p:nvSpPr>
          <p:cNvPr id="6" name="Footer Placeholder 5"/>
          <p:cNvSpPr>
            <a:spLocks noGrp="1"/>
          </p:cNvSpPr>
          <p:nvPr>
            <p:ph type="ftr" sz="quarter" idx="11"/>
          </p:nvPr>
        </p:nvSpPr>
        <p:spPr/>
        <p:txBody>
          <a:bodyPr/>
          <a:lstStyle/>
          <a:p>
            <a:r>
              <a:rPr lang="en-US" smtClean="0"/>
              <a:t>Dr. Mohammed Alahmed</a:t>
            </a:r>
            <a:endParaRPr lang="ar-SA"/>
          </a:p>
        </p:txBody>
      </p:sp>
      <p:sp>
        <p:nvSpPr>
          <p:cNvPr id="7" name="Slide Number Placeholder 6"/>
          <p:cNvSpPr>
            <a:spLocks noGrp="1"/>
          </p:cNvSpPr>
          <p:nvPr>
            <p:ph type="sldNum" sz="quarter" idx="12"/>
          </p:nvPr>
        </p:nvSpPr>
        <p:spPr/>
        <p:txBody>
          <a:bodyPr/>
          <a:lstStyle/>
          <a:p>
            <a:fld id="{7469B437-286B-444B-9DF5-3E66A3A057C9}"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F882A5C-09FD-4DBA-A6E2-1CCF60571C2B}" type="datetime1">
              <a:rPr lang="ar-SA" smtClean="0"/>
              <a:t>26/04/1436</a:t>
            </a:fld>
            <a:endParaRPr lang="ar-SA"/>
          </a:p>
        </p:txBody>
      </p:sp>
      <p:sp>
        <p:nvSpPr>
          <p:cNvPr id="9" name="Slide Number Placeholder 8"/>
          <p:cNvSpPr>
            <a:spLocks noGrp="1"/>
          </p:cNvSpPr>
          <p:nvPr>
            <p:ph type="sldNum" sz="quarter" idx="11"/>
          </p:nvPr>
        </p:nvSpPr>
        <p:spPr/>
        <p:txBody>
          <a:bodyPr/>
          <a:lstStyle/>
          <a:p>
            <a:fld id="{7469B437-286B-444B-9DF5-3E66A3A057C9}"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Dr. Mohammed Alahmed</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469B437-286B-444B-9DF5-3E66A3A057C9}"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Alahmed</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5DD4B6B-C618-4942-A17D-EF85BD408161}" type="datetime1">
              <a:rPr lang="ar-SA" smtClean="0"/>
              <a:t>26/04/1436</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543800" cy="2593975"/>
          </a:xfrm>
        </p:spPr>
        <p:txBody>
          <a:bodyPr/>
          <a:lstStyle/>
          <a:p>
            <a:pPr rtl="0"/>
            <a:r>
              <a:rPr lang="en-US" sz="5400" dirty="0" smtClean="0"/>
              <a:t>Performance Measurement Methodology</a:t>
            </a:r>
            <a:endParaRPr lang="ar-SA" sz="5400" dirty="0"/>
          </a:p>
        </p:txBody>
      </p:sp>
      <p:sp>
        <p:nvSpPr>
          <p:cNvPr id="3" name="Subtitle 2"/>
          <p:cNvSpPr>
            <a:spLocks noGrp="1"/>
          </p:cNvSpPr>
          <p:nvPr>
            <p:ph type="subTitle" idx="1"/>
          </p:nvPr>
        </p:nvSpPr>
        <p:spPr/>
        <p:txBody>
          <a:bodyPr>
            <a:normAutofit fontScale="92500" lnSpcReduction="20000"/>
          </a:bodyPr>
          <a:lstStyle/>
          <a:p>
            <a:pPr algn="ctr" rtl="0"/>
            <a:r>
              <a:rPr lang="en-US" sz="2600" dirty="0" smtClean="0">
                <a:solidFill>
                  <a:schemeClr val="tx2"/>
                </a:solidFill>
              </a:rPr>
              <a:t>Dr. Mohammed Alahmed</a:t>
            </a:r>
          </a:p>
          <a:p>
            <a:pPr algn="ctr" rtl="0"/>
            <a:r>
              <a:rPr lang="en-US" sz="2200" dirty="0" smtClean="0">
                <a:solidFill>
                  <a:schemeClr val="tx2"/>
                </a:solidFill>
              </a:rPr>
              <a:t>http://fac.ksu.edu.sa/alahmed</a:t>
            </a:r>
          </a:p>
          <a:p>
            <a:pPr algn="ctr" rtl="0"/>
            <a:r>
              <a:rPr lang="en-US" sz="2200" dirty="0" smtClean="0">
                <a:solidFill>
                  <a:schemeClr val="tx2"/>
                </a:solidFill>
              </a:rPr>
              <a:t>alahmed@ksu.edu.sa</a:t>
            </a:r>
          </a:p>
          <a:p>
            <a:pPr algn="ctr" rtl="0"/>
            <a:endParaRPr lang="ar-SA" dirty="0">
              <a:solidFill>
                <a:schemeClr val="tx2"/>
              </a:solidFill>
            </a:endParaRPr>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1</a:t>
            </a:fld>
            <a:endParaRPr lang="ar-SA"/>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3622" y="1308684"/>
            <a:ext cx="3099086" cy="2264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2036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8640"/>
            <a:ext cx="7620000" cy="4800600"/>
          </a:xfrm>
        </p:spPr>
        <p:txBody>
          <a:bodyPr>
            <a:normAutofit/>
          </a:bodyPr>
          <a:lstStyle/>
          <a:p>
            <a:pPr algn="l" rtl="0"/>
            <a:r>
              <a:rPr lang="en-US" dirty="0"/>
              <a:t>Information on accreditation </a:t>
            </a:r>
            <a:r>
              <a:rPr lang="en-US" dirty="0" smtClean="0"/>
              <a:t>programs </a:t>
            </a:r>
            <a:r>
              <a:rPr lang="en-US" dirty="0"/>
              <a:t>was obtained from four principal sources:</a:t>
            </a:r>
          </a:p>
          <a:p>
            <a:pPr marL="914400" lvl="1" indent="-514350" algn="l" rtl="0">
              <a:buFont typeface="+mj-lt"/>
              <a:buAutoNum type="arabicPeriod"/>
            </a:pPr>
            <a:r>
              <a:rPr lang="en-US" dirty="0" smtClean="0"/>
              <a:t>the </a:t>
            </a:r>
            <a:r>
              <a:rPr lang="en-US" dirty="0"/>
              <a:t>European Union </a:t>
            </a:r>
            <a:r>
              <a:rPr lang="en-US" dirty="0" err="1"/>
              <a:t>ExPeRT</a:t>
            </a:r>
            <a:r>
              <a:rPr lang="en-US" dirty="0"/>
              <a:t> </a:t>
            </a:r>
            <a:r>
              <a:rPr lang="en-US" dirty="0" smtClean="0"/>
              <a:t>project.</a:t>
            </a:r>
            <a:endParaRPr lang="en-US" dirty="0"/>
          </a:p>
          <a:p>
            <a:pPr marL="914400" lvl="1" indent="-514350" algn="l" rtl="0">
              <a:buFont typeface="+mj-lt"/>
              <a:buAutoNum type="arabicPeriod"/>
            </a:pPr>
            <a:r>
              <a:rPr lang="en-US" dirty="0"/>
              <a:t>the </a:t>
            </a:r>
            <a:r>
              <a:rPr lang="en-US" dirty="0" err="1"/>
              <a:t>ISQua</a:t>
            </a:r>
            <a:r>
              <a:rPr lang="en-US" dirty="0"/>
              <a:t> (The International Society for Quality in Health Care), ALPHA (Agenda for </a:t>
            </a:r>
            <a:r>
              <a:rPr lang="en-US" dirty="0" smtClean="0"/>
              <a:t>Leadership </a:t>
            </a:r>
            <a:r>
              <a:rPr lang="en-US" dirty="0"/>
              <a:t>in Programs for Healthcare </a:t>
            </a:r>
            <a:r>
              <a:rPr lang="en-US" dirty="0" smtClean="0"/>
              <a:t>Accreditation).</a:t>
            </a:r>
            <a:endParaRPr lang="en-US" dirty="0"/>
          </a:p>
          <a:p>
            <a:pPr marL="914400" lvl="1" indent="-514350" algn="l" rtl="0">
              <a:buFont typeface="+mj-lt"/>
              <a:buAutoNum type="arabicPeriod"/>
            </a:pPr>
            <a:r>
              <a:rPr lang="en-US" dirty="0" smtClean="0"/>
              <a:t>web </a:t>
            </a:r>
            <a:r>
              <a:rPr lang="en-US" dirty="0"/>
              <a:t>sites and literature references identified while researching material for </a:t>
            </a:r>
            <a:r>
              <a:rPr lang="en-US" dirty="0" smtClean="0"/>
              <a:t>reports on </a:t>
            </a:r>
            <a:r>
              <a:rPr lang="en-US" dirty="0"/>
              <a:t>national structures and activities (Section 1) and quality concepts and </a:t>
            </a:r>
            <a:r>
              <a:rPr lang="en-US" dirty="0" smtClean="0"/>
              <a:t>tools (Section </a:t>
            </a:r>
            <a:r>
              <a:rPr lang="en-US" dirty="0"/>
              <a:t>2</a:t>
            </a:r>
            <a:r>
              <a:rPr lang="en-US" dirty="0" smtClean="0"/>
              <a:t>).</a:t>
            </a:r>
            <a:endParaRPr lang="en-US" dirty="0"/>
          </a:p>
          <a:p>
            <a:pPr marL="914400" lvl="1" indent="-514350" algn="l" rtl="0">
              <a:buFont typeface="+mj-lt"/>
              <a:buAutoNum type="arabicPeriod"/>
            </a:pPr>
            <a:r>
              <a:rPr lang="en-US" dirty="0" smtClean="0"/>
              <a:t>a </a:t>
            </a:r>
            <a:r>
              <a:rPr lang="en-US" dirty="0"/>
              <a:t>simple survey directed at national accreditation </a:t>
            </a:r>
            <a:r>
              <a:rPr lang="en-US" dirty="0" smtClean="0"/>
              <a:t>programs </a:t>
            </a:r>
            <a:r>
              <a:rPr lang="en-US" dirty="0"/>
              <a:t>that were </a:t>
            </a:r>
            <a:r>
              <a:rPr lang="en-US" dirty="0" smtClean="0"/>
              <a:t>known to </a:t>
            </a:r>
            <a:r>
              <a:rPr lang="en-US" dirty="0"/>
              <a:t>be in development or operational</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10</a:t>
            </a:fld>
            <a:endParaRPr lang="ar-SA"/>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5373217"/>
            <a:ext cx="2016224"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5373217"/>
            <a:ext cx="1656184"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0904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a:t>Statistical </a:t>
            </a:r>
            <a:r>
              <a:rPr lang="en-US" dirty="0" smtClean="0"/>
              <a:t>Indicators</a:t>
            </a:r>
            <a:endParaRPr lang="ar-SA" dirty="0"/>
          </a:p>
        </p:txBody>
      </p:sp>
      <p:sp>
        <p:nvSpPr>
          <p:cNvPr id="3" name="Content Placeholder 2"/>
          <p:cNvSpPr>
            <a:spLocks noGrp="1"/>
          </p:cNvSpPr>
          <p:nvPr>
            <p:ph idx="1"/>
          </p:nvPr>
        </p:nvSpPr>
        <p:spPr>
          <a:xfrm>
            <a:off x="457200" y="1724744"/>
            <a:ext cx="7620000" cy="4800600"/>
          </a:xfrm>
        </p:spPr>
        <p:txBody>
          <a:bodyPr>
            <a:normAutofit fontScale="92500"/>
          </a:bodyPr>
          <a:lstStyle/>
          <a:p>
            <a:pPr algn="l" rtl="0"/>
            <a:r>
              <a:rPr lang="en-US" dirty="0"/>
              <a:t>They provide relative rather than absolute messages and need to be interpreted with caution inversely proportional to the quality of the underlying data and of the definitions </a:t>
            </a:r>
            <a:r>
              <a:rPr lang="en-US" dirty="0" smtClean="0"/>
              <a:t>used</a:t>
            </a:r>
          </a:p>
          <a:p>
            <a:pPr algn="l" rtl="0"/>
            <a:r>
              <a:rPr lang="en-US" dirty="0"/>
              <a:t>They should be designed to measure the achievement of predetermined objectives, but in practice they are often selected on the basis of whatever data are routinely </a:t>
            </a:r>
            <a:r>
              <a:rPr lang="en-US" dirty="0" smtClean="0"/>
              <a:t>available</a:t>
            </a:r>
          </a:p>
          <a:p>
            <a:pPr algn="l" rtl="0"/>
            <a:r>
              <a:rPr lang="en-US" dirty="0"/>
              <a:t>Statistical indicators represent an accessible, fairly economical, potentially standard and non-invasive means of performance measurement, but there are many cautions associated with their </a:t>
            </a:r>
            <a:r>
              <a:rPr lang="en-US" dirty="0" smtClean="0"/>
              <a:t>use</a:t>
            </a:r>
          </a:p>
          <a:p>
            <a:pPr algn="l" rtl="0"/>
            <a:r>
              <a:rPr lang="en-US" dirty="0"/>
              <a:t>A current OECD project on Health Care Quality Indicators (HCQI) is developing measures to help decision-makers formulate evidence-based policies to improve the performance of health systems</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11</a:t>
            </a:fld>
            <a:endParaRPr lang="ar-SA"/>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9491" y="27638"/>
            <a:ext cx="257175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1806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Internal </a:t>
            </a:r>
            <a:r>
              <a:rPr lang="en-US" dirty="0"/>
              <a:t>assessments</a:t>
            </a:r>
            <a:endParaRPr lang="ar-SA" dirty="0"/>
          </a:p>
        </p:txBody>
      </p:sp>
      <p:sp>
        <p:nvSpPr>
          <p:cNvPr id="3" name="Content Placeholder 2"/>
          <p:cNvSpPr>
            <a:spLocks noGrp="1"/>
          </p:cNvSpPr>
          <p:nvPr>
            <p:ph idx="1"/>
          </p:nvPr>
        </p:nvSpPr>
        <p:spPr/>
        <p:txBody>
          <a:bodyPr/>
          <a:lstStyle/>
          <a:p>
            <a:pPr algn="l" rtl="0"/>
            <a:r>
              <a:rPr lang="en-US" dirty="0"/>
              <a:t>Internal Review is for </a:t>
            </a:r>
            <a:r>
              <a:rPr lang="en-US" dirty="0" smtClean="0"/>
              <a:t>recognized organizations, </a:t>
            </a:r>
            <a:r>
              <a:rPr lang="en-US" dirty="0"/>
              <a:t>committed to the concept of continuous </a:t>
            </a:r>
            <a:r>
              <a:rPr lang="en-US" dirty="0" smtClean="0"/>
              <a:t>improvement</a:t>
            </a:r>
          </a:p>
          <a:p>
            <a:pPr algn="l" rtl="0"/>
            <a:r>
              <a:rPr lang="en-GB" dirty="0"/>
              <a:t>It’s a method of assessment by which Investor in People organisations can have greater involvement and control of their assessment activity</a:t>
            </a:r>
            <a:r>
              <a:rPr lang="en-GB" dirty="0" smtClean="0"/>
              <a:t>.</a:t>
            </a:r>
          </a:p>
          <a:p>
            <a:pPr algn="l" rtl="0"/>
            <a:r>
              <a:rPr lang="en-GB" dirty="0"/>
              <a:t>It means that, instead of being assessed by someone from outside the organisation, we have an internal team to check how we measure up to the national standard. </a:t>
            </a:r>
            <a:endParaRPr lang="en-GB" dirty="0" smtClean="0"/>
          </a:p>
          <a:p>
            <a:pPr algn="l" rtl="0"/>
            <a:r>
              <a:rPr lang="en-GB" dirty="0"/>
              <a:t>Internal Review is designed to be flexible and add value to the needs of the organisation</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12</a:t>
            </a:fld>
            <a:endParaRPr lang="ar-SA"/>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25969"/>
            <a:ext cx="2143125" cy="1602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4941168"/>
            <a:ext cx="24003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8067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3600" dirty="0"/>
              <a:t>What are the methods of performance measurement?</a:t>
            </a:r>
            <a:endParaRPr lang="ar-SA" sz="3600" dirty="0"/>
          </a:p>
        </p:txBody>
      </p:sp>
      <p:sp>
        <p:nvSpPr>
          <p:cNvPr id="3" name="Content Placeholder 2"/>
          <p:cNvSpPr>
            <a:spLocks noGrp="1"/>
          </p:cNvSpPr>
          <p:nvPr>
            <p:ph idx="1"/>
          </p:nvPr>
        </p:nvSpPr>
        <p:spPr>
          <a:xfrm>
            <a:off x="457200" y="1600200"/>
            <a:ext cx="6203032" cy="4525963"/>
          </a:xfrm>
        </p:spPr>
        <p:txBody>
          <a:bodyPr>
            <a:normAutofit/>
          </a:bodyPr>
          <a:lstStyle/>
          <a:p>
            <a:pPr algn="l" rtl="0"/>
            <a:r>
              <a:rPr lang="en-US" sz="2800" dirty="0" smtClean="0"/>
              <a:t>There </a:t>
            </a:r>
            <a:r>
              <a:rPr lang="en-US" sz="2800" dirty="0"/>
              <a:t>are in principle </a:t>
            </a:r>
            <a:r>
              <a:rPr lang="en-US" sz="2800" b="1" dirty="0"/>
              <a:t>five</a:t>
            </a:r>
            <a:r>
              <a:rPr lang="en-US" sz="2800" dirty="0"/>
              <a:t> different types of measurement of </a:t>
            </a:r>
            <a:r>
              <a:rPr lang="en-US" sz="2800" dirty="0" smtClean="0"/>
              <a:t>healthcare performance:</a:t>
            </a:r>
            <a:endParaRPr lang="en-US" sz="2800" dirty="0"/>
          </a:p>
          <a:p>
            <a:pPr marL="1280160" lvl="2" indent="-514350" algn="l" rtl="0">
              <a:buFont typeface="+mj-lt"/>
              <a:buAutoNum type="arabicPeriod"/>
            </a:pPr>
            <a:r>
              <a:rPr lang="en-US" sz="2600" dirty="0" smtClean="0"/>
              <a:t>regulatory </a:t>
            </a:r>
            <a:r>
              <a:rPr lang="en-US" sz="2600" dirty="0"/>
              <a:t>inspection</a:t>
            </a:r>
          </a:p>
          <a:p>
            <a:pPr marL="1280160" lvl="2" indent="-514350" algn="l" rtl="0">
              <a:buFont typeface="+mj-lt"/>
              <a:buAutoNum type="arabicPeriod"/>
            </a:pPr>
            <a:r>
              <a:rPr lang="en-US" sz="2600" dirty="0" smtClean="0"/>
              <a:t>surveys </a:t>
            </a:r>
            <a:r>
              <a:rPr lang="en-US" sz="2600" dirty="0"/>
              <a:t>of consumers’ experiences</a:t>
            </a:r>
          </a:p>
          <a:p>
            <a:pPr marL="1280160" lvl="2" indent="-514350" algn="l" rtl="0">
              <a:buFont typeface="+mj-lt"/>
              <a:buAutoNum type="arabicPeriod"/>
            </a:pPr>
            <a:r>
              <a:rPr lang="en-US" sz="2600" dirty="0" smtClean="0"/>
              <a:t>third-party </a:t>
            </a:r>
            <a:r>
              <a:rPr lang="en-US" sz="2600" dirty="0"/>
              <a:t>assessments</a:t>
            </a:r>
          </a:p>
          <a:p>
            <a:pPr marL="1280160" lvl="2" indent="-514350" algn="l" rtl="0">
              <a:buFont typeface="+mj-lt"/>
              <a:buAutoNum type="arabicPeriod"/>
            </a:pPr>
            <a:r>
              <a:rPr lang="en-US" sz="2600" dirty="0" smtClean="0"/>
              <a:t>statistical </a:t>
            </a:r>
            <a:r>
              <a:rPr lang="en-US" sz="2600" dirty="0"/>
              <a:t>indicators</a:t>
            </a:r>
          </a:p>
          <a:p>
            <a:pPr marL="1280160" lvl="2" indent="-514350" algn="l" rtl="0">
              <a:buFont typeface="+mj-lt"/>
              <a:buAutoNum type="arabicPeriod"/>
            </a:pPr>
            <a:r>
              <a:rPr lang="en-US" sz="2600" dirty="0" smtClean="0"/>
              <a:t>internal </a:t>
            </a:r>
            <a:r>
              <a:rPr lang="en-US" sz="2600" dirty="0"/>
              <a:t>assessments.</a:t>
            </a:r>
            <a:endParaRPr lang="ar-SA" sz="26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2</a:t>
            </a:fld>
            <a:endParaRPr lang="ar-SA"/>
          </a:p>
        </p:txBody>
      </p:sp>
    </p:spTree>
    <p:extLst>
      <p:ext uri="{BB962C8B-B14F-4D97-AF65-F5344CB8AC3E}">
        <p14:creationId xmlns:p14="http://schemas.microsoft.com/office/powerpoint/2010/main" val="1381924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4800" cy="1143000"/>
          </a:xfrm>
        </p:spPr>
        <p:txBody>
          <a:bodyPr/>
          <a:lstStyle/>
          <a:p>
            <a:pPr algn="l" rtl="0"/>
            <a:r>
              <a:rPr lang="en-US" dirty="0"/>
              <a:t>Inspection</a:t>
            </a:r>
            <a:endParaRPr lang="ar-SA" dirty="0"/>
          </a:p>
        </p:txBody>
      </p:sp>
      <p:sp>
        <p:nvSpPr>
          <p:cNvPr id="3" name="Content Placeholder 2"/>
          <p:cNvSpPr>
            <a:spLocks noGrp="1"/>
          </p:cNvSpPr>
          <p:nvPr>
            <p:ph idx="1"/>
          </p:nvPr>
        </p:nvSpPr>
        <p:spPr>
          <a:xfrm>
            <a:off x="457200" y="1556792"/>
            <a:ext cx="6347048" cy="4800600"/>
          </a:xfrm>
        </p:spPr>
        <p:txBody>
          <a:bodyPr>
            <a:normAutofit/>
          </a:bodyPr>
          <a:lstStyle/>
          <a:p>
            <a:pPr algn="l" rtl="0"/>
            <a:r>
              <a:rPr lang="en-US" dirty="0"/>
              <a:t>Most countries have statutory inspectorates to monitor compliance </a:t>
            </a:r>
            <a:r>
              <a:rPr lang="en-US" dirty="0" smtClean="0"/>
              <a:t>with </a:t>
            </a:r>
            <a:r>
              <a:rPr lang="en-US" dirty="0"/>
              <a:t>published licensing </a:t>
            </a:r>
            <a:r>
              <a:rPr lang="en-US" dirty="0" smtClean="0"/>
              <a:t>regulations.</a:t>
            </a:r>
          </a:p>
          <a:p>
            <a:pPr algn="l" rtl="0"/>
            <a:r>
              <a:rPr lang="en-US" dirty="0"/>
              <a:t>Inspections standards have legal authority and are transparent, but by the same token are not easily </a:t>
            </a:r>
            <a:r>
              <a:rPr lang="en-US" dirty="0" smtClean="0"/>
              <a:t>updated.</a:t>
            </a:r>
          </a:p>
          <a:p>
            <a:pPr algn="l" rtl="0"/>
            <a:r>
              <a:rPr lang="en-US" dirty="0"/>
              <a:t>Standards address the minimal legal requirements for a health care organization to operate and care for </a:t>
            </a:r>
            <a:r>
              <a:rPr lang="en-US" dirty="0" smtClean="0"/>
              <a:t>patients. </a:t>
            </a:r>
          </a:p>
          <a:p>
            <a:pPr algn="l" rtl="0"/>
            <a:r>
              <a:rPr lang="en-US" dirty="0" smtClean="0"/>
              <a:t>They </a:t>
            </a:r>
            <a:r>
              <a:rPr lang="en-US" dirty="0"/>
              <a:t>do not usually address clinical process or hospital </a:t>
            </a:r>
            <a:r>
              <a:rPr lang="en-US" dirty="0" smtClean="0"/>
              <a:t>performance.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3</a:t>
            </a:fld>
            <a:endParaRPr lang="ar-S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3140" y="1628800"/>
            <a:ext cx="1747292"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2375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7787208" cy="4032448"/>
          </a:xfrm>
        </p:spPr>
        <p:txBody>
          <a:bodyPr>
            <a:normAutofit fontScale="92500"/>
          </a:bodyPr>
          <a:lstStyle/>
          <a:p>
            <a:pPr algn="l" rtl="0"/>
            <a:r>
              <a:rPr lang="en-US" dirty="0"/>
              <a:t>Some governmental agencies ─ for example, the </a:t>
            </a:r>
            <a:r>
              <a:rPr lang="en-US" b="1" dirty="0"/>
              <a:t>Joint Commission in the United States </a:t>
            </a:r>
            <a:r>
              <a:rPr lang="en-US" dirty="0"/>
              <a:t>─ define the standards for hospital licenses, but issue them on the basis of assessments made independently by accreditation </a:t>
            </a:r>
            <a:r>
              <a:rPr lang="en-US" dirty="0" smtClean="0"/>
              <a:t>programs </a:t>
            </a:r>
            <a:r>
              <a:rPr lang="en-US" dirty="0"/>
              <a:t>that they monitor for conformity. </a:t>
            </a:r>
            <a:endParaRPr lang="en-US" dirty="0" smtClean="0"/>
          </a:p>
          <a:p>
            <a:pPr algn="l" rtl="0"/>
            <a:r>
              <a:rPr lang="en-US" dirty="0" smtClean="0"/>
              <a:t>In </a:t>
            </a:r>
            <a:r>
              <a:rPr lang="en-US" dirty="0"/>
              <a:t>the United </a:t>
            </a:r>
            <a:r>
              <a:rPr lang="en-US" dirty="0" smtClean="0"/>
              <a:t>Kingdom the </a:t>
            </a:r>
            <a:r>
              <a:rPr lang="en-US" b="1" dirty="0"/>
              <a:t>Commission for Health Improvement </a:t>
            </a:r>
            <a:r>
              <a:rPr lang="en-US" dirty="0"/>
              <a:t>(CHI) was designed to inspect arrangements for “clinical governance” in public hospitals in England and </a:t>
            </a:r>
            <a:r>
              <a:rPr lang="en-US" dirty="0" smtClean="0"/>
              <a:t>Wales.</a:t>
            </a:r>
          </a:p>
          <a:p>
            <a:pPr algn="l" rtl="0"/>
            <a:r>
              <a:rPr lang="en-US" dirty="0"/>
              <a:t>Inspection of hospitals induces conformity, and measures performance in terms of minimal requirements for safety. It does not foster innovation or information for consumers or providers.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4</a:t>
            </a:fld>
            <a:endParaRPr lang="ar-SA"/>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157193"/>
            <a:ext cx="2911567"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881649"/>
            <a:ext cx="1751708" cy="15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726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78896" cy="1143000"/>
          </a:xfrm>
        </p:spPr>
        <p:txBody>
          <a:bodyPr/>
          <a:lstStyle/>
          <a:p>
            <a:pPr algn="l" rtl="0"/>
            <a:r>
              <a:rPr lang="en-US" dirty="0"/>
              <a:t>Consumer </a:t>
            </a:r>
            <a:r>
              <a:rPr lang="en-US" dirty="0" smtClean="0"/>
              <a:t>Surveys</a:t>
            </a:r>
            <a:endParaRPr lang="ar-SA" dirty="0"/>
          </a:p>
        </p:txBody>
      </p:sp>
      <p:sp>
        <p:nvSpPr>
          <p:cNvPr id="3" name="Content Placeholder 2"/>
          <p:cNvSpPr>
            <a:spLocks noGrp="1"/>
          </p:cNvSpPr>
          <p:nvPr>
            <p:ph idx="1"/>
          </p:nvPr>
        </p:nvSpPr>
        <p:spPr>
          <a:xfrm>
            <a:off x="457200" y="1772816"/>
            <a:ext cx="7620000" cy="4627984"/>
          </a:xfrm>
        </p:spPr>
        <p:txBody>
          <a:bodyPr>
            <a:normAutofit fontScale="92500" lnSpcReduction="10000"/>
          </a:bodyPr>
          <a:lstStyle/>
          <a:p>
            <a:pPr algn="l" rtl="0"/>
            <a:r>
              <a:rPr lang="en-US" dirty="0"/>
              <a:t>Standardized surveys of patients and relatives can reliably measure hospital performance against explicit standards at a national </a:t>
            </a:r>
            <a:r>
              <a:rPr lang="en-US" dirty="0" smtClean="0"/>
              <a:t>level</a:t>
            </a:r>
          </a:p>
          <a:p>
            <a:pPr algn="l" rtl="0"/>
            <a:r>
              <a:rPr lang="en-US" dirty="0"/>
              <a:t>Thus, consumer surveys assessing the experience of health care and outcomes as perceived by patients and their families carry added weight </a:t>
            </a:r>
            <a:endParaRPr lang="en-US" dirty="0" smtClean="0"/>
          </a:p>
          <a:p>
            <a:pPr algn="l" rtl="0"/>
            <a:r>
              <a:rPr lang="en-US" dirty="0"/>
              <a:t>Some countries (including France and the United Kingdom) and most accreditation </a:t>
            </a:r>
            <a:r>
              <a:rPr lang="en-US" dirty="0" smtClean="0"/>
              <a:t>programs </a:t>
            </a:r>
            <a:r>
              <a:rPr lang="en-US" dirty="0"/>
              <a:t>require institutions to make systematic assessments of their patients’ perceptions </a:t>
            </a:r>
            <a:endParaRPr lang="en-US" dirty="0" smtClean="0"/>
          </a:p>
          <a:p>
            <a:pPr algn="l" rtl="0"/>
            <a:r>
              <a:rPr lang="en-US" dirty="0"/>
              <a:t>Surveys range from local pencil-and-paper surveys outside a clinic to national stratified sample surveys </a:t>
            </a:r>
            <a:endParaRPr lang="en-US" dirty="0" smtClean="0"/>
          </a:p>
          <a:p>
            <a:pPr algn="l" rtl="0"/>
            <a:r>
              <a:rPr lang="en-US" dirty="0"/>
              <a:t>National surveys are often managed under contract by independent organizations using validated tools to obtain reliable data; published results may identify the performance of individual hospitals.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5</a:t>
            </a:fld>
            <a:endParaRPr lang="ar-S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7159"/>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1720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787208" cy="4800600"/>
          </a:xfrm>
        </p:spPr>
        <p:txBody>
          <a:bodyPr>
            <a:normAutofit/>
          </a:bodyPr>
          <a:lstStyle/>
          <a:p>
            <a:pPr algn="l" rtl="0"/>
            <a:r>
              <a:rPr lang="en-US" dirty="0"/>
              <a:t>Advantages of this method are that it identifies what is valued by patients and the general public, and standardized surveys can be tailored to measure specific domains of experience and </a:t>
            </a:r>
            <a:r>
              <a:rPr lang="en-US" dirty="0" smtClean="0"/>
              <a:t>satisfaction</a:t>
            </a:r>
          </a:p>
          <a:p>
            <a:pPr algn="l" rtl="0"/>
            <a:r>
              <a:rPr lang="en-US" dirty="0"/>
              <a:t>However, traditional satisfaction surveys have been methodologically weak, and focused on the agenda of clinicians and managers rather than patients </a:t>
            </a:r>
            <a:endParaRPr lang="en-US" dirty="0" smtClean="0"/>
          </a:p>
          <a:p>
            <a:pPr algn="l" rtl="0"/>
            <a:r>
              <a:rPr lang="en-US" dirty="0"/>
              <a:t>Researchers at </a:t>
            </a:r>
            <a:r>
              <a:rPr lang="en-US" b="1" dirty="0"/>
              <a:t>Harvard Medical School </a:t>
            </a:r>
            <a:r>
              <a:rPr lang="en-US" dirty="0"/>
              <a:t>developed and tested a standardized instrument to measure patients’ concerns and experience </a:t>
            </a:r>
            <a:endParaRPr lang="en-US" dirty="0" smtClean="0"/>
          </a:p>
          <a:p>
            <a:pPr algn="l" rtl="0"/>
            <a:r>
              <a:rPr lang="en-US" b="1" dirty="0"/>
              <a:t>Picker Questionnaire </a:t>
            </a:r>
            <a:r>
              <a:rPr lang="en-US" dirty="0" smtClean="0"/>
              <a:t>is used in </a:t>
            </a:r>
            <a:r>
              <a:rPr lang="en-US" dirty="0"/>
              <a:t>Australia, Canada </a:t>
            </a:r>
            <a:r>
              <a:rPr lang="en-US" dirty="0" smtClean="0"/>
              <a:t>and </a:t>
            </a:r>
            <a:r>
              <a:rPr lang="en-US" dirty="0"/>
              <a:t>various European countries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6</a:t>
            </a:fld>
            <a:endParaRPr lang="ar-SA"/>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5085184"/>
            <a:ext cx="3171825"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5085184"/>
            <a:ext cx="3960440" cy="1438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2362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7620000" cy="1143000"/>
          </a:xfrm>
        </p:spPr>
        <p:txBody>
          <a:bodyPr/>
          <a:lstStyle/>
          <a:p>
            <a:pPr algn="l" rtl="0"/>
            <a:r>
              <a:rPr lang="en-US" dirty="0"/>
              <a:t>Third party assessment</a:t>
            </a:r>
            <a:endParaRPr lang="ar-SA" dirty="0"/>
          </a:p>
        </p:txBody>
      </p:sp>
      <p:sp>
        <p:nvSpPr>
          <p:cNvPr id="3" name="Content Placeholder 2"/>
          <p:cNvSpPr>
            <a:spLocks noGrp="1"/>
          </p:cNvSpPr>
          <p:nvPr>
            <p:ph idx="1"/>
          </p:nvPr>
        </p:nvSpPr>
        <p:spPr>
          <a:xfrm>
            <a:off x="457200" y="1600200"/>
            <a:ext cx="7620000" cy="3340968"/>
          </a:xfrm>
        </p:spPr>
        <p:txBody>
          <a:bodyPr>
            <a:normAutofit lnSpcReduction="10000"/>
          </a:bodyPr>
          <a:lstStyle/>
          <a:p>
            <a:pPr algn="l" rtl="0"/>
            <a:r>
              <a:rPr lang="en-US" sz="2400" b="1" dirty="0"/>
              <a:t>ISO </a:t>
            </a:r>
            <a:r>
              <a:rPr lang="en-US" sz="2400" b="1" dirty="0" smtClean="0"/>
              <a:t>Standards</a:t>
            </a:r>
          </a:p>
          <a:p>
            <a:pPr lvl="1" algn="l" rtl="0"/>
            <a:r>
              <a:rPr lang="en-US" dirty="0"/>
              <a:t>The ISO 9000 standards for quality systems were adapted in 2000 to become more easily applied to health care and to include the assessment of </a:t>
            </a:r>
            <a:r>
              <a:rPr lang="en-US" dirty="0" smtClean="0"/>
              <a:t>outcomes</a:t>
            </a:r>
          </a:p>
          <a:p>
            <a:pPr lvl="1" algn="l" rtl="0"/>
            <a:r>
              <a:rPr lang="en-US" dirty="0"/>
              <a:t>There are initiatives in the United States </a:t>
            </a:r>
            <a:r>
              <a:rPr lang="en-US" dirty="0" smtClean="0"/>
              <a:t>and </a:t>
            </a:r>
            <a:r>
              <a:rPr lang="en-US" dirty="0"/>
              <a:t>in </a:t>
            </a:r>
            <a:r>
              <a:rPr lang="en-US" dirty="0" smtClean="0"/>
              <a:t>Europe </a:t>
            </a:r>
            <a:r>
              <a:rPr lang="en-US" dirty="0"/>
              <a:t>to interpret quality standards for health care </a:t>
            </a:r>
            <a:r>
              <a:rPr lang="en-US" dirty="0" smtClean="0"/>
              <a:t>consumer </a:t>
            </a:r>
            <a:r>
              <a:rPr lang="en-US" dirty="0"/>
              <a:t>satisfaction</a:t>
            </a:r>
            <a:r>
              <a:rPr lang="en-US" dirty="0" smtClean="0"/>
              <a:t>.</a:t>
            </a:r>
          </a:p>
          <a:p>
            <a:pPr lvl="1" algn="l" rtl="0"/>
            <a:r>
              <a:rPr lang="en-US" dirty="0"/>
              <a:t>ISO15189 is becoming the international standard for medical laboratories and includes issues of clinical </a:t>
            </a:r>
            <a:r>
              <a:rPr lang="en-US" dirty="0" smtClean="0"/>
              <a:t> judgment, </a:t>
            </a:r>
            <a:r>
              <a:rPr lang="en-US" dirty="0"/>
              <a:t>process and outcome </a:t>
            </a:r>
            <a:r>
              <a:rPr lang="en-US" dirty="0" smtClean="0"/>
              <a:t>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7</a:t>
            </a:fld>
            <a:endParaRPr lang="ar-SA"/>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869161"/>
            <a:ext cx="2228850" cy="144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4869159"/>
            <a:ext cx="2880320" cy="15438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4869161"/>
            <a:ext cx="1894492" cy="17281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7723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32656"/>
            <a:ext cx="7620000" cy="4080520"/>
          </a:xfrm>
        </p:spPr>
        <p:txBody>
          <a:bodyPr>
            <a:noAutofit/>
          </a:bodyPr>
          <a:lstStyle/>
          <a:p>
            <a:pPr algn="l" rtl="0"/>
            <a:r>
              <a:rPr lang="en-US" sz="2400" b="1" dirty="0"/>
              <a:t>Peer </a:t>
            </a:r>
            <a:r>
              <a:rPr lang="en-US" sz="2400" b="1" dirty="0" smtClean="0"/>
              <a:t>review</a:t>
            </a:r>
          </a:p>
          <a:p>
            <a:pPr lvl="1" algn="l" rtl="0"/>
            <a:r>
              <a:rPr lang="en-US" sz="2400" dirty="0" smtClean="0"/>
              <a:t>The </a:t>
            </a:r>
            <a:r>
              <a:rPr lang="en-US" sz="2400" dirty="0"/>
              <a:t>evaluation of work by one or more people of similar competence to the producers of the </a:t>
            </a:r>
            <a:r>
              <a:rPr lang="en-US" sz="2400" dirty="0" smtClean="0"/>
              <a:t>work.</a:t>
            </a:r>
          </a:p>
          <a:p>
            <a:pPr lvl="1" algn="l" rtl="0"/>
            <a:r>
              <a:rPr lang="en-US" sz="2400" dirty="0"/>
              <a:t>Peer review is a closed system for professional self-assessment and </a:t>
            </a:r>
            <a:r>
              <a:rPr lang="en-US" sz="2400" dirty="0" smtClean="0"/>
              <a:t>development</a:t>
            </a:r>
          </a:p>
          <a:p>
            <a:pPr lvl="1" algn="l" rtl="0"/>
            <a:r>
              <a:rPr lang="en-US" sz="2400" dirty="0"/>
              <a:t>Peer review methods are employed to maintain standards of quality, improve performance, and provide </a:t>
            </a:r>
            <a:r>
              <a:rPr lang="en-US" sz="2400" dirty="0" smtClean="0"/>
              <a:t>credibility</a:t>
            </a:r>
          </a:p>
          <a:p>
            <a:pPr lvl="1" algn="l" rtl="0"/>
            <a:r>
              <a:rPr lang="en-US" sz="2400" dirty="0"/>
              <a:t>Limitations of the method include its basis in </a:t>
            </a:r>
            <a:r>
              <a:rPr lang="en-US" sz="2400" dirty="0" smtClean="0"/>
              <a:t>specialties, </a:t>
            </a:r>
            <a:r>
              <a:rPr lang="en-US" sz="2400" dirty="0"/>
              <a:t>and the confidentiality of its results. </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8</a:t>
            </a:fld>
            <a:endParaRPr lang="ar-SA"/>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0"/>
            <a:ext cx="3781425"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5157192"/>
            <a:ext cx="6624736" cy="1199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1004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6672"/>
            <a:ext cx="7620000" cy="4800600"/>
          </a:xfrm>
        </p:spPr>
        <p:txBody>
          <a:bodyPr>
            <a:normAutofit lnSpcReduction="10000"/>
          </a:bodyPr>
          <a:lstStyle/>
          <a:p>
            <a:pPr algn="l" rtl="0"/>
            <a:r>
              <a:rPr lang="en-US" sz="2400" b="1" dirty="0" smtClean="0"/>
              <a:t>Accreditation</a:t>
            </a:r>
          </a:p>
          <a:p>
            <a:pPr lvl="1" algn="l" rtl="0"/>
            <a:r>
              <a:rPr lang="en-US" dirty="0"/>
              <a:t>Accreditation </a:t>
            </a:r>
            <a:r>
              <a:rPr lang="en-US" dirty="0" smtClean="0"/>
              <a:t>programs </a:t>
            </a:r>
            <a:r>
              <a:rPr lang="en-US" dirty="0"/>
              <a:t>measure hospital performance in terms of compliance with published standards of organizational </a:t>
            </a:r>
            <a:endParaRPr lang="en-US" dirty="0" smtClean="0"/>
          </a:p>
          <a:p>
            <a:pPr lvl="1" algn="l" rtl="0"/>
            <a:r>
              <a:rPr lang="en-US" dirty="0"/>
              <a:t>They are mostly independent and aimed at organizational development more than regulation but could contribute reliable data to national performance measurement </a:t>
            </a:r>
            <a:r>
              <a:rPr lang="en-US" dirty="0" smtClean="0"/>
              <a:t>systems</a:t>
            </a:r>
          </a:p>
          <a:p>
            <a:pPr lvl="1" algn="l" rtl="0"/>
            <a:r>
              <a:rPr lang="en-US" dirty="0"/>
              <a:t>They are independent, voluntary </a:t>
            </a:r>
            <a:r>
              <a:rPr lang="en-US" dirty="0" smtClean="0"/>
              <a:t>programs </a:t>
            </a:r>
            <a:r>
              <a:rPr lang="en-US" dirty="0"/>
              <a:t>developed from a focus on training into multi-disciplinary assessments of health care functions </a:t>
            </a:r>
            <a:endParaRPr lang="en-US" dirty="0" smtClean="0"/>
          </a:p>
          <a:p>
            <a:pPr lvl="1" algn="l" rtl="0"/>
            <a:r>
              <a:rPr lang="en-US" dirty="0" smtClean="0"/>
              <a:t>The ALPHA principles and standards of the International Society for Quality in Health Care have codified the experience of many established accreditation programs into empirical guidance on how health care standards may be developed, defined and independently assessed  </a:t>
            </a:r>
            <a:endParaRPr lang="ar-SA" dirty="0"/>
          </a:p>
        </p:txBody>
      </p:sp>
      <p:sp>
        <p:nvSpPr>
          <p:cNvPr id="4" name="Footer Placeholder 3"/>
          <p:cNvSpPr>
            <a:spLocks noGrp="1"/>
          </p:cNvSpPr>
          <p:nvPr>
            <p:ph type="ftr" sz="quarter" idx="11"/>
          </p:nvPr>
        </p:nvSpPr>
        <p:spPr/>
        <p:txBody>
          <a:bodyPr/>
          <a:lstStyle/>
          <a:p>
            <a:r>
              <a:rPr lang="en-US" smtClean="0"/>
              <a:t>Dr. Mohammed Alahmed</a:t>
            </a:r>
            <a:endParaRPr lang="ar-SA"/>
          </a:p>
        </p:txBody>
      </p:sp>
      <p:sp>
        <p:nvSpPr>
          <p:cNvPr id="5" name="Slide Number Placeholder 4"/>
          <p:cNvSpPr>
            <a:spLocks noGrp="1"/>
          </p:cNvSpPr>
          <p:nvPr>
            <p:ph type="sldNum" sz="quarter" idx="12"/>
          </p:nvPr>
        </p:nvSpPr>
        <p:spPr/>
        <p:txBody>
          <a:bodyPr/>
          <a:lstStyle/>
          <a:p>
            <a:fld id="{7469B437-286B-444B-9DF5-3E66A3A057C9}" type="slidenum">
              <a:rPr lang="ar-SA" smtClean="0"/>
              <a:t>9</a:t>
            </a:fld>
            <a:endParaRPr lang="ar-SA"/>
          </a:p>
        </p:txBody>
      </p:sp>
    </p:spTree>
    <p:extLst>
      <p:ext uri="{BB962C8B-B14F-4D97-AF65-F5344CB8AC3E}">
        <p14:creationId xmlns:p14="http://schemas.microsoft.com/office/powerpoint/2010/main" val="26193340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510</TotalTime>
  <Words>981</Words>
  <Application>Microsoft Office PowerPoint</Application>
  <PresentationFormat>On-screen Show (4:3)</PresentationFormat>
  <Paragraphs>88</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Adjacency</vt:lpstr>
      <vt:lpstr>Performance Measurement Methodology</vt:lpstr>
      <vt:lpstr>What are the methods of performance measurement?</vt:lpstr>
      <vt:lpstr>Inspection</vt:lpstr>
      <vt:lpstr>PowerPoint Presentation</vt:lpstr>
      <vt:lpstr>Consumer Surveys</vt:lpstr>
      <vt:lpstr>PowerPoint Presentation</vt:lpstr>
      <vt:lpstr>Third party assessment</vt:lpstr>
      <vt:lpstr>PowerPoint Presentation</vt:lpstr>
      <vt:lpstr>PowerPoint Presentation</vt:lpstr>
      <vt:lpstr>PowerPoint Presentation</vt:lpstr>
      <vt:lpstr>Statistical Indicators</vt:lpstr>
      <vt:lpstr>Internal assessments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Measurement Methodology</dc:title>
  <dc:creator>Mohammed A. Al-Ahmed</dc:creator>
  <cp:lastModifiedBy>User</cp:lastModifiedBy>
  <cp:revision>30</cp:revision>
  <dcterms:created xsi:type="dcterms:W3CDTF">2015-02-10T17:33:59Z</dcterms:created>
  <dcterms:modified xsi:type="dcterms:W3CDTF">2015-02-15T14:58:16Z</dcterms:modified>
</cp:coreProperties>
</file>