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notesMasterIdLst>
    <p:notesMasterId r:id="rId36"/>
  </p:notesMasterIdLst>
  <p:sldIdLst>
    <p:sldId id="256" r:id="rId2"/>
    <p:sldId id="279" r:id="rId3"/>
    <p:sldId id="280" r:id="rId4"/>
    <p:sldId id="281" r:id="rId5"/>
    <p:sldId id="285" r:id="rId6"/>
    <p:sldId id="290" r:id="rId7"/>
    <p:sldId id="257" r:id="rId8"/>
    <p:sldId id="282" r:id="rId9"/>
    <p:sldId id="302" r:id="rId10"/>
    <p:sldId id="283" r:id="rId11"/>
    <p:sldId id="260" r:id="rId12"/>
    <p:sldId id="275" r:id="rId13"/>
    <p:sldId id="276" r:id="rId14"/>
    <p:sldId id="262" r:id="rId15"/>
    <p:sldId id="303" r:id="rId16"/>
    <p:sldId id="304" r:id="rId17"/>
    <p:sldId id="263" r:id="rId18"/>
    <p:sldId id="264" r:id="rId19"/>
    <p:sldId id="293" r:id="rId20"/>
    <p:sldId id="266" r:id="rId21"/>
    <p:sldId id="267" r:id="rId22"/>
    <p:sldId id="268" r:id="rId23"/>
    <p:sldId id="269" r:id="rId24"/>
    <p:sldId id="271" r:id="rId25"/>
    <p:sldId id="294" r:id="rId26"/>
    <p:sldId id="295" r:id="rId27"/>
    <p:sldId id="296" r:id="rId28"/>
    <p:sldId id="297" r:id="rId29"/>
    <p:sldId id="301" r:id="rId30"/>
    <p:sldId id="298" r:id="rId31"/>
    <p:sldId id="299" r:id="rId32"/>
    <p:sldId id="300" r:id="rId33"/>
    <p:sldId id="272" r:id="rId34"/>
    <p:sldId id="287" r:id="rId3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autoAdjust="0"/>
    <p:restoredTop sz="85943" autoAdjust="0"/>
  </p:normalViewPr>
  <p:slideViewPr>
    <p:cSldViewPr>
      <p:cViewPr>
        <p:scale>
          <a:sx n="71" d="100"/>
          <a:sy n="71" d="100"/>
        </p:scale>
        <p:origin x="-1344" y="-72"/>
      </p:cViewPr>
      <p:guideLst>
        <p:guide orient="horz" pos="2160"/>
        <p:guide pos="2880"/>
      </p:guideLst>
    </p:cSldViewPr>
  </p:slideViewPr>
  <p:outlineViewPr>
    <p:cViewPr>
      <p:scale>
        <a:sx n="33" d="100"/>
        <a:sy n="33" d="100"/>
      </p:scale>
      <p:origin x="66" y="2308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2953A1-22F4-4388-A0A7-7E6B88A13B96}" type="doc">
      <dgm:prSet loTypeId="urn:microsoft.com/office/officeart/2005/8/layout/hList1" loCatId="list" qsTypeId="urn:microsoft.com/office/officeart/2005/8/quickstyle/simple1" qsCatId="simple" csTypeId="urn:microsoft.com/office/officeart/2005/8/colors/accent1_2" csCatId="accent1" phldr="1"/>
      <dgm:spPr/>
      <dgm:t>
        <a:bodyPr/>
        <a:lstStyle/>
        <a:p>
          <a:pPr rtl="1"/>
          <a:endParaRPr lang="ar-SA"/>
        </a:p>
      </dgm:t>
    </dgm:pt>
    <dgm:pt modelId="{110039A6-FEFA-4B83-84BA-DCC129774C9F}">
      <dgm:prSet phldrT="[Text]" custT="1"/>
      <dgm:spPr/>
      <dgm:t>
        <a:bodyPr/>
        <a:lstStyle/>
        <a:p>
          <a:pPr rtl="1"/>
          <a:r>
            <a:rPr lang="en-US" sz="2400" dirty="0" smtClean="0"/>
            <a:t>Tunica </a:t>
          </a:r>
          <a:r>
            <a:rPr lang="en-US" sz="2400" dirty="0" err="1" smtClean="0"/>
            <a:t>Intima</a:t>
          </a:r>
          <a:endParaRPr lang="ar-SA" sz="500" dirty="0"/>
        </a:p>
      </dgm:t>
    </dgm:pt>
    <dgm:pt modelId="{F1BA0C9E-DE92-42C1-8608-31EFB07F067F}" type="parTrans" cxnId="{1D87C663-B73D-4414-BF77-A5733E74FB25}">
      <dgm:prSet/>
      <dgm:spPr/>
      <dgm:t>
        <a:bodyPr/>
        <a:lstStyle/>
        <a:p>
          <a:pPr rtl="1"/>
          <a:endParaRPr lang="ar-SA"/>
        </a:p>
      </dgm:t>
    </dgm:pt>
    <dgm:pt modelId="{E9B30BD2-539F-4EC5-97C7-17EF5DD090A2}" type="sibTrans" cxnId="{1D87C663-B73D-4414-BF77-A5733E74FB25}">
      <dgm:prSet/>
      <dgm:spPr/>
      <dgm:t>
        <a:bodyPr/>
        <a:lstStyle/>
        <a:p>
          <a:pPr rtl="1"/>
          <a:endParaRPr lang="ar-SA"/>
        </a:p>
      </dgm:t>
    </dgm:pt>
    <dgm:pt modelId="{FBE1D54F-D64A-4414-8107-9A124EB1A32C}">
      <dgm:prSet phldrT="[Text]" custT="1"/>
      <dgm:spPr/>
      <dgm:t>
        <a:bodyPr/>
        <a:lstStyle/>
        <a:p>
          <a:pPr algn="l" rtl="0"/>
          <a:r>
            <a:rPr lang="en-US" sz="2000" b="1" dirty="0" smtClean="0"/>
            <a:t>Consist of endothelium, </a:t>
          </a:r>
          <a:r>
            <a:rPr lang="en-US" sz="1800" b="1" dirty="0" err="1" smtClean="0"/>
            <a:t>subendothelium</a:t>
          </a:r>
          <a:r>
            <a:rPr lang="en-US" sz="2000" b="1" dirty="0" smtClean="0"/>
            <a:t>&amp; elastic tissue</a:t>
          </a:r>
          <a:endParaRPr lang="ar-SA" sz="2000" b="1" dirty="0"/>
        </a:p>
      </dgm:t>
    </dgm:pt>
    <dgm:pt modelId="{63A35B11-D3C1-49E0-B889-CABA0B37EA7D}" type="parTrans" cxnId="{C88F65A3-684F-454A-ADC7-04159C5160FE}">
      <dgm:prSet/>
      <dgm:spPr/>
      <dgm:t>
        <a:bodyPr/>
        <a:lstStyle/>
        <a:p>
          <a:pPr rtl="1"/>
          <a:endParaRPr lang="ar-SA"/>
        </a:p>
      </dgm:t>
    </dgm:pt>
    <dgm:pt modelId="{17FAA225-5FF7-411B-830C-42B64C730260}" type="sibTrans" cxnId="{C88F65A3-684F-454A-ADC7-04159C5160FE}">
      <dgm:prSet/>
      <dgm:spPr/>
      <dgm:t>
        <a:bodyPr/>
        <a:lstStyle/>
        <a:p>
          <a:pPr rtl="1"/>
          <a:endParaRPr lang="ar-SA"/>
        </a:p>
      </dgm:t>
    </dgm:pt>
    <dgm:pt modelId="{7844BC06-B05F-4247-A1BA-5FA8402AC714}">
      <dgm:prSet phldrT="[Text]" custT="1"/>
      <dgm:spPr/>
      <dgm:t>
        <a:bodyPr/>
        <a:lstStyle/>
        <a:p>
          <a:pPr algn="l" rtl="0"/>
          <a:r>
            <a:rPr lang="en-US" sz="2000" b="1" dirty="0" smtClean="0"/>
            <a:t>Function: to prevent intravascular clotting</a:t>
          </a:r>
          <a:endParaRPr lang="ar-SA" sz="2000" b="1" dirty="0"/>
        </a:p>
      </dgm:t>
    </dgm:pt>
    <dgm:pt modelId="{E2CFA0F7-FD71-4CB0-885E-31B33326AB64}" type="parTrans" cxnId="{50915F8C-0B17-4255-A897-084D89EAAFD3}">
      <dgm:prSet/>
      <dgm:spPr/>
      <dgm:t>
        <a:bodyPr/>
        <a:lstStyle/>
        <a:p>
          <a:pPr rtl="1"/>
          <a:endParaRPr lang="ar-SA"/>
        </a:p>
      </dgm:t>
    </dgm:pt>
    <dgm:pt modelId="{88F64EDB-214F-412B-933E-5F8D16761889}" type="sibTrans" cxnId="{50915F8C-0B17-4255-A897-084D89EAAFD3}">
      <dgm:prSet/>
      <dgm:spPr/>
      <dgm:t>
        <a:bodyPr/>
        <a:lstStyle/>
        <a:p>
          <a:pPr rtl="1"/>
          <a:endParaRPr lang="ar-SA"/>
        </a:p>
      </dgm:t>
    </dgm:pt>
    <dgm:pt modelId="{B938ACD2-A6AB-439E-B8B5-2C5A06BED08B}">
      <dgm:prSet phldrT="[Text]" custT="1"/>
      <dgm:spPr/>
      <dgm:t>
        <a:bodyPr/>
        <a:lstStyle/>
        <a:p>
          <a:pPr rtl="1"/>
          <a:r>
            <a:rPr lang="en-US" sz="2800" dirty="0" smtClean="0"/>
            <a:t>Tunica Media</a:t>
          </a:r>
          <a:r>
            <a:rPr lang="en-US" sz="500" dirty="0" smtClean="0"/>
            <a:t> </a:t>
          </a:r>
          <a:endParaRPr lang="ar-SA" sz="500" dirty="0"/>
        </a:p>
      </dgm:t>
    </dgm:pt>
    <dgm:pt modelId="{CDAAF8DD-3B2B-41C5-B4FC-5B92856A4DD0}" type="parTrans" cxnId="{03E9BB8A-C840-4EFC-9EF6-8F3C71EE1FA6}">
      <dgm:prSet/>
      <dgm:spPr/>
      <dgm:t>
        <a:bodyPr/>
        <a:lstStyle/>
        <a:p>
          <a:pPr rtl="1"/>
          <a:endParaRPr lang="ar-SA"/>
        </a:p>
      </dgm:t>
    </dgm:pt>
    <dgm:pt modelId="{7C2E401D-F7E6-4D76-8AA5-196D764E51F8}" type="sibTrans" cxnId="{03E9BB8A-C840-4EFC-9EF6-8F3C71EE1FA6}">
      <dgm:prSet/>
      <dgm:spPr/>
      <dgm:t>
        <a:bodyPr/>
        <a:lstStyle/>
        <a:p>
          <a:pPr rtl="1"/>
          <a:endParaRPr lang="ar-SA"/>
        </a:p>
      </dgm:t>
    </dgm:pt>
    <dgm:pt modelId="{0AD71892-F4EF-4892-815D-5CD50B4D71C5}">
      <dgm:prSet phldrT="[Text]" custT="1"/>
      <dgm:spPr/>
      <dgm:t>
        <a:bodyPr/>
        <a:lstStyle/>
        <a:p>
          <a:pPr algn="just" rtl="0"/>
          <a:r>
            <a:rPr lang="en-US" sz="2000" b="1" dirty="0" smtClean="0"/>
            <a:t>Consist of: smooth muscle &amp;elastic fiber </a:t>
          </a:r>
          <a:endParaRPr lang="ar-SA" sz="2000" b="1" dirty="0"/>
        </a:p>
      </dgm:t>
    </dgm:pt>
    <dgm:pt modelId="{9DB8E732-F60D-4E9E-9CBC-972BBE72DD40}" type="parTrans" cxnId="{2D6A29DF-D1BD-41FF-8EF3-F528538F2EE8}">
      <dgm:prSet/>
      <dgm:spPr/>
      <dgm:t>
        <a:bodyPr/>
        <a:lstStyle/>
        <a:p>
          <a:pPr rtl="1"/>
          <a:endParaRPr lang="ar-SA"/>
        </a:p>
      </dgm:t>
    </dgm:pt>
    <dgm:pt modelId="{CD07D61D-21A8-475A-9A2B-78D382198830}" type="sibTrans" cxnId="{2D6A29DF-D1BD-41FF-8EF3-F528538F2EE8}">
      <dgm:prSet/>
      <dgm:spPr/>
      <dgm:t>
        <a:bodyPr/>
        <a:lstStyle/>
        <a:p>
          <a:pPr rtl="1"/>
          <a:endParaRPr lang="ar-SA"/>
        </a:p>
      </dgm:t>
    </dgm:pt>
    <dgm:pt modelId="{6D08526A-D53F-4C3E-8A83-3AD631383610}">
      <dgm:prSet phldrT="[Text]" custT="1"/>
      <dgm:spPr/>
      <dgm:t>
        <a:bodyPr/>
        <a:lstStyle/>
        <a:p>
          <a:pPr algn="just" rtl="0"/>
          <a:r>
            <a:rPr lang="en-US" sz="1800" b="1" dirty="0" smtClean="0"/>
            <a:t>Function: to propel the blood</a:t>
          </a:r>
          <a:endParaRPr lang="ar-SA" sz="1800" b="1" dirty="0"/>
        </a:p>
      </dgm:t>
    </dgm:pt>
    <dgm:pt modelId="{B4F0FC60-3AC7-4656-B33E-E61588C04AE0}" type="parTrans" cxnId="{26E84BE2-115A-4D2D-BF4C-DDCFC3303D50}">
      <dgm:prSet/>
      <dgm:spPr/>
      <dgm:t>
        <a:bodyPr/>
        <a:lstStyle/>
        <a:p>
          <a:pPr rtl="1"/>
          <a:endParaRPr lang="ar-SA"/>
        </a:p>
      </dgm:t>
    </dgm:pt>
    <dgm:pt modelId="{1DDD9433-9C92-44CE-A45C-FCB884EDA99D}" type="sibTrans" cxnId="{26E84BE2-115A-4D2D-BF4C-DDCFC3303D50}">
      <dgm:prSet/>
      <dgm:spPr/>
      <dgm:t>
        <a:bodyPr/>
        <a:lstStyle/>
        <a:p>
          <a:pPr rtl="1"/>
          <a:endParaRPr lang="ar-SA"/>
        </a:p>
      </dgm:t>
    </dgm:pt>
    <dgm:pt modelId="{527C8467-0D11-40BC-8EC9-6F8608338DFE}">
      <dgm:prSet phldrT="[Text]" custT="1"/>
      <dgm:spPr/>
      <dgm:t>
        <a:bodyPr/>
        <a:lstStyle/>
        <a:p>
          <a:pPr rtl="1"/>
          <a:r>
            <a:rPr lang="en-US" sz="2400" dirty="0" smtClean="0"/>
            <a:t>Tunica Adventitia</a:t>
          </a:r>
          <a:endParaRPr lang="ar-SA" sz="2400" dirty="0"/>
        </a:p>
      </dgm:t>
    </dgm:pt>
    <dgm:pt modelId="{87057B9C-7681-45CD-909F-C5115A7A3160}" type="parTrans" cxnId="{142FC6A2-90CC-4C3A-B44A-02C72B6C3396}">
      <dgm:prSet/>
      <dgm:spPr/>
      <dgm:t>
        <a:bodyPr/>
        <a:lstStyle/>
        <a:p>
          <a:pPr rtl="1"/>
          <a:endParaRPr lang="ar-SA"/>
        </a:p>
      </dgm:t>
    </dgm:pt>
    <dgm:pt modelId="{5551BD78-6B3D-4DE9-8D36-5EE05BDCFF68}" type="sibTrans" cxnId="{142FC6A2-90CC-4C3A-B44A-02C72B6C3396}">
      <dgm:prSet/>
      <dgm:spPr/>
      <dgm:t>
        <a:bodyPr/>
        <a:lstStyle/>
        <a:p>
          <a:pPr rtl="1"/>
          <a:endParaRPr lang="ar-SA"/>
        </a:p>
      </dgm:t>
    </dgm:pt>
    <dgm:pt modelId="{A796A8EF-AAFB-4186-A446-2DEAC277F9C5}">
      <dgm:prSet phldrT="[Text]" custT="1"/>
      <dgm:spPr/>
      <dgm:t>
        <a:bodyPr/>
        <a:lstStyle/>
        <a:p>
          <a:pPr algn="just" rtl="0"/>
          <a:r>
            <a:rPr lang="en-US" sz="2000" b="1" dirty="0" smtClean="0"/>
            <a:t>Consist of connective tissue and small blood vessels</a:t>
          </a:r>
          <a:endParaRPr lang="ar-SA" sz="2000" b="1" dirty="0"/>
        </a:p>
      </dgm:t>
    </dgm:pt>
    <dgm:pt modelId="{84B9D6C7-7CDA-4534-9675-D46AC37524D4}" type="parTrans" cxnId="{49039358-108E-4106-BAC0-E6B214FBA847}">
      <dgm:prSet/>
      <dgm:spPr/>
      <dgm:t>
        <a:bodyPr/>
        <a:lstStyle/>
        <a:p>
          <a:pPr rtl="1"/>
          <a:endParaRPr lang="ar-SA"/>
        </a:p>
      </dgm:t>
    </dgm:pt>
    <dgm:pt modelId="{8F15277B-3C18-486F-AD74-382559DCD6B4}" type="sibTrans" cxnId="{49039358-108E-4106-BAC0-E6B214FBA847}">
      <dgm:prSet/>
      <dgm:spPr/>
      <dgm:t>
        <a:bodyPr/>
        <a:lstStyle/>
        <a:p>
          <a:pPr rtl="1"/>
          <a:endParaRPr lang="ar-SA"/>
        </a:p>
      </dgm:t>
    </dgm:pt>
    <dgm:pt modelId="{1BB4B64F-3C42-412F-983E-88C8A97A0C4B}">
      <dgm:prSet phldrT="[Text]" custT="1"/>
      <dgm:spPr/>
      <dgm:t>
        <a:bodyPr/>
        <a:lstStyle/>
        <a:p>
          <a:pPr algn="just" rtl="0"/>
          <a:r>
            <a:rPr lang="en-US" sz="2000" b="1" dirty="0" smtClean="0"/>
            <a:t>Function:         to prevent undue expansion of artery</a:t>
          </a:r>
          <a:endParaRPr lang="ar-SA" sz="2000" b="1" dirty="0"/>
        </a:p>
      </dgm:t>
    </dgm:pt>
    <dgm:pt modelId="{CFF113DD-9235-4218-BAF3-12CEEA209FAA}" type="parTrans" cxnId="{0269EEEC-D7AD-4163-80E6-BA26FA598DB1}">
      <dgm:prSet/>
      <dgm:spPr/>
      <dgm:t>
        <a:bodyPr/>
        <a:lstStyle/>
        <a:p>
          <a:pPr rtl="1"/>
          <a:endParaRPr lang="ar-SA"/>
        </a:p>
      </dgm:t>
    </dgm:pt>
    <dgm:pt modelId="{9B84E016-2046-458E-B92E-70A502B7DA5E}" type="sibTrans" cxnId="{0269EEEC-D7AD-4163-80E6-BA26FA598DB1}">
      <dgm:prSet/>
      <dgm:spPr/>
      <dgm:t>
        <a:bodyPr/>
        <a:lstStyle/>
        <a:p>
          <a:pPr rtl="1"/>
          <a:endParaRPr lang="ar-SA"/>
        </a:p>
      </dgm:t>
    </dgm:pt>
    <dgm:pt modelId="{24FE3D2A-33D0-4C6D-AFD8-D32215F844E3}" type="pres">
      <dgm:prSet presAssocID="{5A2953A1-22F4-4388-A0A7-7E6B88A13B96}" presName="Name0" presStyleCnt="0">
        <dgm:presLayoutVars>
          <dgm:dir/>
          <dgm:animLvl val="lvl"/>
          <dgm:resizeHandles val="exact"/>
        </dgm:presLayoutVars>
      </dgm:prSet>
      <dgm:spPr/>
      <dgm:t>
        <a:bodyPr/>
        <a:lstStyle/>
        <a:p>
          <a:pPr rtl="1"/>
          <a:endParaRPr lang="ar-SA"/>
        </a:p>
      </dgm:t>
    </dgm:pt>
    <dgm:pt modelId="{A033B541-C332-4CC2-A2AE-F594EF9A7617}" type="pres">
      <dgm:prSet presAssocID="{110039A6-FEFA-4B83-84BA-DCC129774C9F}" presName="composite" presStyleCnt="0"/>
      <dgm:spPr/>
    </dgm:pt>
    <dgm:pt modelId="{0E0A8C62-17DB-4BCC-80FA-A0F26EA4F7E0}" type="pres">
      <dgm:prSet presAssocID="{110039A6-FEFA-4B83-84BA-DCC129774C9F}" presName="parTx" presStyleLbl="alignNode1" presStyleIdx="0" presStyleCnt="3" custLinFactNeighborX="2436" custLinFactNeighborY="-3574">
        <dgm:presLayoutVars>
          <dgm:chMax val="0"/>
          <dgm:chPref val="0"/>
          <dgm:bulletEnabled val="1"/>
        </dgm:presLayoutVars>
      </dgm:prSet>
      <dgm:spPr/>
      <dgm:t>
        <a:bodyPr/>
        <a:lstStyle/>
        <a:p>
          <a:pPr rtl="1"/>
          <a:endParaRPr lang="ar-SA"/>
        </a:p>
      </dgm:t>
    </dgm:pt>
    <dgm:pt modelId="{91A13FD0-818D-4E60-9CE5-B5F4D6D9935B}" type="pres">
      <dgm:prSet presAssocID="{110039A6-FEFA-4B83-84BA-DCC129774C9F}" presName="desTx" presStyleLbl="alignAccFollowNode1" presStyleIdx="0" presStyleCnt="3" custScaleX="105895">
        <dgm:presLayoutVars>
          <dgm:bulletEnabled val="1"/>
        </dgm:presLayoutVars>
      </dgm:prSet>
      <dgm:spPr/>
      <dgm:t>
        <a:bodyPr/>
        <a:lstStyle/>
        <a:p>
          <a:pPr rtl="1"/>
          <a:endParaRPr lang="ar-SA"/>
        </a:p>
      </dgm:t>
    </dgm:pt>
    <dgm:pt modelId="{206282E4-39B6-4E66-BF9B-6BAFF9291BED}" type="pres">
      <dgm:prSet presAssocID="{E9B30BD2-539F-4EC5-97C7-17EF5DD090A2}" presName="space" presStyleCnt="0"/>
      <dgm:spPr/>
    </dgm:pt>
    <dgm:pt modelId="{F6D36017-F41D-44DD-A234-5C54BC79C95D}" type="pres">
      <dgm:prSet presAssocID="{B938ACD2-A6AB-439E-B8B5-2C5A06BED08B}" presName="composite" presStyleCnt="0"/>
      <dgm:spPr/>
    </dgm:pt>
    <dgm:pt modelId="{E1788F0A-03E3-47A5-8ECA-9651BC35B93A}" type="pres">
      <dgm:prSet presAssocID="{B938ACD2-A6AB-439E-B8B5-2C5A06BED08B}" presName="parTx" presStyleLbl="alignNode1" presStyleIdx="1" presStyleCnt="3" custScaleX="150863" custLinFactNeighborX="5677" custLinFactNeighborY="4486">
        <dgm:presLayoutVars>
          <dgm:chMax val="0"/>
          <dgm:chPref val="0"/>
          <dgm:bulletEnabled val="1"/>
        </dgm:presLayoutVars>
      </dgm:prSet>
      <dgm:spPr/>
      <dgm:t>
        <a:bodyPr/>
        <a:lstStyle/>
        <a:p>
          <a:pPr rtl="1"/>
          <a:endParaRPr lang="ar-SA"/>
        </a:p>
      </dgm:t>
    </dgm:pt>
    <dgm:pt modelId="{9F7A99B8-970F-4B19-8C1C-2F25D5534441}" type="pres">
      <dgm:prSet presAssocID="{B938ACD2-A6AB-439E-B8B5-2C5A06BED08B}" presName="desTx" presStyleLbl="alignAccFollowNode1" presStyleIdx="1" presStyleCnt="3" custScaleX="104316" custLinFactNeighborX="17115" custLinFactNeighborY="1469">
        <dgm:presLayoutVars>
          <dgm:bulletEnabled val="1"/>
        </dgm:presLayoutVars>
      </dgm:prSet>
      <dgm:spPr/>
      <dgm:t>
        <a:bodyPr/>
        <a:lstStyle/>
        <a:p>
          <a:pPr rtl="1"/>
          <a:endParaRPr lang="ar-SA"/>
        </a:p>
      </dgm:t>
    </dgm:pt>
    <dgm:pt modelId="{56779016-9AF9-4075-8A61-C247D064C395}" type="pres">
      <dgm:prSet presAssocID="{7C2E401D-F7E6-4D76-8AA5-196D764E51F8}" presName="space" presStyleCnt="0"/>
      <dgm:spPr/>
    </dgm:pt>
    <dgm:pt modelId="{004202C8-A901-4C0C-856B-2881C3881467}" type="pres">
      <dgm:prSet presAssocID="{527C8467-0D11-40BC-8EC9-6F8608338DFE}" presName="composite" presStyleCnt="0"/>
      <dgm:spPr/>
    </dgm:pt>
    <dgm:pt modelId="{2262069A-D238-45B5-8FD6-C415421B41DC}" type="pres">
      <dgm:prSet presAssocID="{527C8467-0D11-40BC-8EC9-6F8608338DFE}" presName="parTx" presStyleLbl="alignNode1" presStyleIdx="2" presStyleCnt="3" custScaleY="103604">
        <dgm:presLayoutVars>
          <dgm:chMax val="0"/>
          <dgm:chPref val="0"/>
          <dgm:bulletEnabled val="1"/>
        </dgm:presLayoutVars>
      </dgm:prSet>
      <dgm:spPr/>
      <dgm:t>
        <a:bodyPr/>
        <a:lstStyle/>
        <a:p>
          <a:pPr rtl="1"/>
          <a:endParaRPr lang="ar-SA"/>
        </a:p>
      </dgm:t>
    </dgm:pt>
    <dgm:pt modelId="{CBFE9655-D9AC-4387-8578-5A71D0AC1B56}" type="pres">
      <dgm:prSet presAssocID="{527C8467-0D11-40BC-8EC9-6F8608338DFE}" presName="desTx" presStyleLbl="alignAccFollowNode1" presStyleIdx="2" presStyleCnt="3" custScaleX="123447" custScaleY="93238">
        <dgm:presLayoutVars>
          <dgm:bulletEnabled val="1"/>
        </dgm:presLayoutVars>
      </dgm:prSet>
      <dgm:spPr/>
      <dgm:t>
        <a:bodyPr/>
        <a:lstStyle/>
        <a:p>
          <a:pPr rtl="1"/>
          <a:endParaRPr lang="ar-SA"/>
        </a:p>
      </dgm:t>
    </dgm:pt>
  </dgm:ptLst>
  <dgm:cxnLst>
    <dgm:cxn modelId="{A613624A-4515-4745-A374-5135B1F5FA26}" type="presOf" srcId="{5A2953A1-22F4-4388-A0A7-7E6B88A13B96}" destId="{24FE3D2A-33D0-4C6D-AFD8-D32215F844E3}" srcOrd="0" destOrd="0" presId="urn:microsoft.com/office/officeart/2005/8/layout/hList1"/>
    <dgm:cxn modelId="{664A5382-EE55-4B92-932F-E8888D9EF463}" type="presOf" srcId="{7844BC06-B05F-4247-A1BA-5FA8402AC714}" destId="{91A13FD0-818D-4E60-9CE5-B5F4D6D9935B}" srcOrd="0" destOrd="1" presId="urn:microsoft.com/office/officeart/2005/8/layout/hList1"/>
    <dgm:cxn modelId="{B5B39D68-655B-43D6-8BEB-90E2AB26C34F}" type="presOf" srcId="{1BB4B64F-3C42-412F-983E-88C8A97A0C4B}" destId="{CBFE9655-D9AC-4387-8578-5A71D0AC1B56}" srcOrd="0" destOrd="1" presId="urn:microsoft.com/office/officeart/2005/8/layout/hList1"/>
    <dgm:cxn modelId="{C88F65A3-684F-454A-ADC7-04159C5160FE}" srcId="{110039A6-FEFA-4B83-84BA-DCC129774C9F}" destId="{FBE1D54F-D64A-4414-8107-9A124EB1A32C}" srcOrd="0" destOrd="0" parTransId="{63A35B11-D3C1-49E0-B889-CABA0B37EA7D}" sibTransId="{17FAA225-5FF7-411B-830C-42B64C730260}"/>
    <dgm:cxn modelId="{142FC6A2-90CC-4C3A-B44A-02C72B6C3396}" srcId="{5A2953A1-22F4-4388-A0A7-7E6B88A13B96}" destId="{527C8467-0D11-40BC-8EC9-6F8608338DFE}" srcOrd="2" destOrd="0" parTransId="{87057B9C-7681-45CD-909F-C5115A7A3160}" sibTransId="{5551BD78-6B3D-4DE9-8D36-5EE05BDCFF68}"/>
    <dgm:cxn modelId="{1D87C663-B73D-4414-BF77-A5733E74FB25}" srcId="{5A2953A1-22F4-4388-A0A7-7E6B88A13B96}" destId="{110039A6-FEFA-4B83-84BA-DCC129774C9F}" srcOrd="0" destOrd="0" parTransId="{F1BA0C9E-DE92-42C1-8608-31EFB07F067F}" sibTransId="{E9B30BD2-539F-4EC5-97C7-17EF5DD090A2}"/>
    <dgm:cxn modelId="{26E84BE2-115A-4D2D-BF4C-DDCFC3303D50}" srcId="{B938ACD2-A6AB-439E-B8B5-2C5A06BED08B}" destId="{6D08526A-D53F-4C3E-8A83-3AD631383610}" srcOrd="1" destOrd="0" parTransId="{B4F0FC60-3AC7-4656-B33E-E61588C04AE0}" sibTransId="{1DDD9433-9C92-44CE-A45C-FCB884EDA99D}"/>
    <dgm:cxn modelId="{27C3C748-632B-45F9-A2B3-5488458B21D7}" type="presOf" srcId="{110039A6-FEFA-4B83-84BA-DCC129774C9F}" destId="{0E0A8C62-17DB-4BCC-80FA-A0F26EA4F7E0}" srcOrd="0" destOrd="0" presId="urn:microsoft.com/office/officeart/2005/8/layout/hList1"/>
    <dgm:cxn modelId="{8C23C63C-45A0-4F8D-9553-62ABA845B944}" type="presOf" srcId="{FBE1D54F-D64A-4414-8107-9A124EB1A32C}" destId="{91A13FD0-818D-4E60-9CE5-B5F4D6D9935B}" srcOrd="0" destOrd="0" presId="urn:microsoft.com/office/officeart/2005/8/layout/hList1"/>
    <dgm:cxn modelId="{50915F8C-0B17-4255-A897-084D89EAAFD3}" srcId="{110039A6-FEFA-4B83-84BA-DCC129774C9F}" destId="{7844BC06-B05F-4247-A1BA-5FA8402AC714}" srcOrd="1" destOrd="0" parTransId="{E2CFA0F7-FD71-4CB0-885E-31B33326AB64}" sibTransId="{88F64EDB-214F-412B-933E-5F8D16761889}"/>
    <dgm:cxn modelId="{E132A004-A43E-4F0B-8975-9A3920099B2F}" type="presOf" srcId="{A796A8EF-AAFB-4186-A446-2DEAC277F9C5}" destId="{CBFE9655-D9AC-4387-8578-5A71D0AC1B56}" srcOrd="0" destOrd="0" presId="urn:microsoft.com/office/officeart/2005/8/layout/hList1"/>
    <dgm:cxn modelId="{03E9BB8A-C840-4EFC-9EF6-8F3C71EE1FA6}" srcId="{5A2953A1-22F4-4388-A0A7-7E6B88A13B96}" destId="{B938ACD2-A6AB-439E-B8B5-2C5A06BED08B}" srcOrd="1" destOrd="0" parTransId="{CDAAF8DD-3B2B-41C5-B4FC-5B92856A4DD0}" sibTransId="{7C2E401D-F7E6-4D76-8AA5-196D764E51F8}"/>
    <dgm:cxn modelId="{2D6A29DF-D1BD-41FF-8EF3-F528538F2EE8}" srcId="{B938ACD2-A6AB-439E-B8B5-2C5A06BED08B}" destId="{0AD71892-F4EF-4892-815D-5CD50B4D71C5}" srcOrd="0" destOrd="0" parTransId="{9DB8E732-F60D-4E9E-9CBC-972BBE72DD40}" sibTransId="{CD07D61D-21A8-475A-9A2B-78D382198830}"/>
    <dgm:cxn modelId="{1C7F2AB2-B917-4082-A76F-D27C5CCC2F2A}" type="presOf" srcId="{B938ACD2-A6AB-439E-B8B5-2C5A06BED08B}" destId="{E1788F0A-03E3-47A5-8ECA-9651BC35B93A}" srcOrd="0" destOrd="0" presId="urn:microsoft.com/office/officeart/2005/8/layout/hList1"/>
    <dgm:cxn modelId="{0269EEEC-D7AD-4163-80E6-BA26FA598DB1}" srcId="{527C8467-0D11-40BC-8EC9-6F8608338DFE}" destId="{1BB4B64F-3C42-412F-983E-88C8A97A0C4B}" srcOrd="1" destOrd="0" parTransId="{CFF113DD-9235-4218-BAF3-12CEEA209FAA}" sibTransId="{9B84E016-2046-458E-B92E-70A502B7DA5E}"/>
    <dgm:cxn modelId="{A3B23502-1497-4A9B-B9B3-DA9EB71ED0BA}" type="presOf" srcId="{527C8467-0D11-40BC-8EC9-6F8608338DFE}" destId="{2262069A-D238-45B5-8FD6-C415421B41DC}" srcOrd="0" destOrd="0" presId="urn:microsoft.com/office/officeart/2005/8/layout/hList1"/>
    <dgm:cxn modelId="{E8988D3C-209A-4040-9248-7F01CF1404C8}" type="presOf" srcId="{0AD71892-F4EF-4892-815D-5CD50B4D71C5}" destId="{9F7A99B8-970F-4B19-8C1C-2F25D5534441}" srcOrd="0" destOrd="0" presId="urn:microsoft.com/office/officeart/2005/8/layout/hList1"/>
    <dgm:cxn modelId="{49039358-108E-4106-BAC0-E6B214FBA847}" srcId="{527C8467-0D11-40BC-8EC9-6F8608338DFE}" destId="{A796A8EF-AAFB-4186-A446-2DEAC277F9C5}" srcOrd="0" destOrd="0" parTransId="{84B9D6C7-7CDA-4534-9675-D46AC37524D4}" sibTransId="{8F15277B-3C18-486F-AD74-382559DCD6B4}"/>
    <dgm:cxn modelId="{711BB4A5-05A3-4284-A741-7927494C1228}" type="presOf" srcId="{6D08526A-D53F-4C3E-8A83-3AD631383610}" destId="{9F7A99B8-970F-4B19-8C1C-2F25D5534441}" srcOrd="0" destOrd="1" presId="urn:microsoft.com/office/officeart/2005/8/layout/hList1"/>
    <dgm:cxn modelId="{DA26EAD6-8884-4BA2-AC59-0904A4534112}" type="presParOf" srcId="{24FE3D2A-33D0-4C6D-AFD8-D32215F844E3}" destId="{A033B541-C332-4CC2-A2AE-F594EF9A7617}" srcOrd="0" destOrd="0" presId="urn:microsoft.com/office/officeart/2005/8/layout/hList1"/>
    <dgm:cxn modelId="{757E6157-6E54-4C55-8902-827C2CEE8E57}" type="presParOf" srcId="{A033B541-C332-4CC2-A2AE-F594EF9A7617}" destId="{0E0A8C62-17DB-4BCC-80FA-A0F26EA4F7E0}" srcOrd="0" destOrd="0" presId="urn:microsoft.com/office/officeart/2005/8/layout/hList1"/>
    <dgm:cxn modelId="{3AB0A097-8D60-464D-B304-22AAF17296D1}" type="presParOf" srcId="{A033B541-C332-4CC2-A2AE-F594EF9A7617}" destId="{91A13FD0-818D-4E60-9CE5-B5F4D6D9935B}" srcOrd="1" destOrd="0" presId="urn:microsoft.com/office/officeart/2005/8/layout/hList1"/>
    <dgm:cxn modelId="{A5295B62-1C26-459A-986A-B40B489C49C7}" type="presParOf" srcId="{24FE3D2A-33D0-4C6D-AFD8-D32215F844E3}" destId="{206282E4-39B6-4E66-BF9B-6BAFF9291BED}" srcOrd="1" destOrd="0" presId="urn:microsoft.com/office/officeart/2005/8/layout/hList1"/>
    <dgm:cxn modelId="{8CB82EBE-D30E-4632-A78F-191A8854A335}" type="presParOf" srcId="{24FE3D2A-33D0-4C6D-AFD8-D32215F844E3}" destId="{F6D36017-F41D-44DD-A234-5C54BC79C95D}" srcOrd="2" destOrd="0" presId="urn:microsoft.com/office/officeart/2005/8/layout/hList1"/>
    <dgm:cxn modelId="{C731AC2B-C3C4-45CA-BCED-DEA4447A6FBF}" type="presParOf" srcId="{F6D36017-F41D-44DD-A234-5C54BC79C95D}" destId="{E1788F0A-03E3-47A5-8ECA-9651BC35B93A}" srcOrd="0" destOrd="0" presId="urn:microsoft.com/office/officeart/2005/8/layout/hList1"/>
    <dgm:cxn modelId="{D09C8761-6E1F-48B0-BED5-0CFAA4B87098}" type="presParOf" srcId="{F6D36017-F41D-44DD-A234-5C54BC79C95D}" destId="{9F7A99B8-970F-4B19-8C1C-2F25D5534441}" srcOrd="1" destOrd="0" presId="urn:microsoft.com/office/officeart/2005/8/layout/hList1"/>
    <dgm:cxn modelId="{D6D91A97-2046-4136-83BD-8521EF8A509F}" type="presParOf" srcId="{24FE3D2A-33D0-4C6D-AFD8-D32215F844E3}" destId="{56779016-9AF9-4075-8A61-C247D064C395}" srcOrd="3" destOrd="0" presId="urn:microsoft.com/office/officeart/2005/8/layout/hList1"/>
    <dgm:cxn modelId="{C2A28156-733A-41F4-90CE-61622670ABCD}" type="presParOf" srcId="{24FE3D2A-33D0-4C6D-AFD8-D32215F844E3}" destId="{004202C8-A901-4C0C-856B-2881C3881467}" srcOrd="4" destOrd="0" presId="urn:microsoft.com/office/officeart/2005/8/layout/hList1"/>
    <dgm:cxn modelId="{FA35EA03-798D-45AB-9030-E14B5A39E47D}" type="presParOf" srcId="{004202C8-A901-4C0C-856B-2881C3881467}" destId="{2262069A-D238-45B5-8FD6-C415421B41DC}" srcOrd="0" destOrd="0" presId="urn:microsoft.com/office/officeart/2005/8/layout/hList1"/>
    <dgm:cxn modelId="{DF7CF24B-CE18-46B3-9392-CFF88EA0EE1D}" type="presParOf" srcId="{004202C8-A901-4C0C-856B-2881C3881467}" destId="{CBFE9655-D9AC-4387-8578-5A71D0AC1B5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74D919-26D0-4392-979C-59843EC84C38}" type="doc">
      <dgm:prSet loTypeId="urn:microsoft.com/office/officeart/2005/8/layout/equation2" loCatId="relationship" qsTypeId="urn:microsoft.com/office/officeart/2005/8/quickstyle/simple1" qsCatId="simple" csTypeId="urn:microsoft.com/office/officeart/2005/8/colors/accent1_2" csCatId="accent1" phldr="1"/>
      <dgm:spPr/>
      <dgm:t>
        <a:bodyPr/>
        <a:lstStyle/>
        <a:p>
          <a:pPr rtl="1"/>
          <a:endParaRPr lang="ar-EG"/>
        </a:p>
      </dgm:t>
    </dgm:pt>
    <dgm:pt modelId="{15D564CF-C881-4E23-B30F-904E61B5E7B5}">
      <dgm:prSet phldrT="[Text]" custT="1"/>
      <dgm:spPr/>
      <dgm:t>
        <a:bodyPr/>
        <a:lstStyle/>
        <a:p>
          <a:pPr rtl="1"/>
          <a:r>
            <a:rPr lang="en-US" sz="1400" b="1" dirty="0" smtClean="0">
              <a:solidFill>
                <a:srgbClr val="FF0000"/>
              </a:solidFill>
            </a:rPr>
            <a:t>Functional</a:t>
          </a:r>
          <a:r>
            <a:rPr lang="en-US" sz="1400" b="1" dirty="0" smtClean="0"/>
            <a:t> peripheral vascular diseases don't have an organic cause. They don't involve defects in blood vessels' structure. They're usually short-term effects related to "spasm" that may come and go. </a:t>
          </a:r>
          <a:r>
            <a:rPr lang="en-US" sz="1400" b="1" dirty="0" err="1" smtClean="0"/>
            <a:t>Raynaud's</a:t>
          </a:r>
          <a:r>
            <a:rPr lang="en-US" sz="1400" b="1" dirty="0" smtClean="0"/>
            <a:t> disease is an example. It can be triggered by cold temperatures, emotional stress, working with vibrating machinery or smoking</a:t>
          </a:r>
          <a:r>
            <a:rPr lang="en-US" sz="1300" dirty="0" smtClean="0"/>
            <a:t>.</a:t>
          </a:r>
          <a:endParaRPr lang="ar-EG" sz="1300" dirty="0"/>
        </a:p>
      </dgm:t>
    </dgm:pt>
    <dgm:pt modelId="{29A8547C-59FE-4C24-9D9B-0227455A6ADE}" type="parTrans" cxnId="{C38DEF85-9DA5-4DE0-A5EC-C8EAF55579FB}">
      <dgm:prSet/>
      <dgm:spPr/>
      <dgm:t>
        <a:bodyPr/>
        <a:lstStyle/>
        <a:p>
          <a:pPr rtl="1"/>
          <a:endParaRPr lang="ar-EG"/>
        </a:p>
      </dgm:t>
    </dgm:pt>
    <dgm:pt modelId="{9235C139-DECE-4D8C-8E64-80EEFD85512C}" type="sibTrans" cxnId="{C38DEF85-9DA5-4DE0-A5EC-C8EAF55579FB}">
      <dgm:prSet/>
      <dgm:spPr/>
      <dgm:t>
        <a:bodyPr/>
        <a:lstStyle/>
        <a:p>
          <a:pPr rtl="1"/>
          <a:endParaRPr lang="ar-EG"/>
        </a:p>
      </dgm:t>
    </dgm:pt>
    <dgm:pt modelId="{02445AEF-273A-4DC4-8328-95F70E2C805F}">
      <dgm:prSet phldrT="[Text]"/>
      <dgm:spPr/>
      <dgm:t>
        <a:bodyPr/>
        <a:lstStyle/>
        <a:p>
          <a:pPr rtl="0"/>
          <a:r>
            <a:rPr lang="en-US" b="1" dirty="0" smtClean="0">
              <a:solidFill>
                <a:srgbClr val="FF0000"/>
              </a:solidFill>
            </a:rPr>
            <a:t>Organic</a:t>
          </a:r>
          <a:r>
            <a:rPr lang="en-US" b="1" dirty="0" smtClean="0"/>
            <a:t> peripheral vascular diseases are caused by structural changes in the blood vessels, such as inflammation and tissue damage. </a:t>
          </a:r>
          <a:r>
            <a:rPr lang="en-US" b="1" dirty="0" smtClean="0">
              <a:solidFill>
                <a:srgbClr val="FF0000"/>
              </a:solidFill>
            </a:rPr>
            <a:t>Peripheral artery disease </a:t>
          </a:r>
          <a:r>
            <a:rPr lang="en-US" b="1" dirty="0" smtClean="0"/>
            <a:t>is an example. It's caused by fatty buildups in arteries that block normal blood flow. </a:t>
          </a:r>
          <a:endParaRPr lang="ar-EG" b="1" dirty="0"/>
        </a:p>
      </dgm:t>
    </dgm:pt>
    <dgm:pt modelId="{A493A934-12BD-4434-B4AB-D7367DE8DDA1}" type="parTrans" cxnId="{9113EE05-8DA0-44E9-BD5D-63A06E6C9178}">
      <dgm:prSet/>
      <dgm:spPr/>
      <dgm:t>
        <a:bodyPr/>
        <a:lstStyle/>
        <a:p>
          <a:pPr rtl="1"/>
          <a:endParaRPr lang="ar-EG"/>
        </a:p>
      </dgm:t>
    </dgm:pt>
    <dgm:pt modelId="{F6AE05D6-2A98-4324-BDCF-28FA13A65937}" type="sibTrans" cxnId="{9113EE05-8DA0-44E9-BD5D-63A06E6C9178}">
      <dgm:prSet/>
      <dgm:spPr/>
      <dgm:t>
        <a:bodyPr/>
        <a:lstStyle/>
        <a:p>
          <a:pPr rtl="1"/>
          <a:endParaRPr lang="ar-EG" dirty="0"/>
        </a:p>
      </dgm:t>
    </dgm:pt>
    <dgm:pt modelId="{FACAD35C-9443-49C3-8E13-4E6A411E5E05}">
      <dgm:prSet phldrT="[Text]"/>
      <dgm:spPr/>
      <dgm:t>
        <a:bodyPr/>
        <a:lstStyle/>
        <a:p>
          <a:pPr rtl="1"/>
          <a:r>
            <a:rPr lang="en-US" dirty="0" smtClean="0"/>
            <a:t>Peripheral Vascular Disease </a:t>
          </a:r>
          <a:endParaRPr lang="ar-EG" dirty="0"/>
        </a:p>
      </dgm:t>
    </dgm:pt>
    <dgm:pt modelId="{DDB94B53-772B-42C0-86D0-986BD4DF5BE8}" type="sibTrans" cxnId="{828DF708-C304-4BF3-A7E1-58A1429572CA}">
      <dgm:prSet/>
      <dgm:spPr/>
      <dgm:t>
        <a:bodyPr/>
        <a:lstStyle/>
        <a:p>
          <a:pPr rtl="1"/>
          <a:endParaRPr lang="ar-EG"/>
        </a:p>
      </dgm:t>
    </dgm:pt>
    <dgm:pt modelId="{E462852E-33FD-4365-B69D-A83F838A52D7}" type="parTrans" cxnId="{828DF708-C304-4BF3-A7E1-58A1429572CA}">
      <dgm:prSet/>
      <dgm:spPr/>
      <dgm:t>
        <a:bodyPr/>
        <a:lstStyle/>
        <a:p>
          <a:pPr rtl="1"/>
          <a:endParaRPr lang="ar-EG"/>
        </a:p>
      </dgm:t>
    </dgm:pt>
    <dgm:pt modelId="{C947C866-F9BD-4BA8-95E8-6AEDDA06889E}" type="pres">
      <dgm:prSet presAssocID="{D274D919-26D0-4392-979C-59843EC84C38}" presName="Name0" presStyleCnt="0">
        <dgm:presLayoutVars>
          <dgm:dir/>
          <dgm:resizeHandles val="exact"/>
        </dgm:presLayoutVars>
      </dgm:prSet>
      <dgm:spPr/>
      <dgm:t>
        <a:bodyPr/>
        <a:lstStyle/>
        <a:p>
          <a:pPr rtl="1"/>
          <a:endParaRPr lang="ar-EG"/>
        </a:p>
      </dgm:t>
    </dgm:pt>
    <dgm:pt modelId="{1540BDA3-6D53-4D26-AF03-6F1D79A93A36}" type="pres">
      <dgm:prSet presAssocID="{D274D919-26D0-4392-979C-59843EC84C38}" presName="vNodes" presStyleCnt="0"/>
      <dgm:spPr/>
    </dgm:pt>
    <dgm:pt modelId="{EA8714A1-26DF-4302-ABD1-86123142AE21}" type="pres">
      <dgm:prSet presAssocID="{15D564CF-C881-4E23-B30F-904E61B5E7B5}" presName="node" presStyleLbl="node1" presStyleIdx="0" presStyleCnt="3" custScaleX="486246" custScaleY="148802">
        <dgm:presLayoutVars>
          <dgm:bulletEnabled val="1"/>
        </dgm:presLayoutVars>
      </dgm:prSet>
      <dgm:spPr/>
      <dgm:t>
        <a:bodyPr/>
        <a:lstStyle/>
        <a:p>
          <a:pPr rtl="1"/>
          <a:endParaRPr lang="ar-EG"/>
        </a:p>
      </dgm:t>
    </dgm:pt>
    <dgm:pt modelId="{82FCFB57-58AF-4DE8-9983-C9ECD921BD58}" type="pres">
      <dgm:prSet presAssocID="{9235C139-DECE-4D8C-8E64-80EEFD85512C}" presName="spacerT" presStyleCnt="0"/>
      <dgm:spPr/>
    </dgm:pt>
    <dgm:pt modelId="{FF1C09DA-E1FB-42F6-8A3C-CF6853DFD8A2}" type="pres">
      <dgm:prSet presAssocID="{9235C139-DECE-4D8C-8E64-80EEFD85512C}" presName="sibTrans" presStyleLbl="sibTrans2D1" presStyleIdx="0" presStyleCnt="2"/>
      <dgm:spPr/>
      <dgm:t>
        <a:bodyPr/>
        <a:lstStyle/>
        <a:p>
          <a:pPr rtl="1"/>
          <a:endParaRPr lang="ar-EG"/>
        </a:p>
      </dgm:t>
    </dgm:pt>
    <dgm:pt modelId="{99FEDF18-7B3A-40A9-8BF8-7A01AD70259D}" type="pres">
      <dgm:prSet presAssocID="{9235C139-DECE-4D8C-8E64-80EEFD85512C}" presName="spacerB" presStyleCnt="0"/>
      <dgm:spPr/>
    </dgm:pt>
    <dgm:pt modelId="{C5AE4134-DBFF-4CF0-AB8F-0F3A91278E30}" type="pres">
      <dgm:prSet presAssocID="{02445AEF-273A-4DC4-8328-95F70E2C805F}" presName="node" presStyleLbl="node1" presStyleIdx="1" presStyleCnt="3" custScaleX="486246" custScaleY="166676">
        <dgm:presLayoutVars>
          <dgm:bulletEnabled val="1"/>
        </dgm:presLayoutVars>
      </dgm:prSet>
      <dgm:spPr/>
      <dgm:t>
        <a:bodyPr/>
        <a:lstStyle/>
        <a:p>
          <a:pPr rtl="1"/>
          <a:endParaRPr lang="ar-EG"/>
        </a:p>
      </dgm:t>
    </dgm:pt>
    <dgm:pt modelId="{E68F96A1-BAED-41A5-93FC-AEE758278EDD}" type="pres">
      <dgm:prSet presAssocID="{D274D919-26D0-4392-979C-59843EC84C38}" presName="sibTransLast" presStyleLbl="sibTrans2D1" presStyleIdx="1" presStyleCnt="2"/>
      <dgm:spPr/>
      <dgm:t>
        <a:bodyPr/>
        <a:lstStyle/>
        <a:p>
          <a:pPr rtl="1"/>
          <a:endParaRPr lang="ar-EG"/>
        </a:p>
      </dgm:t>
    </dgm:pt>
    <dgm:pt modelId="{B2793443-7DA2-410D-A033-4CB7C9AA09C5}" type="pres">
      <dgm:prSet presAssocID="{D274D919-26D0-4392-979C-59843EC84C38}" presName="connectorText" presStyleLbl="sibTrans2D1" presStyleIdx="1" presStyleCnt="2"/>
      <dgm:spPr/>
      <dgm:t>
        <a:bodyPr/>
        <a:lstStyle/>
        <a:p>
          <a:pPr rtl="1"/>
          <a:endParaRPr lang="ar-EG"/>
        </a:p>
      </dgm:t>
    </dgm:pt>
    <dgm:pt modelId="{CF8FD977-B4BA-4419-888A-5A1325A7C2A9}" type="pres">
      <dgm:prSet presAssocID="{D274D919-26D0-4392-979C-59843EC84C38}" presName="lastNode" presStyleLbl="node1" presStyleIdx="2" presStyleCnt="3" custScaleX="48030" custScaleY="116561" custLinFactNeighborX="-2757" custLinFactNeighborY="-4331">
        <dgm:presLayoutVars>
          <dgm:bulletEnabled val="1"/>
        </dgm:presLayoutVars>
      </dgm:prSet>
      <dgm:spPr/>
      <dgm:t>
        <a:bodyPr/>
        <a:lstStyle/>
        <a:p>
          <a:pPr rtl="1"/>
          <a:endParaRPr lang="ar-EG"/>
        </a:p>
      </dgm:t>
    </dgm:pt>
  </dgm:ptLst>
  <dgm:cxnLst>
    <dgm:cxn modelId="{682E88BD-383E-4F09-A6C6-8D29F3C2CD7B}" type="presOf" srcId="{9235C139-DECE-4D8C-8E64-80EEFD85512C}" destId="{FF1C09DA-E1FB-42F6-8A3C-CF6853DFD8A2}" srcOrd="0" destOrd="0" presId="urn:microsoft.com/office/officeart/2005/8/layout/equation2"/>
    <dgm:cxn modelId="{A8FDFCA7-8875-4711-9C0E-9DF29C42CEC9}" type="presOf" srcId="{02445AEF-273A-4DC4-8328-95F70E2C805F}" destId="{C5AE4134-DBFF-4CF0-AB8F-0F3A91278E30}" srcOrd="0" destOrd="0" presId="urn:microsoft.com/office/officeart/2005/8/layout/equation2"/>
    <dgm:cxn modelId="{0F9C63E6-E59B-4C6A-ADA9-A7D3D89E2914}" type="presOf" srcId="{D274D919-26D0-4392-979C-59843EC84C38}" destId="{C947C866-F9BD-4BA8-95E8-6AEDDA06889E}" srcOrd="0" destOrd="0" presId="urn:microsoft.com/office/officeart/2005/8/layout/equation2"/>
    <dgm:cxn modelId="{C8892678-936B-46E5-9ECE-EFF68C144CD3}" type="presOf" srcId="{15D564CF-C881-4E23-B30F-904E61B5E7B5}" destId="{EA8714A1-26DF-4302-ABD1-86123142AE21}" srcOrd="0" destOrd="0" presId="urn:microsoft.com/office/officeart/2005/8/layout/equation2"/>
    <dgm:cxn modelId="{828DF708-C304-4BF3-A7E1-58A1429572CA}" srcId="{D274D919-26D0-4392-979C-59843EC84C38}" destId="{FACAD35C-9443-49C3-8E13-4E6A411E5E05}" srcOrd="2" destOrd="0" parTransId="{E462852E-33FD-4365-B69D-A83F838A52D7}" sibTransId="{DDB94B53-772B-42C0-86D0-986BD4DF5BE8}"/>
    <dgm:cxn modelId="{50C1BD6B-501B-429C-A310-E711186C47A6}" type="presOf" srcId="{F6AE05D6-2A98-4324-BDCF-28FA13A65937}" destId="{B2793443-7DA2-410D-A033-4CB7C9AA09C5}" srcOrd="1" destOrd="0" presId="urn:microsoft.com/office/officeart/2005/8/layout/equation2"/>
    <dgm:cxn modelId="{FB8FAB87-2D4C-46A5-9F88-AF6E4CB20FC2}" type="presOf" srcId="{F6AE05D6-2A98-4324-BDCF-28FA13A65937}" destId="{E68F96A1-BAED-41A5-93FC-AEE758278EDD}" srcOrd="0" destOrd="0" presId="urn:microsoft.com/office/officeart/2005/8/layout/equation2"/>
    <dgm:cxn modelId="{4F392F3B-4605-49C8-A91B-42AB187AE150}" type="presOf" srcId="{FACAD35C-9443-49C3-8E13-4E6A411E5E05}" destId="{CF8FD977-B4BA-4419-888A-5A1325A7C2A9}" srcOrd="0" destOrd="0" presId="urn:microsoft.com/office/officeart/2005/8/layout/equation2"/>
    <dgm:cxn modelId="{C38DEF85-9DA5-4DE0-A5EC-C8EAF55579FB}" srcId="{D274D919-26D0-4392-979C-59843EC84C38}" destId="{15D564CF-C881-4E23-B30F-904E61B5E7B5}" srcOrd="0" destOrd="0" parTransId="{29A8547C-59FE-4C24-9D9B-0227455A6ADE}" sibTransId="{9235C139-DECE-4D8C-8E64-80EEFD85512C}"/>
    <dgm:cxn modelId="{9113EE05-8DA0-44E9-BD5D-63A06E6C9178}" srcId="{D274D919-26D0-4392-979C-59843EC84C38}" destId="{02445AEF-273A-4DC4-8328-95F70E2C805F}" srcOrd="1" destOrd="0" parTransId="{A493A934-12BD-4434-B4AB-D7367DE8DDA1}" sibTransId="{F6AE05D6-2A98-4324-BDCF-28FA13A65937}"/>
    <dgm:cxn modelId="{FEEAF6E9-9D2A-4958-BCD0-1A9AD1872222}" type="presParOf" srcId="{C947C866-F9BD-4BA8-95E8-6AEDDA06889E}" destId="{1540BDA3-6D53-4D26-AF03-6F1D79A93A36}" srcOrd="0" destOrd="0" presId="urn:microsoft.com/office/officeart/2005/8/layout/equation2"/>
    <dgm:cxn modelId="{EFF01506-D3BD-44C3-A3A4-CBCA3958616A}" type="presParOf" srcId="{1540BDA3-6D53-4D26-AF03-6F1D79A93A36}" destId="{EA8714A1-26DF-4302-ABD1-86123142AE21}" srcOrd="0" destOrd="0" presId="urn:microsoft.com/office/officeart/2005/8/layout/equation2"/>
    <dgm:cxn modelId="{8E764F0D-29F5-40D8-90D5-A7534F5F35D2}" type="presParOf" srcId="{1540BDA3-6D53-4D26-AF03-6F1D79A93A36}" destId="{82FCFB57-58AF-4DE8-9983-C9ECD921BD58}" srcOrd="1" destOrd="0" presId="urn:microsoft.com/office/officeart/2005/8/layout/equation2"/>
    <dgm:cxn modelId="{6E90C254-DD35-48E8-AFF5-4EFD21BD8F08}" type="presParOf" srcId="{1540BDA3-6D53-4D26-AF03-6F1D79A93A36}" destId="{FF1C09DA-E1FB-42F6-8A3C-CF6853DFD8A2}" srcOrd="2" destOrd="0" presId="urn:microsoft.com/office/officeart/2005/8/layout/equation2"/>
    <dgm:cxn modelId="{3E74111F-F075-4326-94D4-5801063DFB5B}" type="presParOf" srcId="{1540BDA3-6D53-4D26-AF03-6F1D79A93A36}" destId="{99FEDF18-7B3A-40A9-8BF8-7A01AD70259D}" srcOrd="3" destOrd="0" presId="urn:microsoft.com/office/officeart/2005/8/layout/equation2"/>
    <dgm:cxn modelId="{11316021-3731-479A-BEC3-C748B1411361}" type="presParOf" srcId="{1540BDA3-6D53-4D26-AF03-6F1D79A93A36}" destId="{C5AE4134-DBFF-4CF0-AB8F-0F3A91278E30}" srcOrd="4" destOrd="0" presId="urn:microsoft.com/office/officeart/2005/8/layout/equation2"/>
    <dgm:cxn modelId="{28ECA5B2-8FA8-4E39-BEFD-7C9DF5A154D6}" type="presParOf" srcId="{C947C866-F9BD-4BA8-95E8-6AEDDA06889E}" destId="{E68F96A1-BAED-41A5-93FC-AEE758278EDD}" srcOrd="1" destOrd="0" presId="urn:microsoft.com/office/officeart/2005/8/layout/equation2"/>
    <dgm:cxn modelId="{536A031A-39B6-4C16-84C8-D5C743B91634}" type="presParOf" srcId="{E68F96A1-BAED-41A5-93FC-AEE758278EDD}" destId="{B2793443-7DA2-410D-A033-4CB7C9AA09C5}" srcOrd="0" destOrd="0" presId="urn:microsoft.com/office/officeart/2005/8/layout/equation2"/>
    <dgm:cxn modelId="{6ECC5DC6-D798-463C-85EB-26D67D30A983}" type="presParOf" srcId="{C947C866-F9BD-4BA8-95E8-6AEDDA06889E}" destId="{CF8FD977-B4BA-4419-888A-5A1325A7C2A9}"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DACBC0-50AB-49DB-8666-ECCEBD6CD648}"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EG"/>
        </a:p>
      </dgm:t>
    </dgm:pt>
    <dgm:pt modelId="{4CFA9926-9B48-4B70-981B-AE6A84B9C09F}">
      <dgm:prSet phldrT="[Text]" custT="1"/>
      <dgm:spPr/>
      <dgm:t>
        <a:bodyPr/>
        <a:lstStyle/>
        <a:p>
          <a:pPr rtl="1"/>
          <a:r>
            <a:rPr lang="en-US" sz="2000" dirty="0" smtClean="0"/>
            <a:t>The patient should be encouraged to walk or bicycling far as possible, without causing intermittent </a:t>
          </a:r>
          <a:r>
            <a:rPr lang="en-US" sz="2000" dirty="0" err="1" smtClean="0"/>
            <a:t>claudicationas</a:t>
          </a:r>
          <a:endParaRPr lang="ar-EG" sz="2000" dirty="0"/>
        </a:p>
      </dgm:t>
    </dgm:pt>
    <dgm:pt modelId="{3CB29018-BA79-491B-BE46-345A93C7B376}" type="parTrans" cxnId="{376B8C98-DCE8-4E4F-87CE-48F7D2E18607}">
      <dgm:prSet/>
      <dgm:spPr/>
      <dgm:t>
        <a:bodyPr/>
        <a:lstStyle/>
        <a:p>
          <a:pPr rtl="1"/>
          <a:endParaRPr lang="ar-EG"/>
        </a:p>
      </dgm:t>
    </dgm:pt>
    <dgm:pt modelId="{7577E9D4-972B-48DB-BB11-E06C7ABA4C97}" type="sibTrans" cxnId="{376B8C98-DCE8-4E4F-87CE-48F7D2E18607}">
      <dgm:prSet/>
      <dgm:spPr/>
      <dgm:t>
        <a:bodyPr/>
        <a:lstStyle/>
        <a:p>
          <a:pPr rtl="1"/>
          <a:endParaRPr lang="ar-EG"/>
        </a:p>
      </dgm:t>
    </dgm:pt>
    <dgm:pt modelId="{12C7ED71-2A0F-49E4-A648-BDA9B22E9BDC}">
      <dgm:prSet phldrT="[Text]" custT="1"/>
      <dgm:spPr/>
      <dgm:t>
        <a:bodyPr/>
        <a:lstStyle/>
        <a:p>
          <a:pPr rtl="1"/>
          <a:r>
            <a:rPr lang="en-US" sz="2800" dirty="0" smtClean="0"/>
            <a:t>carried out 3 to 5 days per week</a:t>
          </a:r>
          <a:endParaRPr lang="ar-EG" sz="2800" dirty="0"/>
        </a:p>
      </dgm:t>
    </dgm:pt>
    <dgm:pt modelId="{121523E4-0B20-4C69-93BF-505C96E4A8A8}" type="parTrans" cxnId="{059E3D13-C79D-43EB-9B20-A405F9DFF2B6}">
      <dgm:prSet/>
      <dgm:spPr/>
      <dgm:t>
        <a:bodyPr/>
        <a:lstStyle/>
        <a:p>
          <a:pPr rtl="1"/>
          <a:endParaRPr lang="ar-EG"/>
        </a:p>
      </dgm:t>
    </dgm:pt>
    <dgm:pt modelId="{BA23C523-0514-425E-8CF8-E7F792C6D8E7}" type="sibTrans" cxnId="{059E3D13-C79D-43EB-9B20-A405F9DFF2B6}">
      <dgm:prSet/>
      <dgm:spPr/>
      <dgm:t>
        <a:bodyPr/>
        <a:lstStyle/>
        <a:p>
          <a:pPr rtl="1"/>
          <a:endParaRPr lang="ar-EG"/>
        </a:p>
      </dgm:t>
    </dgm:pt>
    <dgm:pt modelId="{F0ADF693-3F5E-4EA4-BC07-85A28501B5F8}">
      <dgm:prSet phldrT="[Text]" custT="1"/>
      <dgm:spPr/>
      <dgm:t>
        <a:bodyPr/>
        <a:lstStyle/>
        <a:p>
          <a:pPr rtl="1"/>
          <a:r>
            <a:rPr lang="en-US" sz="1800" dirty="0" smtClean="0"/>
            <a:t>mild warm-up activities before initiating ex. include stretching calf ms , isometric pumping ex. For ankle &amp; toes </a:t>
          </a:r>
          <a:r>
            <a:rPr lang="ar-EG" sz="1800" dirty="0" smtClean="0"/>
            <a:t> </a:t>
          </a:r>
          <a:endParaRPr lang="ar-EG" sz="1800" dirty="0"/>
        </a:p>
      </dgm:t>
    </dgm:pt>
    <dgm:pt modelId="{55B74AEB-2C9C-4B45-BEFD-19301A384F76}" type="parTrans" cxnId="{BE6BB495-CC5F-469E-9DB1-6573BC218511}">
      <dgm:prSet/>
      <dgm:spPr/>
      <dgm:t>
        <a:bodyPr/>
        <a:lstStyle/>
        <a:p>
          <a:pPr rtl="1"/>
          <a:endParaRPr lang="ar-EG"/>
        </a:p>
      </dgm:t>
    </dgm:pt>
    <dgm:pt modelId="{6D381792-D856-4458-8D8A-FE0003A7FA5D}" type="sibTrans" cxnId="{BE6BB495-CC5F-469E-9DB1-6573BC218511}">
      <dgm:prSet/>
      <dgm:spPr/>
      <dgm:t>
        <a:bodyPr/>
        <a:lstStyle/>
        <a:p>
          <a:pPr rtl="1"/>
          <a:endParaRPr lang="ar-EG"/>
        </a:p>
      </dgm:t>
    </dgm:pt>
    <dgm:pt modelId="{962FB2B7-8E73-4D13-A73A-62C842EE9A1F}" type="pres">
      <dgm:prSet presAssocID="{82DACBC0-50AB-49DB-8666-ECCEBD6CD648}" presName="linear" presStyleCnt="0">
        <dgm:presLayoutVars>
          <dgm:dir/>
          <dgm:animLvl val="lvl"/>
          <dgm:resizeHandles val="exact"/>
        </dgm:presLayoutVars>
      </dgm:prSet>
      <dgm:spPr/>
      <dgm:t>
        <a:bodyPr/>
        <a:lstStyle/>
        <a:p>
          <a:pPr rtl="1"/>
          <a:endParaRPr lang="ar-EG"/>
        </a:p>
      </dgm:t>
    </dgm:pt>
    <dgm:pt modelId="{DB0A0F70-D2A8-43BE-BD57-704A60A712C5}" type="pres">
      <dgm:prSet presAssocID="{4CFA9926-9B48-4B70-981B-AE6A84B9C09F}" presName="parentLin" presStyleCnt="0"/>
      <dgm:spPr/>
    </dgm:pt>
    <dgm:pt modelId="{B3246C12-00C9-4E42-ADCA-2FC69C06D527}" type="pres">
      <dgm:prSet presAssocID="{4CFA9926-9B48-4B70-981B-AE6A84B9C09F}" presName="parentLeftMargin" presStyleLbl="node1" presStyleIdx="0" presStyleCnt="3"/>
      <dgm:spPr/>
      <dgm:t>
        <a:bodyPr/>
        <a:lstStyle/>
        <a:p>
          <a:pPr rtl="1"/>
          <a:endParaRPr lang="ar-EG"/>
        </a:p>
      </dgm:t>
    </dgm:pt>
    <dgm:pt modelId="{ED4B4432-DDBA-4517-A928-4736ED9FB268}" type="pres">
      <dgm:prSet presAssocID="{4CFA9926-9B48-4B70-981B-AE6A84B9C09F}" presName="parentText" presStyleLbl="node1" presStyleIdx="0" presStyleCnt="3" custScaleX="99336" custScaleY="413842" custLinFactNeighborX="-6977" custLinFactNeighborY="-1640">
        <dgm:presLayoutVars>
          <dgm:chMax val="0"/>
          <dgm:bulletEnabled val="1"/>
        </dgm:presLayoutVars>
      </dgm:prSet>
      <dgm:spPr/>
      <dgm:t>
        <a:bodyPr/>
        <a:lstStyle/>
        <a:p>
          <a:pPr rtl="1"/>
          <a:endParaRPr lang="ar-EG"/>
        </a:p>
      </dgm:t>
    </dgm:pt>
    <dgm:pt modelId="{0DBBAF38-B3F8-49F5-94D8-65CB1631118E}" type="pres">
      <dgm:prSet presAssocID="{4CFA9926-9B48-4B70-981B-AE6A84B9C09F}" presName="negativeSpace" presStyleCnt="0"/>
      <dgm:spPr/>
    </dgm:pt>
    <dgm:pt modelId="{51837F75-26A3-4359-A985-3954F1A6D4AA}" type="pres">
      <dgm:prSet presAssocID="{4CFA9926-9B48-4B70-981B-AE6A84B9C09F}" presName="childText" presStyleLbl="conFgAcc1" presStyleIdx="0" presStyleCnt="3">
        <dgm:presLayoutVars>
          <dgm:bulletEnabled val="1"/>
        </dgm:presLayoutVars>
      </dgm:prSet>
      <dgm:spPr/>
    </dgm:pt>
    <dgm:pt modelId="{2B6FFC1E-9133-43D0-9771-6A2E03B41824}" type="pres">
      <dgm:prSet presAssocID="{7577E9D4-972B-48DB-BB11-E06C7ABA4C97}" presName="spaceBetweenRectangles" presStyleCnt="0"/>
      <dgm:spPr/>
    </dgm:pt>
    <dgm:pt modelId="{B8659627-E65F-497A-81F6-8ABE420829FB}" type="pres">
      <dgm:prSet presAssocID="{12C7ED71-2A0F-49E4-A648-BDA9B22E9BDC}" presName="parentLin" presStyleCnt="0"/>
      <dgm:spPr/>
    </dgm:pt>
    <dgm:pt modelId="{E4C32736-3387-45C0-84FE-BAE5EB72E444}" type="pres">
      <dgm:prSet presAssocID="{12C7ED71-2A0F-49E4-A648-BDA9B22E9BDC}" presName="parentLeftMargin" presStyleLbl="node1" presStyleIdx="0" presStyleCnt="3"/>
      <dgm:spPr/>
      <dgm:t>
        <a:bodyPr/>
        <a:lstStyle/>
        <a:p>
          <a:pPr rtl="1"/>
          <a:endParaRPr lang="ar-EG"/>
        </a:p>
      </dgm:t>
    </dgm:pt>
    <dgm:pt modelId="{59481CCD-783D-4341-A2ED-49C9F0871CCC}" type="pres">
      <dgm:prSet presAssocID="{12C7ED71-2A0F-49E4-A648-BDA9B22E9BDC}" presName="parentText" presStyleLbl="node1" presStyleIdx="1" presStyleCnt="3" custScaleY="329979">
        <dgm:presLayoutVars>
          <dgm:chMax val="0"/>
          <dgm:bulletEnabled val="1"/>
        </dgm:presLayoutVars>
      </dgm:prSet>
      <dgm:spPr/>
      <dgm:t>
        <a:bodyPr/>
        <a:lstStyle/>
        <a:p>
          <a:pPr rtl="1"/>
          <a:endParaRPr lang="ar-EG"/>
        </a:p>
      </dgm:t>
    </dgm:pt>
    <dgm:pt modelId="{3952FF0C-3405-409C-8CCB-35A6C15FC430}" type="pres">
      <dgm:prSet presAssocID="{12C7ED71-2A0F-49E4-A648-BDA9B22E9BDC}" presName="negativeSpace" presStyleCnt="0"/>
      <dgm:spPr/>
    </dgm:pt>
    <dgm:pt modelId="{7051E490-C423-430A-90C1-72526BD9FAD1}" type="pres">
      <dgm:prSet presAssocID="{12C7ED71-2A0F-49E4-A648-BDA9B22E9BDC}" presName="childText" presStyleLbl="conFgAcc1" presStyleIdx="1" presStyleCnt="3">
        <dgm:presLayoutVars>
          <dgm:bulletEnabled val="1"/>
        </dgm:presLayoutVars>
      </dgm:prSet>
      <dgm:spPr/>
    </dgm:pt>
    <dgm:pt modelId="{3DDFE948-9685-4888-9539-890AD3AC99F2}" type="pres">
      <dgm:prSet presAssocID="{BA23C523-0514-425E-8CF8-E7F792C6D8E7}" presName="spaceBetweenRectangles" presStyleCnt="0"/>
      <dgm:spPr/>
    </dgm:pt>
    <dgm:pt modelId="{4F58B4FC-739D-4F12-B07F-D5B4CA5ECC7F}" type="pres">
      <dgm:prSet presAssocID="{F0ADF693-3F5E-4EA4-BC07-85A28501B5F8}" presName="parentLin" presStyleCnt="0"/>
      <dgm:spPr/>
    </dgm:pt>
    <dgm:pt modelId="{2B921DE3-B6AB-4204-87D6-F80A665D3EF6}" type="pres">
      <dgm:prSet presAssocID="{F0ADF693-3F5E-4EA4-BC07-85A28501B5F8}" presName="parentLeftMargin" presStyleLbl="node1" presStyleIdx="1" presStyleCnt="3"/>
      <dgm:spPr/>
      <dgm:t>
        <a:bodyPr/>
        <a:lstStyle/>
        <a:p>
          <a:pPr rtl="1"/>
          <a:endParaRPr lang="ar-EG"/>
        </a:p>
      </dgm:t>
    </dgm:pt>
    <dgm:pt modelId="{D5DA0D9F-753A-457C-958D-C3FCFC8E445F}" type="pres">
      <dgm:prSet presAssocID="{F0ADF693-3F5E-4EA4-BC07-85A28501B5F8}" presName="parentText" presStyleLbl="node1" presStyleIdx="2" presStyleCnt="3" custScaleY="556345">
        <dgm:presLayoutVars>
          <dgm:chMax val="0"/>
          <dgm:bulletEnabled val="1"/>
        </dgm:presLayoutVars>
      </dgm:prSet>
      <dgm:spPr/>
      <dgm:t>
        <a:bodyPr/>
        <a:lstStyle/>
        <a:p>
          <a:pPr rtl="1"/>
          <a:endParaRPr lang="ar-EG"/>
        </a:p>
      </dgm:t>
    </dgm:pt>
    <dgm:pt modelId="{8F74C734-A610-4F22-9651-043234B3F63F}" type="pres">
      <dgm:prSet presAssocID="{F0ADF693-3F5E-4EA4-BC07-85A28501B5F8}" presName="negativeSpace" presStyleCnt="0"/>
      <dgm:spPr/>
    </dgm:pt>
    <dgm:pt modelId="{EAA4CA31-331E-4C11-BAE9-317FD69D61BA}" type="pres">
      <dgm:prSet presAssocID="{F0ADF693-3F5E-4EA4-BC07-85A28501B5F8}" presName="childText" presStyleLbl="conFgAcc1" presStyleIdx="2" presStyleCnt="3">
        <dgm:presLayoutVars>
          <dgm:bulletEnabled val="1"/>
        </dgm:presLayoutVars>
      </dgm:prSet>
      <dgm:spPr/>
    </dgm:pt>
  </dgm:ptLst>
  <dgm:cxnLst>
    <dgm:cxn modelId="{059E3D13-C79D-43EB-9B20-A405F9DFF2B6}" srcId="{82DACBC0-50AB-49DB-8666-ECCEBD6CD648}" destId="{12C7ED71-2A0F-49E4-A648-BDA9B22E9BDC}" srcOrd="1" destOrd="0" parTransId="{121523E4-0B20-4C69-93BF-505C96E4A8A8}" sibTransId="{BA23C523-0514-425E-8CF8-E7F792C6D8E7}"/>
    <dgm:cxn modelId="{6C027A00-D917-42A3-951A-9EF4F2348414}" type="presOf" srcId="{82DACBC0-50AB-49DB-8666-ECCEBD6CD648}" destId="{962FB2B7-8E73-4D13-A73A-62C842EE9A1F}" srcOrd="0" destOrd="0" presId="urn:microsoft.com/office/officeart/2005/8/layout/list1"/>
    <dgm:cxn modelId="{0A4B26DB-CE5C-4B7B-94D0-AC083FA8E3ED}" type="presOf" srcId="{F0ADF693-3F5E-4EA4-BC07-85A28501B5F8}" destId="{2B921DE3-B6AB-4204-87D6-F80A665D3EF6}" srcOrd="0" destOrd="0" presId="urn:microsoft.com/office/officeart/2005/8/layout/list1"/>
    <dgm:cxn modelId="{BE6BB495-CC5F-469E-9DB1-6573BC218511}" srcId="{82DACBC0-50AB-49DB-8666-ECCEBD6CD648}" destId="{F0ADF693-3F5E-4EA4-BC07-85A28501B5F8}" srcOrd="2" destOrd="0" parTransId="{55B74AEB-2C9C-4B45-BEFD-19301A384F76}" sibTransId="{6D381792-D856-4458-8D8A-FE0003A7FA5D}"/>
    <dgm:cxn modelId="{376B8C98-DCE8-4E4F-87CE-48F7D2E18607}" srcId="{82DACBC0-50AB-49DB-8666-ECCEBD6CD648}" destId="{4CFA9926-9B48-4B70-981B-AE6A84B9C09F}" srcOrd="0" destOrd="0" parTransId="{3CB29018-BA79-491B-BE46-345A93C7B376}" sibTransId="{7577E9D4-972B-48DB-BB11-E06C7ABA4C97}"/>
    <dgm:cxn modelId="{EDD3F091-111C-4BAF-986E-A82F858E9D05}" type="presOf" srcId="{4CFA9926-9B48-4B70-981B-AE6A84B9C09F}" destId="{ED4B4432-DDBA-4517-A928-4736ED9FB268}" srcOrd="1" destOrd="0" presId="urn:microsoft.com/office/officeart/2005/8/layout/list1"/>
    <dgm:cxn modelId="{56619DB0-BF26-4FB1-9727-E110CB841261}" type="presOf" srcId="{12C7ED71-2A0F-49E4-A648-BDA9B22E9BDC}" destId="{59481CCD-783D-4341-A2ED-49C9F0871CCC}" srcOrd="1" destOrd="0" presId="urn:microsoft.com/office/officeart/2005/8/layout/list1"/>
    <dgm:cxn modelId="{05E3FC67-D0C5-4D6A-8612-3197538A5AA8}" type="presOf" srcId="{12C7ED71-2A0F-49E4-A648-BDA9B22E9BDC}" destId="{E4C32736-3387-45C0-84FE-BAE5EB72E444}" srcOrd="0" destOrd="0" presId="urn:microsoft.com/office/officeart/2005/8/layout/list1"/>
    <dgm:cxn modelId="{CB4B9AFA-B547-4C2F-981E-916F1DD6ECAA}" type="presOf" srcId="{F0ADF693-3F5E-4EA4-BC07-85A28501B5F8}" destId="{D5DA0D9F-753A-457C-958D-C3FCFC8E445F}" srcOrd="1" destOrd="0" presId="urn:microsoft.com/office/officeart/2005/8/layout/list1"/>
    <dgm:cxn modelId="{9386F765-D1FB-4687-9179-3FA4229698BB}" type="presOf" srcId="{4CFA9926-9B48-4B70-981B-AE6A84B9C09F}" destId="{B3246C12-00C9-4E42-ADCA-2FC69C06D527}" srcOrd="0" destOrd="0" presId="urn:microsoft.com/office/officeart/2005/8/layout/list1"/>
    <dgm:cxn modelId="{D9D521F5-E6F7-453E-8DC3-55A227EDE448}" type="presParOf" srcId="{962FB2B7-8E73-4D13-A73A-62C842EE9A1F}" destId="{DB0A0F70-D2A8-43BE-BD57-704A60A712C5}" srcOrd="0" destOrd="0" presId="urn:microsoft.com/office/officeart/2005/8/layout/list1"/>
    <dgm:cxn modelId="{BC8FFE7C-483E-4D13-BFB7-AA7D4F6D70CB}" type="presParOf" srcId="{DB0A0F70-D2A8-43BE-BD57-704A60A712C5}" destId="{B3246C12-00C9-4E42-ADCA-2FC69C06D527}" srcOrd="0" destOrd="0" presId="urn:microsoft.com/office/officeart/2005/8/layout/list1"/>
    <dgm:cxn modelId="{614262CF-4CD0-452D-9660-F35E1BF1FF3E}" type="presParOf" srcId="{DB0A0F70-D2A8-43BE-BD57-704A60A712C5}" destId="{ED4B4432-DDBA-4517-A928-4736ED9FB268}" srcOrd="1" destOrd="0" presId="urn:microsoft.com/office/officeart/2005/8/layout/list1"/>
    <dgm:cxn modelId="{8AD17829-629A-4CC5-AF0C-9668C39718FF}" type="presParOf" srcId="{962FB2B7-8E73-4D13-A73A-62C842EE9A1F}" destId="{0DBBAF38-B3F8-49F5-94D8-65CB1631118E}" srcOrd="1" destOrd="0" presId="urn:microsoft.com/office/officeart/2005/8/layout/list1"/>
    <dgm:cxn modelId="{D3E45E60-E756-4AF7-AEA7-DBB5280BAA7D}" type="presParOf" srcId="{962FB2B7-8E73-4D13-A73A-62C842EE9A1F}" destId="{51837F75-26A3-4359-A985-3954F1A6D4AA}" srcOrd="2" destOrd="0" presId="urn:microsoft.com/office/officeart/2005/8/layout/list1"/>
    <dgm:cxn modelId="{9E402F5E-4536-43F8-8176-1281B5C0DAFA}" type="presParOf" srcId="{962FB2B7-8E73-4D13-A73A-62C842EE9A1F}" destId="{2B6FFC1E-9133-43D0-9771-6A2E03B41824}" srcOrd="3" destOrd="0" presId="urn:microsoft.com/office/officeart/2005/8/layout/list1"/>
    <dgm:cxn modelId="{B9CFAC79-080F-431C-A7A7-4234E2A98AFB}" type="presParOf" srcId="{962FB2B7-8E73-4D13-A73A-62C842EE9A1F}" destId="{B8659627-E65F-497A-81F6-8ABE420829FB}" srcOrd="4" destOrd="0" presId="urn:microsoft.com/office/officeart/2005/8/layout/list1"/>
    <dgm:cxn modelId="{5A5F234B-59F7-44DA-B6F7-C681D3EB8D10}" type="presParOf" srcId="{B8659627-E65F-497A-81F6-8ABE420829FB}" destId="{E4C32736-3387-45C0-84FE-BAE5EB72E444}" srcOrd="0" destOrd="0" presId="urn:microsoft.com/office/officeart/2005/8/layout/list1"/>
    <dgm:cxn modelId="{8344692A-35E4-4225-A07B-65DD8B1096E4}" type="presParOf" srcId="{B8659627-E65F-497A-81F6-8ABE420829FB}" destId="{59481CCD-783D-4341-A2ED-49C9F0871CCC}" srcOrd="1" destOrd="0" presId="urn:microsoft.com/office/officeart/2005/8/layout/list1"/>
    <dgm:cxn modelId="{CEC6F6E8-D6E7-41B2-B94E-A87FD4805B21}" type="presParOf" srcId="{962FB2B7-8E73-4D13-A73A-62C842EE9A1F}" destId="{3952FF0C-3405-409C-8CCB-35A6C15FC430}" srcOrd="5" destOrd="0" presId="urn:microsoft.com/office/officeart/2005/8/layout/list1"/>
    <dgm:cxn modelId="{3B36F3FF-1A3E-4876-9ABC-237C08C88DBA}" type="presParOf" srcId="{962FB2B7-8E73-4D13-A73A-62C842EE9A1F}" destId="{7051E490-C423-430A-90C1-72526BD9FAD1}" srcOrd="6" destOrd="0" presId="urn:microsoft.com/office/officeart/2005/8/layout/list1"/>
    <dgm:cxn modelId="{AF8C9AAE-F6CD-4393-B73B-0E3E6378AE82}" type="presParOf" srcId="{962FB2B7-8E73-4D13-A73A-62C842EE9A1F}" destId="{3DDFE948-9685-4888-9539-890AD3AC99F2}" srcOrd="7" destOrd="0" presId="urn:microsoft.com/office/officeart/2005/8/layout/list1"/>
    <dgm:cxn modelId="{BB0463A8-9EA7-46F0-87B7-312514090001}" type="presParOf" srcId="{962FB2B7-8E73-4D13-A73A-62C842EE9A1F}" destId="{4F58B4FC-739D-4F12-B07F-D5B4CA5ECC7F}" srcOrd="8" destOrd="0" presId="urn:microsoft.com/office/officeart/2005/8/layout/list1"/>
    <dgm:cxn modelId="{1954E92F-034B-4513-ABBF-49948B14D415}" type="presParOf" srcId="{4F58B4FC-739D-4F12-B07F-D5B4CA5ECC7F}" destId="{2B921DE3-B6AB-4204-87D6-F80A665D3EF6}" srcOrd="0" destOrd="0" presId="urn:microsoft.com/office/officeart/2005/8/layout/list1"/>
    <dgm:cxn modelId="{D15D3002-C8E0-43F5-8DC8-30CF02301DC8}" type="presParOf" srcId="{4F58B4FC-739D-4F12-B07F-D5B4CA5ECC7F}" destId="{D5DA0D9F-753A-457C-958D-C3FCFC8E445F}" srcOrd="1" destOrd="0" presId="urn:microsoft.com/office/officeart/2005/8/layout/list1"/>
    <dgm:cxn modelId="{7201D23D-5463-433E-AA2F-07862A4CACAF}" type="presParOf" srcId="{962FB2B7-8E73-4D13-A73A-62C842EE9A1F}" destId="{8F74C734-A610-4F22-9651-043234B3F63F}" srcOrd="9" destOrd="0" presId="urn:microsoft.com/office/officeart/2005/8/layout/list1"/>
    <dgm:cxn modelId="{134D404F-D41E-44A1-893E-488C4037178C}" type="presParOf" srcId="{962FB2B7-8E73-4D13-A73A-62C842EE9A1F}" destId="{EAA4CA31-331E-4C11-BAE9-317FD69D61BA}"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64E5A5-EFF7-4D8E-BA59-7712A9413F00}" type="doc">
      <dgm:prSet loTypeId="urn:microsoft.com/office/officeart/2005/8/layout/vList3#1" loCatId="list" qsTypeId="urn:microsoft.com/office/officeart/2005/8/quickstyle/simple1" qsCatId="simple" csTypeId="urn:microsoft.com/office/officeart/2005/8/colors/accent1_2" csCatId="accent1" phldr="1"/>
      <dgm:spPr/>
    </dgm:pt>
    <dgm:pt modelId="{9470A886-8DA5-4816-BCB4-DFB11E682B98}">
      <dgm:prSet phldrT="[Text]"/>
      <dgm:spPr/>
      <dgm:t>
        <a:bodyPr/>
        <a:lstStyle/>
        <a:p>
          <a:pPr rtl="1"/>
          <a:r>
            <a:rPr lang="en-US" dirty="0" smtClean="0"/>
            <a:t>avoid exercising outside during very cold weather</a:t>
          </a:r>
          <a:endParaRPr lang="ar-EG" dirty="0"/>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dgm:spPr/>
      <dgm:t>
        <a:bodyPr/>
        <a:lstStyle/>
        <a:p>
          <a:pPr rtl="1"/>
          <a:r>
            <a:rPr lang="en-US" dirty="0" smtClean="0"/>
            <a:t>wear shoes that fit properly and will not cause skin irritations, blisters, or sores</a:t>
          </a:r>
          <a:endParaRPr lang="ar-EG"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45519F6B-6FF9-4B3F-BDD9-A0D8D26378FD}">
      <dgm:prSet phldrT="[Text]"/>
      <dgm:spPr/>
      <dgm:t>
        <a:bodyPr/>
        <a:lstStyle/>
        <a:p>
          <a:pPr rtl="1"/>
          <a:r>
            <a:rPr lang="en-US" dirty="0" smtClean="0"/>
            <a:t>Patient with a history of cardiac disorders , must be monitored closely</a:t>
          </a:r>
          <a:endParaRPr lang="ar-EG" dirty="0"/>
        </a:p>
      </dgm:t>
    </dgm:pt>
    <dgm:pt modelId="{505727B2-C3E0-440E-AF3C-686270EF44EA}" type="parTrans" cxnId="{8723EA99-AEDF-42FC-AF5A-3C2E4F91A6BA}">
      <dgm:prSet/>
      <dgm:spPr/>
      <dgm:t>
        <a:bodyPr/>
        <a:lstStyle/>
        <a:p>
          <a:pPr rtl="1"/>
          <a:endParaRPr lang="ar-EG"/>
        </a:p>
      </dgm:t>
    </dgm:pt>
    <dgm:pt modelId="{5765525E-F917-4895-953E-14D5E56ABD6E}" type="sibTrans" cxnId="{8723EA99-AEDF-42FC-AF5A-3C2E4F91A6BA}">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3"/>
      <dgm:spPr/>
    </dgm:pt>
    <dgm:pt modelId="{FD67541C-3AA6-4438-A929-CE867D924087}" type="pres">
      <dgm:prSet presAssocID="{9470A886-8DA5-4816-BCB4-DFB11E682B98}" presName="txShp" presStyleLbl="node1" presStyleIdx="0" presStyleCnt="3">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3"/>
      <dgm:spPr/>
    </dgm:pt>
    <dgm:pt modelId="{905E2E54-171D-48C2-A8D8-A48B683D81D7}" type="pres">
      <dgm:prSet presAssocID="{38BFC4EC-25CD-4843-9D11-8BD721B7D570}" presName="txShp" presStyleLbl="node1" presStyleIdx="1" presStyleCnt="3">
        <dgm:presLayoutVars>
          <dgm:bulletEnabled val="1"/>
        </dgm:presLayoutVars>
      </dgm:prSet>
      <dgm:spPr/>
      <dgm:t>
        <a:bodyPr/>
        <a:lstStyle/>
        <a:p>
          <a:pPr rtl="1"/>
          <a:endParaRPr lang="ar-EG"/>
        </a:p>
      </dgm:t>
    </dgm:pt>
    <dgm:pt modelId="{05EE20F7-B7B0-45C4-A1FC-94EA43BA79F1}" type="pres">
      <dgm:prSet presAssocID="{8BD4B848-7007-477B-8C5E-C8D2200ACE8F}" presName="spacing" presStyleCnt="0"/>
      <dgm:spPr/>
    </dgm:pt>
    <dgm:pt modelId="{408CCFBC-C9AD-4F39-97A3-382FF8D1EDA7}" type="pres">
      <dgm:prSet presAssocID="{45519F6B-6FF9-4B3F-BDD9-A0D8D26378FD}" presName="composite" presStyleCnt="0"/>
      <dgm:spPr/>
    </dgm:pt>
    <dgm:pt modelId="{D62B6E02-4282-4D64-AB3B-D2B690EC480B}" type="pres">
      <dgm:prSet presAssocID="{45519F6B-6FF9-4B3F-BDD9-A0D8D26378FD}" presName="imgShp" presStyleLbl="fgImgPlace1" presStyleIdx="2" presStyleCnt="3"/>
      <dgm:spPr/>
    </dgm:pt>
    <dgm:pt modelId="{6BD7572A-EAB1-4E7B-B19A-C9D44649B59B}" type="pres">
      <dgm:prSet presAssocID="{45519F6B-6FF9-4B3F-BDD9-A0D8D26378FD}" presName="txShp" presStyleLbl="node1" presStyleIdx="2" presStyleCnt="3">
        <dgm:presLayoutVars>
          <dgm:bulletEnabled val="1"/>
        </dgm:presLayoutVars>
      </dgm:prSet>
      <dgm:spPr/>
      <dgm:t>
        <a:bodyPr/>
        <a:lstStyle/>
        <a:p>
          <a:pPr rtl="1"/>
          <a:endParaRPr lang="ar-EG"/>
        </a:p>
      </dgm:t>
    </dgm:pt>
  </dgm:ptLst>
  <dgm:cxnLst>
    <dgm:cxn modelId="{8723EA99-AEDF-42FC-AF5A-3C2E4F91A6BA}" srcId="{3964E5A5-EFF7-4D8E-BA59-7712A9413F00}" destId="{45519F6B-6FF9-4B3F-BDD9-A0D8D26378FD}" srcOrd="2" destOrd="0" parTransId="{505727B2-C3E0-440E-AF3C-686270EF44EA}" sibTransId="{5765525E-F917-4895-953E-14D5E56ABD6E}"/>
    <dgm:cxn modelId="{D050CCB1-994B-4AAF-AE5D-CDA9610E5336}" type="presOf" srcId="{3964E5A5-EFF7-4D8E-BA59-7712A9413F00}" destId="{783C3FA5-1B46-4A62-BB83-DB8E62EAA476}" srcOrd="0" destOrd="0" presId="urn:microsoft.com/office/officeart/2005/8/layout/vList3#1"/>
    <dgm:cxn modelId="{903101E9-FF71-47E0-95D3-F4AAFBB443A2}" srcId="{3964E5A5-EFF7-4D8E-BA59-7712A9413F00}" destId="{38BFC4EC-25CD-4843-9D11-8BD721B7D570}" srcOrd="1" destOrd="0" parTransId="{E882A3E1-E395-4D94-8C14-92EB50BB1843}" sibTransId="{8BD4B848-7007-477B-8C5E-C8D2200ACE8F}"/>
    <dgm:cxn modelId="{35F1CF01-5364-453F-AB4A-AD3165D563BB}" srcId="{3964E5A5-EFF7-4D8E-BA59-7712A9413F00}" destId="{9470A886-8DA5-4816-BCB4-DFB11E682B98}" srcOrd="0" destOrd="0" parTransId="{E7AA80BA-6816-4E05-8458-0C52700EF134}" sibTransId="{C57B9AFD-6C74-4E1F-A17D-CBF32547FBAF}"/>
    <dgm:cxn modelId="{3CB52C56-5A5C-42BF-A09D-37BC4CB7A597}" type="presOf" srcId="{38BFC4EC-25CD-4843-9D11-8BD721B7D570}" destId="{905E2E54-171D-48C2-A8D8-A48B683D81D7}" srcOrd="0" destOrd="0" presId="urn:microsoft.com/office/officeart/2005/8/layout/vList3#1"/>
    <dgm:cxn modelId="{D0DDFC29-ECB7-40D5-B683-5645BDBE95F4}" type="presOf" srcId="{45519F6B-6FF9-4B3F-BDD9-A0D8D26378FD}" destId="{6BD7572A-EAB1-4E7B-B19A-C9D44649B59B}" srcOrd="0" destOrd="0" presId="urn:microsoft.com/office/officeart/2005/8/layout/vList3#1"/>
    <dgm:cxn modelId="{24C36751-4F80-4E0C-9FE3-D55ED18507DC}" type="presOf" srcId="{9470A886-8DA5-4816-BCB4-DFB11E682B98}" destId="{FD67541C-3AA6-4438-A929-CE867D924087}" srcOrd="0" destOrd="0" presId="urn:microsoft.com/office/officeart/2005/8/layout/vList3#1"/>
    <dgm:cxn modelId="{B93BE52F-8DED-45B1-9389-290339632647}" type="presParOf" srcId="{783C3FA5-1B46-4A62-BB83-DB8E62EAA476}" destId="{A2EF623F-059C-46A6-B3D3-134CBA49FF33}" srcOrd="0" destOrd="0" presId="urn:microsoft.com/office/officeart/2005/8/layout/vList3#1"/>
    <dgm:cxn modelId="{D79F175B-0D5E-4926-A230-7FD0BC9C7C1F}" type="presParOf" srcId="{A2EF623F-059C-46A6-B3D3-134CBA49FF33}" destId="{9FA38CAD-9C10-4278-B524-2B140731CF54}" srcOrd="0" destOrd="0" presId="urn:microsoft.com/office/officeart/2005/8/layout/vList3#1"/>
    <dgm:cxn modelId="{6C414F4F-64AF-41BE-A818-974DA0F5D925}" type="presParOf" srcId="{A2EF623F-059C-46A6-B3D3-134CBA49FF33}" destId="{FD67541C-3AA6-4438-A929-CE867D924087}" srcOrd="1" destOrd="0" presId="urn:microsoft.com/office/officeart/2005/8/layout/vList3#1"/>
    <dgm:cxn modelId="{F693443B-CB13-42B9-AA23-2CDE1B0ED025}" type="presParOf" srcId="{783C3FA5-1B46-4A62-BB83-DB8E62EAA476}" destId="{5B20D92E-B203-4A92-B049-CE839718E8D9}" srcOrd="1" destOrd="0" presId="urn:microsoft.com/office/officeart/2005/8/layout/vList3#1"/>
    <dgm:cxn modelId="{FA728D6D-CBB9-46A5-A24D-2D594C2C02D7}" type="presParOf" srcId="{783C3FA5-1B46-4A62-BB83-DB8E62EAA476}" destId="{B3216246-FED3-4155-B363-B710BE0290AD}" srcOrd="2" destOrd="0" presId="urn:microsoft.com/office/officeart/2005/8/layout/vList3#1"/>
    <dgm:cxn modelId="{04D0D260-C0AF-405E-934D-C89728A06393}" type="presParOf" srcId="{B3216246-FED3-4155-B363-B710BE0290AD}" destId="{ACD6E95E-7556-4EBB-97DE-DAD231C5FD25}" srcOrd="0" destOrd="0" presId="urn:microsoft.com/office/officeart/2005/8/layout/vList3#1"/>
    <dgm:cxn modelId="{1EE0621A-BE6D-4FE7-B658-90A7C37A2B28}" type="presParOf" srcId="{B3216246-FED3-4155-B363-B710BE0290AD}" destId="{905E2E54-171D-48C2-A8D8-A48B683D81D7}" srcOrd="1" destOrd="0" presId="urn:microsoft.com/office/officeart/2005/8/layout/vList3#1"/>
    <dgm:cxn modelId="{44566DC1-9094-4621-84E1-9763EF8881B4}" type="presParOf" srcId="{783C3FA5-1B46-4A62-BB83-DB8E62EAA476}" destId="{05EE20F7-B7B0-45C4-A1FC-94EA43BA79F1}" srcOrd="3" destOrd="0" presId="urn:microsoft.com/office/officeart/2005/8/layout/vList3#1"/>
    <dgm:cxn modelId="{320B8B23-A7E9-4FA5-BACD-940CCFEA46FB}" type="presParOf" srcId="{783C3FA5-1B46-4A62-BB83-DB8E62EAA476}" destId="{408CCFBC-C9AD-4F39-97A3-382FF8D1EDA7}" srcOrd="4" destOrd="0" presId="urn:microsoft.com/office/officeart/2005/8/layout/vList3#1"/>
    <dgm:cxn modelId="{5168075D-4854-412A-A095-CB09B8483CEA}" type="presParOf" srcId="{408CCFBC-C9AD-4F39-97A3-382FF8D1EDA7}" destId="{D62B6E02-4282-4D64-AB3B-D2B690EC480B}" srcOrd="0" destOrd="0" presId="urn:microsoft.com/office/officeart/2005/8/layout/vList3#1"/>
    <dgm:cxn modelId="{082899E4-216D-4FD6-A74A-445739C32EBE}" type="presParOf" srcId="{408CCFBC-C9AD-4F39-97A3-382FF8D1EDA7}" destId="{6BD7572A-EAB1-4E7B-B19A-C9D44649B59B}"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964E5A5-EFF7-4D8E-BA59-7712A9413F00}" type="doc">
      <dgm:prSet loTypeId="urn:microsoft.com/office/officeart/2005/8/layout/vList3#2" loCatId="list" qsTypeId="urn:microsoft.com/office/officeart/2005/8/quickstyle/simple1" qsCatId="simple" csTypeId="urn:microsoft.com/office/officeart/2005/8/colors/accent1_2" csCatId="accent1" phldr="1"/>
      <dgm:spPr/>
    </dgm:pt>
    <dgm:pt modelId="{9470A886-8DA5-4816-BCB4-DFB11E682B98}">
      <dgm:prSet phldrT="[Text]"/>
      <dgm:spPr/>
      <dgm:t>
        <a:bodyPr/>
        <a:lstStyle/>
        <a:p>
          <a:pPr rtl="1"/>
          <a:r>
            <a:rPr lang="en-US" dirty="0" smtClean="0"/>
            <a:t>leg pain increased</a:t>
          </a:r>
          <a:endParaRPr lang="ar-EG" dirty="0" smtClean="0"/>
        </a:p>
        <a:p>
          <a:pPr rtl="1"/>
          <a:r>
            <a:rPr lang="en-US" dirty="0" smtClean="0"/>
            <a:t>over time</a:t>
          </a:r>
          <a:endParaRPr lang="ar-EG" dirty="0"/>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dgm:spPr/>
      <dgm:t>
        <a:bodyPr/>
        <a:lstStyle/>
        <a:p>
          <a:pPr rtl="1"/>
          <a:r>
            <a:rPr lang="en-US" dirty="0" smtClean="0"/>
            <a:t>Patient with resting pain</a:t>
          </a:r>
          <a:endParaRPr lang="ar-EG"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45519F6B-6FF9-4B3F-BDD9-A0D8D26378FD}">
      <dgm:prSet phldrT="[Text]"/>
      <dgm:spPr/>
      <dgm:t>
        <a:bodyPr/>
        <a:lstStyle/>
        <a:p>
          <a:pPr rtl="1"/>
          <a:r>
            <a:rPr lang="en-US" dirty="0" smtClean="0"/>
            <a:t>ulcerations of the feet and wound or</a:t>
          </a:r>
          <a:endParaRPr lang="ar-EG" dirty="0" smtClean="0"/>
        </a:p>
        <a:p>
          <a:pPr rtl="1"/>
          <a:r>
            <a:rPr lang="en-US" dirty="0" smtClean="0"/>
            <a:t>fungal infections</a:t>
          </a:r>
          <a:endParaRPr lang="ar-EG" dirty="0"/>
        </a:p>
      </dgm:t>
    </dgm:pt>
    <dgm:pt modelId="{505727B2-C3E0-440E-AF3C-686270EF44EA}" type="parTrans" cxnId="{8723EA99-AEDF-42FC-AF5A-3C2E4F91A6BA}">
      <dgm:prSet/>
      <dgm:spPr/>
      <dgm:t>
        <a:bodyPr/>
        <a:lstStyle/>
        <a:p>
          <a:pPr rtl="1"/>
          <a:endParaRPr lang="ar-EG"/>
        </a:p>
      </dgm:t>
    </dgm:pt>
    <dgm:pt modelId="{5765525E-F917-4895-953E-14D5E56ABD6E}" type="sibTrans" cxnId="{8723EA99-AEDF-42FC-AF5A-3C2E4F91A6BA}">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3"/>
      <dgm:spPr/>
    </dgm:pt>
    <dgm:pt modelId="{FD67541C-3AA6-4438-A929-CE867D924087}" type="pres">
      <dgm:prSet presAssocID="{9470A886-8DA5-4816-BCB4-DFB11E682B98}" presName="txShp" presStyleLbl="node1" presStyleIdx="0" presStyleCnt="3">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3"/>
      <dgm:spPr/>
    </dgm:pt>
    <dgm:pt modelId="{905E2E54-171D-48C2-A8D8-A48B683D81D7}" type="pres">
      <dgm:prSet presAssocID="{38BFC4EC-25CD-4843-9D11-8BD721B7D570}" presName="txShp" presStyleLbl="node1" presStyleIdx="1" presStyleCnt="3">
        <dgm:presLayoutVars>
          <dgm:bulletEnabled val="1"/>
        </dgm:presLayoutVars>
      </dgm:prSet>
      <dgm:spPr/>
      <dgm:t>
        <a:bodyPr/>
        <a:lstStyle/>
        <a:p>
          <a:pPr rtl="1"/>
          <a:endParaRPr lang="ar-EG"/>
        </a:p>
      </dgm:t>
    </dgm:pt>
    <dgm:pt modelId="{05EE20F7-B7B0-45C4-A1FC-94EA43BA79F1}" type="pres">
      <dgm:prSet presAssocID="{8BD4B848-7007-477B-8C5E-C8D2200ACE8F}" presName="spacing" presStyleCnt="0"/>
      <dgm:spPr/>
    </dgm:pt>
    <dgm:pt modelId="{408CCFBC-C9AD-4F39-97A3-382FF8D1EDA7}" type="pres">
      <dgm:prSet presAssocID="{45519F6B-6FF9-4B3F-BDD9-A0D8D26378FD}" presName="composite" presStyleCnt="0"/>
      <dgm:spPr/>
    </dgm:pt>
    <dgm:pt modelId="{D62B6E02-4282-4D64-AB3B-D2B690EC480B}" type="pres">
      <dgm:prSet presAssocID="{45519F6B-6FF9-4B3F-BDD9-A0D8D26378FD}" presName="imgShp" presStyleLbl="fgImgPlace1" presStyleIdx="2" presStyleCnt="3"/>
      <dgm:spPr/>
    </dgm:pt>
    <dgm:pt modelId="{6BD7572A-EAB1-4E7B-B19A-C9D44649B59B}" type="pres">
      <dgm:prSet presAssocID="{45519F6B-6FF9-4B3F-BDD9-A0D8D26378FD}" presName="txShp" presStyleLbl="node1" presStyleIdx="2" presStyleCnt="3">
        <dgm:presLayoutVars>
          <dgm:bulletEnabled val="1"/>
        </dgm:presLayoutVars>
      </dgm:prSet>
      <dgm:spPr/>
      <dgm:t>
        <a:bodyPr/>
        <a:lstStyle/>
        <a:p>
          <a:pPr rtl="1"/>
          <a:endParaRPr lang="ar-EG"/>
        </a:p>
      </dgm:t>
    </dgm:pt>
  </dgm:ptLst>
  <dgm:cxnLst>
    <dgm:cxn modelId="{6FB28389-6ADD-4548-9A82-33CFB6DBF8A8}" type="presOf" srcId="{38BFC4EC-25CD-4843-9D11-8BD721B7D570}" destId="{905E2E54-171D-48C2-A8D8-A48B683D81D7}" srcOrd="0" destOrd="0" presId="urn:microsoft.com/office/officeart/2005/8/layout/vList3#2"/>
    <dgm:cxn modelId="{D324C3AE-3990-4EE9-97E6-D2FFD14FE0AD}" type="presOf" srcId="{3964E5A5-EFF7-4D8E-BA59-7712A9413F00}" destId="{783C3FA5-1B46-4A62-BB83-DB8E62EAA476}" srcOrd="0" destOrd="0" presId="urn:microsoft.com/office/officeart/2005/8/layout/vList3#2"/>
    <dgm:cxn modelId="{903101E9-FF71-47E0-95D3-F4AAFBB443A2}" srcId="{3964E5A5-EFF7-4D8E-BA59-7712A9413F00}" destId="{38BFC4EC-25CD-4843-9D11-8BD721B7D570}" srcOrd="1" destOrd="0" parTransId="{E882A3E1-E395-4D94-8C14-92EB50BB1843}" sibTransId="{8BD4B848-7007-477B-8C5E-C8D2200ACE8F}"/>
    <dgm:cxn modelId="{2069D2E7-ECAE-4C2E-9B4E-DF7F4D42DD94}" type="presOf" srcId="{9470A886-8DA5-4816-BCB4-DFB11E682B98}" destId="{FD67541C-3AA6-4438-A929-CE867D924087}" srcOrd="0" destOrd="0" presId="urn:microsoft.com/office/officeart/2005/8/layout/vList3#2"/>
    <dgm:cxn modelId="{8723EA99-AEDF-42FC-AF5A-3C2E4F91A6BA}" srcId="{3964E5A5-EFF7-4D8E-BA59-7712A9413F00}" destId="{45519F6B-6FF9-4B3F-BDD9-A0D8D26378FD}" srcOrd="2" destOrd="0" parTransId="{505727B2-C3E0-440E-AF3C-686270EF44EA}" sibTransId="{5765525E-F917-4895-953E-14D5E56ABD6E}"/>
    <dgm:cxn modelId="{872BE649-D386-4D63-AE34-6228D12F3BF0}" type="presOf" srcId="{45519F6B-6FF9-4B3F-BDD9-A0D8D26378FD}" destId="{6BD7572A-EAB1-4E7B-B19A-C9D44649B59B}" srcOrd="0" destOrd="0" presId="urn:microsoft.com/office/officeart/2005/8/layout/vList3#2"/>
    <dgm:cxn modelId="{35F1CF01-5364-453F-AB4A-AD3165D563BB}" srcId="{3964E5A5-EFF7-4D8E-BA59-7712A9413F00}" destId="{9470A886-8DA5-4816-BCB4-DFB11E682B98}" srcOrd="0" destOrd="0" parTransId="{E7AA80BA-6816-4E05-8458-0C52700EF134}" sibTransId="{C57B9AFD-6C74-4E1F-A17D-CBF32547FBAF}"/>
    <dgm:cxn modelId="{A93491CF-29B6-47A2-BCD3-B1C0AF235413}" type="presParOf" srcId="{783C3FA5-1B46-4A62-BB83-DB8E62EAA476}" destId="{A2EF623F-059C-46A6-B3D3-134CBA49FF33}" srcOrd="0" destOrd="0" presId="urn:microsoft.com/office/officeart/2005/8/layout/vList3#2"/>
    <dgm:cxn modelId="{3E3DFBE3-C76F-4931-B8F0-B7B6C3AA4EC4}" type="presParOf" srcId="{A2EF623F-059C-46A6-B3D3-134CBA49FF33}" destId="{9FA38CAD-9C10-4278-B524-2B140731CF54}" srcOrd="0" destOrd="0" presId="urn:microsoft.com/office/officeart/2005/8/layout/vList3#2"/>
    <dgm:cxn modelId="{33AAF51B-C9B6-4161-B579-7534155A51C4}" type="presParOf" srcId="{A2EF623F-059C-46A6-B3D3-134CBA49FF33}" destId="{FD67541C-3AA6-4438-A929-CE867D924087}" srcOrd="1" destOrd="0" presId="urn:microsoft.com/office/officeart/2005/8/layout/vList3#2"/>
    <dgm:cxn modelId="{10304F92-01B0-4852-A650-A21A4D98A802}" type="presParOf" srcId="{783C3FA5-1B46-4A62-BB83-DB8E62EAA476}" destId="{5B20D92E-B203-4A92-B049-CE839718E8D9}" srcOrd="1" destOrd="0" presId="urn:microsoft.com/office/officeart/2005/8/layout/vList3#2"/>
    <dgm:cxn modelId="{EF537918-F4EB-4AAC-ADF9-87777A2187E8}" type="presParOf" srcId="{783C3FA5-1B46-4A62-BB83-DB8E62EAA476}" destId="{B3216246-FED3-4155-B363-B710BE0290AD}" srcOrd="2" destOrd="0" presId="urn:microsoft.com/office/officeart/2005/8/layout/vList3#2"/>
    <dgm:cxn modelId="{266FC874-AAF5-4972-94EA-A91635A38EA2}" type="presParOf" srcId="{B3216246-FED3-4155-B363-B710BE0290AD}" destId="{ACD6E95E-7556-4EBB-97DE-DAD231C5FD25}" srcOrd="0" destOrd="0" presId="urn:microsoft.com/office/officeart/2005/8/layout/vList3#2"/>
    <dgm:cxn modelId="{0FD78784-28F7-4C87-9254-1E5736D66135}" type="presParOf" srcId="{B3216246-FED3-4155-B363-B710BE0290AD}" destId="{905E2E54-171D-48C2-A8D8-A48B683D81D7}" srcOrd="1" destOrd="0" presId="urn:microsoft.com/office/officeart/2005/8/layout/vList3#2"/>
    <dgm:cxn modelId="{49631F72-8354-4A1E-896A-9FFC1FFF72D3}" type="presParOf" srcId="{783C3FA5-1B46-4A62-BB83-DB8E62EAA476}" destId="{05EE20F7-B7B0-45C4-A1FC-94EA43BA79F1}" srcOrd="3" destOrd="0" presId="urn:microsoft.com/office/officeart/2005/8/layout/vList3#2"/>
    <dgm:cxn modelId="{2BDB67A4-6660-48B0-9299-98261DB09DDD}" type="presParOf" srcId="{783C3FA5-1B46-4A62-BB83-DB8E62EAA476}" destId="{408CCFBC-C9AD-4F39-97A3-382FF8D1EDA7}" srcOrd="4" destOrd="0" presId="urn:microsoft.com/office/officeart/2005/8/layout/vList3#2"/>
    <dgm:cxn modelId="{6BB1AB2D-01B5-4ED4-91F9-7DD550C88E96}" type="presParOf" srcId="{408CCFBC-C9AD-4F39-97A3-382FF8D1EDA7}" destId="{D62B6E02-4282-4D64-AB3B-D2B690EC480B}" srcOrd="0" destOrd="0" presId="urn:microsoft.com/office/officeart/2005/8/layout/vList3#2"/>
    <dgm:cxn modelId="{106D7CE4-B9AE-48FF-9D59-F2C55C982820}" type="presParOf" srcId="{408CCFBC-C9AD-4F39-97A3-382FF8D1EDA7}" destId="{6BD7572A-EAB1-4E7B-B19A-C9D44649B59B}"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64E5A5-EFF7-4D8E-BA59-7712A9413F00}" type="doc">
      <dgm:prSet loTypeId="urn:microsoft.com/office/officeart/2005/8/layout/vList3#3" loCatId="list" qsTypeId="urn:microsoft.com/office/officeart/2005/8/quickstyle/simple1" qsCatId="simple" csTypeId="urn:microsoft.com/office/officeart/2005/8/colors/accent1_2" csCatId="accent1" phldr="1"/>
      <dgm:spPr/>
    </dgm:pt>
    <dgm:pt modelId="{9470A886-8DA5-4816-BCB4-DFB11E682B98}">
      <dgm:prSet phldrT="[Text]"/>
      <dgm:spPr/>
      <dgm:t>
        <a:bodyPr/>
        <a:lstStyle/>
        <a:p>
          <a:pPr rtl="1"/>
          <a:r>
            <a:rPr lang="en-US" dirty="0" smtClean="0"/>
            <a:t>Patient lies supine with legs elevated and supported at a</a:t>
          </a:r>
          <a:endParaRPr lang="ar-EG" dirty="0" smtClean="0"/>
        </a:p>
        <a:p>
          <a:pPr rtl="1"/>
          <a:r>
            <a:rPr lang="en-US" dirty="0" smtClean="0"/>
            <a:t>45 to 60 degree angle.</a:t>
          </a:r>
          <a:endParaRPr lang="ar-EG" dirty="0"/>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dgm:spPr/>
      <dgm:t>
        <a:bodyPr/>
        <a:lstStyle/>
        <a:p>
          <a:pPr rtl="1"/>
          <a:r>
            <a:rPr lang="en-US" dirty="0" smtClean="0"/>
            <a:t>Maintained position </a:t>
          </a:r>
          <a:r>
            <a:rPr lang="en-US" smtClean="0"/>
            <a:t>for 1 to </a:t>
          </a:r>
          <a:r>
            <a:rPr lang="en-US" dirty="0" smtClean="0"/>
            <a:t>3 minutes, or until</a:t>
          </a:r>
          <a:endParaRPr lang="ar-EG" dirty="0" smtClean="0"/>
        </a:p>
        <a:p>
          <a:pPr rtl="1"/>
          <a:r>
            <a:rPr lang="en-US" dirty="0" smtClean="0"/>
            <a:t>blanching of the extremity occurs</a:t>
          </a:r>
          <a:endParaRPr lang="ar-EG"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45519F6B-6FF9-4B3F-BDD9-A0D8D26378FD}">
      <dgm:prSet phldrT="[Text]"/>
      <dgm:spPr/>
      <dgm:t>
        <a:bodyPr/>
        <a:lstStyle/>
        <a:p>
          <a:pPr rtl="1"/>
          <a:r>
            <a:rPr lang="en-US" dirty="0" smtClean="0"/>
            <a:t>actively </a:t>
          </a:r>
          <a:r>
            <a:rPr lang="en-US" dirty="0" err="1" smtClean="0"/>
            <a:t>dorsiflex</a:t>
          </a:r>
          <a:r>
            <a:rPr lang="en-US" dirty="0" smtClean="0"/>
            <a:t> and </a:t>
          </a:r>
          <a:r>
            <a:rPr lang="en-US" dirty="0" err="1" smtClean="0"/>
            <a:t>planterflex</a:t>
          </a:r>
          <a:r>
            <a:rPr lang="en-US" dirty="0" smtClean="0"/>
            <a:t> the feet</a:t>
          </a:r>
          <a:endParaRPr lang="ar-EG" dirty="0"/>
        </a:p>
      </dgm:t>
    </dgm:pt>
    <dgm:pt modelId="{505727B2-C3E0-440E-AF3C-686270EF44EA}" type="parTrans" cxnId="{8723EA99-AEDF-42FC-AF5A-3C2E4F91A6BA}">
      <dgm:prSet/>
      <dgm:spPr/>
      <dgm:t>
        <a:bodyPr/>
        <a:lstStyle/>
        <a:p>
          <a:pPr rtl="1"/>
          <a:endParaRPr lang="ar-EG"/>
        </a:p>
      </dgm:t>
    </dgm:pt>
    <dgm:pt modelId="{5765525E-F917-4895-953E-14D5E56ABD6E}" type="sibTrans" cxnId="{8723EA99-AEDF-42FC-AF5A-3C2E4F91A6BA}">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3"/>
      <dgm:spPr/>
    </dgm:pt>
    <dgm:pt modelId="{FD67541C-3AA6-4438-A929-CE867D924087}" type="pres">
      <dgm:prSet presAssocID="{9470A886-8DA5-4816-BCB4-DFB11E682B98}" presName="txShp" presStyleLbl="node1" presStyleIdx="0" presStyleCnt="3">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3"/>
      <dgm:spPr/>
    </dgm:pt>
    <dgm:pt modelId="{905E2E54-171D-48C2-A8D8-A48B683D81D7}" type="pres">
      <dgm:prSet presAssocID="{38BFC4EC-25CD-4843-9D11-8BD721B7D570}" presName="txShp" presStyleLbl="node1" presStyleIdx="1" presStyleCnt="3">
        <dgm:presLayoutVars>
          <dgm:bulletEnabled val="1"/>
        </dgm:presLayoutVars>
      </dgm:prSet>
      <dgm:spPr/>
      <dgm:t>
        <a:bodyPr/>
        <a:lstStyle/>
        <a:p>
          <a:pPr rtl="1"/>
          <a:endParaRPr lang="ar-EG"/>
        </a:p>
      </dgm:t>
    </dgm:pt>
    <dgm:pt modelId="{05EE20F7-B7B0-45C4-A1FC-94EA43BA79F1}" type="pres">
      <dgm:prSet presAssocID="{8BD4B848-7007-477B-8C5E-C8D2200ACE8F}" presName="spacing" presStyleCnt="0"/>
      <dgm:spPr/>
    </dgm:pt>
    <dgm:pt modelId="{408CCFBC-C9AD-4F39-97A3-382FF8D1EDA7}" type="pres">
      <dgm:prSet presAssocID="{45519F6B-6FF9-4B3F-BDD9-A0D8D26378FD}" presName="composite" presStyleCnt="0"/>
      <dgm:spPr/>
    </dgm:pt>
    <dgm:pt modelId="{D62B6E02-4282-4D64-AB3B-D2B690EC480B}" type="pres">
      <dgm:prSet presAssocID="{45519F6B-6FF9-4B3F-BDD9-A0D8D26378FD}" presName="imgShp" presStyleLbl="fgImgPlace1" presStyleIdx="2" presStyleCnt="3"/>
      <dgm:spPr/>
    </dgm:pt>
    <dgm:pt modelId="{6BD7572A-EAB1-4E7B-B19A-C9D44649B59B}" type="pres">
      <dgm:prSet presAssocID="{45519F6B-6FF9-4B3F-BDD9-A0D8D26378FD}" presName="txShp" presStyleLbl="node1" presStyleIdx="2" presStyleCnt="3">
        <dgm:presLayoutVars>
          <dgm:bulletEnabled val="1"/>
        </dgm:presLayoutVars>
      </dgm:prSet>
      <dgm:spPr/>
      <dgm:t>
        <a:bodyPr/>
        <a:lstStyle/>
        <a:p>
          <a:pPr rtl="1"/>
          <a:endParaRPr lang="ar-EG"/>
        </a:p>
      </dgm:t>
    </dgm:pt>
  </dgm:ptLst>
  <dgm:cxnLst>
    <dgm:cxn modelId="{8723EA99-AEDF-42FC-AF5A-3C2E4F91A6BA}" srcId="{3964E5A5-EFF7-4D8E-BA59-7712A9413F00}" destId="{45519F6B-6FF9-4B3F-BDD9-A0D8D26378FD}" srcOrd="2" destOrd="0" parTransId="{505727B2-C3E0-440E-AF3C-686270EF44EA}" sibTransId="{5765525E-F917-4895-953E-14D5E56ABD6E}"/>
    <dgm:cxn modelId="{882A1B38-C72B-41A0-8394-8837CF9CC6AB}" type="presOf" srcId="{3964E5A5-EFF7-4D8E-BA59-7712A9413F00}" destId="{783C3FA5-1B46-4A62-BB83-DB8E62EAA476}" srcOrd="0" destOrd="0" presId="urn:microsoft.com/office/officeart/2005/8/layout/vList3#3"/>
    <dgm:cxn modelId="{1E76D172-0A39-4061-9AB0-87C989C674F2}" type="presOf" srcId="{9470A886-8DA5-4816-BCB4-DFB11E682B98}" destId="{FD67541C-3AA6-4438-A929-CE867D924087}" srcOrd="0" destOrd="0" presId="urn:microsoft.com/office/officeart/2005/8/layout/vList3#3"/>
    <dgm:cxn modelId="{903101E9-FF71-47E0-95D3-F4AAFBB443A2}" srcId="{3964E5A5-EFF7-4D8E-BA59-7712A9413F00}" destId="{38BFC4EC-25CD-4843-9D11-8BD721B7D570}" srcOrd="1" destOrd="0" parTransId="{E882A3E1-E395-4D94-8C14-92EB50BB1843}" sibTransId="{8BD4B848-7007-477B-8C5E-C8D2200ACE8F}"/>
    <dgm:cxn modelId="{2833BE6C-FD8B-4D9B-B060-8D6AAA5A57AC}" type="presOf" srcId="{38BFC4EC-25CD-4843-9D11-8BD721B7D570}" destId="{905E2E54-171D-48C2-A8D8-A48B683D81D7}" srcOrd="0" destOrd="0" presId="urn:microsoft.com/office/officeart/2005/8/layout/vList3#3"/>
    <dgm:cxn modelId="{35F1CF01-5364-453F-AB4A-AD3165D563BB}" srcId="{3964E5A5-EFF7-4D8E-BA59-7712A9413F00}" destId="{9470A886-8DA5-4816-BCB4-DFB11E682B98}" srcOrd="0" destOrd="0" parTransId="{E7AA80BA-6816-4E05-8458-0C52700EF134}" sibTransId="{C57B9AFD-6C74-4E1F-A17D-CBF32547FBAF}"/>
    <dgm:cxn modelId="{8908F4D8-8C51-4660-8717-21FF475E7215}" type="presOf" srcId="{45519F6B-6FF9-4B3F-BDD9-A0D8D26378FD}" destId="{6BD7572A-EAB1-4E7B-B19A-C9D44649B59B}" srcOrd="0" destOrd="0" presId="urn:microsoft.com/office/officeart/2005/8/layout/vList3#3"/>
    <dgm:cxn modelId="{C57BC956-4ACA-45CB-8247-BECB27824ECA}" type="presParOf" srcId="{783C3FA5-1B46-4A62-BB83-DB8E62EAA476}" destId="{A2EF623F-059C-46A6-B3D3-134CBA49FF33}" srcOrd="0" destOrd="0" presId="urn:microsoft.com/office/officeart/2005/8/layout/vList3#3"/>
    <dgm:cxn modelId="{7E9D872F-9D97-43CC-9758-3D4277C3A541}" type="presParOf" srcId="{A2EF623F-059C-46A6-B3D3-134CBA49FF33}" destId="{9FA38CAD-9C10-4278-B524-2B140731CF54}" srcOrd="0" destOrd="0" presId="urn:microsoft.com/office/officeart/2005/8/layout/vList3#3"/>
    <dgm:cxn modelId="{A9E27C7A-3F36-4B2F-87F8-2C45AA9DC96D}" type="presParOf" srcId="{A2EF623F-059C-46A6-B3D3-134CBA49FF33}" destId="{FD67541C-3AA6-4438-A929-CE867D924087}" srcOrd="1" destOrd="0" presId="urn:microsoft.com/office/officeart/2005/8/layout/vList3#3"/>
    <dgm:cxn modelId="{E972A1A0-F5EC-43B5-918F-A12F40641005}" type="presParOf" srcId="{783C3FA5-1B46-4A62-BB83-DB8E62EAA476}" destId="{5B20D92E-B203-4A92-B049-CE839718E8D9}" srcOrd="1" destOrd="0" presId="urn:microsoft.com/office/officeart/2005/8/layout/vList3#3"/>
    <dgm:cxn modelId="{9383368B-FD62-4A78-98CA-41D9FA69ED2C}" type="presParOf" srcId="{783C3FA5-1B46-4A62-BB83-DB8E62EAA476}" destId="{B3216246-FED3-4155-B363-B710BE0290AD}" srcOrd="2" destOrd="0" presId="urn:microsoft.com/office/officeart/2005/8/layout/vList3#3"/>
    <dgm:cxn modelId="{FFA819D2-57F4-4703-AD3D-7AC2D3FA6A84}" type="presParOf" srcId="{B3216246-FED3-4155-B363-B710BE0290AD}" destId="{ACD6E95E-7556-4EBB-97DE-DAD231C5FD25}" srcOrd="0" destOrd="0" presId="urn:microsoft.com/office/officeart/2005/8/layout/vList3#3"/>
    <dgm:cxn modelId="{8E914FCF-48D4-474F-8C14-D604DB324A51}" type="presParOf" srcId="{B3216246-FED3-4155-B363-B710BE0290AD}" destId="{905E2E54-171D-48C2-A8D8-A48B683D81D7}" srcOrd="1" destOrd="0" presId="urn:microsoft.com/office/officeart/2005/8/layout/vList3#3"/>
    <dgm:cxn modelId="{BD5940C6-10D9-4072-BF32-8B1CFFBD8943}" type="presParOf" srcId="{783C3FA5-1B46-4A62-BB83-DB8E62EAA476}" destId="{05EE20F7-B7B0-45C4-A1FC-94EA43BA79F1}" srcOrd="3" destOrd="0" presId="urn:microsoft.com/office/officeart/2005/8/layout/vList3#3"/>
    <dgm:cxn modelId="{B9ED470C-2409-48A2-9246-C7E41C14C71A}" type="presParOf" srcId="{783C3FA5-1B46-4A62-BB83-DB8E62EAA476}" destId="{408CCFBC-C9AD-4F39-97A3-382FF8D1EDA7}" srcOrd="4" destOrd="0" presId="urn:microsoft.com/office/officeart/2005/8/layout/vList3#3"/>
    <dgm:cxn modelId="{50EC2064-CA33-4E74-93EF-CDE16BB92E23}" type="presParOf" srcId="{408CCFBC-C9AD-4F39-97A3-382FF8D1EDA7}" destId="{D62B6E02-4282-4D64-AB3B-D2B690EC480B}" srcOrd="0" destOrd="0" presId="urn:microsoft.com/office/officeart/2005/8/layout/vList3#3"/>
    <dgm:cxn modelId="{9B8F45EE-E790-421C-B33C-D93CD201315F}" type="presParOf" srcId="{408CCFBC-C9AD-4F39-97A3-382FF8D1EDA7}" destId="{6BD7572A-EAB1-4E7B-B19A-C9D44649B59B}" srcOrd="1" destOrd="0" presId="urn:microsoft.com/office/officeart/2005/8/layout/vList3#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964E5A5-EFF7-4D8E-BA59-7712A9413F00}" type="doc">
      <dgm:prSet loTypeId="urn:microsoft.com/office/officeart/2005/8/layout/vList3#4" loCatId="list" qsTypeId="urn:microsoft.com/office/officeart/2005/8/quickstyle/simple1" qsCatId="simple" csTypeId="urn:microsoft.com/office/officeart/2005/8/colors/accent1_2" csCatId="accent1" phldr="1"/>
      <dgm:spPr/>
    </dgm:pt>
    <dgm:pt modelId="{9470A886-8DA5-4816-BCB4-DFB11E682B98}">
      <dgm:prSet phldrT="[Text]"/>
      <dgm:spPr/>
      <dgm:t>
        <a:bodyPr/>
        <a:lstStyle/>
        <a:p>
          <a:pPr rtl="1"/>
          <a:r>
            <a:rPr lang="en-US" dirty="0" smtClean="0"/>
            <a:t>sits up and dangles his feet over</a:t>
          </a:r>
          <a:endParaRPr lang="ar-EG" dirty="0" smtClean="0"/>
        </a:p>
        <a:p>
          <a:pPr rtl="1"/>
          <a:r>
            <a:rPr lang="en-US" dirty="0" smtClean="0"/>
            <a:t>the edge of the bed..</a:t>
          </a:r>
          <a:endParaRPr lang="ar-EG" dirty="0"/>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dgm:spPr/>
      <dgm:t>
        <a:bodyPr/>
        <a:lstStyle/>
        <a:p>
          <a:pPr rtl="1"/>
          <a:r>
            <a:rPr lang="en-US" dirty="0" smtClean="0"/>
            <a:t>actively </a:t>
          </a:r>
          <a:r>
            <a:rPr lang="en-US" dirty="0" err="1" smtClean="0"/>
            <a:t>dorsiflexes</a:t>
          </a:r>
          <a:r>
            <a:rPr lang="en-US" dirty="0" smtClean="0"/>
            <a:t> and </a:t>
          </a:r>
          <a:r>
            <a:rPr lang="en-US" dirty="0" err="1" smtClean="0"/>
            <a:t>planterflexes</a:t>
          </a:r>
          <a:endParaRPr lang="ar-EG" dirty="0" smtClean="0"/>
        </a:p>
        <a:p>
          <a:pPr rtl="1"/>
          <a:r>
            <a:rPr lang="en-US" dirty="0" smtClean="0"/>
            <a:t>his ankles </a:t>
          </a:r>
          <a:r>
            <a:rPr lang="en-US" smtClean="0"/>
            <a:t>for 3 </a:t>
          </a:r>
          <a:r>
            <a:rPr lang="en-US" dirty="0" smtClean="0"/>
            <a:t>minutes or until </a:t>
          </a:r>
          <a:r>
            <a:rPr lang="en-US" dirty="0" err="1" smtClean="0"/>
            <a:t>rubor</a:t>
          </a:r>
          <a:r>
            <a:rPr lang="en-US" dirty="0" smtClean="0"/>
            <a:t> in</a:t>
          </a:r>
          <a:endParaRPr lang="ar-EG" dirty="0" smtClean="0"/>
        </a:p>
        <a:p>
          <a:pPr rtl="1"/>
          <a:r>
            <a:rPr lang="en-US" dirty="0" smtClean="0"/>
            <a:t>the feet develops.</a:t>
          </a:r>
          <a:endParaRPr lang="ar-EG"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2"/>
      <dgm:spPr/>
    </dgm:pt>
    <dgm:pt modelId="{FD67541C-3AA6-4438-A929-CE867D924087}" type="pres">
      <dgm:prSet presAssocID="{9470A886-8DA5-4816-BCB4-DFB11E682B98}" presName="txShp" presStyleLbl="node1" presStyleIdx="0" presStyleCnt="2">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2"/>
      <dgm:spPr/>
    </dgm:pt>
    <dgm:pt modelId="{905E2E54-171D-48C2-A8D8-A48B683D81D7}" type="pres">
      <dgm:prSet presAssocID="{38BFC4EC-25CD-4843-9D11-8BD721B7D570}" presName="txShp" presStyleLbl="node1" presStyleIdx="1" presStyleCnt="2">
        <dgm:presLayoutVars>
          <dgm:bulletEnabled val="1"/>
        </dgm:presLayoutVars>
      </dgm:prSet>
      <dgm:spPr/>
      <dgm:t>
        <a:bodyPr/>
        <a:lstStyle/>
        <a:p>
          <a:pPr rtl="1"/>
          <a:endParaRPr lang="ar-EG"/>
        </a:p>
      </dgm:t>
    </dgm:pt>
  </dgm:ptLst>
  <dgm:cxnLst>
    <dgm:cxn modelId="{C4D99F46-65A2-4441-ACEA-92AA2AC94387}" type="presOf" srcId="{3964E5A5-EFF7-4D8E-BA59-7712A9413F00}" destId="{783C3FA5-1B46-4A62-BB83-DB8E62EAA476}" srcOrd="0" destOrd="0" presId="urn:microsoft.com/office/officeart/2005/8/layout/vList3#4"/>
    <dgm:cxn modelId="{903101E9-FF71-47E0-95D3-F4AAFBB443A2}" srcId="{3964E5A5-EFF7-4D8E-BA59-7712A9413F00}" destId="{38BFC4EC-25CD-4843-9D11-8BD721B7D570}" srcOrd="1" destOrd="0" parTransId="{E882A3E1-E395-4D94-8C14-92EB50BB1843}" sibTransId="{8BD4B848-7007-477B-8C5E-C8D2200ACE8F}"/>
    <dgm:cxn modelId="{F302A7EA-9B7A-4FF5-A9CD-E1AF862F4612}" type="presOf" srcId="{9470A886-8DA5-4816-BCB4-DFB11E682B98}" destId="{FD67541C-3AA6-4438-A929-CE867D924087}" srcOrd="0" destOrd="0" presId="urn:microsoft.com/office/officeart/2005/8/layout/vList3#4"/>
    <dgm:cxn modelId="{35F1CF01-5364-453F-AB4A-AD3165D563BB}" srcId="{3964E5A5-EFF7-4D8E-BA59-7712A9413F00}" destId="{9470A886-8DA5-4816-BCB4-DFB11E682B98}" srcOrd="0" destOrd="0" parTransId="{E7AA80BA-6816-4E05-8458-0C52700EF134}" sibTransId="{C57B9AFD-6C74-4E1F-A17D-CBF32547FBAF}"/>
    <dgm:cxn modelId="{0AB07788-D419-4216-B09C-03C68A845019}" type="presOf" srcId="{38BFC4EC-25CD-4843-9D11-8BD721B7D570}" destId="{905E2E54-171D-48C2-A8D8-A48B683D81D7}" srcOrd="0" destOrd="0" presId="urn:microsoft.com/office/officeart/2005/8/layout/vList3#4"/>
    <dgm:cxn modelId="{0FC28FB7-B424-41AA-A2A1-D0ECF6C6581B}" type="presParOf" srcId="{783C3FA5-1B46-4A62-BB83-DB8E62EAA476}" destId="{A2EF623F-059C-46A6-B3D3-134CBA49FF33}" srcOrd="0" destOrd="0" presId="urn:microsoft.com/office/officeart/2005/8/layout/vList3#4"/>
    <dgm:cxn modelId="{1AB3E43D-BC8A-4E11-9ED0-48F7F7A0C8A6}" type="presParOf" srcId="{A2EF623F-059C-46A6-B3D3-134CBA49FF33}" destId="{9FA38CAD-9C10-4278-B524-2B140731CF54}" srcOrd="0" destOrd="0" presId="urn:microsoft.com/office/officeart/2005/8/layout/vList3#4"/>
    <dgm:cxn modelId="{D3089446-5189-4F1C-8FE3-E5B03852F1AC}" type="presParOf" srcId="{A2EF623F-059C-46A6-B3D3-134CBA49FF33}" destId="{FD67541C-3AA6-4438-A929-CE867D924087}" srcOrd="1" destOrd="0" presId="urn:microsoft.com/office/officeart/2005/8/layout/vList3#4"/>
    <dgm:cxn modelId="{C57A6F2E-6020-4909-B154-A021A9FE984D}" type="presParOf" srcId="{783C3FA5-1B46-4A62-BB83-DB8E62EAA476}" destId="{5B20D92E-B203-4A92-B049-CE839718E8D9}" srcOrd="1" destOrd="0" presId="urn:microsoft.com/office/officeart/2005/8/layout/vList3#4"/>
    <dgm:cxn modelId="{5703D70A-4F84-4377-A7CA-6704B091496B}" type="presParOf" srcId="{783C3FA5-1B46-4A62-BB83-DB8E62EAA476}" destId="{B3216246-FED3-4155-B363-B710BE0290AD}" srcOrd="2" destOrd="0" presId="urn:microsoft.com/office/officeart/2005/8/layout/vList3#4"/>
    <dgm:cxn modelId="{B404BAB7-F842-4FA4-BB26-D5FA85A648B9}" type="presParOf" srcId="{B3216246-FED3-4155-B363-B710BE0290AD}" destId="{ACD6E95E-7556-4EBB-97DE-DAD231C5FD25}" srcOrd="0" destOrd="0" presId="urn:microsoft.com/office/officeart/2005/8/layout/vList3#4"/>
    <dgm:cxn modelId="{B571CA21-B58F-4C13-B681-54FF95DA6FCD}" type="presParOf" srcId="{B3216246-FED3-4155-B363-B710BE0290AD}" destId="{905E2E54-171D-48C2-A8D8-A48B683D81D7}" srcOrd="1" destOrd="0" presId="urn:microsoft.com/office/officeart/2005/8/layout/vList3#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964E5A5-EFF7-4D8E-BA59-7712A9413F00}" type="doc">
      <dgm:prSet loTypeId="urn:microsoft.com/office/officeart/2005/8/layout/vList3#5" loCatId="list" qsTypeId="urn:microsoft.com/office/officeart/2005/8/quickstyle/simple1" qsCatId="simple" csTypeId="urn:microsoft.com/office/officeart/2005/8/colors/accent1_2" csCatId="accent1" phldr="1"/>
      <dgm:spPr/>
    </dgm:pt>
    <dgm:pt modelId="{9470A886-8DA5-4816-BCB4-DFB11E682B98}">
      <dgm:prSet phldrT="[Text]" custT="1"/>
      <dgm:spPr/>
      <dgm:t>
        <a:bodyPr/>
        <a:lstStyle/>
        <a:p>
          <a:pPr algn="just" rtl="0"/>
          <a:r>
            <a:rPr lang="en-US" sz="2800" dirty="0" smtClean="0"/>
            <a:t>supine with his feet and legs covered with a blanket for warmth and rests </a:t>
          </a:r>
          <a:r>
            <a:rPr lang="en-US" sz="2800" smtClean="0"/>
            <a:t>for 5 </a:t>
          </a:r>
          <a:r>
            <a:rPr lang="en-US" sz="2800" dirty="0" smtClean="0"/>
            <a:t>minutes</a:t>
          </a:r>
          <a:r>
            <a:rPr lang="en-US" sz="3000" dirty="0" smtClean="0"/>
            <a:t>.</a:t>
          </a:r>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custT="1"/>
      <dgm:spPr/>
      <dgm:t>
        <a:bodyPr/>
        <a:lstStyle/>
        <a:p>
          <a:pPr algn="just" rtl="0"/>
          <a:r>
            <a:rPr lang="en-US" sz="2800" dirty="0" smtClean="0"/>
            <a:t>The entire three-stage procedure is repeated 3 to 6 times during each treatment session</a:t>
          </a:r>
          <a:r>
            <a:rPr lang="en-US" sz="3000" dirty="0" smtClean="0"/>
            <a:t>.</a:t>
          </a:r>
          <a:endParaRPr lang="ar-EG" sz="3000"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2"/>
      <dgm:spPr/>
    </dgm:pt>
    <dgm:pt modelId="{FD67541C-3AA6-4438-A929-CE867D924087}" type="pres">
      <dgm:prSet presAssocID="{9470A886-8DA5-4816-BCB4-DFB11E682B98}" presName="txShp" presStyleLbl="node1" presStyleIdx="0" presStyleCnt="2">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2"/>
      <dgm:spPr/>
    </dgm:pt>
    <dgm:pt modelId="{905E2E54-171D-48C2-A8D8-A48B683D81D7}" type="pres">
      <dgm:prSet presAssocID="{38BFC4EC-25CD-4843-9D11-8BD721B7D570}" presName="txShp" presStyleLbl="node1" presStyleIdx="1" presStyleCnt="2">
        <dgm:presLayoutVars>
          <dgm:bulletEnabled val="1"/>
        </dgm:presLayoutVars>
      </dgm:prSet>
      <dgm:spPr/>
      <dgm:t>
        <a:bodyPr/>
        <a:lstStyle/>
        <a:p>
          <a:pPr rtl="1"/>
          <a:endParaRPr lang="ar-EG"/>
        </a:p>
      </dgm:t>
    </dgm:pt>
  </dgm:ptLst>
  <dgm:cxnLst>
    <dgm:cxn modelId="{EECBAC16-8104-4BF2-8E51-AE90B38B023C}" type="presOf" srcId="{3964E5A5-EFF7-4D8E-BA59-7712A9413F00}" destId="{783C3FA5-1B46-4A62-BB83-DB8E62EAA476}" srcOrd="0" destOrd="0" presId="urn:microsoft.com/office/officeart/2005/8/layout/vList3#5"/>
    <dgm:cxn modelId="{903101E9-FF71-47E0-95D3-F4AAFBB443A2}" srcId="{3964E5A5-EFF7-4D8E-BA59-7712A9413F00}" destId="{38BFC4EC-25CD-4843-9D11-8BD721B7D570}" srcOrd="1" destOrd="0" parTransId="{E882A3E1-E395-4D94-8C14-92EB50BB1843}" sibTransId="{8BD4B848-7007-477B-8C5E-C8D2200ACE8F}"/>
    <dgm:cxn modelId="{0AEBFC4A-47CE-436B-A514-6B1434963747}" type="presOf" srcId="{38BFC4EC-25CD-4843-9D11-8BD721B7D570}" destId="{905E2E54-171D-48C2-A8D8-A48B683D81D7}" srcOrd="0" destOrd="0" presId="urn:microsoft.com/office/officeart/2005/8/layout/vList3#5"/>
    <dgm:cxn modelId="{80845F1B-745A-4234-8494-D1F078C72178}" type="presOf" srcId="{9470A886-8DA5-4816-BCB4-DFB11E682B98}" destId="{FD67541C-3AA6-4438-A929-CE867D924087}" srcOrd="0" destOrd="0" presId="urn:microsoft.com/office/officeart/2005/8/layout/vList3#5"/>
    <dgm:cxn modelId="{35F1CF01-5364-453F-AB4A-AD3165D563BB}" srcId="{3964E5A5-EFF7-4D8E-BA59-7712A9413F00}" destId="{9470A886-8DA5-4816-BCB4-DFB11E682B98}" srcOrd="0" destOrd="0" parTransId="{E7AA80BA-6816-4E05-8458-0C52700EF134}" sibTransId="{C57B9AFD-6C74-4E1F-A17D-CBF32547FBAF}"/>
    <dgm:cxn modelId="{7E9BB836-C248-418F-A8D6-2421F055C5BA}" type="presParOf" srcId="{783C3FA5-1B46-4A62-BB83-DB8E62EAA476}" destId="{A2EF623F-059C-46A6-B3D3-134CBA49FF33}" srcOrd="0" destOrd="0" presId="urn:microsoft.com/office/officeart/2005/8/layout/vList3#5"/>
    <dgm:cxn modelId="{8C429CAD-5F85-4A6C-A6CA-53573C6044A8}" type="presParOf" srcId="{A2EF623F-059C-46A6-B3D3-134CBA49FF33}" destId="{9FA38CAD-9C10-4278-B524-2B140731CF54}" srcOrd="0" destOrd="0" presId="urn:microsoft.com/office/officeart/2005/8/layout/vList3#5"/>
    <dgm:cxn modelId="{EC9019A8-972C-4A20-B6C5-4912AF38F7DE}" type="presParOf" srcId="{A2EF623F-059C-46A6-B3D3-134CBA49FF33}" destId="{FD67541C-3AA6-4438-A929-CE867D924087}" srcOrd="1" destOrd="0" presId="urn:microsoft.com/office/officeart/2005/8/layout/vList3#5"/>
    <dgm:cxn modelId="{343D59B5-A8A7-47F0-A0CF-F99889729EE2}" type="presParOf" srcId="{783C3FA5-1B46-4A62-BB83-DB8E62EAA476}" destId="{5B20D92E-B203-4A92-B049-CE839718E8D9}" srcOrd="1" destOrd="0" presId="urn:microsoft.com/office/officeart/2005/8/layout/vList3#5"/>
    <dgm:cxn modelId="{8174B379-1ADA-4F7F-8F4C-B54D3A860F52}" type="presParOf" srcId="{783C3FA5-1B46-4A62-BB83-DB8E62EAA476}" destId="{B3216246-FED3-4155-B363-B710BE0290AD}" srcOrd="2" destOrd="0" presId="urn:microsoft.com/office/officeart/2005/8/layout/vList3#5"/>
    <dgm:cxn modelId="{740F0115-757A-4960-89DD-F19444FD86B5}" type="presParOf" srcId="{B3216246-FED3-4155-B363-B710BE0290AD}" destId="{ACD6E95E-7556-4EBB-97DE-DAD231C5FD25}" srcOrd="0" destOrd="0" presId="urn:microsoft.com/office/officeart/2005/8/layout/vList3#5"/>
    <dgm:cxn modelId="{2117981B-5C33-444B-8F59-B44D71EAEBD9}" type="presParOf" srcId="{B3216246-FED3-4155-B363-B710BE0290AD}" destId="{905E2E54-171D-48C2-A8D8-A48B683D81D7}" srcOrd="1" destOrd="0" presId="urn:microsoft.com/office/officeart/2005/8/layout/vList3#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964E5A5-EFF7-4D8E-BA59-7712A9413F00}" type="doc">
      <dgm:prSet loTypeId="urn:microsoft.com/office/officeart/2005/8/layout/vList3#6" loCatId="list" qsTypeId="urn:microsoft.com/office/officeart/2005/8/quickstyle/simple1" qsCatId="simple" csTypeId="urn:microsoft.com/office/officeart/2005/8/colors/accent1_2" csCatId="accent1" phldr="1"/>
      <dgm:spPr/>
    </dgm:pt>
    <dgm:pt modelId="{9470A886-8DA5-4816-BCB4-DFB11E682B98}">
      <dgm:prSet phldrT="[Text]" custT="1"/>
      <dgm:spPr/>
      <dgm:t>
        <a:bodyPr/>
        <a:lstStyle/>
        <a:p>
          <a:pPr algn="l" rtl="0"/>
          <a:r>
            <a:rPr lang="en-US" sz="2400" b="1" dirty="0" smtClean="0">
              <a:solidFill>
                <a:srgbClr val="FF0000"/>
              </a:solidFill>
            </a:rPr>
            <a:t>Termination:</a:t>
          </a:r>
          <a:endParaRPr lang="ar-EG" sz="2400" b="1" dirty="0" smtClean="0">
            <a:solidFill>
              <a:srgbClr val="FF0000"/>
            </a:solidFill>
          </a:endParaRPr>
        </a:p>
        <a:p>
          <a:pPr algn="l" rtl="0"/>
          <a:r>
            <a:rPr lang="en-US" sz="2400" dirty="0" smtClean="0"/>
            <a:t>Exercises and elevation of the limbs are discontinued if pain or cramping of the calf muscles occurs</a:t>
          </a:r>
          <a:r>
            <a:rPr lang="en-US" sz="2800" dirty="0" smtClean="0"/>
            <a:t>.</a:t>
          </a:r>
          <a:endParaRPr lang="en-US" sz="3000" dirty="0" smtClean="0"/>
        </a:p>
      </dgm:t>
    </dgm:pt>
    <dgm:pt modelId="{E7AA80BA-6816-4E05-8458-0C52700EF134}" type="parTrans" cxnId="{35F1CF01-5364-453F-AB4A-AD3165D563BB}">
      <dgm:prSet/>
      <dgm:spPr/>
      <dgm:t>
        <a:bodyPr/>
        <a:lstStyle/>
        <a:p>
          <a:pPr rtl="1"/>
          <a:endParaRPr lang="ar-EG"/>
        </a:p>
      </dgm:t>
    </dgm:pt>
    <dgm:pt modelId="{C57B9AFD-6C74-4E1F-A17D-CBF32547FBAF}" type="sibTrans" cxnId="{35F1CF01-5364-453F-AB4A-AD3165D563BB}">
      <dgm:prSet/>
      <dgm:spPr/>
      <dgm:t>
        <a:bodyPr/>
        <a:lstStyle/>
        <a:p>
          <a:pPr rtl="1"/>
          <a:endParaRPr lang="ar-EG"/>
        </a:p>
      </dgm:t>
    </dgm:pt>
    <dgm:pt modelId="{38BFC4EC-25CD-4843-9D11-8BD721B7D570}">
      <dgm:prSet phldrT="[Text]" custT="1"/>
      <dgm:spPr/>
      <dgm:t>
        <a:bodyPr/>
        <a:lstStyle/>
        <a:p>
          <a:pPr algn="l" rtl="0"/>
          <a:r>
            <a:rPr lang="en-US" sz="2400" b="1" dirty="0" smtClean="0">
              <a:solidFill>
                <a:srgbClr val="FF0000"/>
              </a:solidFill>
            </a:rPr>
            <a:t>Contraindications:</a:t>
          </a:r>
        </a:p>
        <a:p>
          <a:pPr algn="l" rtl="0"/>
          <a:r>
            <a:rPr lang="en-US" sz="2400" dirty="0" smtClean="0"/>
            <a:t>-Recent acute thrombosis or embolus.</a:t>
          </a:r>
          <a:endParaRPr lang="ar-EG" sz="2400" dirty="0" smtClean="0"/>
        </a:p>
        <a:p>
          <a:pPr algn="l" rtl="0"/>
          <a:r>
            <a:rPr lang="en-US" sz="2400" dirty="0" smtClean="0"/>
            <a:t>-Increased swelling in the lower extremities</a:t>
          </a:r>
          <a:endParaRPr lang="ar-EG" sz="2400" dirty="0"/>
        </a:p>
      </dgm:t>
    </dgm:pt>
    <dgm:pt modelId="{E882A3E1-E395-4D94-8C14-92EB50BB1843}" type="parTrans" cxnId="{903101E9-FF71-47E0-95D3-F4AAFBB443A2}">
      <dgm:prSet/>
      <dgm:spPr/>
      <dgm:t>
        <a:bodyPr/>
        <a:lstStyle/>
        <a:p>
          <a:pPr rtl="1"/>
          <a:endParaRPr lang="ar-EG"/>
        </a:p>
      </dgm:t>
    </dgm:pt>
    <dgm:pt modelId="{8BD4B848-7007-477B-8C5E-C8D2200ACE8F}" type="sibTrans" cxnId="{903101E9-FF71-47E0-95D3-F4AAFBB443A2}">
      <dgm:prSet/>
      <dgm:spPr/>
      <dgm:t>
        <a:bodyPr/>
        <a:lstStyle/>
        <a:p>
          <a:pPr rtl="1"/>
          <a:endParaRPr lang="ar-EG"/>
        </a:p>
      </dgm:t>
    </dgm:pt>
    <dgm:pt modelId="{783C3FA5-1B46-4A62-BB83-DB8E62EAA476}" type="pres">
      <dgm:prSet presAssocID="{3964E5A5-EFF7-4D8E-BA59-7712A9413F00}" presName="linearFlow" presStyleCnt="0">
        <dgm:presLayoutVars>
          <dgm:dir/>
          <dgm:resizeHandles val="exact"/>
        </dgm:presLayoutVars>
      </dgm:prSet>
      <dgm:spPr/>
    </dgm:pt>
    <dgm:pt modelId="{A2EF623F-059C-46A6-B3D3-134CBA49FF33}" type="pres">
      <dgm:prSet presAssocID="{9470A886-8DA5-4816-BCB4-DFB11E682B98}" presName="composite" presStyleCnt="0"/>
      <dgm:spPr/>
    </dgm:pt>
    <dgm:pt modelId="{9FA38CAD-9C10-4278-B524-2B140731CF54}" type="pres">
      <dgm:prSet presAssocID="{9470A886-8DA5-4816-BCB4-DFB11E682B98}" presName="imgShp" presStyleLbl="fgImgPlace1" presStyleIdx="0" presStyleCnt="2"/>
      <dgm:spPr/>
    </dgm:pt>
    <dgm:pt modelId="{FD67541C-3AA6-4438-A929-CE867D924087}" type="pres">
      <dgm:prSet presAssocID="{9470A886-8DA5-4816-BCB4-DFB11E682B98}" presName="txShp" presStyleLbl="node1" presStyleIdx="0" presStyleCnt="2">
        <dgm:presLayoutVars>
          <dgm:bulletEnabled val="1"/>
        </dgm:presLayoutVars>
      </dgm:prSet>
      <dgm:spPr/>
      <dgm:t>
        <a:bodyPr/>
        <a:lstStyle/>
        <a:p>
          <a:pPr rtl="1"/>
          <a:endParaRPr lang="ar-EG"/>
        </a:p>
      </dgm:t>
    </dgm:pt>
    <dgm:pt modelId="{5B20D92E-B203-4A92-B049-CE839718E8D9}" type="pres">
      <dgm:prSet presAssocID="{C57B9AFD-6C74-4E1F-A17D-CBF32547FBAF}" presName="spacing" presStyleCnt="0"/>
      <dgm:spPr/>
    </dgm:pt>
    <dgm:pt modelId="{B3216246-FED3-4155-B363-B710BE0290AD}" type="pres">
      <dgm:prSet presAssocID="{38BFC4EC-25CD-4843-9D11-8BD721B7D570}" presName="composite" presStyleCnt="0"/>
      <dgm:spPr/>
    </dgm:pt>
    <dgm:pt modelId="{ACD6E95E-7556-4EBB-97DE-DAD231C5FD25}" type="pres">
      <dgm:prSet presAssocID="{38BFC4EC-25CD-4843-9D11-8BD721B7D570}" presName="imgShp" presStyleLbl="fgImgPlace1" presStyleIdx="1" presStyleCnt="2"/>
      <dgm:spPr/>
    </dgm:pt>
    <dgm:pt modelId="{905E2E54-171D-48C2-A8D8-A48B683D81D7}" type="pres">
      <dgm:prSet presAssocID="{38BFC4EC-25CD-4843-9D11-8BD721B7D570}" presName="txShp" presStyleLbl="node1" presStyleIdx="1" presStyleCnt="2" custScaleY="100334">
        <dgm:presLayoutVars>
          <dgm:bulletEnabled val="1"/>
        </dgm:presLayoutVars>
      </dgm:prSet>
      <dgm:spPr/>
      <dgm:t>
        <a:bodyPr/>
        <a:lstStyle/>
        <a:p>
          <a:pPr rtl="1"/>
          <a:endParaRPr lang="ar-EG"/>
        </a:p>
      </dgm:t>
    </dgm:pt>
  </dgm:ptLst>
  <dgm:cxnLst>
    <dgm:cxn modelId="{4CAB7A62-36F5-4855-9424-09A6602F915C}" type="presOf" srcId="{3964E5A5-EFF7-4D8E-BA59-7712A9413F00}" destId="{783C3FA5-1B46-4A62-BB83-DB8E62EAA476}" srcOrd="0" destOrd="0" presId="urn:microsoft.com/office/officeart/2005/8/layout/vList3#6"/>
    <dgm:cxn modelId="{903101E9-FF71-47E0-95D3-F4AAFBB443A2}" srcId="{3964E5A5-EFF7-4D8E-BA59-7712A9413F00}" destId="{38BFC4EC-25CD-4843-9D11-8BD721B7D570}" srcOrd="1" destOrd="0" parTransId="{E882A3E1-E395-4D94-8C14-92EB50BB1843}" sibTransId="{8BD4B848-7007-477B-8C5E-C8D2200ACE8F}"/>
    <dgm:cxn modelId="{E2C9FD01-EDA3-4CEF-922C-1AA9E47AFF64}" type="presOf" srcId="{38BFC4EC-25CD-4843-9D11-8BD721B7D570}" destId="{905E2E54-171D-48C2-A8D8-A48B683D81D7}" srcOrd="0" destOrd="0" presId="urn:microsoft.com/office/officeart/2005/8/layout/vList3#6"/>
    <dgm:cxn modelId="{4293CB0A-6D0C-4EDC-A3F9-1C76A4A7C25C}" type="presOf" srcId="{9470A886-8DA5-4816-BCB4-DFB11E682B98}" destId="{FD67541C-3AA6-4438-A929-CE867D924087}" srcOrd="0" destOrd="0" presId="urn:microsoft.com/office/officeart/2005/8/layout/vList3#6"/>
    <dgm:cxn modelId="{35F1CF01-5364-453F-AB4A-AD3165D563BB}" srcId="{3964E5A5-EFF7-4D8E-BA59-7712A9413F00}" destId="{9470A886-8DA5-4816-BCB4-DFB11E682B98}" srcOrd="0" destOrd="0" parTransId="{E7AA80BA-6816-4E05-8458-0C52700EF134}" sibTransId="{C57B9AFD-6C74-4E1F-A17D-CBF32547FBAF}"/>
    <dgm:cxn modelId="{3FDF053C-5B4C-4270-8A56-8357FBBFFA25}" type="presParOf" srcId="{783C3FA5-1B46-4A62-BB83-DB8E62EAA476}" destId="{A2EF623F-059C-46A6-B3D3-134CBA49FF33}" srcOrd="0" destOrd="0" presId="urn:microsoft.com/office/officeart/2005/8/layout/vList3#6"/>
    <dgm:cxn modelId="{37B75069-CB0E-40D3-9F3E-CCE1DE6FD565}" type="presParOf" srcId="{A2EF623F-059C-46A6-B3D3-134CBA49FF33}" destId="{9FA38CAD-9C10-4278-B524-2B140731CF54}" srcOrd="0" destOrd="0" presId="urn:microsoft.com/office/officeart/2005/8/layout/vList3#6"/>
    <dgm:cxn modelId="{045230E7-FDE1-4D6F-AB83-3322F133F314}" type="presParOf" srcId="{A2EF623F-059C-46A6-B3D3-134CBA49FF33}" destId="{FD67541C-3AA6-4438-A929-CE867D924087}" srcOrd="1" destOrd="0" presId="urn:microsoft.com/office/officeart/2005/8/layout/vList3#6"/>
    <dgm:cxn modelId="{1BA04748-DC05-4FCC-9BD2-6C23A2B02971}" type="presParOf" srcId="{783C3FA5-1B46-4A62-BB83-DB8E62EAA476}" destId="{5B20D92E-B203-4A92-B049-CE839718E8D9}" srcOrd="1" destOrd="0" presId="urn:microsoft.com/office/officeart/2005/8/layout/vList3#6"/>
    <dgm:cxn modelId="{74E7C490-D553-448D-9755-E07041467DD3}" type="presParOf" srcId="{783C3FA5-1B46-4A62-BB83-DB8E62EAA476}" destId="{B3216246-FED3-4155-B363-B710BE0290AD}" srcOrd="2" destOrd="0" presId="urn:microsoft.com/office/officeart/2005/8/layout/vList3#6"/>
    <dgm:cxn modelId="{F7F79039-16AA-4E97-80C2-9B637574F93B}" type="presParOf" srcId="{B3216246-FED3-4155-B363-B710BE0290AD}" destId="{ACD6E95E-7556-4EBB-97DE-DAD231C5FD25}" srcOrd="0" destOrd="0" presId="urn:microsoft.com/office/officeart/2005/8/layout/vList3#6"/>
    <dgm:cxn modelId="{A0898735-84A7-4759-9323-B3AF4E8E5651}" type="presParOf" srcId="{B3216246-FED3-4155-B363-B710BE0290AD}" destId="{905E2E54-171D-48C2-A8D8-A48B683D81D7}" srcOrd="1" destOrd="0" presId="urn:microsoft.com/office/officeart/2005/8/layout/vList3#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0A8C62-17DB-4BCC-80FA-A0F26EA4F7E0}">
      <dsp:nvSpPr>
        <dsp:cNvPr id="0" name=""/>
        <dsp:cNvSpPr/>
      </dsp:nvSpPr>
      <dsp:spPr>
        <a:xfrm>
          <a:off x="115099" y="653718"/>
          <a:ext cx="2025793" cy="8103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1">
            <a:lnSpc>
              <a:spcPct val="90000"/>
            </a:lnSpc>
            <a:spcBef>
              <a:spcPct val="0"/>
            </a:spcBef>
            <a:spcAft>
              <a:spcPct val="35000"/>
            </a:spcAft>
          </a:pPr>
          <a:r>
            <a:rPr lang="en-US" sz="2400" kern="1200" dirty="0" smtClean="0"/>
            <a:t>Tunica </a:t>
          </a:r>
          <a:r>
            <a:rPr lang="en-US" sz="2400" kern="1200" dirty="0" err="1" smtClean="0"/>
            <a:t>Intima</a:t>
          </a:r>
          <a:endParaRPr lang="ar-SA" sz="500" kern="1200" dirty="0"/>
        </a:p>
      </dsp:txBody>
      <dsp:txXfrm>
        <a:off x="115099" y="653718"/>
        <a:ext cx="2025793" cy="810317"/>
      </dsp:txXfrm>
    </dsp:sp>
    <dsp:sp modelId="{91A13FD0-818D-4E60-9CE5-B5F4D6D9935B}">
      <dsp:nvSpPr>
        <dsp:cNvPr id="0" name=""/>
        <dsp:cNvSpPr/>
      </dsp:nvSpPr>
      <dsp:spPr>
        <a:xfrm>
          <a:off x="6041" y="1492996"/>
          <a:ext cx="2145214" cy="29368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rtl="0">
            <a:lnSpc>
              <a:spcPct val="90000"/>
            </a:lnSpc>
            <a:spcBef>
              <a:spcPct val="0"/>
            </a:spcBef>
            <a:spcAft>
              <a:spcPct val="15000"/>
            </a:spcAft>
            <a:buChar char="••"/>
          </a:pPr>
          <a:r>
            <a:rPr lang="en-US" sz="2000" b="1" kern="1200" dirty="0" smtClean="0"/>
            <a:t>Consist of endothelium, </a:t>
          </a:r>
          <a:r>
            <a:rPr lang="en-US" sz="1800" b="1" kern="1200" dirty="0" err="1" smtClean="0"/>
            <a:t>subendothelium</a:t>
          </a:r>
          <a:r>
            <a:rPr lang="en-US" sz="2000" b="1" kern="1200" dirty="0" smtClean="0"/>
            <a:t>&amp; elastic tissue</a:t>
          </a:r>
          <a:endParaRPr lang="ar-SA" sz="2000" b="1" kern="1200" dirty="0"/>
        </a:p>
        <a:p>
          <a:pPr marL="228600" lvl="1" indent="-228600" algn="l" defTabSz="889000" rtl="0">
            <a:lnSpc>
              <a:spcPct val="90000"/>
            </a:lnSpc>
            <a:spcBef>
              <a:spcPct val="0"/>
            </a:spcBef>
            <a:spcAft>
              <a:spcPct val="15000"/>
            </a:spcAft>
            <a:buChar char="••"/>
          </a:pPr>
          <a:r>
            <a:rPr lang="en-US" sz="2000" b="1" kern="1200" dirty="0" smtClean="0"/>
            <a:t>Function: to prevent intravascular clotting</a:t>
          </a:r>
          <a:endParaRPr lang="ar-SA" sz="2000" b="1" kern="1200" dirty="0"/>
        </a:p>
      </dsp:txBody>
      <dsp:txXfrm>
        <a:off x="6041" y="1492996"/>
        <a:ext cx="2145214" cy="2936892"/>
      </dsp:txXfrm>
    </dsp:sp>
    <dsp:sp modelId="{E1788F0A-03E3-47A5-8ECA-9651BC35B93A}">
      <dsp:nvSpPr>
        <dsp:cNvPr id="0" name=""/>
        <dsp:cNvSpPr/>
      </dsp:nvSpPr>
      <dsp:spPr>
        <a:xfrm>
          <a:off x="2549593" y="719030"/>
          <a:ext cx="3056173" cy="810317"/>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rtl="1">
            <a:lnSpc>
              <a:spcPct val="90000"/>
            </a:lnSpc>
            <a:spcBef>
              <a:spcPct val="0"/>
            </a:spcBef>
            <a:spcAft>
              <a:spcPct val="35000"/>
            </a:spcAft>
          </a:pPr>
          <a:r>
            <a:rPr lang="en-US" sz="2800" kern="1200" dirty="0" smtClean="0"/>
            <a:t>Tunica Media</a:t>
          </a:r>
          <a:r>
            <a:rPr lang="en-US" sz="500" kern="1200" dirty="0" smtClean="0"/>
            <a:t> </a:t>
          </a:r>
          <a:endParaRPr lang="ar-SA" sz="500" kern="1200" dirty="0"/>
        </a:p>
      </dsp:txBody>
      <dsp:txXfrm>
        <a:off x="2549593" y="719030"/>
        <a:ext cx="3056173" cy="810317"/>
      </dsp:txXfrm>
    </dsp:sp>
    <dsp:sp modelId="{9F7A99B8-970F-4B19-8C1C-2F25D5534441}">
      <dsp:nvSpPr>
        <dsp:cNvPr id="0" name=""/>
        <dsp:cNvSpPr/>
      </dsp:nvSpPr>
      <dsp:spPr>
        <a:xfrm>
          <a:off x="3252777" y="1536139"/>
          <a:ext cx="2113227" cy="2936892"/>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just" defTabSz="889000" rtl="0">
            <a:lnSpc>
              <a:spcPct val="90000"/>
            </a:lnSpc>
            <a:spcBef>
              <a:spcPct val="0"/>
            </a:spcBef>
            <a:spcAft>
              <a:spcPct val="15000"/>
            </a:spcAft>
            <a:buChar char="••"/>
          </a:pPr>
          <a:r>
            <a:rPr lang="en-US" sz="2000" b="1" kern="1200" dirty="0" smtClean="0"/>
            <a:t>Consist of: smooth muscle &amp;elastic fiber </a:t>
          </a:r>
          <a:endParaRPr lang="ar-SA" sz="2000" b="1" kern="1200" dirty="0"/>
        </a:p>
        <a:p>
          <a:pPr marL="171450" lvl="1" indent="-171450" algn="just" defTabSz="800100" rtl="0">
            <a:lnSpc>
              <a:spcPct val="90000"/>
            </a:lnSpc>
            <a:spcBef>
              <a:spcPct val="0"/>
            </a:spcBef>
            <a:spcAft>
              <a:spcPct val="15000"/>
            </a:spcAft>
            <a:buChar char="••"/>
          </a:pPr>
          <a:r>
            <a:rPr lang="en-US" sz="1800" b="1" kern="1200" dirty="0" smtClean="0"/>
            <a:t>Function: to propel the blood</a:t>
          </a:r>
          <a:endParaRPr lang="ar-SA" sz="1800" b="1" kern="1200" dirty="0"/>
        </a:p>
      </dsp:txBody>
      <dsp:txXfrm>
        <a:off x="3252777" y="1536139"/>
        <a:ext cx="2113227" cy="2936892"/>
      </dsp:txXfrm>
    </dsp:sp>
    <dsp:sp modelId="{2262069A-D238-45B5-8FD6-C415421B41DC}">
      <dsp:nvSpPr>
        <dsp:cNvPr id="0" name=""/>
        <dsp:cNvSpPr/>
      </dsp:nvSpPr>
      <dsp:spPr>
        <a:xfrm>
          <a:off x="6011591" y="820965"/>
          <a:ext cx="2025793" cy="8395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rtl="1">
            <a:lnSpc>
              <a:spcPct val="90000"/>
            </a:lnSpc>
            <a:spcBef>
              <a:spcPct val="0"/>
            </a:spcBef>
            <a:spcAft>
              <a:spcPct val="35000"/>
            </a:spcAft>
          </a:pPr>
          <a:r>
            <a:rPr lang="en-US" sz="2400" kern="1200" dirty="0" smtClean="0"/>
            <a:t>Tunica Adventitia</a:t>
          </a:r>
          <a:endParaRPr lang="ar-SA" sz="2400" kern="1200" dirty="0"/>
        </a:p>
      </dsp:txBody>
      <dsp:txXfrm>
        <a:off x="6011591" y="820965"/>
        <a:ext cx="2025793" cy="839521"/>
      </dsp:txXfrm>
    </dsp:sp>
    <dsp:sp modelId="{CBFE9655-D9AC-4387-8578-5A71D0AC1B56}">
      <dsp:nvSpPr>
        <dsp:cNvPr id="0" name=""/>
        <dsp:cNvSpPr/>
      </dsp:nvSpPr>
      <dsp:spPr>
        <a:xfrm>
          <a:off x="5774097" y="1738466"/>
          <a:ext cx="2500781" cy="255313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just" defTabSz="889000" rtl="0">
            <a:lnSpc>
              <a:spcPct val="90000"/>
            </a:lnSpc>
            <a:spcBef>
              <a:spcPct val="0"/>
            </a:spcBef>
            <a:spcAft>
              <a:spcPct val="15000"/>
            </a:spcAft>
            <a:buChar char="••"/>
          </a:pPr>
          <a:r>
            <a:rPr lang="en-US" sz="2000" b="1" kern="1200" dirty="0" smtClean="0"/>
            <a:t>Consist of connective tissue and small blood vessels</a:t>
          </a:r>
          <a:endParaRPr lang="ar-SA" sz="2000" b="1" kern="1200" dirty="0"/>
        </a:p>
        <a:p>
          <a:pPr marL="228600" lvl="1" indent="-228600" algn="just" defTabSz="889000" rtl="0">
            <a:lnSpc>
              <a:spcPct val="90000"/>
            </a:lnSpc>
            <a:spcBef>
              <a:spcPct val="0"/>
            </a:spcBef>
            <a:spcAft>
              <a:spcPct val="15000"/>
            </a:spcAft>
            <a:buChar char="••"/>
          </a:pPr>
          <a:r>
            <a:rPr lang="en-US" sz="2000" b="1" kern="1200" dirty="0" smtClean="0"/>
            <a:t>Function:         to prevent undue expansion of artery</a:t>
          </a:r>
          <a:endParaRPr lang="ar-SA" sz="2000" b="1" kern="1200" dirty="0"/>
        </a:p>
      </dsp:txBody>
      <dsp:txXfrm>
        <a:off x="5774097" y="1738466"/>
        <a:ext cx="2500781" cy="25531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8714A1-26DF-4302-ABD1-86123142AE21}">
      <dsp:nvSpPr>
        <dsp:cNvPr id="0" name=""/>
        <dsp:cNvSpPr/>
      </dsp:nvSpPr>
      <dsp:spPr>
        <a:xfrm>
          <a:off x="10869" y="548"/>
          <a:ext cx="6148757" cy="188165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1">
            <a:lnSpc>
              <a:spcPct val="90000"/>
            </a:lnSpc>
            <a:spcBef>
              <a:spcPct val="0"/>
            </a:spcBef>
            <a:spcAft>
              <a:spcPct val="35000"/>
            </a:spcAft>
          </a:pPr>
          <a:r>
            <a:rPr lang="en-US" sz="1400" b="1" kern="1200" dirty="0" smtClean="0">
              <a:solidFill>
                <a:srgbClr val="FF0000"/>
              </a:solidFill>
            </a:rPr>
            <a:t>Functional</a:t>
          </a:r>
          <a:r>
            <a:rPr lang="en-US" sz="1400" b="1" kern="1200" dirty="0" smtClean="0"/>
            <a:t> peripheral vascular diseases don't have an organic cause. They don't involve defects in blood vessels' structure. They're usually short-term effects related to "spasm" that may come and go. </a:t>
          </a:r>
          <a:r>
            <a:rPr lang="en-US" sz="1400" b="1" kern="1200" dirty="0" err="1" smtClean="0"/>
            <a:t>Raynaud's</a:t>
          </a:r>
          <a:r>
            <a:rPr lang="en-US" sz="1400" b="1" kern="1200" dirty="0" smtClean="0"/>
            <a:t> disease is an example. It can be triggered by cold temperatures, emotional stress, working with vibrating machinery or smoking</a:t>
          </a:r>
          <a:r>
            <a:rPr lang="en-US" sz="1300" kern="1200" dirty="0" smtClean="0"/>
            <a:t>.</a:t>
          </a:r>
          <a:endParaRPr lang="ar-EG" sz="1300" kern="1200" dirty="0"/>
        </a:p>
      </dsp:txBody>
      <dsp:txXfrm>
        <a:off x="911334" y="276110"/>
        <a:ext cx="4347827" cy="1330531"/>
      </dsp:txXfrm>
    </dsp:sp>
    <dsp:sp modelId="{FF1C09DA-E1FB-42F6-8A3C-CF6853DFD8A2}">
      <dsp:nvSpPr>
        <dsp:cNvPr id="0" name=""/>
        <dsp:cNvSpPr/>
      </dsp:nvSpPr>
      <dsp:spPr>
        <a:xfrm>
          <a:off x="2718532" y="1984883"/>
          <a:ext cx="733431" cy="733431"/>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rtl="1">
            <a:lnSpc>
              <a:spcPct val="90000"/>
            </a:lnSpc>
            <a:spcBef>
              <a:spcPct val="0"/>
            </a:spcBef>
            <a:spcAft>
              <a:spcPct val="35000"/>
            </a:spcAft>
          </a:pPr>
          <a:endParaRPr lang="ar-EG" sz="1300" kern="1200"/>
        </a:p>
      </dsp:txBody>
      <dsp:txXfrm>
        <a:off x="2815748" y="2265347"/>
        <a:ext cx="538999" cy="172503"/>
      </dsp:txXfrm>
    </dsp:sp>
    <dsp:sp modelId="{C5AE4134-DBFF-4CF0-AB8F-0F3A91278E30}">
      <dsp:nvSpPr>
        <dsp:cNvPr id="0" name=""/>
        <dsp:cNvSpPr/>
      </dsp:nvSpPr>
      <dsp:spPr>
        <a:xfrm>
          <a:off x="10869" y="2820995"/>
          <a:ext cx="6148757" cy="21076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en-US" sz="1700" b="1" kern="1200" dirty="0" smtClean="0">
              <a:solidFill>
                <a:srgbClr val="FF0000"/>
              </a:solidFill>
            </a:rPr>
            <a:t>Organic</a:t>
          </a:r>
          <a:r>
            <a:rPr lang="en-US" sz="1700" b="1" kern="1200" dirty="0" smtClean="0"/>
            <a:t> peripheral vascular diseases are caused by structural changes in the blood vessels, such as inflammation and tissue damage. </a:t>
          </a:r>
          <a:r>
            <a:rPr lang="en-US" sz="1700" b="1" kern="1200" dirty="0" smtClean="0">
              <a:solidFill>
                <a:srgbClr val="FF0000"/>
              </a:solidFill>
            </a:rPr>
            <a:t>Peripheral artery disease </a:t>
          </a:r>
          <a:r>
            <a:rPr lang="en-US" sz="1700" b="1" kern="1200" dirty="0" smtClean="0"/>
            <a:t>is an example. It's caused by fatty buildups in arteries that block normal blood flow. </a:t>
          </a:r>
          <a:endParaRPr lang="ar-EG" sz="1700" b="1" kern="1200" dirty="0"/>
        </a:p>
      </dsp:txBody>
      <dsp:txXfrm>
        <a:off x="911334" y="3129657"/>
        <a:ext cx="4347827" cy="1490354"/>
      </dsp:txXfrm>
    </dsp:sp>
    <dsp:sp modelId="{E68F96A1-BAED-41A5-93FC-AEE758278EDD}">
      <dsp:nvSpPr>
        <dsp:cNvPr id="0" name=""/>
        <dsp:cNvSpPr/>
      </dsp:nvSpPr>
      <dsp:spPr>
        <a:xfrm rot="21514816">
          <a:off x="6344025" y="2143794"/>
          <a:ext cx="391172" cy="4704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1">
            <a:lnSpc>
              <a:spcPct val="90000"/>
            </a:lnSpc>
            <a:spcBef>
              <a:spcPct val="0"/>
            </a:spcBef>
            <a:spcAft>
              <a:spcPct val="35000"/>
            </a:spcAft>
          </a:pPr>
          <a:endParaRPr lang="ar-EG" sz="1400" kern="1200" dirty="0"/>
        </a:p>
      </dsp:txBody>
      <dsp:txXfrm>
        <a:off x="6344043" y="2239329"/>
        <a:ext cx="273820" cy="282245"/>
      </dsp:txXfrm>
    </dsp:sp>
    <dsp:sp modelId="{CF8FD977-B4BA-4419-888A-5A1325A7C2A9}">
      <dsp:nvSpPr>
        <dsp:cNvPr id="0" name=""/>
        <dsp:cNvSpPr/>
      </dsp:nvSpPr>
      <dsp:spPr>
        <a:xfrm>
          <a:off x="6897430" y="881120"/>
          <a:ext cx="1214713" cy="29479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r>
            <a:rPr lang="en-US" sz="1500" kern="1200" dirty="0" smtClean="0"/>
            <a:t>Peripheral Vascular Disease </a:t>
          </a:r>
          <a:endParaRPr lang="ar-EG" sz="1500" kern="1200" dirty="0"/>
        </a:p>
      </dsp:txBody>
      <dsp:txXfrm>
        <a:off x="7075321" y="1312832"/>
        <a:ext cx="858931" cy="20844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837F75-26A3-4359-A985-3954F1A6D4AA}">
      <dsp:nvSpPr>
        <dsp:cNvPr id="0" name=""/>
        <dsp:cNvSpPr/>
      </dsp:nvSpPr>
      <dsp:spPr>
        <a:xfrm>
          <a:off x="0" y="1392373"/>
          <a:ext cx="921550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4B4432-DDBA-4517-A928-4736ED9FB268}">
      <dsp:nvSpPr>
        <dsp:cNvPr id="0" name=""/>
        <dsp:cNvSpPr/>
      </dsp:nvSpPr>
      <dsp:spPr>
        <a:xfrm>
          <a:off x="428208" y="97690"/>
          <a:ext cx="6401759" cy="14659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27" tIns="0" rIns="243827" bIns="0" numCol="1" spcCol="1270" anchor="ctr" anchorCtr="0">
          <a:noAutofit/>
        </a:bodyPr>
        <a:lstStyle/>
        <a:p>
          <a:pPr lvl="0" algn="l" defTabSz="889000" rtl="1">
            <a:lnSpc>
              <a:spcPct val="90000"/>
            </a:lnSpc>
            <a:spcBef>
              <a:spcPct val="0"/>
            </a:spcBef>
            <a:spcAft>
              <a:spcPct val="35000"/>
            </a:spcAft>
          </a:pPr>
          <a:r>
            <a:rPr lang="en-US" sz="2000" kern="1200" dirty="0" smtClean="0"/>
            <a:t>The patient should be encouraged to walk or bicycling far as possible, without causing intermittent </a:t>
          </a:r>
          <a:r>
            <a:rPr lang="en-US" sz="2000" kern="1200" dirty="0" err="1" smtClean="0"/>
            <a:t>claudicationas</a:t>
          </a:r>
          <a:endParaRPr lang="ar-EG" sz="2000" kern="1200" dirty="0"/>
        </a:p>
      </dsp:txBody>
      <dsp:txXfrm>
        <a:off x="499772" y="169254"/>
        <a:ext cx="6258631" cy="1322865"/>
      </dsp:txXfrm>
    </dsp:sp>
    <dsp:sp modelId="{7051E490-C423-430A-90C1-72526BD9FAD1}">
      <dsp:nvSpPr>
        <dsp:cNvPr id="0" name=""/>
        <dsp:cNvSpPr/>
      </dsp:nvSpPr>
      <dsp:spPr>
        <a:xfrm>
          <a:off x="0" y="2751371"/>
          <a:ext cx="921550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481CCD-783D-4341-A2ED-49C9F0871CCC}">
      <dsp:nvSpPr>
        <dsp:cNvPr id="0" name=""/>
        <dsp:cNvSpPr/>
      </dsp:nvSpPr>
      <dsp:spPr>
        <a:xfrm>
          <a:off x="460325" y="1759573"/>
          <a:ext cx="6444551" cy="116891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27" tIns="0" rIns="243827" bIns="0" numCol="1" spcCol="1270" anchor="ctr" anchorCtr="0">
          <a:noAutofit/>
        </a:bodyPr>
        <a:lstStyle/>
        <a:p>
          <a:pPr lvl="0" algn="l" defTabSz="1244600" rtl="1">
            <a:lnSpc>
              <a:spcPct val="90000"/>
            </a:lnSpc>
            <a:spcBef>
              <a:spcPct val="0"/>
            </a:spcBef>
            <a:spcAft>
              <a:spcPct val="35000"/>
            </a:spcAft>
          </a:pPr>
          <a:r>
            <a:rPr lang="en-US" sz="2800" kern="1200" dirty="0" smtClean="0"/>
            <a:t>carried out 3 to 5 days per week</a:t>
          </a:r>
          <a:endParaRPr lang="ar-EG" sz="2800" kern="1200" dirty="0"/>
        </a:p>
      </dsp:txBody>
      <dsp:txXfrm>
        <a:off x="517387" y="1816635"/>
        <a:ext cx="6330427" cy="1054793"/>
      </dsp:txXfrm>
    </dsp:sp>
    <dsp:sp modelId="{EAA4CA31-331E-4C11-BAE9-317FD69D61BA}">
      <dsp:nvSpPr>
        <dsp:cNvPr id="0" name=""/>
        <dsp:cNvSpPr/>
      </dsp:nvSpPr>
      <dsp:spPr>
        <a:xfrm>
          <a:off x="0" y="4912248"/>
          <a:ext cx="9215502" cy="302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DA0D9F-753A-457C-958D-C3FCFC8E445F}">
      <dsp:nvSpPr>
        <dsp:cNvPr id="0" name=""/>
        <dsp:cNvSpPr/>
      </dsp:nvSpPr>
      <dsp:spPr>
        <a:xfrm>
          <a:off x="460325" y="3118571"/>
          <a:ext cx="6444551" cy="197079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3827" tIns="0" rIns="243827" bIns="0" numCol="1" spcCol="1270" anchor="ctr" anchorCtr="0">
          <a:noAutofit/>
        </a:bodyPr>
        <a:lstStyle/>
        <a:p>
          <a:pPr lvl="0" algn="l" defTabSz="800100" rtl="1">
            <a:lnSpc>
              <a:spcPct val="90000"/>
            </a:lnSpc>
            <a:spcBef>
              <a:spcPct val="0"/>
            </a:spcBef>
            <a:spcAft>
              <a:spcPct val="35000"/>
            </a:spcAft>
          </a:pPr>
          <a:r>
            <a:rPr lang="en-US" sz="1800" kern="1200" dirty="0" smtClean="0"/>
            <a:t>mild warm-up activities before initiating ex. include stretching calf ms , isometric pumping ex. For ankle &amp; toes </a:t>
          </a:r>
          <a:r>
            <a:rPr lang="ar-EG" sz="1800" kern="1200" dirty="0" smtClean="0"/>
            <a:t> </a:t>
          </a:r>
          <a:endParaRPr lang="ar-EG" sz="1800" kern="1200" dirty="0"/>
        </a:p>
      </dsp:txBody>
      <dsp:txXfrm>
        <a:off x="556531" y="3214777"/>
        <a:ext cx="6252139" cy="17783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1743691" y="308"/>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avoid exercising outside during very cold weather</a:t>
          </a:r>
          <a:endParaRPr lang="ar-EG" sz="2400" kern="1200" dirty="0"/>
        </a:p>
      </dsp:txBody>
      <dsp:txXfrm rot="10800000">
        <a:off x="2051483" y="308"/>
        <a:ext cx="5392939" cy="1231170"/>
      </dsp:txXfrm>
    </dsp:sp>
    <dsp:sp modelId="{9FA38CAD-9C10-4278-B524-2B140731CF54}">
      <dsp:nvSpPr>
        <dsp:cNvPr id="0" name=""/>
        <dsp:cNvSpPr/>
      </dsp:nvSpPr>
      <dsp:spPr>
        <a:xfrm>
          <a:off x="1128105" y="308"/>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1743691" y="1598992"/>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wear shoes that fit properly and will not cause skin irritations, blisters, or sores</a:t>
          </a:r>
          <a:endParaRPr lang="ar-EG" sz="2400" kern="1200" dirty="0"/>
        </a:p>
      </dsp:txBody>
      <dsp:txXfrm rot="10800000">
        <a:off x="2051483" y="1598992"/>
        <a:ext cx="5392939" cy="1231170"/>
      </dsp:txXfrm>
    </dsp:sp>
    <dsp:sp modelId="{ACD6E95E-7556-4EBB-97DE-DAD231C5FD25}">
      <dsp:nvSpPr>
        <dsp:cNvPr id="0" name=""/>
        <dsp:cNvSpPr/>
      </dsp:nvSpPr>
      <dsp:spPr>
        <a:xfrm>
          <a:off x="1128105" y="1598992"/>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D7572A-EAB1-4E7B-B19A-C9D44649B59B}">
      <dsp:nvSpPr>
        <dsp:cNvPr id="0" name=""/>
        <dsp:cNvSpPr/>
      </dsp:nvSpPr>
      <dsp:spPr>
        <a:xfrm rot="10800000">
          <a:off x="1743691" y="3197677"/>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Patient with a history of cardiac disorders , must be monitored closely</a:t>
          </a:r>
          <a:endParaRPr lang="ar-EG" sz="2400" kern="1200" dirty="0"/>
        </a:p>
      </dsp:txBody>
      <dsp:txXfrm rot="10800000">
        <a:off x="2051483" y="3197677"/>
        <a:ext cx="5392939" cy="1231170"/>
      </dsp:txXfrm>
    </dsp:sp>
    <dsp:sp modelId="{D62B6E02-4282-4D64-AB3B-D2B690EC480B}">
      <dsp:nvSpPr>
        <dsp:cNvPr id="0" name=""/>
        <dsp:cNvSpPr/>
      </dsp:nvSpPr>
      <dsp:spPr>
        <a:xfrm>
          <a:off x="1128105" y="3197677"/>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1743691" y="308"/>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leg pain increased</a:t>
          </a:r>
          <a:endParaRPr lang="ar-EG" sz="2400" kern="1200" dirty="0" smtClean="0"/>
        </a:p>
        <a:p>
          <a:pPr lvl="0" algn="ctr" defTabSz="1066800" rtl="1">
            <a:lnSpc>
              <a:spcPct val="90000"/>
            </a:lnSpc>
            <a:spcBef>
              <a:spcPct val="0"/>
            </a:spcBef>
            <a:spcAft>
              <a:spcPct val="35000"/>
            </a:spcAft>
          </a:pPr>
          <a:r>
            <a:rPr lang="en-US" sz="2400" kern="1200" dirty="0" smtClean="0"/>
            <a:t>over time</a:t>
          </a:r>
          <a:endParaRPr lang="ar-EG" sz="2400" kern="1200" dirty="0"/>
        </a:p>
      </dsp:txBody>
      <dsp:txXfrm rot="10800000">
        <a:off x="2051483" y="308"/>
        <a:ext cx="5392939" cy="1231170"/>
      </dsp:txXfrm>
    </dsp:sp>
    <dsp:sp modelId="{9FA38CAD-9C10-4278-B524-2B140731CF54}">
      <dsp:nvSpPr>
        <dsp:cNvPr id="0" name=""/>
        <dsp:cNvSpPr/>
      </dsp:nvSpPr>
      <dsp:spPr>
        <a:xfrm>
          <a:off x="1128105" y="308"/>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1743691" y="1598992"/>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Patient with resting pain</a:t>
          </a:r>
          <a:endParaRPr lang="ar-EG" sz="2400" kern="1200" dirty="0"/>
        </a:p>
      </dsp:txBody>
      <dsp:txXfrm rot="10800000">
        <a:off x="2051483" y="1598992"/>
        <a:ext cx="5392939" cy="1231170"/>
      </dsp:txXfrm>
    </dsp:sp>
    <dsp:sp modelId="{ACD6E95E-7556-4EBB-97DE-DAD231C5FD25}">
      <dsp:nvSpPr>
        <dsp:cNvPr id="0" name=""/>
        <dsp:cNvSpPr/>
      </dsp:nvSpPr>
      <dsp:spPr>
        <a:xfrm>
          <a:off x="1128105" y="1598992"/>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D7572A-EAB1-4E7B-B19A-C9D44649B59B}">
      <dsp:nvSpPr>
        <dsp:cNvPr id="0" name=""/>
        <dsp:cNvSpPr/>
      </dsp:nvSpPr>
      <dsp:spPr>
        <a:xfrm rot="10800000">
          <a:off x="1743691" y="3197677"/>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91440" rIns="170688" bIns="91440" numCol="1" spcCol="1270" anchor="ctr" anchorCtr="0">
          <a:noAutofit/>
        </a:bodyPr>
        <a:lstStyle/>
        <a:p>
          <a:pPr lvl="0" algn="ctr" defTabSz="1066800" rtl="1">
            <a:lnSpc>
              <a:spcPct val="90000"/>
            </a:lnSpc>
            <a:spcBef>
              <a:spcPct val="0"/>
            </a:spcBef>
            <a:spcAft>
              <a:spcPct val="35000"/>
            </a:spcAft>
          </a:pPr>
          <a:r>
            <a:rPr lang="en-US" sz="2400" kern="1200" dirty="0" smtClean="0"/>
            <a:t>ulcerations of the feet and wound or</a:t>
          </a:r>
          <a:endParaRPr lang="ar-EG" sz="2400" kern="1200" dirty="0" smtClean="0"/>
        </a:p>
        <a:p>
          <a:pPr lvl="0" algn="ctr" defTabSz="1066800" rtl="1">
            <a:lnSpc>
              <a:spcPct val="90000"/>
            </a:lnSpc>
            <a:spcBef>
              <a:spcPct val="0"/>
            </a:spcBef>
            <a:spcAft>
              <a:spcPct val="35000"/>
            </a:spcAft>
          </a:pPr>
          <a:r>
            <a:rPr lang="en-US" sz="2400" kern="1200" dirty="0" smtClean="0"/>
            <a:t>fungal infections</a:t>
          </a:r>
          <a:endParaRPr lang="ar-EG" sz="2400" kern="1200" dirty="0"/>
        </a:p>
      </dsp:txBody>
      <dsp:txXfrm rot="10800000">
        <a:off x="2051483" y="3197677"/>
        <a:ext cx="5392939" cy="1231170"/>
      </dsp:txXfrm>
    </dsp:sp>
    <dsp:sp modelId="{D62B6E02-4282-4D64-AB3B-D2B690EC480B}">
      <dsp:nvSpPr>
        <dsp:cNvPr id="0" name=""/>
        <dsp:cNvSpPr/>
      </dsp:nvSpPr>
      <dsp:spPr>
        <a:xfrm>
          <a:off x="1128105" y="3197677"/>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1743691" y="308"/>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83820" rIns="156464" bIns="83820" numCol="1" spcCol="1270" anchor="ctr" anchorCtr="0">
          <a:noAutofit/>
        </a:bodyPr>
        <a:lstStyle/>
        <a:p>
          <a:pPr lvl="0" algn="ctr" defTabSz="977900" rtl="1">
            <a:lnSpc>
              <a:spcPct val="90000"/>
            </a:lnSpc>
            <a:spcBef>
              <a:spcPct val="0"/>
            </a:spcBef>
            <a:spcAft>
              <a:spcPct val="35000"/>
            </a:spcAft>
          </a:pPr>
          <a:r>
            <a:rPr lang="en-US" sz="2200" kern="1200" dirty="0" smtClean="0"/>
            <a:t>Patient lies supine with legs elevated and supported at a</a:t>
          </a:r>
          <a:endParaRPr lang="ar-EG" sz="2200" kern="1200" dirty="0" smtClean="0"/>
        </a:p>
        <a:p>
          <a:pPr lvl="0" algn="ctr" defTabSz="977900" rtl="1">
            <a:lnSpc>
              <a:spcPct val="90000"/>
            </a:lnSpc>
            <a:spcBef>
              <a:spcPct val="0"/>
            </a:spcBef>
            <a:spcAft>
              <a:spcPct val="35000"/>
            </a:spcAft>
          </a:pPr>
          <a:r>
            <a:rPr lang="en-US" sz="2200" kern="1200" dirty="0" smtClean="0"/>
            <a:t>45 to 60 degree angle.</a:t>
          </a:r>
          <a:endParaRPr lang="ar-EG" sz="2200" kern="1200" dirty="0"/>
        </a:p>
      </dsp:txBody>
      <dsp:txXfrm rot="10800000">
        <a:off x="2051483" y="308"/>
        <a:ext cx="5392939" cy="1231170"/>
      </dsp:txXfrm>
    </dsp:sp>
    <dsp:sp modelId="{9FA38CAD-9C10-4278-B524-2B140731CF54}">
      <dsp:nvSpPr>
        <dsp:cNvPr id="0" name=""/>
        <dsp:cNvSpPr/>
      </dsp:nvSpPr>
      <dsp:spPr>
        <a:xfrm>
          <a:off x="1128105" y="308"/>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1743691" y="1598992"/>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83820" rIns="156464" bIns="83820" numCol="1" spcCol="1270" anchor="ctr" anchorCtr="0">
          <a:noAutofit/>
        </a:bodyPr>
        <a:lstStyle/>
        <a:p>
          <a:pPr lvl="0" algn="ctr" defTabSz="977900" rtl="1">
            <a:lnSpc>
              <a:spcPct val="90000"/>
            </a:lnSpc>
            <a:spcBef>
              <a:spcPct val="0"/>
            </a:spcBef>
            <a:spcAft>
              <a:spcPct val="35000"/>
            </a:spcAft>
          </a:pPr>
          <a:r>
            <a:rPr lang="en-US" sz="2200" kern="1200" dirty="0" smtClean="0"/>
            <a:t>Maintained position </a:t>
          </a:r>
          <a:r>
            <a:rPr lang="en-US" sz="2200" kern="1200" smtClean="0"/>
            <a:t>for 1 to </a:t>
          </a:r>
          <a:r>
            <a:rPr lang="en-US" sz="2200" kern="1200" dirty="0" smtClean="0"/>
            <a:t>3 minutes, or until</a:t>
          </a:r>
          <a:endParaRPr lang="ar-EG" sz="2200" kern="1200" dirty="0" smtClean="0"/>
        </a:p>
        <a:p>
          <a:pPr lvl="0" algn="ctr" defTabSz="977900" rtl="1">
            <a:lnSpc>
              <a:spcPct val="90000"/>
            </a:lnSpc>
            <a:spcBef>
              <a:spcPct val="0"/>
            </a:spcBef>
            <a:spcAft>
              <a:spcPct val="35000"/>
            </a:spcAft>
          </a:pPr>
          <a:r>
            <a:rPr lang="en-US" sz="2200" kern="1200" dirty="0" smtClean="0"/>
            <a:t>blanching of the extremity occurs</a:t>
          </a:r>
          <a:endParaRPr lang="ar-EG" sz="2200" kern="1200" dirty="0"/>
        </a:p>
      </dsp:txBody>
      <dsp:txXfrm rot="10800000">
        <a:off x="2051483" y="1598992"/>
        <a:ext cx="5392939" cy="1231170"/>
      </dsp:txXfrm>
    </dsp:sp>
    <dsp:sp modelId="{ACD6E95E-7556-4EBB-97DE-DAD231C5FD25}">
      <dsp:nvSpPr>
        <dsp:cNvPr id="0" name=""/>
        <dsp:cNvSpPr/>
      </dsp:nvSpPr>
      <dsp:spPr>
        <a:xfrm>
          <a:off x="1128105" y="1598992"/>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BD7572A-EAB1-4E7B-B19A-C9D44649B59B}">
      <dsp:nvSpPr>
        <dsp:cNvPr id="0" name=""/>
        <dsp:cNvSpPr/>
      </dsp:nvSpPr>
      <dsp:spPr>
        <a:xfrm rot="10800000">
          <a:off x="1743691" y="3197677"/>
          <a:ext cx="5700731" cy="123117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2912" tIns="83820" rIns="156464" bIns="83820" numCol="1" spcCol="1270" anchor="ctr" anchorCtr="0">
          <a:noAutofit/>
        </a:bodyPr>
        <a:lstStyle/>
        <a:p>
          <a:pPr lvl="0" algn="ctr" defTabSz="977900" rtl="1">
            <a:lnSpc>
              <a:spcPct val="90000"/>
            </a:lnSpc>
            <a:spcBef>
              <a:spcPct val="0"/>
            </a:spcBef>
            <a:spcAft>
              <a:spcPct val="35000"/>
            </a:spcAft>
          </a:pPr>
          <a:r>
            <a:rPr lang="en-US" sz="2200" kern="1200" dirty="0" smtClean="0"/>
            <a:t>actively </a:t>
          </a:r>
          <a:r>
            <a:rPr lang="en-US" sz="2200" kern="1200" dirty="0" err="1" smtClean="0"/>
            <a:t>dorsiflex</a:t>
          </a:r>
          <a:r>
            <a:rPr lang="en-US" sz="2200" kern="1200" dirty="0" smtClean="0"/>
            <a:t> and </a:t>
          </a:r>
          <a:r>
            <a:rPr lang="en-US" sz="2200" kern="1200" dirty="0" err="1" smtClean="0"/>
            <a:t>planterflex</a:t>
          </a:r>
          <a:r>
            <a:rPr lang="en-US" sz="2200" kern="1200" dirty="0" smtClean="0"/>
            <a:t> the feet</a:t>
          </a:r>
          <a:endParaRPr lang="ar-EG" sz="2200" kern="1200" dirty="0"/>
        </a:p>
      </dsp:txBody>
      <dsp:txXfrm rot="10800000">
        <a:off x="2051483" y="3197677"/>
        <a:ext cx="5392939" cy="1231170"/>
      </dsp:txXfrm>
    </dsp:sp>
    <dsp:sp modelId="{D62B6E02-4282-4D64-AB3B-D2B690EC480B}">
      <dsp:nvSpPr>
        <dsp:cNvPr id="0" name=""/>
        <dsp:cNvSpPr/>
      </dsp:nvSpPr>
      <dsp:spPr>
        <a:xfrm>
          <a:off x="1128105" y="3197677"/>
          <a:ext cx="1231170" cy="1231170"/>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1917569" y="329"/>
          <a:ext cx="5700731" cy="192668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9614" tIns="83820" rIns="156464" bIns="83820" numCol="1" spcCol="1270" anchor="ctr" anchorCtr="0">
          <a:noAutofit/>
        </a:bodyPr>
        <a:lstStyle/>
        <a:p>
          <a:pPr lvl="0" algn="ctr" defTabSz="977900" rtl="1">
            <a:lnSpc>
              <a:spcPct val="90000"/>
            </a:lnSpc>
            <a:spcBef>
              <a:spcPct val="0"/>
            </a:spcBef>
            <a:spcAft>
              <a:spcPct val="35000"/>
            </a:spcAft>
          </a:pPr>
          <a:r>
            <a:rPr lang="en-US" sz="2200" kern="1200" dirty="0" smtClean="0"/>
            <a:t>sits up and dangles his feet over</a:t>
          </a:r>
          <a:endParaRPr lang="ar-EG" sz="2200" kern="1200" dirty="0" smtClean="0"/>
        </a:p>
        <a:p>
          <a:pPr lvl="0" algn="ctr" defTabSz="977900" rtl="1">
            <a:lnSpc>
              <a:spcPct val="90000"/>
            </a:lnSpc>
            <a:spcBef>
              <a:spcPct val="0"/>
            </a:spcBef>
            <a:spcAft>
              <a:spcPct val="35000"/>
            </a:spcAft>
          </a:pPr>
          <a:r>
            <a:rPr lang="en-US" sz="2200" kern="1200" dirty="0" smtClean="0"/>
            <a:t>the edge of the bed..</a:t>
          </a:r>
          <a:endParaRPr lang="ar-EG" sz="2200" kern="1200" dirty="0"/>
        </a:p>
      </dsp:txBody>
      <dsp:txXfrm rot="10800000">
        <a:off x="2399240" y="329"/>
        <a:ext cx="5219060" cy="1926684"/>
      </dsp:txXfrm>
    </dsp:sp>
    <dsp:sp modelId="{9FA38CAD-9C10-4278-B524-2B140731CF54}">
      <dsp:nvSpPr>
        <dsp:cNvPr id="0" name=""/>
        <dsp:cNvSpPr/>
      </dsp:nvSpPr>
      <dsp:spPr>
        <a:xfrm>
          <a:off x="954227" y="329"/>
          <a:ext cx="1926684" cy="192668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1917569" y="2502142"/>
          <a:ext cx="5700731" cy="192668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9614" tIns="83820" rIns="156464" bIns="83820" numCol="1" spcCol="1270" anchor="ctr" anchorCtr="0">
          <a:noAutofit/>
        </a:bodyPr>
        <a:lstStyle/>
        <a:p>
          <a:pPr lvl="0" algn="ctr" defTabSz="977900" rtl="1">
            <a:lnSpc>
              <a:spcPct val="90000"/>
            </a:lnSpc>
            <a:spcBef>
              <a:spcPct val="0"/>
            </a:spcBef>
            <a:spcAft>
              <a:spcPct val="35000"/>
            </a:spcAft>
          </a:pPr>
          <a:r>
            <a:rPr lang="en-US" sz="2200" kern="1200" dirty="0" smtClean="0"/>
            <a:t>actively </a:t>
          </a:r>
          <a:r>
            <a:rPr lang="en-US" sz="2200" kern="1200" dirty="0" err="1" smtClean="0"/>
            <a:t>dorsiflexes</a:t>
          </a:r>
          <a:r>
            <a:rPr lang="en-US" sz="2200" kern="1200" dirty="0" smtClean="0"/>
            <a:t> and </a:t>
          </a:r>
          <a:r>
            <a:rPr lang="en-US" sz="2200" kern="1200" dirty="0" err="1" smtClean="0"/>
            <a:t>planterflexes</a:t>
          </a:r>
          <a:endParaRPr lang="ar-EG" sz="2200" kern="1200" dirty="0" smtClean="0"/>
        </a:p>
        <a:p>
          <a:pPr lvl="0" algn="ctr" defTabSz="977900" rtl="1">
            <a:lnSpc>
              <a:spcPct val="90000"/>
            </a:lnSpc>
            <a:spcBef>
              <a:spcPct val="0"/>
            </a:spcBef>
            <a:spcAft>
              <a:spcPct val="35000"/>
            </a:spcAft>
          </a:pPr>
          <a:r>
            <a:rPr lang="en-US" sz="2200" kern="1200" dirty="0" smtClean="0"/>
            <a:t>his ankles </a:t>
          </a:r>
          <a:r>
            <a:rPr lang="en-US" sz="2200" kern="1200" smtClean="0"/>
            <a:t>for 3 </a:t>
          </a:r>
          <a:r>
            <a:rPr lang="en-US" sz="2200" kern="1200" dirty="0" smtClean="0"/>
            <a:t>minutes or until </a:t>
          </a:r>
          <a:r>
            <a:rPr lang="en-US" sz="2200" kern="1200" dirty="0" err="1" smtClean="0"/>
            <a:t>rubor</a:t>
          </a:r>
          <a:r>
            <a:rPr lang="en-US" sz="2200" kern="1200" dirty="0" smtClean="0"/>
            <a:t> in</a:t>
          </a:r>
          <a:endParaRPr lang="ar-EG" sz="2200" kern="1200" dirty="0" smtClean="0"/>
        </a:p>
        <a:p>
          <a:pPr lvl="0" algn="ctr" defTabSz="977900" rtl="1">
            <a:lnSpc>
              <a:spcPct val="90000"/>
            </a:lnSpc>
            <a:spcBef>
              <a:spcPct val="0"/>
            </a:spcBef>
            <a:spcAft>
              <a:spcPct val="35000"/>
            </a:spcAft>
          </a:pPr>
          <a:r>
            <a:rPr lang="en-US" sz="2200" kern="1200" dirty="0" smtClean="0"/>
            <a:t>the feet develops.</a:t>
          </a:r>
          <a:endParaRPr lang="ar-EG" sz="2200" kern="1200" dirty="0"/>
        </a:p>
      </dsp:txBody>
      <dsp:txXfrm rot="10800000">
        <a:off x="2399240" y="2502142"/>
        <a:ext cx="5219060" cy="1926684"/>
      </dsp:txXfrm>
    </dsp:sp>
    <dsp:sp modelId="{ACD6E95E-7556-4EBB-97DE-DAD231C5FD25}">
      <dsp:nvSpPr>
        <dsp:cNvPr id="0" name=""/>
        <dsp:cNvSpPr/>
      </dsp:nvSpPr>
      <dsp:spPr>
        <a:xfrm>
          <a:off x="954227" y="2502142"/>
          <a:ext cx="1926684" cy="192668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1917569" y="329"/>
          <a:ext cx="5700731" cy="192668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9614" tIns="106680" rIns="199136" bIns="106680" numCol="1" spcCol="1270" anchor="ctr" anchorCtr="0">
          <a:noAutofit/>
        </a:bodyPr>
        <a:lstStyle/>
        <a:p>
          <a:pPr lvl="0" algn="just" defTabSz="1244600" rtl="0">
            <a:lnSpc>
              <a:spcPct val="90000"/>
            </a:lnSpc>
            <a:spcBef>
              <a:spcPct val="0"/>
            </a:spcBef>
            <a:spcAft>
              <a:spcPct val="35000"/>
            </a:spcAft>
          </a:pPr>
          <a:r>
            <a:rPr lang="en-US" sz="2800" kern="1200" dirty="0" smtClean="0"/>
            <a:t>supine with his feet and legs covered with a blanket for warmth and rests </a:t>
          </a:r>
          <a:r>
            <a:rPr lang="en-US" sz="2800" kern="1200" smtClean="0"/>
            <a:t>for 5 </a:t>
          </a:r>
          <a:r>
            <a:rPr lang="en-US" sz="2800" kern="1200" dirty="0" smtClean="0"/>
            <a:t>minutes</a:t>
          </a:r>
          <a:r>
            <a:rPr lang="en-US" sz="3000" kern="1200" dirty="0" smtClean="0"/>
            <a:t>.</a:t>
          </a:r>
        </a:p>
      </dsp:txBody>
      <dsp:txXfrm rot="10800000">
        <a:off x="2399240" y="329"/>
        <a:ext cx="5219060" cy="1926684"/>
      </dsp:txXfrm>
    </dsp:sp>
    <dsp:sp modelId="{9FA38CAD-9C10-4278-B524-2B140731CF54}">
      <dsp:nvSpPr>
        <dsp:cNvPr id="0" name=""/>
        <dsp:cNvSpPr/>
      </dsp:nvSpPr>
      <dsp:spPr>
        <a:xfrm>
          <a:off x="954227" y="329"/>
          <a:ext cx="1926684" cy="192668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1917569" y="2502142"/>
          <a:ext cx="5700731" cy="192668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9614" tIns="106680" rIns="199136" bIns="106680" numCol="1" spcCol="1270" anchor="ctr" anchorCtr="0">
          <a:noAutofit/>
        </a:bodyPr>
        <a:lstStyle/>
        <a:p>
          <a:pPr lvl="0" algn="just" defTabSz="1244600" rtl="0">
            <a:lnSpc>
              <a:spcPct val="90000"/>
            </a:lnSpc>
            <a:spcBef>
              <a:spcPct val="0"/>
            </a:spcBef>
            <a:spcAft>
              <a:spcPct val="35000"/>
            </a:spcAft>
          </a:pPr>
          <a:r>
            <a:rPr lang="en-US" sz="2800" kern="1200" dirty="0" smtClean="0"/>
            <a:t>The entire three-stage procedure is repeated 3 to 6 times during each treatment session</a:t>
          </a:r>
          <a:r>
            <a:rPr lang="en-US" sz="3000" kern="1200" dirty="0" smtClean="0"/>
            <a:t>.</a:t>
          </a:r>
          <a:endParaRPr lang="ar-EG" sz="3000" kern="1200" dirty="0"/>
        </a:p>
      </dsp:txBody>
      <dsp:txXfrm rot="10800000">
        <a:off x="2399240" y="2502142"/>
        <a:ext cx="5219060" cy="1926684"/>
      </dsp:txXfrm>
    </dsp:sp>
    <dsp:sp modelId="{ACD6E95E-7556-4EBB-97DE-DAD231C5FD25}">
      <dsp:nvSpPr>
        <dsp:cNvPr id="0" name=""/>
        <dsp:cNvSpPr/>
      </dsp:nvSpPr>
      <dsp:spPr>
        <a:xfrm>
          <a:off x="954227" y="2502142"/>
          <a:ext cx="1926684" cy="192668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7541C-3AA6-4438-A929-CE867D924087}">
      <dsp:nvSpPr>
        <dsp:cNvPr id="0" name=""/>
        <dsp:cNvSpPr/>
      </dsp:nvSpPr>
      <dsp:spPr>
        <a:xfrm rot="10800000">
          <a:off x="2009416" y="2903"/>
          <a:ext cx="5700731" cy="2294072"/>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1622" tIns="91440" rIns="170688"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0000"/>
              </a:solidFill>
            </a:rPr>
            <a:t>Termination:</a:t>
          </a:r>
          <a:endParaRPr lang="ar-EG" sz="2400" b="1" kern="1200" dirty="0" smtClean="0">
            <a:solidFill>
              <a:srgbClr val="FF0000"/>
            </a:solidFill>
          </a:endParaRPr>
        </a:p>
        <a:p>
          <a:pPr lvl="0" algn="l" defTabSz="1066800" rtl="0">
            <a:lnSpc>
              <a:spcPct val="90000"/>
            </a:lnSpc>
            <a:spcBef>
              <a:spcPct val="0"/>
            </a:spcBef>
            <a:spcAft>
              <a:spcPct val="35000"/>
            </a:spcAft>
          </a:pPr>
          <a:r>
            <a:rPr lang="en-US" sz="2400" kern="1200" dirty="0" smtClean="0"/>
            <a:t>Exercises and elevation of the limbs are discontinued if pain or cramping of the calf muscles occurs</a:t>
          </a:r>
          <a:r>
            <a:rPr lang="en-US" sz="2800" kern="1200" dirty="0" smtClean="0"/>
            <a:t>.</a:t>
          </a:r>
          <a:endParaRPr lang="en-US" sz="3000" kern="1200" dirty="0" smtClean="0"/>
        </a:p>
      </dsp:txBody>
      <dsp:txXfrm rot="10800000">
        <a:off x="2582934" y="2903"/>
        <a:ext cx="5127213" cy="2294072"/>
      </dsp:txXfrm>
    </dsp:sp>
    <dsp:sp modelId="{9FA38CAD-9C10-4278-B524-2B140731CF54}">
      <dsp:nvSpPr>
        <dsp:cNvPr id="0" name=""/>
        <dsp:cNvSpPr/>
      </dsp:nvSpPr>
      <dsp:spPr>
        <a:xfrm>
          <a:off x="862380" y="2903"/>
          <a:ext cx="2294072" cy="2294072"/>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5E2E54-171D-48C2-A8D8-A48B683D81D7}">
      <dsp:nvSpPr>
        <dsp:cNvPr id="0" name=""/>
        <dsp:cNvSpPr/>
      </dsp:nvSpPr>
      <dsp:spPr>
        <a:xfrm rot="10800000">
          <a:off x="2009416" y="2981773"/>
          <a:ext cx="5700731" cy="230173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1622" tIns="91440" rIns="170688" bIns="91440" numCol="1" spcCol="1270" anchor="ctr" anchorCtr="0">
          <a:noAutofit/>
        </a:bodyPr>
        <a:lstStyle/>
        <a:p>
          <a:pPr lvl="0" algn="l" defTabSz="1066800" rtl="0">
            <a:lnSpc>
              <a:spcPct val="90000"/>
            </a:lnSpc>
            <a:spcBef>
              <a:spcPct val="0"/>
            </a:spcBef>
            <a:spcAft>
              <a:spcPct val="35000"/>
            </a:spcAft>
          </a:pPr>
          <a:r>
            <a:rPr lang="en-US" sz="2400" b="1" kern="1200" dirty="0" smtClean="0">
              <a:solidFill>
                <a:srgbClr val="FF0000"/>
              </a:solidFill>
            </a:rPr>
            <a:t>Contraindications:</a:t>
          </a:r>
        </a:p>
        <a:p>
          <a:pPr lvl="0" algn="l" defTabSz="1066800" rtl="0">
            <a:lnSpc>
              <a:spcPct val="90000"/>
            </a:lnSpc>
            <a:spcBef>
              <a:spcPct val="0"/>
            </a:spcBef>
            <a:spcAft>
              <a:spcPct val="35000"/>
            </a:spcAft>
          </a:pPr>
          <a:r>
            <a:rPr lang="en-US" sz="2400" kern="1200" dirty="0" smtClean="0"/>
            <a:t>-Recent acute thrombosis or embolus.</a:t>
          </a:r>
          <a:endParaRPr lang="ar-EG" sz="2400" kern="1200" dirty="0" smtClean="0"/>
        </a:p>
        <a:p>
          <a:pPr lvl="0" algn="l" defTabSz="1066800" rtl="0">
            <a:lnSpc>
              <a:spcPct val="90000"/>
            </a:lnSpc>
            <a:spcBef>
              <a:spcPct val="0"/>
            </a:spcBef>
            <a:spcAft>
              <a:spcPct val="35000"/>
            </a:spcAft>
          </a:pPr>
          <a:r>
            <a:rPr lang="en-US" sz="2400" kern="1200" dirty="0" smtClean="0"/>
            <a:t>-Increased swelling in the lower extremities</a:t>
          </a:r>
          <a:endParaRPr lang="ar-EG" sz="2400" kern="1200" dirty="0"/>
        </a:p>
      </dsp:txBody>
      <dsp:txXfrm rot="10800000">
        <a:off x="2584849" y="2981773"/>
        <a:ext cx="5125298" cy="2301734"/>
      </dsp:txXfrm>
    </dsp:sp>
    <dsp:sp modelId="{ACD6E95E-7556-4EBB-97DE-DAD231C5FD25}">
      <dsp:nvSpPr>
        <dsp:cNvPr id="0" name=""/>
        <dsp:cNvSpPr/>
      </dsp:nvSpPr>
      <dsp:spPr>
        <a:xfrm>
          <a:off x="862380" y="2985604"/>
          <a:ext cx="2294072" cy="2294072"/>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5">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6">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790F49-78A5-462C-A856-BAD695208E32}" type="datetimeFigureOut">
              <a:rPr lang="ar-SA" smtClean="0"/>
              <a:pPr/>
              <a:t>17/06/1437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82F8CC6-1F80-46FF-9FC0-40975CEF3D7B}" type="slidenum">
              <a:rPr lang="ar-SA" smtClean="0"/>
              <a:pPr/>
              <a:t>‹#›</a:t>
            </a:fld>
            <a:endParaRPr lang="ar-SA"/>
          </a:p>
        </p:txBody>
      </p:sp>
    </p:spTree>
    <p:extLst>
      <p:ext uri="{BB962C8B-B14F-4D97-AF65-F5344CB8AC3E}">
        <p14:creationId xmlns:p14="http://schemas.microsoft.com/office/powerpoint/2010/main" val="21607541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www.medicinenet.com/blood_clots/article.htm" TargetMode="External"/><Relationship Id="rId3" Type="http://schemas.openxmlformats.org/officeDocument/2006/relationships/hyperlink" Target="http://www.medicinenet.com/homocysteine/article.htm" TargetMode="External"/><Relationship Id="rId7" Type="http://schemas.openxmlformats.org/officeDocument/2006/relationships/hyperlink" Target="http://www.medicinenet.com/peripheral_vascular_disease/article.htm"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www.medicinenet.com/stroke_symptoms_and_treatment/article.htm" TargetMode="External"/><Relationship Id="rId5" Type="http://schemas.openxmlformats.org/officeDocument/2006/relationships/hyperlink" Target="http://www.medicinenet.com/heart_attack/article.htm" TargetMode="External"/><Relationship Id="rId4" Type="http://schemas.openxmlformats.org/officeDocument/2006/relationships/hyperlink" Target="http://www.medicinenet.com/heart_disease_coronary_artery_disease/article.htm" TargetMode="External"/><Relationship Id="rId9" Type="http://schemas.openxmlformats.org/officeDocument/2006/relationships/hyperlink" Target="http://www.medicinenet.com/alzheimers_disease_causes_stages_and_symptoms/article.ht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
        <p:nvSpPr>
          <p:cNvPr id="4" name="Slide Number Placeholder 3"/>
          <p:cNvSpPr>
            <a:spLocks noGrp="1"/>
          </p:cNvSpPr>
          <p:nvPr>
            <p:ph type="sldNum" sz="quarter" idx="10"/>
          </p:nvPr>
        </p:nvSpPr>
        <p:spPr/>
        <p:txBody>
          <a:bodyPr/>
          <a:lstStyle/>
          <a:p>
            <a:fld id="{682F8CC6-1F80-46FF-9FC0-40975CEF3D7B}" type="slidenum">
              <a:rPr lang="ar-SA" smtClean="0"/>
              <a:pPr/>
              <a:t>4</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7410" name="Rectangle 2"/>
          <p:cNvSpPr>
            <a:spLocks noGrp="1" noRot="1" noChangeAspect="1" noChangeArrowheads="1" noTextEdit="1"/>
          </p:cNvSpPr>
          <p:nvPr>
            <p:ph type="sldImg"/>
          </p:nvPr>
        </p:nvSpPr>
        <p:spPr>
          <a:xfrm>
            <a:off x="1143000" y="685800"/>
            <a:ext cx="4572000" cy="3429000"/>
          </a:xfrm>
          <a:ln/>
        </p:spPr>
      </p:sp>
      <p:sp>
        <p:nvSpPr>
          <p:cNvPr id="6417411" name="Rectangle 3"/>
          <p:cNvSpPr>
            <a:spLocks noGrp="1" noChangeArrowheads="1"/>
          </p:cNvSpPr>
          <p:nvPr>
            <p:ph type="body" idx="1"/>
          </p:nvPr>
        </p:nvSpPr>
        <p:spPr>
          <a:xfrm>
            <a:off x="685494" y="4343400"/>
            <a:ext cx="5487013" cy="4114800"/>
          </a:xfrm>
        </p:spPr>
        <p:txBody>
          <a:bodyPr/>
          <a:lstStyle/>
          <a:p>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en-US" b="1" dirty="0" smtClean="0"/>
              <a:t>Homocysteine:</a:t>
            </a:r>
            <a:r>
              <a:rPr lang="en-US" dirty="0" smtClean="0"/>
              <a:t> An amino acid that is produced by the human body, usually as a byproduct of consuming meat. </a:t>
            </a:r>
            <a:r>
              <a:rPr lang="en-US" dirty="0" smtClean="0">
                <a:hlinkClick r:id="rId3"/>
              </a:rPr>
              <a:t>Homocysteine</a:t>
            </a:r>
            <a:r>
              <a:rPr lang="en-US" dirty="0" smtClean="0"/>
              <a:t> is normally converted into other amino acids. An abnormal accumulation of homocysteine, which can be measured in the blood, can be a marker for the development of </a:t>
            </a:r>
            <a:r>
              <a:rPr lang="en-US" dirty="0" smtClean="0">
                <a:hlinkClick r:id="rId4"/>
              </a:rPr>
              <a:t>heart disease</a:t>
            </a:r>
            <a:r>
              <a:rPr lang="en-US" dirty="0" smtClean="0"/>
              <a:t>. Elevated levels of homocysteine in the blood appear to increase the risk of </a:t>
            </a:r>
            <a:r>
              <a:rPr lang="en-US" dirty="0" smtClean="0">
                <a:hlinkClick r:id="rId5"/>
              </a:rPr>
              <a:t>heart attack</a:t>
            </a:r>
            <a:r>
              <a:rPr lang="en-US" dirty="0" smtClean="0"/>
              <a:t>, </a:t>
            </a:r>
            <a:r>
              <a:rPr lang="en-US" dirty="0" smtClean="0">
                <a:hlinkClick r:id="rId6"/>
              </a:rPr>
              <a:t>stroke</a:t>
            </a:r>
            <a:r>
              <a:rPr lang="en-US" dirty="0" smtClean="0"/>
              <a:t>, </a:t>
            </a:r>
            <a:r>
              <a:rPr lang="en-US" dirty="0" smtClean="0">
                <a:hlinkClick r:id="rId7"/>
              </a:rPr>
              <a:t>peripheral vascular disease</a:t>
            </a:r>
            <a:r>
              <a:rPr lang="en-US" dirty="0" smtClean="0"/>
              <a:t>, and venous </a:t>
            </a:r>
            <a:r>
              <a:rPr lang="en-US" dirty="0" err="1" smtClean="0"/>
              <a:t>thrombo'embolism</a:t>
            </a:r>
            <a:r>
              <a:rPr lang="en-US" dirty="0" smtClean="0"/>
              <a:t> (</a:t>
            </a:r>
            <a:r>
              <a:rPr lang="en-US" dirty="0" smtClean="0">
                <a:hlinkClick r:id="rId8"/>
              </a:rPr>
              <a:t>blood clots</a:t>
            </a:r>
            <a:r>
              <a:rPr lang="en-US" dirty="0" smtClean="0"/>
              <a:t> in the veins). Homocysteine is believed to damage blood vessels in several ways. It injures the cells that line arteries and stimulates the growth of smooth muscle cells. Homocysteine can also disrupt normal blood clotting mechanisms. Elevated levels of homocysteine also appear to increase the risk of </a:t>
            </a:r>
            <a:r>
              <a:rPr lang="en-US" dirty="0" smtClean="0">
                <a:hlinkClick r:id="rId9"/>
              </a:rPr>
              <a:t>Alzheimer's disease</a:t>
            </a:r>
            <a:r>
              <a:rPr lang="en-US" dirty="0" smtClean="0"/>
              <a:t>. The ways to lower homocysteine are to eat less meat and take supplements of the B vitamins folic acid (folate), B6, and B12 that are needed by the enzymes that process homocysteine.</a:t>
            </a:r>
            <a:endParaRPr lang="en-US" dirty="0"/>
          </a:p>
        </p:txBody>
      </p:sp>
      <p:sp>
        <p:nvSpPr>
          <p:cNvPr id="4" name="Slide Number Placeholder 3"/>
          <p:cNvSpPr>
            <a:spLocks noGrp="1"/>
          </p:cNvSpPr>
          <p:nvPr>
            <p:ph type="sldNum" sz="quarter" idx="10"/>
          </p:nvPr>
        </p:nvSpPr>
        <p:spPr/>
        <p:txBody>
          <a:bodyPr/>
          <a:lstStyle/>
          <a:p>
            <a:fld id="{682F8CC6-1F80-46FF-9FC0-40975CEF3D7B}" type="slidenum">
              <a:rPr lang="ar-SA" smtClean="0"/>
              <a:pPr/>
              <a:t>11</a:t>
            </a:fld>
            <a:endParaRPr lang="ar-SA"/>
          </a:p>
        </p:txBody>
      </p:sp>
    </p:spTree>
    <p:extLst>
      <p:ext uri="{BB962C8B-B14F-4D97-AF65-F5344CB8AC3E}">
        <p14:creationId xmlns:p14="http://schemas.microsoft.com/office/powerpoint/2010/main" val="38011316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2713A195-22A7-4C41-8DE4-9F2FFB56D15E}" type="slidenum">
              <a:rPr lang="en-GB"/>
              <a:pPr>
                <a:defRPr/>
              </a:pPr>
              <a:t>‹#›</a:t>
            </a:fld>
            <a:endParaRPr lang="en-GB"/>
          </a:p>
        </p:txBody>
      </p:sp>
      <p:sp>
        <p:nvSpPr>
          <p:cNvPr id="9" name="Rectangle 14"/>
          <p:cNvSpPr>
            <a:spLocks noGrp="1" noChangeArrowheads="1"/>
          </p:cNvSpPr>
          <p:nvPr>
            <p:ph type="ftr" sz="quarter" idx="12"/>
          </p:nvPr>
        </p:nvSpPr>
        <p:spPr>
          <a:ln/>
        </p:spPr>
        <p:txBody>
          <a:bodyPr/>
          <a:lstStyle>
            <a:lvl1pPr>
              <a:defRPr/>
            </a:lvl1pPr>
          </a:lstStyle>
          <a:p>
            <a:pPr>
              <a:defRPr/>
            </a:pP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504C23F7-EEC8-423F-8CD6-01D001340C25}" type="slidenum">
              <a:rPr lang="en-GB"/>
              <a:pPr>
                <a:defRPr/>
              </a:pPr>
              <a:t>‹#›</a:t>
            </a:fld>
            <a:endParaRPr lang="en-GB"/>
          </a:p>
        </p:txBody>
      </p:sp>
      <p:sp>
        <p:nvSpPr>
          <p:cNvPr id="6" name="Rectangle 14"/>
          <p:cNvSpPr>
            <a:spLocks noGrp="1" noChangeArrowheads="1"/>
          </p:cNvSpPr>
          <p:nvPr>
            <p:ph type="ftr" sz="quarter" idx="12"/>
          </p:nvPr>
        </p:nvSpPr>
        <p:spPr>
          <a:ln/>
        </p:spPr>
        <p:txBody>
          <a:bodyPr/>
          <a:lstStyle>
            <a:lvl1pPr>
              <a:defRPr/>
            </a:lvl1pPr>
          </a:lstStyle>
          <a:p>
            <a:pPr>
              <a:defRPr/>
            </a:pP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FB5B90-06DF-45E5-9DAF-EDDF4F09BEFB}" type="datetimeFigureOut">
              <a:rPr lang="ar-SA" smtClean="0"/>
              <a:pPr/>
              <a:t>17/06/1437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C0216F07-E425-4B6B-BFF6-8EB388551E6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CFB5B90-06DF-45E5-9DAF-EDDF4F09BEFB}" type="datetimeFigureOut">
              <a:rPr lang="ar-SA" smtClean="0"/>
              <a:pPr/>
              <a:t>17/06/1437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0216F07-E425-4B6B-BFF6-8EB388551E6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emedicinehealth.com/script/main/art.asp?articlekey=2118"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Amputation" TargetMode="External"/><Relationship Id="rId2" Type="http://schemas.openxmlformats.org/officeDocument/2006/relationships/hyperlink" Target="http://en.wikipedia.org/wiki/Sympathectomy" TargetMode="Externa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upload.wikimedia.org/wikipedia/commons/3/3e/PTCA_Schneepflug.jpg"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3.xml.rels><?xml version="1.0" encoding="UTF-8" standalone="yes"?>
<Relationships xmlns="http://schemas.openxmlformats.org/package/2006/relationships"><Relationship Id="rId2" Type="http://schemas.openxmlformats.org/officeDocument/2006/relationships/hyperlink" Target="http://en.wikipedia.org/wiki/Ankle_brachial_pressure_inde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8" Type="http://schemas.openxmlformats.org/officeDocument/2006/relationships/hyperlink" Target="http://en.wikipedia.org/wiki/Thrombus" TargetMode="External"/><Relationship Id="rId3" Type="http://schemas.openxmlformats.org/officeDocument/2006/relationships/hyperlink" Target="http://en.wikipedia.org/wiki/Brain" TargetMode="External"/><Relationship Id="rId7" Type="http://schemas.openxmlformats.org/officeDocument/2006/relationships/hyperlink" Target="http://en.wikipedia.org/wiki/Embolism" TargetMode="External"/><Relationship Id="rId2" Type="http://schemas.openxmlformats.org/officeDocument/2006/relationships/hyperlink" Target="http://en.wikipedia.org/wiki/Artery" TargetMode="External"/><Relationship Id="rId1" Type="http://schemas.openxmlformats.org/officeDocument/2006/relationships/slideLayout" Target="../slideLayouts/slideLayout2.xml"/><Relationship Id="rId6" Type="http://schemas.openxmlformats.org/officeDocument/2006/relationships/hyperlink" Target="http://en.wikipedia.org/wiki/Stenosis" TargetMode="External"/><Relationship Id="rId11" Type="http://schemas.openxmlformats.org/officeDocument/2006/relationships/hyperlink" Target="http://en.wikipedia.org/wiki/Ischemia" TargetMode="External"/><Relationship Id="rId5" Type="http://schemas.openxmlformats.org/officeDocument/2006/relationships/hyperlink" Target="http://en.wikipedia.org/wiki/Inflammation" TargetMode="External"/><Relationship Id="rId10" Type="http://schemas.openxmlformats.org/officeDocument/2006/relationships/hyperlink" Target="http://en.wikipedia.org/wiki/Chronic_(medicine)" TargetMode="External"/><Relationship Id="rId4" Type="http://schemas.openxmlformats.org/officeDocument/2006/relationships/hyperlink" Target="http://en.wikipedia.org/wiki/Atherosclerosis" TargetMode="External"/><Relationship Id="rId9" Type="http://schemas.openxmlformats.org/officeDocument/2006/relationships/hyperlink" Target="http://en.wikipedia.org/wiki/Acute_(medica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Claudicatio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Peripheral Arterial Disease</a:t>
            </a:r>
            <a:endParaRPr lang="ar-SA" dirty="0"/>
          </a:p>
        </p:txBody>
      </p:sp>
      <p:sp>
        <p:nvSpPr>
          <p:cNvPr id="3" name="Subtitle 2"/>
          <p:cNvSpPr>
            <a:spLocks noGrp="1"/>
          </p:cNvSpPr>
          <p:nvPr>
            <p:ph type="subTitle" idx="1"/>
          </p:nvPr>
        </p:nvSpPr>
        <p:spPr/>
        <p:txBody>
          <a:bodyPr>
            <a:normAutofit/>
          </a:bodyPr>
          <a:lstStyle/>
          <a:p>
            <a:r>
              <a:rPr lang="en-US" sz="3200" b="1" dirty="0" smtClean="0">
                <a:solidFill>
                  <a:srgbClr val="FF0000"/>
                </a:solidFill>
              </a:rPr>
              <a:t>Dr. Rehab </a:t>
            </a:r>
            <a:r>
              <a:rPr lang="en-US" sz="3200" b="1" dirty="0" err="1" smtClean="0">
                <a:solidFill>
                  <a:srgbClr val="FF0000"/>
                </a:solidFill>
              </a:rPr>
              <a:t>F.M.Gwada</a:t>
            </a:r>
            <a:endParaRPr lang="ar-SA" sz="3200" b="1" dirty="0">
              <a:solidFill>
                <a:srgbClr val="FF0000"/>
              </a:solidFill>
            </a:endParaRPr>
          </a:p>
        </p:txBody>
      </p:sp>
      <p:pic>
        <p:nvPicPr>
          <p:cNvPr id="4" name="Picture 8" descr="complicatedathero"/>
          <p:cNvPicPr>
            <a:picLocks noChangeAspect="1" noChangeArrowheads="1"/>
          </p:cNvPicPr>
          <p:nvPr/>
        </p:nvPicPr>
        <p:blipFill>
          <a:blip r:embed="rId2" cstate="print"/>
          <a:srcRect/>
          <a:stretch>
            <a:fillRect/>
          </a:stretch>
        </p:blipFill>
        <p:spPr bwMode="auto">
          <a:xfrm>
            <a:off x="3131840" y="548680"/>
            <a:ext cx="3097212" cy="1854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6386" name="Rectangle 2"/>
          <p:cNvSpPr>
            <a:spLocks noGrp="1" noChangeArrowheads="1"/>
          </p:cNvSpPr>
          <p:nvPr>
            <p:ph type="title"/>
          </p:nvPr>
        </p:nvSpPr>
        <p:spPr>
          <a:xfrm>
            <a:off x="1830211" y="0"/>
            <a:ext cx="6649156" cy="1076325"/>
          </a:xfrm>
        </p:spPr>
        <p:txBody>
          <a:bodyPr>
            <a:normAutofit fontScale="90000"/>
          </a:bodyPr>
          <a:lstStyle/>
          <a:p>
            <a:r>
              <a:rPr lang="en-US" b="1" dirty="0">
                <a:latin typeface="Times New Roman" pitchFamily="18" charset="0"/>
                <a:cs typeface="Times New Roman" pitchFamily="18" charset="0"/>
              </a:rPr>
              <a:t>How do patients with PAD present?</a:t>
            </a:r>
          </a:p>
        </p:txBody>
      </p:sp>
      <p:pic>
        <p:nvPicPr>
          <p:cNvPr id="6416387" name="Picture 3"/>
          <p:cNvPicPr>
            <a:picLocks noChangeAspect="1" noChangeArrowheads="1"/>
          </p:cNvPicPr>
          <p:nvPr/>
        </p:nvPicPr>
        <p:blipFill>
          <a:blip r:embed="rId3" cstate="print"/>
          <a:srcRect/>
          <a:stretch>
            <a:fillRect/>
          </a:stretch>
        </p:blipFill>
        <p:spPr bwMode="auto">
          <a:xfrm>
            <a:off x="2357422" y="1571612"/>
            <a:ext cx="4429156" cy="5072098"/>
          </a:xfrm>
          <a:prstGeom prst="rect">
            <a:avLst/>
          </a:prstGeom>
          <a:noFill/>
          <a:ln w="9525">
            <a:noFill/>
            <a:miter lim="800000"/>
            <a:headEnd/>
            <a:tailEnd/>
          </a:ln>
          <a:effectLst/>
        </p:spPr>
      </p:pic>
      <p:pic>
        <p:nvPicPr>
          <p:cNvPr id="6416388" name="Picture 4" descr="buergers%20foot%201"/>
          <p:cNvPicPr>
            <a:picLocks noChangeAspect="1" noChangeArrowheads="1"/>
          </p:cNvPicPr>
          <p:nvPr/>
        </p:nvPicPr>
        <p:blipFill>
          <a:blip r:embed="rId4" cstate="print"/>
          <a:srcRect/>
          <a:stretch>
            <a:fillRect/>
          </a:stretch>
        </p:blipFill>
        <p:spPr bwMode="auto">
          <a:xfrm>
            <a:off x="149578" y="1735139"/>
            <a:ext cx="2119489" cy="2232025"/>
          </a:xfrm>
          <a:prstGeom prst="rect">
            <a:avLst/>
          </a:prstGeom>
          <a:noFill/>
        </p:spPr>
      </p:pic>
      <p:pic>
        <p:nvPicPr>
          <p:cNvPr id="6416389" name="Picture 5" descr="3"/>
          <p:cNvPicPr>
            <a:picLocks noChangeAspect="1" noChangeArrowheads="1"/>
          </p:cNvPicPr>
          <p:nvPr/>
        </p:nvPicPr>
        <p:blipFill>
          <a:blip r:embed="rId5" cstate="print"/>
          <a:srcRect t="4164" r="51492" b="5901"/>
          <a:stretch>
            <a:fillRect/>
          </a:stretch>
        </p:blipFill>
        <p:spPr bwMode="auto">
          <a:xfrm>
            <a:off x="7052733" y="1506539"/>
            <a:ext cx="1728612" cy="2879725"/>
          </a:xfrm>
          <a:prstGeom prst="rect">
            <a:avLst/>
          </a:prstGeom>
          <a:noFill/>
        </p:spPr>
      </p:pic>
      <p:pic>
        <p:nvPicPr>
          <p:cNvPr id="6416390" name="Picture 6" descr="photo vasc"/>
          <p:cNvPicPr>
            <a:picLocks noChangeAspect="1" noChangeArrowheads="1"/>
          </p:cNvPicPr>
          <p:nvPr/>
        </p:nvPicPr>
        <p:blipFill>
          <a:blip r:embed="rId6" cstate="print">
            <a:lum contrast="36000"/>
          </a:blip>
          <a:srcRect l="26357" t="5627" r="20882" b="4637"/>
          <a:stretch>
            <a:fillRect/>
          </a:stretch>
        </p:blipFill>
        <p:spPr bwMode="auto">
          <a:xfrm>
            <a:off x="276578" y="4386263"/>
            <a:ext cx="1728612" cy="2303462"/>
          </a:xfrm>
          <a:prstGeom prst="rect">
            <a:avLst/>
          </a:prstGeom>
          <a:noFill/>
          <a:ln w="38100">
            <a:solidFill>
              <a:srgbClr val="000000"/>
            </a:solidFill>
            <a:miter lim="800000"/>
            <a:headEnd/>
            <a:tailEnd/>
          </a:ln>
        </p:spPr>
      </p:pic>
      <p:pic>
        <p:nvPicPr>
          <p:cNvPr id="6416391" name="Picture 7" descr="1"/>
          <p:cNvPicPr>
            <a:picLocks noChangeAspect="1" noChangeArrowheads="1"/>
          </p:cNvPicPr>
          <p:nvPr/>
        </p:nvPicPr>
        <p:blipFill>
          <a:blip r:embed="rId7" cstate="print"/>
          <a:srcRect l="5656" t="4591" r="20758" b="10747"/>
          <a:stretch>
            <a:fillRect/>
          </a:stretch>
        </p:blipFill>
        <p:spPr bwMode="auto">
          <a:xfrm>
            <a:off x="6659034" y="4508500"/>
            <a:ext cx="2305756" cy="2185988"/>
          </a:xfrm>
          <a:prstGeom prst="rect">
            <a:avLst/>
          </a:prstGeom>
          <a:noFill/>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416388"/>
                                        </p:tgtEl>
                                        <p:attrNameLst>
                                          <p:attrName>style.visibility</p:attrName>
                                        </p:attrNameLst>
                                      </p:cBhvr>
                                      <p:to>
                                        <p:strVal val="visible"/>
                                      </p:to>
                                    </p:set>
                                    <p:animEffect transition="in" filter="slide(fromBottom)">
                                      <p:cBhvr>
                                        <p:cTn id="7" dur="500"/>
                                        <p:tgtEl>
                                          <p:spTgt spid="641638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6416389"/>
                                        </p:tgtEl>
                                        <p:attrNameLst>
                                          <p:attrName>style.visibility</p:attrName>
                                        </p:attrNameLst>
                                      </p:cBhvr>
                                      <p:to>
                                        <p:strVal val="visible"/>
                                      </p:to>
                                    </p:set>
                                    <p:animEffect transition="in" filter="slide(fromBottom)">
                                      <p:cBhvr>
                                        <p:cTn id="12" dur="500"/>
                                        <p:tgtEl>
                                          <p:spTgt spid="641638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6416390"/>
                                        </p:tgtEl>
                                        <p:attrNameLst>
                                          <p:attrName>style.visibility</p:attrName>
                                        </p:attrNameLst>
                                      </p:cBhvr>
                                      <p:to>
                                        <p:strVal val="visible"/>
                                      </p:to>
                                    </p:set>
                                    <p:animEffect transition="in" filter="slide(fromBottom)">
                                      <p:cBhvr>
                                        <p:cTn id="17" dur="500"/>
                                        <p:tgtEl>
                                          <p:spTgt spid="6416390"/>
                                        </p:tgtEl>
                                      </p:cBhvr>
                                    </p:animEffect>
                                  </p:childTnLst>
                                </p:cTn>
                              </p:par>
                              <p:par>
                                <p:cTn id="18" presetID="12" presetClass="entr" presetSubtype="4" fill="hold" nodeType="withEffect">
                                  <p:stCondLst>
                                    <p:cond delay="0"/>
                                  </p:stCondLst>
                                  <p:childTnLst>
                                    <p:set>
                                      <p:cBhvr>
                                        <p:cTn id="19" dur="1" fill="hold">
                                          <p:stCondLst>
                                            <p:cond delay="0"/>
                                          </p:stCondLst>
                                        </p:cTn>
                                        <p:tgtEl>
                                          <p:spTgt spid="6416391"/>
                                        </p:tgtEl>
                                        <p:attrNameLst>
                                          <p:attrName>style.visibility</p:attrName>
                                        </p:attrNameLst>
                                      </p:cBhvr>
                                      <p:to>
                                        <p:strVal val="visible"/>
                                      </p:to>
                                    </p:set>
                                    <p:animEffect transition="in" filter="slide(fromBottom)">
                                      <p:cBhvr>
                                        <p:cTn id="20" dur="500"/>
                                        <p:tgtEl>
                                          <p:spTgt spid="64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Rectangle 4"/>
          <p:cNvSpPr>
            <a:spLocks noGrp="1" noRot="1" noChangeArrowheads="1"/>
          </p:cNvSpPr>
          <p:nvPr>
            <p:ph type="title"/>
          </p:nvPr>
        </p:nvSpPr>
        <p:spPr>
          <a:xfrm>
            <a:off x="468313" y="476250"/>
            <a:ext cx="8229600" cy="1143000"/>
          </a:xfrm>
        </p:spPr>
        <p:txBody>
          <a:bodyPr>
            <a:normAutofit/>
          </a:bodyPr>
          <a:lstStyle/>
          <a:p>
            <a:pPr eaLnBrk="1" hangingPunct="1">
              <a:defRPr/>
            </a:pPr>
            <a:r>
              <a:rPr lang="en-GB" sz="4000" b="1" dirty="0" smtClean="0"/>
              <a:t>What are the risk factors for PAD?</a:t>
            </a:r>
            <a:endParaRPr lang="en-US" sz="4000" b="1" dirty="0" smtClean="0"/>
          </a:p>
        </p:txBody>
      </p:sp>
      <p:sp>
        <p:nvSpPr>
          <p:cNvPr id="183302" name="Text Box 6"/>
          <p:cNvSpPr txBox="1">
            <a:spLocks noChangeArrowheads="1"/>
          </p:cNvSpPr>
          <p:nvPr/>
        </p:nvSpPr>
        <p:spPr bwMode="auto">
          <a:xfrm>
            <a:off x="250825" y="1700213"/>
            <a:ext cx="5183188" cy="1569660"/>
          </a:xfrm>
          <a:prstGeom prst="rect">
            <a:avLst/>
          </a:prstGeom>
          <a:noFill/>
          <a:ln w="12700" algn="ctr">
            <a:noFill/>
            <a:miter lim="800000"/>
            <a:headEnd/>
            <a:tailEnd/>
          </a:ln>
          <a:effectLst/>
        </p:spPr>
        <p:txBody>
          <a:bodyPr>
            <a:spAutoFit/>
          </a:bodyPr>
          <a:lstStyle/>
          <a:p>
            <a:pPr algn="l" rtl="0">
              <a:defRPr/>
            </a:pPr>
            <a:r>
              <a:rPr lang="en-US" sz="2400" b="0" dirty="0" smtClean="0">
                <a:solidFill>
                  <a:srgbClr val="FF6600"/>
                </a:solidFill>
                <a:effectLst>
                  <a:outerShdw blurRad="38100" dist="38100" dir="2700000" algn="tl">
                    <a:srgbClr val="000000"/>
                  </a:outerShdw>
                </a:effectLst>
                <a:cs typeface="Arial" charset="0"/>
              </a:rPr>
              <a:t>    Non-Modifiable </a:t>
            </a:r>
            <a:r>
              <a:rPr lang="en-US" sz="2400" b="0" dirty="0">
                <a:solidFill>
                  <a:srgbClr val="FF6600"/>
                </a:solidFill>
                <a:effectLst>
                  <a:outerShdw blurRad="38100" dist="38100" dir="2700000" algn="tl">
                    <a:srgbClr val="000000"/>
                  </a:outerShdw>
                </a:effectLst>
                <a:cs typeface="Arial" charset="0"/>
              </a:rPr>
              <a:t>Risk Factors:</a:t>
            </a:r>
          </a:p>
          <a:p>
            <a:pPr algn="l" rtl="0">
              <a:defRPr/>
            </a:pPr>
            <a:r>
              <a:rPr lang="en-US" sz="2400" b="0" dirty="0">
                <a:solidFill>
                  <a:schemeClr val="tx1"/>
                </a:solidFill>
                <a:effectLst>
                  <a:outerShdw blurRad="38100" dist="38100" dir="2700000" algn="tl">
                    <a:srgbClr val="000000"/>
                  </a:outerShdw>
                </a:effectLst>
                <a:cs typeface="Arial" charset="0"/>
              </a:rPr>
              <a:t>    Male gender</a:t>
            </a:r>
          </a:p>
          <a:p>
            <a:pPr algn="l" rtl="0">
              <a:defRPr/>
            </a:pPr>
            <a:r>
              <a:rPr lang="en-US" sz="2400" b="0" dirty="0">
                <a:solidFill>
                  <a:schemeClr val="tx1"/>
                </a:solidFill>
                <a:effectLst>
                  <a:outerShdw blurRad="38100" dist="38100" dir="2700000" algn="tl">
                    <a:srgbClr val="000000"/>
                  </a:outerShdw>
                </a:effectLst>
                <a:cs typeface="Arial" charset="0"/>
              </a:rPr>
              <a:t>    Advanced age</a:t>
            </a:r>
          </a:p>
          <a:p>
            <a:pPr algn="l" rtl="0">
              <a:defRPr/>
            </a:pPr>
            <a:r>
              <a:rPr lang="en-US" sz="2400" b="0" dirty="0">
                <a:solidFill>
                  <a:schemeClr val="tx1"/>
                </a:solidFill>
                <a:effectLst>
                  <a:outerShdw blurRad="38100" dist="38100" dir="2700000" algn="tl">
                    <a:srgbClr val="000000"/>
                  </a:outerShdw>
                </a:effectLst>
                <a:cs typeface="Arial" charset="0"/>
              </a:rPr>
              <a:t>    Family history</a:t>
            </a:r>
            <a:endParaRPr lang="en-US" sz="2400" dirty="0">
              <a:cs typeface="Arial" charset="0"/>
            </a:endParaRPr>
          </a:p>
        </p:txBody>
      </p:sp>
      <p:sp>
        <p:nvSpPr>
          <p:cNvPr id="183303" name="Text Box 7"/>
          <p:cNvSpPr txBox="1">
            <a:spLocks noChangeArrowheads="1"/>
          </p:cNvSpPr>
          <p:nvPr/>
        </p:nvSpPr>
        <p:spPr bwMode="auto">
          <a:xfrm>
            <a:off x="179388" y="3429000"/>
            <a:ext cx="5183187" cy="2308324"/>
          </a:xfrm>
          <a:prstGeom prst="rect">
            <a:avLst/>
          </a:prstGeom>
          <a:noFill/>
          <a:ln w="12700" algn="ctr">
            <a:noFill/>
            <a:miter lim="800000"/>
            <a:headEnd/>
            <a:tailEnd/>
          </a:ln>
          <a:effectLst/>
        </p:spPr>
        <p:txBody>
          <a:bodyPr>
            <a:spAutoFit/>
          </a:bodyPr>
          <a:lstStyle/>
          <a:p>
            <a:pPr algn="l" rtl="0">
              <a:defRPr/>
            </a:pPr>
            <a:r>
              <a:rPr lang="en-US" sz="2400" b="0" dirty="0" smtClean="0">
                <a:solidFill>
                  <a:srgbClr val="FF6600"/>
                </a:solidFill>
                <a:effectLst>
                  <a:outerShdw blurRad="38100" dist="38100" dir="2700000" algn="tl">
                    <a:srgbClr val="000000"/>
                  </a:outerShdw>
                </a:effectLst>
                <a:cs typeface="Arial" charset="0"/>
              </a:rPr>
              <a:t>      Modifiable </a:t>
            </a:r>
            <a:r>
              <a:rPr lang="en-US" sz="2400" b="0" dirty="0">
                <a:solidFill>
                  <a:srgbClr val="FF6600"/>
                </a:solidFill>
                <a:effectLst>
                  <a:outerShdw blurRad="38100" dist="38100" dir="2700000" algn="tl">
                    <a:srgbClr val="000000"/>
                  </a:outerShdw>
                </a:effectLst>
                <a:cs typeface="Arial" charset="0"/>
              </a:rPr>
              <a:t>Risk Factors:</a:t>
            </a:r>
          </a:p>
          <a:p>
            <a:pPr algn="l" rtl="0">
              <a:defRPr/>
            </a:pPr>
            <a:r>
              <a:rPr lang="en-US" sz="2400" b="0" dirty="0">
                <a:solidFill>
                  <a:schemeClr val="tx1"/>
                </a:solidFill>
                <a:effectLst>
                  <a:outerShdw blurRad="38100" dist="38100" dir="2700000" algn="tl">
                    <a:srgbClr val="000000"/>
                  </a:outerShdw>
                </a:effectLst>
                <a:cs typeface="Arial" charset="0"/>
              </a:rPr>
              <a:t> </a:t>
            </a:r>
            <a:r>
              <a:rPr lang="en-US" sz="2400" b="0" dirty="0" smtClean="0">
                <a:solidFill>
                  <a:schemeClr val="tx1"/>
                </a:solidFill>
                <a:effectLst>
                  <a:outerShdw blurRad="38100" dist="38100" dir="2700000" algn="tl">
                    <a:srgbClr val="000000"/>
                  </a:outerShdw>
                </a:effectLst>
                <a:cs typeface="Arial" charset="0"/>
              </a:rPr>
              <a:t>       </a:t>
            </a:r>
            <a:r>
              <a:rPr lang="en-US" sz="2400" b="0" dirty="0" smtClean="0">
                <a:solidFill>
                  <a:schemeClr val="accent1"/>
                </a:solidFill>
                <a:effectLst>
                  <a:outerShdw blurRad="38100" dist="38100" dir="2700000" algn="tl">
                    <a:srgbClr val="000000"/>
                  </a:outerShdw>
                </a:effectLst>
                <a:cs typeface="Arial" charset="0"/>
              </a:rPr>
              <a:t>Major </a:t>
            </a:r>
            <a:endParaRPr lang="en-US" sz="2400" b="0" dirty="0">
              <a:solidFill>
                <a:schemeClr val="accent1"/>
              </a:solidFill>
              <a:effectLst>
                <a:outerShdw blurRad="38100" dist="38100" dir="2700000" algn="tl">
                  <a:srgbClr val="000000"/>
                </a:outerShdw>
              </a:effectLst>
              <a:cs typeface="Arial" charset="0"/>
            </a:endParaRPr>
          </a:p>
          <a:p>
            <a:pPr algn="l" rtl="0">
              <a:defRPr/>
            </a:pPr>
            <a:r>
              <a:rPr lang="en-US" sz="2400" b="0" dirty="0">
                <a:solidFill>
                  <a:schemeClr val="tx1"/>
                </a:solidFill>
                <a:effectLst>
                  <a:outerShdw blurRad="38100" dist="38100" dir="2700000" algn="tl">
                    <a:srgbClr val="000000"/>
                  </a:outerShdw>
                </a:effectLst>
                <a:cs typeface="Arial" charset="0"/>
              </a:rPr>
              <a:t>         Smoking</a:t>
            </a:r>
          </a:p>
          <a:p>
            <a:pPr algn="l" rtl="0">
              <a:defRPr/>
            </a:pPr>
            <a:r>
              <a:rPr lang="en-US" sz="2400" b="0" dirty="0">
                <a:solidFill>
                  <a:schemeClr val="tx1"/>
                </a:solidFill>
                <a:effectLst>
                  <a:outerShdw blurRad="38100" dist="38100" dir="2700000" algn="tl">
                    <a:srgbClr val="000000"/>
                  </a:outerShdw>
                </a:effectLst>
                <a:cs typeface="Arial" charset="0"/>
              </a:rPr>
              <a:t>         Hypertension</a:t>
            </a:r>
          </a:p>
          <a:p>
            <a:pPr algn="l" rtl="0">
              <a:defRPr/>
            </a:pPr>
            <a:r>
              <a:rPr lang="en-US" sz="2400" b="0" dirty="0">
                <a:solidFill>
                  <a:schemeClr val="tx1"/>
                </a:solidFill>
                <a:effectLst>
                  <a:outerShdw blurRad="38100" dist="38100" dir="2700000" algn="tl">
                    <a:srgbClr val="000000"/>
                  </a:outerShdw>
                </a:effectLst>
                <a:cs typeface="Arial" charset="0"/>
              </a:rPr>
              <a:t>         Diabetes</a:t>
            </a:r>
          </a:p>
          <a:p>
            <a:pPr algn="l" rtl="0">
              <a:defRPr/>
            </a:pPr>
            <a:r>
              <a:rPr lang="en-US" sz="2400" b="0" dirty="0">
                <a:solidFill>
                  <a:schemeClr val="tx1"/>
                </a:solidFill>
                <a:effectLst>
                  <a:outerShdw blurRad="38100" dist="38100" dir="2700000" algn="tl">
                    <a:srgbClr val="000000"/>
                  </a:outerShdw>
                </a:effectLst>
                <a:cs typeface="Arial" charset="0"/>
              </a:rPr>
              <a:t>         </a:t>
            </a:r>
            <a:r>
              <a:rPr lang="en-US" sz="2400" b="0" dirty="0" err="1">
                <a:solidFill>
                  <a:schemeClr val="tx1"/>
                </a:solidFill>
                <a:effectLst>
                  <a:outerShdw blurRad="38100" dist="38100" dir="2700000" algn="tl">
                    <a:srgbClr val="000000"/>
                  </a:outerShdw>
                </a:effectLst>
                <a:cs typeface="Arial" charset="0"/>
              </a:rPr>
              <a:t>Hyperlipidemia</a:t>
            </a:r>
            <a:endParaRPr lang="en-US" sz="2400" b="0" dirty="0">
              <a:solidFill>
                <a:schemeClr val="tx1"/>
              </a:solidFill>
              <a:effectLst>
                <a:outerShdw blurRad="38100" dist="38100" dir="2700000" algn="tl">
                  <a:srgbClr val="000000"/>
                </a:outerShdw>
              </a:effectLst>
              <a:cs typeface="Arial" charset="0"/>
            </a:endParaRPr>
          </a:p>
        </p:txBody>
      </p:sp>
      <p:sp>
        <p:nvSpPr>
          <p:cNvPr id="183304" name="Text Box 8"/>
          <p:cNvSpPr txBox="1">
            <a:spLocks noChangeArrowheads="1"/>
          </p:cNvSpPr>
          <p:nvPr/>
        </p:nvSpPr>
        <p:spPr bwMode="auto">
          <a:xfrm>
            <a:off x="3779838" y="3860800"/>
            <a:ext cx="5183187" cy="1938992"/>
          </a:xfrm>
          <a:prstGeom prst="rect">
            <a:avLst/>
          </a:prstGeom>
          <a:noFill/>
          <a:ln w="12700" algn="ctr">
            <a:noFill/>
            <a:miter lim="800000"/>
            <a:headEnd/>
            <a:tailEnd/>
          </a:ln>
          <a:effectLst/>
        </p:spPr>
        <p:txBody>
          <a:bodyPr>
            <a:spAutoFit/>
          </a:bodyPr>
          <a:lstStyle/>
          <a:p>
            <a:pPr algn="l" rtl="0">
              <a:defRPr/>
            </a:pPr>
            <a:r>
              <a:rPr lang="en-US" sz="2400" b="0" dirty="0">
                <a:solidFill>
                  <a:schemeClr val="accent1"/>
                </a:solidFill>
                <a:effectLst>
                  <a:outerShdw blurRad="38100" dist="38100" dir="2700000" algn="tl">
                    <a:srgbClr val="000000"/>
                  </a:outerShdw>
                </a:effectLst>
                <a:cs typeface="Arial" charset="0"/>
              </a:rPr>
              <a:t>Minor</a:t>
            </a:r>
          </a:p>
          <a:p>
            <a:pPr algn="l" rtl="0">
              <a:defRPr/>
            </a:pPr>
            <a:r>
              <a:rPr lang="en-US" sz="2400" b="0" dirty="0">
                <a:solidFill>
                  <a:schemeClr val="tx1"/>
                </a:solidFill>
                <a:effectLst>
                  <a:outerShdw blurRad="38100" dist="38100" dir="2700000" algn="tl">
                    <a:srgbClr val="000000"/>
                  </a:outerShdw>
                </a:effectLst>
                <a:cs typeface="Arial" charset="0"/>
              </a:rPr>
              <a:t>      </a:t>
            </a:r>
            <a:r>
              <a:rPr lang="en-US" sz="2400" b="0" dirty="0" err="1">
                <a:solidFill>
                  <a:schemeClr val="tx1"/>
                </a:solidFill>
                <a:effectLst>
                  <a:outerShdw blurRad="38100" dist="38100" dir="2700000" algn="tl">
                    <a:srgbClr val="000000"/>
                  </a:outerShdw>
                </a:effectLst>
                <a:cs typeface="Arial" charset="0"/>
              </a:rPr>
              <a:t>Homocystenemia</a:t>
            </a:r>
            <a:endParaRPr lang="en-US" sz="2400" b="0" dirty="0">
              <a:solidFill>
                <a:schemeClr val="tx1"/>
              </a:solidFill>
              <a:effectLst>
                <a:outerShdw blurRad="38100" dist="38100" dir="2700000" algn="tl">
                  <a:srgbClr val="000000"/>
                </a:outerShdw>
              </a:effectLst>
              <a:cs typeface="Arial" charset="0"/>
            </a:endParaRPr>
          </a:p>
          <a:p>
            <a:pPr algn="l" rtl="0">
              <a:defRPr/>
            </a:pPr>
            <a:r>
              <a:rPr lang="en-US" sz="2400" b="0" dirty="0">
                <a:solidFill>
                  <a:schemeClr val="tx1"/>
                </a:solidFill>
                <a:effectLst>
                  <a:outerShdw blurRad="38100" dist="38100" dir="2700000" algn="tl">
                    <a:srgbClr val="000000"/>
                  </a:outerShdw>
                </a:effectLst>
                <a:cs typeface="Arial" charset="0"/>
              </a:rPr>
              <a:t>      Obesity</a:t>
            </a:r>
          </a:p>
          <a:p>
            <a:pPr algn="l" rtl="0">
              <a:defRPr/>
            </a:pPr>
            <a:r>
              <a:rPr lang="en-US" sz="2400" b="0" dirty="0">
                <a:solidFill>
                  <a:schemeClr val="tx1"/>
                </a:solidFill>
                <a:effectLst>
                  <a:outerShdw blurRad="38100" dist="38100" dir="2700000" algn="tl">
                    <a:srgbClr val="000000"/>
                  </a:outerShdw>
                </a:effectLst>
                <a:cs typeface="Arial" charset="0"/>
              </a:rPr>
              <a:t>      </a:t>
            </a:r>
            <a:r>
              <a:rPr lang="en-US" sz="2400" b="0" dirty="0" err="1">
                <a:solidFill>
                  <a:schemeClr val="tx1"/>
                </a:solidFill>
                <a:effectLst>
                  <a:outerShdw blurRad="38100" dist="38100" dir="2700000" algn="tl">
                    <a:srgbClr val="000000"/>
                  </a:outerShdw>
                </a:effectLst>
                <a:cs typeface="Arial" charset="0"/>
              </a:rPr>
              <a:t>Hypercoaguable</a:t>
            </a:r>
            <a:r>
              <a:rPr lang="en-US" sz="2400" b="0" dirty="0">
                <a:solidFill>
                  <a:schemeClr val="tx1"/>
                </a:solidFill>
                <a:effectLst>
                  <a:outerShdw blurRad="38100" dist="38100" dir="2700000" algn="tl">
                    <a:srgbClr val="000000"/>
                  </a:outerShdw>
                </a:effectLst>
                <a:cs typeface="Arial" charset="0"/>
              </a:rPr>
              <a:t> state</a:t>
            </a:r>
          </a:p>
          <a:p>
            <a:pPr algn="l" rtl="0">
              <a:defRPr/>
            </a:pPr>
            <a:r>
              <a:rPr lang="en-US" sz="2400" b="0" dirty="0">
                <a:solidFill>
                  <a:schemeClr val="tx1"/>
                </a:solidFill>
                <a:effectLst>
                  <a:outerShdw blurRad="38100" dist="38100" dir="2700000" algn="tl">
                    <a:srgbClr val="000000"/>
                  </a:outerShdw>
                </a:effectLst>
                <a:cs typeface="Arial" charset="0"/>
              </a:rPr>
              <a:t>      Physical inactivity</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3302"/>
                                        </p:tgtEl>
                                        <p:attrNameLst>
                                          <p:attrName>style.visibility</p:attrName>
                                        </p:attrNameLst>
                                      </p:cBhvr>
                                      <p:to>
                                        <p:strVal val="visible"/>
                                      </p:to>
                                    </p:set>
                                    <p:anim calcmode="lin" valueType="num">
                                      <p:cBhvr>
                                        <p:cTn id="7" dur="1000" fill="hold"/>
                                        <p:tgtEl>
                                          <p:spTgt spid="183302"/>
                                        </p:tgtEl>
                                        <p:attrNameLst>
                                          <p:attrName>ppt_w</p:attrName>
                                        </p:attrNameLst>
                                      </p:cBhvr>
                                      <p:tavLst>
                                        <p:tav tm="0">
                                          <p:val>
                                            <p:strVal val="#ppt_w*0.70"/>
                                          </p:val>
                                        </p:tav>
                                        <p:tav tm="100000">
                                          <p:val>
                                            <p:strVal val="#ppt_w"/>
                                          </p:val>
                                        </p:tav>
                                      </p:tavLst>
                                    </p:anim>
                                    <p:anim calcmode="lin" valueType="num">
                                      <p:cBhvr>
                                        <p:cTn id="8" dur="1000" fill="hold"/>
                                        <p:tgtEl>
                                          <p:spTgt spid="183302"/>
                                        </p:tgtEl>
                                        <p:attrNameLst>
                                          <p:attrName>ppt_h</p:attrName>
                                        </p:attrNameLst>
                                      </p:cBhvr>
                                      <p:tavLst>
                                        <p:tav tm="0">
                                          <p:val>
                                            <p:strVal val="#ppt_h"/>
                                          </p:val>
                                        </p:tav>
                                        <p:tav tm="100000">
                                          <p:val>
                                            <p:strVal val="#ppt_h"/>
                                          </p:val>
                                        </p:tav>
                                      </p:tavLst>
                                    </p:anim>
                                    <p:animEffect transition="in" filter="fade">
                                      <p:cBhvr>
                                        <p:cTn id="9" dur="1000"/>
                                        <p:tgtEl>
                                          <p:spTgt spid="18330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83303"/>
                                        </p:tgtEl>
                                        <p:attrNameLst>
                                          <p:attrName>style.visibility</p:attrName>
                                        </p:attrNameLst>
                                      </p:cBhvr>
                                      <p:to>
                                        <p:strVal val="visible"/>
                                      </p:to>
                                    </p:set>
                                    <p:anim calcmode="lin" valueType="num">
                                      <p:cBhvr>
                                        <p:cTn id="14" dur="1000" fill="hold"/>
                                        <p:tgtEl>
                                          <p:spTgt spid="183303"/>
                                        </p:tgtEl>
                                        <p:attrNameLst>
                                          <p:attrName>ppt_w</p:attrName>
                                        </p:attrNameLst>
                                      </p:cBhvr>
                                      <p:tavLst>
                                        <p:tav tm="0">
                                          <p:val>
                                            <p:strVal val="#ppt_w*0.70"/>
                                          </p:val>
                                        </p:tav>
                                        <p:tav tm="100000">
                                          <p:val>
                                            <p:strVal val="#ppt_w"/>
                                          </p:val>
                                        </p:tav>
                                      </p:tavLst>
                                    </p:anim>
                                    <p:anim calcmode="lin" valueType="num">
                                      <p:cBhvr>
                                        <p:cTn id="15" dur="1000" fill="hold"/>
                                        <p:tgtEl>
                                          <p:spTgt spid="183303"/>
                                        </p:tgtEl>
                                        <p:attrNameLst>
                                          <p:attrName>ppt_h</p:attrName>
                                        </p:attrNameLst>
                                      </p:cBhvr>
                                      <p:tavLst>
                                        <p:tav tm="0">
                                          <p:val>
                                            <p:strVal val="#ppt_h"/>
                                          </p:val>
                                        </p:tav>
                                        <p:tav tm="100000">
                                          <p:val>
                                            <p:strVal val="#ppt_h"/>
                                          </p:val>
                                        </p:tav>
                                      </p:tavLst>
                                    </p:anim>
                                    <p:animEffect transition="in" filter="fade">
                                      <p:cBhvr>
                                        <p:cTn id="16" dur="1000"/>
                                        <p:tgtEl>
                                          <p:spTgt spid="183303"/>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83304"/>
                                        </p:tgtEl>
                                        <p:attrNameLst>
                                          <p:attrName>style.visibility</p:attrName>
                                        </p:attrNameLst>
                                      </p:cBhvr>
                                      <p:to>
                                        <p:strVal val="visible"/>
                                      </p:to>
                                    </p:set>
                                    <p:anim calcmode="lin" valueType="num">
                                      <p:cBhvr>
                                        <p:cTn id="21" dur="1000" fill="hold"/>
                                        <p:tgtEl>
                                          <p:spTgt spid="183304"/>
                                        </p:tgtEl>
                                        <p:attrNameLst>
                                          <p:attrName>ppt_w</p:attrName>
                                        </p:attrNameLst>
                                      </p:cBhvr>
                                      <p:tavLst>
                                        <p:tav tm="0">
                                          <p:val>
                                            <p:strVal val="#ppt_w*0.70"/>
                                          </p:val>
                                        </p:tav>
                                        <p:tav tm="100000">
                                          <p:val>
                                            <p:strVal val="#ppt_w"/>
                                          </p:val>
                                        </p:tav>
                                      </p:tavLst>
                                    </p:anim>
                                    <p:anim calcmode="lin" valueType="num">
                                      <p:cBhvr>
                                        <p:cTn id="22" dur="1000" fill="hold"/>
                                        <p:tgtEl>
                                          <p:spTgt spid="183304"/>
                                        </p:tgtEl>
                                        <p:attrNameLst>
                                          <p:attrName>ppt_h</p:attrName>
                                        </p:attrNameLst>
                                      </p:cBhvr>
                                      <p:tavLst>
                                        <p:tav tm="0">
                                          <p:val>
                                            <p:strVal val="#ppt_h"/>
                                          </p:val>
                                        </p:tav>
                                        <p:tav tm="100000">
                                          <p:val>
                                            <p:strVal val="#ppt_h"/>
                                          </p:val>
                                        </p:tav>
                                      </p:tavLst>
                                    </p:anim>
                                    <p:animEffect transition="in" filter="fade">
                                      <p:cBhvr>
                                        <p:cTn id="23" dur="1000"/>
                                        <p:tgtEl>
                                          <p:spTgt spid="183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302" grpId="0"/>
      <p:bldP spid="183303" grpId="0"/>
      <p:bldP spid="18330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Peripheral Vascular Disease Causes</a:t>
            </a:r>
            <a:endParaRPr lang="ar-SA" sz="3200" dirty="0"/>
          </a:p>
        </p:txBody>
      </p:sp>
      <p:sp>
        <p:nvSpPr>
          <p:cNvPr id="3" name="Content Placeholder 2"/>
          <p:cNvSpPr>
            <a:spLocks noGrp="1"/>
          </p:cNvSpPr>
          <p:nvPr>
            <p:ph idx="1"/>
          </p:nvPr>
        </p:nvSpPr>
        <p:spPr>
          <a:xfrm>
            <a:off x="899592" y="1240760"/>
            <a:ext cx="7772400" cy="5212576"/>
          </a:xfrm>
        </p:spPr>
        <p:txBody>
          <a:bodyPr>
            <a:normAutofit fontScale="70000" lnSpcReduction="20000"/>
          </a:bodyPr>
          <a:lstStyle/>
          <a:p>
            <a:pPr algn="just" rtl="0"/>
            <a:r>
              <a:rPr lang="en-US" dirty="0" smtClean="0">
                <a:solidFill>
                  <a:srgbClr val="FF0000"/>
                </a:solidFill>
              </a:rPr>
              <a:t>atherosclerosis</a:t>
            </a:r>
            <a:r>
              <a:rPr lang="en-US" dirty="0" smtClean="0"/>
              <a:t>.</a:t>
            </a:r>
            <a:endParaRPr lang="ar-SA" dirty="0" smtClean="0"/>
          </a:p>
          <a:p>
            <a:pPr marL="0" indent="0" algn="just" rtl="0">
              <a:buNone/>
            </a:pPr>
            <a:r>
              <a:rPr lang="en-US" dirty="0" smtClean="0"/>
              <a:t> </a:t>
            </a:r>
            <a:endParaRPr lang="ar-SA" dirty="0" smtClean="0"/>
          </a:p>
          <a:p>
            <a:pPr marL="0" indent="0" algn="just" rtl="0">
              <a:buNone/>
            </a:pPr>
            <a:endParaRPr lang="ar-SA" dirty="0"/>
          </a:p>
          <a:p>
            <a:pPr marL="0" indent="0" algn="just" rtl="0">
              <a:buNone/>
            </a:pPr>
            <a:endParaRPr lang="ar-SA" dirty="0" smtClean="0"/>
          </a:p>
          <a:p>
            <a:pPr marL="0" indent="0" algn="just" rtl="0">
              <a:buNone/>
            </a:pPr>
            <a:endParaRPr lang="en-US" dirty="0" smtClean="0"/>
          </a:p>
          <a:p>
            <a:pPr algn="l" rtl="0"/>
            <a:r>
              <a:rPr lang="en-US" dirty="0" smtClean="0">
                <a:solidFill>
                  <a:srgbClr val="FF0000"/>
                </a:solidFill>
              </a:rPr>
              <a:t>Blood block</a:t>
            </a:r>
            <a:r>
              <a:rPr lang="en-US" dirty="0" smtClean="0"/>
              <a:t>:  can block a blood vessel  (thrombus/emboli).</a:t>
            </a:r>
            <a:endParaRPr lang="ar-SA" dirty="0" smtClean="0"/>
          </a:p>
          <a:p>
            <a:pPr algn="l" rtl="0"/>
            <a:endParaRPr lang="en-US" dirty="0" smtClean="0"/>
          </a:p>
          <a:p>
            <a:pPr algn="l" rtl="0"/>
            <a:r>
              <a:rPr lang="en-US" dirty="0" smtClean="0">
                <a:solidFill>
                  <a:srgbClr val="FF0000"/>
                </a:solidFill>
              </a:rPr>
              <a:t>Diabetes</a:t>
            </a:r>
            <a:r>
              <a:rPr lang="en-US" dirty="0" smtClean="0"/>
              <a:t>: Over the long term can damage blood vessels </a:t>
            </a:r>
            <a:endParaRPr lang="ar-SA" dirty="0" smtClean="0"/>
          </a:p>
          <a:p>
            <a:pPr algn="l" rtl="0"/>
            <a:endParaRPr lang="ar-SA" dirty="0" smtClean="0"/>
          </a:p>
          <a:p>
            <a:pPr algn="l" rtl="0"/>
            <a:r>
              <a:rPr lang="en-US" dirty="0">
                <a:solidFill>
                  <a:srgbClr val="FF0000"/>
                </a:solidFill>
              </a:rPr>
              <a:t>Inflammation </a:t>
            </a:r>
            <a:r>
              <a:rPr lang="en-US" dirty="0"/>
              <a:t>of the arteries: This condition is called </a:t>
            </a:r>
            <a:r>
              <a:rPr lang="en-US" dirty="0">
                <a:solidFill>
                  <a:srgbClr val="FF0000"/>
                </a:solidFill>
              </a:rPr>
              <a:t>arteritis</a:t>
            </a:r>
            <a:r>
              <a:rPr lang="en-US" dirty="0"/>
              <a:t> and can cause narrowing or weakening of the arteries. </a:t>
            </a:r>
          </a:p>
          <a:p>
            <a:pPr marL="0" indent="0" algn="l" rtl="0">
              <a:buNone/>
            </a:pPr>
            <a:r>
              <a:rPr lang="en-US" dirty="0" smtClean="0"/>
              <a:t/>
            </a:r>
            <a:br>
              <a:rPr lang="en-US" dirty="0" smtClean="0"/>
            </a:br>
            <a:r>
              <a:rPr lang="en-US" dirty="0" smtClean="0"/>
              <a:t/>
            </a:r>
            <a:br>
              <a:rPr lang="en-US" dirty="0" smtClean="0"/>
            </a:br>
            <a:r>
              <a:rPr lang="en-US" dirty="0" smtClean="0"/>
              <a:t> </a:t>
            </a:r>
            <a:br>
              <a:rPr lang="en-US" dirty="0" smtClean="0"/>
            </a:br>
            <a:endParaRPr lang="ar-SA" dirty="0"/>
          </a:p>
        </p:txBody>
      </p:sp>
      <p:pic>
        <p:nvPicPr>
          <p:cNvPr id="7" name="Picture 3" descr="Atherosclerosis"/>
          <p:cNvPicPr>
            <a:picLocks noChangeAspect="1" noChangeArrowheads="1"/>
          </p:cNvPicPr>
          <p:nvPr/>
        </p:nvPicPr>
        <p:blipFill>
          <a:blip r:embed="rId2" cstate="print"/>
          <a:srcRect l="4129" t="12828" b="31393"/>
          <a:stretch>
            <a:fillRect/>
          </a:stretch>
        </p:blipFill>
        <p:spPr bwMode="auto">
          <a:xfrm>
            <a:off x="984044" y="1556792"/>
            <a:ext cx="8143932" cy="12241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Peripheral Vascular Disease Causes</a:t>
            </a:r>
            <a:endParaRPr lang="ar-SA" sz="3200" dirty="0"/>
          </a:p>
        </p:txBody>
      </p:sp>
      <p:sp>
        <p:nvSpPr>
          <p:cNvPr id="3" name="Content Placeholder 2"/>
          <p:cNvSpPr>
            <a:spLocks noGrp="1"/>
          </p:cNvSpPr>
          <p:nvPr>
            <p:ph idx="1"/>
          </p:nvPr>
        </p:nvSpPr>
        <p:spPr>
          <a:xfrm>
            <a:off x="914400" y="1214422"/>
            <a:ext cx="7772400" cy="5141138"/>
          </a:xfrm>
        </p:spPr>
        <p:txBody>
          <a:bodyPr>
            <a:normAutofit/>
          </a:bodyPr>
          <a:lstStyle/>
          <a:p>
            <a:pPr algn="just" rtl="0"/>
            <a:r>
              <a:rPr lang="en-US" dirty="0" smtClean="0">
                <a:solidFill>
                  <a:srgbClr val="FF0000"/>
                </a:solidFill>
              </a:rPr>
              <a:t>Infection</a:t>
            </a:r>
            <a:r>
              <a:rPr lang="en-US" dirty="0" smtClean="0"/>
              <a:t>: The inflammation and scarring caused by infection can block, narrow, or weaken blood vessels.</a:t>
            </a:r>
          </a:p>
          <a:p>
            <a:pPr algn="just" rtl="0"/>
            <a:r>
              <a:rPr lang="en-US" dirty="0" smtClean="0">
                <a:solidFill>
                  <a:srgbClr val="FF0000"/>
                </a:solidFill>
              </a:rPr>
              <a:t>Structural defects </a:t>
            </a:r>
            <a:r>
              <a:rPr lang="en-US" dirty="0" smtClean="0"/>
              <a:t>can cause narrowing. Most of these cases are </a:t>
            </a:r>
            <a:r>
              <a:rPr lang="en-US" dirty="0" smtClean="0">
                <a:hlinkClick r:id="rId2" action="ppaction://hlinkfile"/>
              </a:rPr>
              <a:t>acquired</a:t>
            </a:r>
            <a:r>
              <a:rPr lang="en-US" dirty="0" smtClean="0"/>
              <a:t> at birth, and the cause remains unknown.</a:t>
            </a:r>
          </a:p>
          <a:p>
            <a:pPr algn="just" rtl="0"/>
            <a:r>
              <a:rPr lang="en-US" dirty="0" smtClean="0">
                <a:solidFill>
                  <a:srgbClr val="FF0000"/>
                </a:solidFill>
              </a:rPr>
              <a:t>Injury </a:t>
            </a:r>
            <a:r>
              <a:rPr lang="en-US" dirty="0" smtClean="0"/>
              <a:t>Blood vessels can be injured in an accident </a:t>
            </a:r>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p:txBody>
          <a:bodyPr/>
          <a:lstStyle/>
          <a:p>
            <a:pPr eaLnBrk="1" hangingPunct="1">
              <a:defRPr/>
            </a:pPr>
            <a:r>
              <a:rPr lang="en-GB" b="1" dirty="0" smtClean="0"/>
              <a:t>How do we diagnose PAD?</a:t>
            </a:r>
          </a:p>
        </p:txBody>
      </p:sp>
      <p:sp>
        <p:nvSpPr>
          <p:cNvPr id="98310" name="Text Box 6"/>
          <p:cNvSpPr txBox="1">
            <a:spLocks noChangeArrowheads="1"/>
          </p:cNvSpPr>
          <p:nvPr/>
        </p:nvSpPr>
        <p:spPr bwMode="auto">
          <a:xfrm>
            <a:off x="0" y="3068638"/>
            <a:ext cx="8137525" cy="4235006"/>
          </a:xfrm>
          <a:prstGeom prst="rect">
            <a:avLst/>
          </a:prstGeom>
          <a:noFill/>
          <a:ln w="12700" algn="ctr">
            <a:noFill/>
            <a:miter lim="800000"/>
            <a:headEnd/>
            <a:tailEnd/>
          </a:ln>
          <a:effectLst/>
        </p:spPr>
        <p:txBody>
          <a:bodyPr>
            <a:spAutoFit/>
          </a:bodyPr>
          <a:lstStyle/>
          <a:p>
            <a:pPr algn="just" rtl="0">
              <a:defRPr/>
            </a:pPr>
            <a:r>
              <a:rPr lang="en-US" sz="2000" b="0" dirty="0" smtClean="0">
                <a:effectLst>
                  <a:outerShdw blurRad="38100" dist="38100" dir="2700000" algn="tl">
                    <a:srgbClr val="000000"/>
                  </a:outerShdw>
                </a:effectLst>
                <a:cs typeface="Arial" charset="0"/>
              </a:rPr>
              <a:t>Capillary filling time</a:t>
            </a:r>
            <a:r>
              <a:rPr lang="en-US" sz="2000" b="0" dirty="0" smtClean="0">
                <a:solidFill>
                  <a:schemeClr val="accent1"/>
                </a:solidFill>
                <a:effectLst>
                  <a:outerShdw blurRad="38100" dist="38100" dir="2700000" algn="tl">
                    <a:srgbClr val="000000"/>
                  </a:outerShdw>
                </a:effectLst>
                <a:cs typeface="Arial" charset="0"/>
              </a:rPr>
              <a:t>:(2-3sec in worm day to 5sec in cold one)</a:t>
            </a:r>
          </a:p>
          <a:p>
            <a:pPr algn="just" rtl="0">
              <a:defRPr/>
            </a:pPr>
            <a:r>
              <a:rPr lang="en-US" sz="2000" b="1" dirty="0" smtClean="0"/>
              <a:t>Test for </a:t>
            </a:r>
            <a:r>
              <a:rPr lang="en-US" sz="2000" b="1" dirty="0" err="1" smtClean="0"/>
              <a:t>rubor</a:t>
            </a:r>
            <a:endParaRPr lang="en-US" sz="2000" b="1" dirty="0" smtClean="0"/>
          </a:p>
          <a:p>
            <a:pPr algn="just" rtl="0">
              <a:defRPr/>
            </a:pPr>
            <a:r>
              <a:rPr lang="en-GB" sz="3200" dirty="0" smtClean="0">
                <a:solidFill>
                  <a:schemeClr val="accent1"/>
                </a:solidFill>
                <a:effectLst>
                  <a:outerShdw blurRad="38100" dist="38100" dir="2700000" algn="tl">
                    <a:srgbClr val="000000"/>
                  </a:outerShdw>
                </a:effectLst>
                <a:cs typeface="Arial" charset="0"/>
              </a:rPr>
              <a:t>Non-invasive tests</a:t>
            </a:r>
            <a:endParaRPr lang="en-US" sz="3200" dirty="0" smtClean="0">
              <a:solidFill>
                <a:schemeClr val="accent1"/>
              </a:solidFill>
              <a:effectLst>
                <a:outerShdw blurRad="38100" dist="38100" dir="2700000" algn="tl">
                  <a:srgbClr val="000000"/>
                </a:outerShdw>
              </a:effectLst>
              <a:cs typeface="Arial" charset="0"/>
            </a:endParaRPr>
          </a:p>
          <a:p>
            <a:pPr algn="just" rtl="0">
              <a:defRPr/>
            </a:pPr>
            <a:r>
              <a:rPr lang="en-US" sz="2000" b="0" dirty="0" smtClean="0">
                <a:solidFill>
                  <a:schemeClr val="accent1"/>
                </a:solidFill>
                <a:effectLst>
                  <a:outerShdw blurRad="38100" dist="38100" dir="2700000" algn="tl">
                    <a:srgbClr val="000000"/>
                  </a:outerShdw>
                </a:effectLst>
                <a:cs typeface="Arial" charset="0"/>
              </a:rPr>
              <a:t> </a:t>
            </a:r>
            <a:r>
              <a:rPr lang="en-US" sz="2000" b="0" dirty="0" smtClean="0">
                <a:solidFill>
                  <a:schemeClr val="tx1"/>
                </a:solidFill>
                <a:effectLst>
                  <a:outerShdw blurRad="38100" dist="38100" dir="2700000" algn="tl">
                    <a:srgbClr val="000000"/>
                  </a:outerShdw>
                </a:effectLst>
                <a:cs typeface="Arial" charset="0"/>
              </a:rPr>
              <a:t>ABI(</a:t>
            </a:r>
            <a:r>
              <a:rPr lang="en-GB" sz="2000" dirty="0" smtClean="0"/>
              <a:t>Ankle Brachial Index)</a:t>
            </a:r>
            <a:r>
              <a:rPr lang="en-US" sz="2000" b="0" dirty="0" smtClean="0">
                <a:effectLst>
                  <a:outerShdw blurRad="38100" dist="38100" dir="2700000" algn="tl">
                    <a:srgbClr val="000000"/>
                  </a:outerShdw>
                </a:effectLst>
                <a:cs typeface="Arial" charset="0"/>
              </a:rPr>
              <a:t> </a:t>
            </a:r>
            <a:r>
              <a:rPr lang="en-US" sz="2000" b="0" dirty="0" smtClean="0">
                <a:solidFill>
                  <a:schemeClr val="tx1"/>
                </a:solidFill>
                <a:effectLst>
                  <a:outerShdw blurRad="38100" dist="38100" dir="2700000" algn="tl">
                    <a:srgbClr val="000000"/>
                  </a:outerShdw>
                </a:effectLst>
                <a:cs typeface="Arial" charset="0"/>
              </a:rPr>
              <a:t>measurement</a:t>
            </a:r>
          </a:p>
          <a:p>
            <a:pPr algn="just" rtl="0">
              <a:defRPr/>
            </a:pPr>
            <a:r>
              <a:rPr lang="en-US" sz="2000" b="1" dirty="0" smtClean="0"/>
              <a:t>Segmental Pressures</a:t>
            </a:r>
          </a:p>
          <a:p>
            <a:pPr marL="0" lvl="1" algn="just" rtl="0">
              <a:defRPr/>
            </a:pPr>
            <a:r>
              <a:rPr lang="en-US" b="1" dirty="0" smtClean="0"/>
              <a:t>Exercise Test</a:t>
            </a:r>
          </a:p>
          <a:p>
            <a:pPr marL="0" lvl="1" algn="just" rtl="0">
              <a:defRPr/>
            </a:pPr>
            <a:r>
              <a:rPr lang="en-US" sz="2000" b="1" dirty="0" smtClean="0"/>
              <a:t>Doppler &amp; duplex ultrasound</a:t>
            </a:r>
            <a:r>
              <a:rPr lang="en-GB" sz="2000" b="1" dirty="0" smtClean="0">
                <a:solidFill>
                  <a:schemeClr val="tx1"/>
                </a:solidFill>
                <a:effectLst>
                  <a:outerShdw blurRad="38100" dist="38100" dir="2700000" algn="tl">
                    <a:srgbClr val="000000"/>
                  </a:outerShdw>
                </a:effectLst>
                <a:cs typeface="Arial" charset="0"/>
              </a:rPr>
              <a:t>,</a:t>
            </a:r>
          </a:p>
          <a:p>
            <a:pPr marL="0" lvl="1" algn="just" rtl="0">
              <a:defRPr/>
            </a:pPr>
            <a:r>
              <a:rPr lang="en-GB" sz="2000" b="1" dirty="0" smtClean="0">
                <a:solidFill>
                  <a:schemeClr val="tx1"/>
                </a:solidFill>
                <a:effectLst>
                  <a:outerShdw blurRad="38100" dist="38100" dir="2700000" algn="tl">
                    <a:srgbClr val="000000"/>
                  </a:outerShdw>
                </a:effectLst>
                <a:cs typeface="Arial" charset="0"/>
              </a:rPr>
              <a:t> MR</a:t>
            </a:r>
            <a:r>
              <a:rPr lang="en-US" sz="2000" b="1" dirty="0" smtClean="0"/>
              <a:t> angiography</a:t>
            </a:r>
            <a:r>
              <a:rPr lang="en-GB" sz="2000" b="0" dirty="0" smtClean="0">
                <a:solidFill>
                  <a:schemeClr val="tx1"/>
                </a:solidFill>
                <a:effectLst>
                  <a:outerShdw blurRad="38100" dist="38100" dir="2700000" algn="tl">
                    <a:srgbClr val="000000"/>
                  </a:outerShdw>
                </a:effectLst>
                <a:cs typeface="Arial" charset="0"/>
              </a:rPr>
              <a:t>.</a:t>
            </a:r>
            <a:endParaRPr lang="en-GB" sz="2000" b="0" dirty="0">
              <a:solidFill>
                <a:schemeClr val="tx1"/>
              </a:solidFill>
              <a:effectLst>
                <a:outerShdw blurRad="38100" dist="38100" dir="2700000" algn="tl">
                  <a:srgbClr val="000000"/>
                </a:outerShdw>
              </a:effectLst>
              <a:cs typeface="Arial" charset="0"/>
            </a:endParaRPr>
          </a:p>
          <a:p>
            <a:pPr marL="0" lvl="1" algn="just" rtl="0">
              <a:defRPr/>
            </a:pPr>
            <a:r>
              <a:rPr lang="en-GB" sz="2000" b="0" dirty="0">
                <a:solidFill>
                  <a:schemeClr val="tx1"/>
                </a:solidFill>
                <a:effectLst>
                  <a:outerShdw blurRad="38100" dist="38100" dir="2700000" algn="tl">
                    <a:srgbClr val="000000"/>
                  </a:outerShdw>
                </a:effectLst>
                <a:cs typeface="Arial" charset="0"/>
              </a:rPr>
              <a:t>  </a:t>
            </a:r>
            <a:r>
              <a:rPr lang="en-GB" sz="3200" dirty="0" smtClean="0">
                <a:solidFill>
                  <a:schemeClr val="accent1"/>
                </a:solidFill>
                <a:effectLst>
                  <a:outerShdw blurRad="38100" dist="38100" dir="2700000" algn="tl">
                    <a:srgbClr val="000000"/>
                  </a:outerShdw>
                </a:effectLst>
                <a:cs typeface="Arial" charset="0"/>
              </a:rPr>
              <a:t>Invasive </a:t>
            </a:r>
            <a:r>
              <a:rPr lang="en-GB" sz="3200" dirty="0">
                <a:solidFill>
                  <a:schemeClr val="accent1"/>
                </a:solidFill>
                <a:effectLst>
                  <a:outerShdw blurRad="38100" dist="38100" dir="2700000" algn="tl">
                    <a:srgbClr val="000000"/>
                  </a:outerShdw>
                </a:effectLst>
                <a:cs typeface="Arial" charset="0"/>
              </a:rPr>
              <a:t>test</a:t>
            </a:r>
            <a:r>
              <a:rPr lang="en-GB" sz="2000" b="0" dirty="0">
                <a:solidFill>
                  <a:schemeClr val="tx1"/>
                </a:solidFill>
                <a:effectLst>
                  <a:outerShdw blurRad="38100" dist="38100" dir="2700000" algn="tl">
                    <a:srgbClr val="000000"/>
                  </a:outerShdw>
                </a:effectLst>
                <a:cs typeface="Arial" charset="0"/>
              </a:rPr>
              <a:t> </a:t>
            </a:r>
            <a:r>
              <a:rPr lang="en-GB" sz="2000" b="0" dirty="0" smtClean="0">
                <a:solidFill>
                  <a:schemeClr val="tx1"/>
                </a:solidFill>
                <a:effectLst>
                  <a:outerShdw blurRad="38100" dist="38100" dir="2700000" algn="tl">
                    <a:srgbClr val="000000"/>
                  </a:outerShdw>
                </a:effectLst>
                <a:cs typeface="Arial" charset="0"/>
              </a:rPr>
              <a:t>(</a:t>
            </a:r>
            <a:r>
              <a:rPr lang="en-US" sz="2000" dirty="0" smtClean="0">
                <a:effectLst>
                  <a:outerShdw blurRad="38100" dist="38100" dir="2700000" algn="tl">
                    <a:srgbClr val="000000"/>
                  </a:outerShdw>
                </a:effectLst>
                <a:cs typeface="Arial" charset="0"/>
              </a:rPr>
              <a:t>Contrast</a:t>
            </a:r>
            <a:r>
              <a:rPr lang="en-US" sz="1200" dirty="0" smtClean="0"/>
              <a:t> </a:t>
            </a:r>
            <a:r>
              <a:rPr lang="en-US" sz="2000" dirty="0" err="1" smtClean="0">
                <a:effectLst>
                  <a:outerShdw blurRad="38100" dist="38100" dir="2700000" algn="tl">
                    <a:srgbClr val="000000"/>
                  </a:outerShdw>
                </a:effectLst>
                <a:cs typeface="Arial" charset="0"/>
              </a:rPr>
              <a:t>arteriography</a:t>
            </a:r>
            <a:r>
              <a:rPr lang="en-US" sz="2000" dirty="0" smtClean="0">
                <a:effectLst>
                  <a:outerShdw blurRad="38100" dist="38100" dir="2700000" algn="tl">
                    <a:srgbClr val="000000"/>
                  </a:outerShdw>
                </a:effectLst>
                <a:cs typeface="Arial" charset="0"/>
              </a:rPr>
              <a:t>)</a:t>
            </a:r>
          </a:p>
          <a:p>
            <a:pPr algn="just" rtl="0">
              <a:defRPr/>
            </a:pPr>
            <a:endParaRPr lang="en-GB" sz="3200" dirty="0" smtClean="0">
              <a:effectLst>
                <a:outerShdw blurRad="38100" dist="38100" dir="2700000" algn="tl">
                  <a:srgbClr val="000000"/>
                </a:outerShdw>
              </a:effectLst>
              <a:cs typeface="Arial" charset="0"/>
            </a:endParaRPr>
          </a:p>
          <a:p>
            <a:pPr eaLnBrk="1" hangingPunct="1">
              <a:lnSpc>
                <a:spcPct val="90000"/>
              </a:lnSpc>
              <a:spcBef>
                <a:spcPct val="20000"/>
              </a:spcBef>
              <a:buClr>
                <a:schemeClr val="hlink"/>
              </a:buClr>
              <a:buSzPct val="70000"/>
              <a:buFont typeface="Wingdings" pitchFamily="2" charset="2"/>
              <a:buNone/>
              <a:defRPr/>
            </a:pPr>
            <a:endParaRPr lang="en-US" sz="3200" b="0" dirty="0">
              <a:solidFill>
                <a:schemeClr val="tx1"/>
              </a:solidFill>
              <a:effectLst>
                <a:outerShdw blurRad="38100" dist="38100" dir="2700000" algn="tl">
                  <a:srgbClr val="000000"/>
                </a:outerShdw>
              </a:effectLst>
              <a:cs typeface="Arial" charset="0"/>
            </a:endParaRPr>
          </a:p>
        </p:txBody>
      </p:sp>
      <p:sp>
        <p:nvSpPr>
          <p:cNvPr id="98312" name="Text Box 8"/>
          <p:cNvSpPr txBox="1">
            <a:spLocks noChangeArrowheads="1"/>
          </p:cNvSpPr>
          <p:nvPr/>
        </p:nvSpPr>
        <p:spPr bwMode="auto">
          <a:xfrm>
            <a:off x="0" y="5084763"/>
            <a:ext cx="4610100" cy="1618905"/>
          </a:xfrm>
          <a:prstGeom prst="rect">
            <a:avLst/>
          </a:prstGeom>
          <a:noFill/>
          <a:ln w="12700" algn="ctr">
            <a:noFill/>
            <a:miter lim="800000"/>
            <a:headEnd/>
            <a:tailEnd/>
          </a:ln>
          <a:effectLst/>
        </p:spPr>
        <p:txBody>
          <a:bodyPr>
            <a:spAutoFit/>
          </a:bodyPr>
          <a:lstStyle/>
          <a:p>
            <a:pPr>
              <a:defRPr/>
            </a:pPr>
            <a:r>
              <a:rPr lang="en-US" sz="3200" b="0" dirty="0">
                <a:solidFill>
                  <a:schemeClr val="accent1"/>
                </a:solidFill>
                <a:effectLst>
                  <a:outerShdw blurRad="38100" dist="38100" dir="2700000" algn="tl">
                    <a:srgbClr val="000000"/>
                  </a:outerShdw>
                </a:effectLst>
                <a:cs typeface="Arial" charset="0"/>
              </a:rPr>
              <a:t>        </a:t>
            </a:r>
          </a:p>
          <a:p>
            <a:pPr>
              <a:defRPr/>
            </a:pPr>
            <a:r>
              <a:rPr lang="en-US" sz="3200" b="0" dirty="0" smtClean="0">
                <a:solidFill>
                  <a:schemeClr val="accent1"/>
                </a:solidFill>
                <a:effectLst>
                  <a:outerShdw blurRad="38100" dist="38100" dir="2700000" algn="tl">
                    <a:srgbClr val="000000"/>
                  </a:outerShdw>
                </a:effectLst>
                <a:cs typeface="Arial" charset="0"/>
              </a:rPr>
              <a:t>        </a:t>
            </a:r>
            <a:endParaRPr lang="en-GB" sz="3200" b="0" dirty="0">
              <a:solidFill>
                <a:schemeClr val="accent1"/>
              </a:solidFill>
              <a:effectLst>
                <a:outerShdw blurRad="38100" dist="38100" dir="2700000" algn="tl">
                  <a:srgbClr val="000000"/>
                </a:outerShdw>
              </a:effectLst>
              <a:cs typeface="Arial" charset="0"/>
            </a:endParaRPr>
          </a:p>
          <a:p>
            <a:pPr eaLnBrk="1" hangingPunct="1">
              <a:lnSpc>
                <a:spcPct val="90000"/>
              </a:lnSpc>
              <a:spcBef>
                <a:spcPct val="20000"/>
              </a:spcBef>
              <a:buClr>
                <a:schemeClr val="hlink"/>
              </a:buClr>
              <a:buSzPct val="70000"/>
              <a:buFont typeface="Wingdings" pitchFamily="2" charset="2"/>
              <a:buNone/>
              <a:defRPr/>
            </a:pPr>
            <a:endParaRPr lang="en-US" sz="3200" b="0" dirty="0">
              <a:solidFill>
                <a:schemeClr val="tx1"/>
              </a:solidFill>
              <a:effectLst>
                <a:outerShdw blurRad="38100" dist="38100" dir="2700000" algn="tl">
                  <a:srgbClr val="000000"/>
                </a:outerShdw>
              </a:effectLst>
              <a:cs typeface="Arial" charset="0"/>
            </a:endParaRPr>
          </a:p>
        </p:txBody>
      </p:sp>
      <p:sp>
        <p:nvSpPr>
          <p:cNvPr id="98314" name="Text Box 10"/>
          <p:cNvSpPr txBox="1">
            <a:spLocks noChangeArrowheads="1"/>
          </p:cNvSpPr>
          <p:nvPr/>
        </p:nvSpPr>
        <p:spPr bwMode="auto">
          <a:xfrm>
            <a:off x="1" y="2060575"/>
            <a:ext cx="6516688" cy="1066800"/>
          </a:xfrm>
          <a:prstGeom prst="rect">
            <a:avLst/>
          </a:prstGeom>
          <a:noFill/>
          <a:ln w="12700" algn="ctr">
            <a:noFill/>
            <a:miter lim="800000"/>
            <a:headEnd/>
            <a:tailEnd/>
          </a:ln>
          <a:effectLst/>
        </p:spPr>
        <p:txBody>
          <a:bodyPr wrap="square">
            <a:spAutoFit/>
          </a:bodyPr>
          <a:lstStyle/>
          <a:p>
            <a:pPr algn="l" rtl="0">
              <a:defRPr/>
            </a:pPr>
            <a:r>
              <a:rPr lang="en-US" sz="3200" b="0" dirty="0" smtClean="0">
                <a:solidFill>
                  <a:schemeClr val="accent1"/>
                </a:solidFill>
                <a:effectLst>
                  <a:outerShdw blurRad="38100" dist="38100" dir="2700000" algn="tl">
                    <a:srgbClr val="000000"/>
                  </a:outerShdw>
                </a:effectLst>
                <a:cs typeface="Arial" charset="0"/>
              </a:rPr>
              <a:t>History &amp; </a:t>
            </a:r>
            <a:r>
              <a:rPr lang="en-US" sz="3200" b="0" dirty="0" err="1" smtClean="0">
                <a:solidFill>
                  <a:schemeClr val="accent1"/>
                </a:solidFill>
                <a:effectLst>
                  <a:outerShdw blurRad="38100" dist="38100" dir="2700000" algn="tl">
                    <a:srgbClr val="000000"/>
                  </a:outerShdw>
                </a:effectLst>
                <a:cs typeface="Arial" charset="0"/>
              </a:rPr>
              <a:t>symptomes</a:t>
            </a:r>
            <a:endParaRPr lang="en-US" sz="3200" b="0" dirty="0">
              <a:solidFill>
                <a:schemeClr val="accent1"/>
              </a:solidFill>
              <a:effectLst>
                <a:outerShdw blurRad="38100" dist="38100" dir="2700000" algn="tl">
                  <a:srgbClr val="000000"/>
                </a:outerShdw>
              </a:effectLst>
              <a:cs typeface="Arial" charset="0"/>
            </a:endParaRPr>
          </a:p>
          <a:p>
            <a:pPr algn="l" rtl="0">
              <a:defRPr/>
            </a:pPr>
            <a:r>
              <a:rPr lang="en-US" sz="3200" b="0" dirty="0">
                <a:solidFill>
                  <a:schemeClr val="accent1"/>
                </a:solidFill>
                <a:effectLst>
                  <a:outerShdw blurRad="38100" dist="38100" dir="2700000" algn="tl">
                    <a:srgbClr val="000000"/>
                  </a:outerShdw>
                </a:effectLst>
                <a:cs typeface="Arial" charset="0"/>
              </a:rPr>
              <a:t>Physical Examination</a:t>
            </a:r>
            <a:r>
              <a:rPr lang="en-US" dirty="0">
                <a:cs typeface="Arial" charset="0"/>
              </a:rPr>
              <a:t> </a:t>
            </a: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8314"/>
                                        </p:tgtEl>
                                        <p:attrNameLst>
                                          <p:attrName>style.visibility</p:attrName>
                                        </p:attrNameLst>
                                      </p:cBhvr>
                                      <p:to>
                                        <p:strVal val="visible"/>
                                      </p:to>
                                    </p:set>
                                    <p:anim calcmode="lin" valueType="num">
                                      <p:cBhvr>
                                        <p:cTn id="7" dur="1000" fill="hold"/>
                                        <p:tgtEl>
                                          <p:spTgt spid="98314"/>
                                        </p:tgtEl>
                                        <p:attrNameLst>
                                          <p:attrName>ppt_w</p:attrName>
                                        </p:attrNameLst>
                                      </p:cBhvr>
                                      <p:tavLst>
                                        <p:tav tm="0">
                                          <p:val>
                                            <p:strVal val="#ppt_w*0.70"/>
                                          </p:val>
                                        </p:tav>
                                        <p:tav tm="100000">
                                          <p:val>
                                            <p:strVal val="#ppt_w"/>
                                          </p:val>
                                        </p:tav>
                                      </p:tavLst>
                                    </p:anim>
                                    <p:anim calcmode="lin" valueType="num">
                                      <p:cBhvr>
                                        <p:cTn id="8" dur="1000" fill="hold"/>
                                        <p:tgtEl>
                                          <p:spTgt spid="98314"/>
                                        </p:tgtEl>
                                        <p:attrNameLst>
                                          <p:attrName>ppt_h</p:attrName>
                                        </p:attrNameLst>
                                      </p:cBhvr>
                                      <p:tavLst>
                                        <p:tav tm="0">
                                          <p:val>
                                            <p:strVal val="#ppt_h"/>
                                          </p:val>
                                        </p:tav>
                                        <p:tav tm="100000">
                                          <p:val>
                                            <p:strVal val="#ppt_h"/>
                                          </p:val>
                                        </p:tav>
                                      </p:tavLst>
                                    </p:anim>
                                    <p:animEffect transition="in" filter="fade">
                                      <p:cBhvr>
                                        <p:cTn id="9" dur="1000"/>
                                        <p:tgtEl>
                                          <p:spTgt spid="98314"/>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98310"/>
                                        </p:tgtEl>
                                        <p:attrNameLst>
                                          <p:attrName>style.visibility</p:attrName>
                                        </p:attrNameLst>
                                      </p:cBhvr>
                                      <p:to>
                                        <p:strVal val="visible"/>
                                      </p:to>
                                    </p:set>
                                    <p:animEffect transition="in" filter="checkerboard(across)">
                                      <p:cBhvr>
                                        <p:cTn id="14" dur="500"/>
                                        <p:tgtEl>
                                          <p:spTgt spid="98310"/>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98312"/>
                                        </p:tgtEl>
                                        <p:attrNameLst>
                                          <p:attrName>style.visibility</p:attrName>
                                        </p:attrNameLst>
                                      </p:cBhvr>
                                      <p:to>
                                        <p:strVal val="visible"/>
                                      </p:to>
                                    </p:set>
                                    <p:anim calcmode="lin" valueType="num">
                                      <p:cBhvr>
                                        <p:cTn id="19" dur="1000" fill="hold"/>
                                        <p:tgtEl>
                                          <p:spTgt spid="98312"/>
                                        </p:tgtEl>
                                        <p:attrNameLst>
                                          <p:attrName>ppt_w</p:attrName>
                                        </p:attrNameLst>
                                      </p:cBhvr>
                                      <p:tavLst>
                                        <p:tav tm="0">
                                          <p:val>
                                            <p:strVal val="#ppt_w*0.70"/>
                                          </p:val>
                                        </p:tav>
                                        <p:tav tm="100000">
                                          <p:val>
                                            <p:strVal val="#ppt_w"/>
                                          </p:val>
                                        </p:tav>
                                      </p:tavLst>
                                    </p:anim>
                                    <p:anim calcmode="lin" valueType="num">
                                      <p:cBhvr>
                                        <p:cTn id="20" dur="1000" fill="hold"/>
                                        <p:tgtEl>
                                          <p:spTgt spid="98312"/>
                                        </p:tgtEl>
                                        <p:attrNameLst>
                                          <p:attrName>ppt_h</p:attrName>
                                        </p:attrNameLst>
                                      </p:cBhvr>
                                      <p:tavLst>
                                        <p:tav tm="0">
                                          <p:val>
                                            <p:strVal val="#ppt_h"/>
                                          </p:val>
                                        </p:tav>
                                        <p:tav tm="100000">
                                          <p:val>
                                            <p:strVal val="#ppt_h"/>
                                          </p:val>
                                        </p:tav>
                                      </p:tavLst>
                                    </p:anim>
                                    <p:animEffect transition="in" filter="fade">
                                      <p:cBhvr>
                                        <p:cTn id="21" dur="1000"/>
                                        <p:tgtEl>
                                          <p:spTgt spid="983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10" grpId="0"/>
      <p:bldP spid="98312" grpId="0"/>
      <p:bldP spid="983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Test for </a:t>
            </a:r>
            <a:r>
              <a:rPr lang="en-US" b="1" dirty="0" err="1" smtClean="0"/>
              <a:t>rubor</a:t>
            </a:r>
            <a:r>
              <a:rPr lang="en-US" b="1" dirty="0" smtClean="0"/>
              <a:t/>
            </a:r>
            <a:br>
              <a:rPr lang="en-US" b="1" dirty="0" smtClean="0"/>
            </a:br>
            <a:endParaRPr lang="ar-EG" dirty="0"/>
          </a:p>
        </p:txBody>
      </p:sp>
      <p:sp>
        <p:nvSpPr>
          <p:cNvPr id="6" name="Rectangle 5"/>
          <p:cNvSpPr/>
          <p:nvPr/>
        </p:nvSpPr>
        <p:spPr>
          <a:xfrm>
            <a:off x="500034" y="1305342"/>
            <a:ext cx="7929618" cy="2862322"/>
          </a:xfrm>
          <a:prstGeom prst="rect">
            <a:avLst/>
          </a:prstGeom>
        </p:spPr>
        <p:txBody>
          <a:bodyPr wrap="square">
            <a:spAutoFit/>
          </a:bodyPr>
          <a:lstStyle/>
          <a:p>
            <a:pPr algn="l" rtl="0">
              <a:buFont typeface="Wingdings" pitchFamily="2" charset="2"/>
              <a:buChar char="ü"/>
            </a:pPr>
            <a:r>
              <a:rPr lang="en-US" sz="2000" b="1" dirty="0" smtClean="0"/>
              <a:t>Changes in skin color that occur with elevation and dependency for the limb are evaluated.</a:t>
            </a:r>
          </a:p>
          <a:p>
            <a:pPr algn="l" rtl="0">
              <a:buFont typeface="Wingdings" pitchFamily="2" charset="2"/>
              <a:buChar char="ü"/>
            </a:pPr>
            <a:r>
              <a:rPr lang="en-US" sz="2000" b="1" dirty="0" smtClean="0"/>
              <a:t> The legs are elevated &amp; supported for 45 degree for one minute above the level of the heart while the patient is lying supine.</a:t>
            </a:r>
          </a:p>
          <a:p>
            <a:pPr algn="l" rtl="0">
              <a:buFont typeface="Wingdings" pitchFamily="2" charset="2"/>
              <a:buChar char="ü"/>
            </a:pPr>
            <a:r>
              <a:rPr lang="en-US" sz="2000" b="1" dirty="0" smtClean="0"/>
              <a:t> severe , wide Pallor of the skin will occur in the feet if arterial  circulation is poor (within 25 sec. indicate severe </a:t>
            </a:r>
            <a:r>
              <a:rPr lang="en-US" sz="2000" b="1" dirty="0" err="1" smtClean="0"/>
              <a:t>ischema</a:t>
            </a:r>
            <a:r>
              <a:rPr lang="en-US" sz="2000" b="1" dirty="0" smtClean="0"/>
              <a:t>) .</a:t>
            </a:r>
          </a:p>
          <a:p>
            <a:pPr algn="l" rtl="0">
              <a:buFont typeface="Wingdings" pitchFamily="2" charset="2"/>
              <a:buChar char="ü"/>
            </a:pPr>
            <a:r>
              <a:rPr lang="en-US" sz="2000" b="1" dirty="0" smtClean="0"/>
              <a:t> The time necessary for blanching to develop is noted.</a:t>
            </a:r>
          </a:p>
          <a:p>
            <a:pPr algn="l" rtl="0">
              <a:buFont typeface="Wingdings" pitchFamily="2" charset="2"/>
              <a:buChar char="ü"/>
            </a:pPr>
            <a:r>
              <a:rPr lang="en-US" sz="2000" b="1" dirty="0" smtClean="0"/>
              <a:t>The legs are then placed in a dependent position, and the color of the feet is noted.</a:t>
            </a:r>
            <a:endParaRPr lang="ar-EG" sz="2000" b="1" dirty="0"/>
          </a:p>
        </p:txBody>
      </p:sp>
      <p:pic>
        <p:nvPicPr>
          <p:cNvPr id="2054" name="Picture 6" descr="http://www.ijps.org/articles/2013/46/3/images/ijps_2013_46_3_508_121995_f11.jpg"/>
          <p:cNvPicPr>
            <a:picLocks noChangeAspect="1" noChangeArrowheads="1"/>
          </p:cNvPicPr>
          <p:nvPr/>
        </p:nvPicPr>
        <p:blipFill>
          <a:blip r:embed="rId2"/>
          <a:srcRect/>
          <a:stretch>
            <a:fillRect/>
          </a:stretch>
        </p:blipFill>
        <p:spPr bwMode="auto">
          <a:xfrm>
            <a:off x="2214546" y="4000504"/>
            <a:ext cx="5219700" cy="23907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Test for </a:t>
            </a:r>
            <a:r>
              <a:rPr lang="en-US" b="1" dirty="0" err="1" smtClean="0"/>
              <a:t>rubor</a:t>
            </a:r>
            <a:endParaRPr lang="ar-EG" dirty="0"/>
          </a:p>
        </p:txBody>
      </p:sp>
      <p:sp>
        <p:nvSpPr>
          <p:cNvPr id="5" name="Rectangle 4"/>
          <p:cNvSpPr/>
          <p:nvPr/>
        </p:nvSpPr>
        <p:spPr>
          <a:xfrm>
            <a:off x="285720" y="1418570"/>
            <a:ext cx="8501122" cy="1938992"/>
          </a:xfrm>
          <a:prstGeom prst="rect">
            <a:avLst/>
          </a:prstGeom>
        </p:spPr>
        <p:txBody>
          <a:bodyPr wrap="square">
            <a:spAutoFit/>
          </a:bodyPr>
          <a:lstStyle/>
          <a:p>
            <a:pPr algn="l" rtl="0"/>
            <a:r>
              <a:rPr lang="en-US" sz="2000" b="1" dirty="0" smtClean="0"/>
              <a:t>Normally in dependency, a pinkish flush appears in the feet after several seconds(10sec).</a:t>
            </a:r>
          </a:p>
          <a:p>
            <a:pPr algn="l" rtl="0"/>
            <a:r>
              <a:rPr lang="en-US" sz="2000" b="1" dirty="0" smtClean="0"/>
              <a:t>Abnormally , in severe ischemia , the delay is 40 sec or more.</a:t>
            </a:r>
          </a:p>
          <a:p>
            <a:pPr algn="l" rtl="0"/>
            <a:r>
              <a:rPr lang="en-US" sz="2000" b="1" dirty="0" smtClean="0"/>
              <a:t> In occlusive arterial disease, a bright reddening or </a:t>
            </a:r>
            <a:r>
              <a:rPr lang="en-US" sz="2000" b="1" dirty="0" err="1" smtClean="0"/>
              <a:t>rubor</a:t>
            </a:r>
            <a:r>
              <a:rPr lang="en-US" sz="2000" b="1" dirty="0" smtClean="0"/>
              <a:t> of the distal legs and</a:t>
            </a:r>
          </a:p>
          <a:p>
            <a:pPr algn="l" rtl="0"/>
            <a:r>
              <a:rPr lang="en-US" sz="2000" b="1" dirty="0" smtClean="0"/>
              <a:t>feet occurs.</a:t>
            </a:r>
          </a:p>
          <a:p>
            <a:pPr algn="l" rtl="0"/>
            <a:r>
              <a:rPr lang="en-US" sz="2000" b="1" dirty="0" smtClean="0"/>
              <a:t> The </a:t>
            </a:r>
            <a:r>
              <a:rPr lang="en-US" sz="2000" b="1" dirty="0" err="1" smtClean="0"/>
              <a:t>rubor</a:t>
            </a:r>
            <a:r>
              <a:rPr lang="en-US" sz="2000" b="1" dirty="0" smtClean="0"/>
              <a:t> may take as long as 25 to 40  seconds to appear</a:t>
            </a:r>
            <a:r>
              <a:rPr lang="en-US" sz="2000" dirty="0" smtClean="0"/>
              <a:t>.</a:t>
            </a:r>
            <a:endParaRPr lang="ar-EG" sz="2000" dirty="0"/>
          </a:p>
        </p:txBody>
      </p:sp>
      <p:pic>
        <p:nvPicPr>
          <p:cNvPr id="1026" name="Picture 2" descr="http://www.presentdiabetes.com/images/Publish/newsletter/footnotes/24/fig1.jpg"/>
          <p:cNvPicPr>
            <a:picLocks noChangeAspect="1" noChangeArrowheads="1"/>
          </p:cNvPicPr>
          <p:nvPr/>
        </p:nvPicPr>
        <p:blipFill>
          <a:blip r:embed="rId2"/>
          <a:srcRect/>
          <a:stretch>
            <a:fillRect/>
          </a:stretch>
        </p:blipFill>
        <p:spPr bwMode="auto">
          <a:xfrm>
            <a:off x="1857356" y="3286125"/>
            <a:ext cx="6310320" cy="2500329"/>
          </a:xfrm>
          <a:prstGeom prst="rect">
            <a:avLst/>
          </a:prstGeom>
          <a:noFill/>
        </p:spPr>
      </p:pic>
      <p:sp>
        <p:nvSpPr>
          <p:cNvPr id="7" name="Rectangle 6"/>
          <p:cNvSpPr/>
          <p:nvPr/>
        </p:nvSpPr>
        <p:spPr>
          <a:xfrm>
            <a:off x="0" y="5929330"/>
            <a:ext cx="8786842" cy="646331"/>
          </a:xfrm>
          <a:prstGeom prst="rect">
            <a:avLst/>
          </a:prstGeom>
        </p:spPr>
        <p:txBody>
          <a:bodyPr wrap="square">
            <a:spAutoFit/>
          </a:bodyPr>
          <a:lstStyle/>
          <a:p>
            <a:r>
              <a:rPr lang="en-US" b="1" dirty="0" smtClean="0"/>
              <a:t>Dependent </a:t>
            </a:r>
            <a:r>
              <a:rPr lang="en-US" b="1" dirty="0" err="1" smtClean="0"/>
              <a:t>rubor</a:t>
            </a:r>
            <a:r>
              <a:rPr lang="en-US" b="1" dirty="0" smtClean="0"/>
              <a:t>.</a:t>
            </a:r>
            <a:r>
              <a:rPr lang="en-US" dirty="0" smtClean="0"/>
              <a:t> Note the reddish appearance of the left leg and foot on dependency compared to the normal color of the patient’s right foot and leg</a:t>
            </a:r>
            <a:endParaRPr lang="ar-EG"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rrowheads="1"/>
          </p:cNvSpPr>
          <p:nvPr>
            <p:ph type="title" sz="quarter"/>
          </p:nvPr>
        </p:nvSpPr>
        <p:spPr>
          <a:xfrm>
            <a:off x="468313" y="0"/>
            <a:ext cx="8229600" cy="1143000"/>
          </a:xfrm>
        </p:spPr>
        <p:txBody>
          <a:bodyPr/>
          <a:lstStyle/>
          <a:p>
            <a:pPr eaLnBrk="1" hangingPunct="1">
              <a:defRPr/>
            </a:pPr>
            <a:r>
              <a:rPr lang="en-GB" b="1" dirty="0" smtClean="0"/>
              <a:t>Ankle Brachial Index</a:t>
            </a:r>
          </a:p>
        </p:txBody>
      </p:sp>
      <p:pic>
        <p:nvPicPr>
          <p:cNvPr id="193539" name="Picture 3"/>
          <p:cNvPicPr>
            <a:picLocks noGrp="1" noChangeAspect="1" noChangeArrowheads="1"/>
          </p:cNvPicPr>
          <p:nvPr>
            <p:ph sz="quarter" idx="1"/>
          </p:nvPr>
        </p:nvPicPr>
        <p:blipFill>
          <a:blip r:embed="rId2" cstate="print"/>
          <a:srcRect/>
          <a:stretch>
            <a:fillRect/>
          </a:stretch>
        </p:blipFill>
        <p:spPr>
          <a:xfrm>
            <a:off x="323850" y="1125538"/>
            <a:ext cx="2057400" cy="1666875"/>
          </a:xfrm>
          <a:noFill/>
        </p:spPr>
      </p:pic>
      <p:pic>
        <p:nvPicPr>
          <p:cNvPr id="193540" name="Picture 4"/>
          <p:cNvPicPr>
            <a:picLocks noGrp="1" noChangeAspect="1" noChangeArrowheads="1"/>
          </p:cNvPicPr>
          <p:nvPr>
            <p:ph sz="quarter" idx="2"/>
          </p:nvPr>
        </p:nvPicPr>
        <p:blipFill>
          <a:blip r:embed="rId3" cstate="print"/>
          <a:srcRect/>
          <a:stretch>
            <a:fillRect/>
          </a:stretch>
        </p:blipFill>
        <p:spPr>
          <a:xfrm>
            <a:off x="4356100" y="1628775"/>
            <a:ext cx="2085975" cy="1666875"/>
          </a:xfrm>
          <a:noFill/>
        </p:spPr>
      </p:pic>
      <p:pic>
        <p:nvPicPr>
          <p:cNvPr id="193541" name="Picture 5"/>
          <p:cNvPicPr>
            <a:picLocks noGrp="1" noChangeAspect="1" noChangeArrowheads="1"/>
          </p:cNvPicPr>
          <p:nvPr>
            <p:ph sz="quarter" idx="3"/>
          </p:nvPr>
        </p:nvPicPr>
        <p:blipFill>
          <a:blip r:embed="rId4" cstate="print"/>
          <a:srcRect/>
          <a:stretch>
            <a:fillRect/>
          </a:stretch>
        </p:blipFill>
        <p:spPr>
          <a:xfrm>
            <a:off x="323850" y="2781300"/>
            <a:ext cx="2016125" cy="1670050"/>
          </a:xfrm>
          <a:noFill/>
        </p:spPr>
      </p:pic>
      <p:pic>
        <p:nvPicPr>
          <p:cNvPr id="193542" name="Picture 6"/>
          <p:cNvPicPr>
            <a:picLocks noGrp="1" noChangeAspect="1" noChangeArrowheads="1"/>
          </p:cNvPicPr>
          <p:nvPr>
            <p:ph sz="quarter" idx="4"/>
          </p:nvPr>
        </p:nvPicPr>
        <p:blipFill>
          <a:blip r:embed="rId5" cstate="print"/>
          <a:srcRect/>
          <a:stretch>
            <a:fillRect/>
          </a:stretch>
        </p:blipFill>
        <p:spPr>
          <a:xfrm>
            <a:off x="6516688" y="908050"/>
            <a:ext cx="2003425" cy="1701800"/>
          </a:xfrm>
          <a:noFill/>
        </p:spPr>
      </p:pic>
      <p:pic>
        <p:nvPicPr>
          <p:cNvPr id="193543" name="Picture 7"/>
          <p:cNvPicPr>
            <a:picLocks noChangeAspect="1" noChangeArrowheads="1"/>
          </p:cNvPicPr>
          <p:nvPr/>
        </p:nvPicPr>
        <p:blipFill>
          <a:blip r:embed="rId6" cstate="print"/>
          <a:srcRect/>
          <a:stretch>
            <a:fillRect/>
          </a:stretch>
        </p:blipFill>
        <p:spPr bwMode="auto">
          <a:xfrm>
            <a:off x="6516688" y="2636838"/>
            <a:ext cx="1963737" cy="1593850"/>
          </a:xfrm>
          <a:prstGeom prst="rect">
            <a:avLst/>
          </a:prstGeom>
          <a:noFill/>
          <a:ln w="12700" algn="ctr">
            <a:noFill/>
            <a:miter lim="800000"/>
            <a:headEnd/>
            <a:tailEnd/>
          </a:ln>
        </p:spPr>
      </p:pic>
      <p:sp>
        <p:nvSpPr>
          <p:cNvPr id="193544" name="Rectangle 8"/>
          <p:cNvSpPr>
            <a:spLocks noChangeArrowheads="1"/>
          </p:cNvSpPr>
          <p:nvPr/>
        </p:nvSpPr>
        <p:spPr bwMode="auto">
          <a:xfrm>
            <a:off x="1116013" y="4508500"/>
            <a:ext cx="6769100" cy="1152525"/>
          </a:xfrm>
          <a:prstGeom prst="rect">
            <a:avLst/>
          </a:prstGeom>
          <a:noFill/>
          <a:ln w="12700" algn="ctr">
            <a:noFill/>
            <a:miter lim="800000"/>
            <a:headEnd/>
            <a:tailEnd/>
          </a:ln>
        </p:spPr>
        <p:txBody>
          <a:bodyPr wrap="none" anchor="ctr"/>
          <a:lstStyle/>
          <a:p>
            <a:pPr algn="ctr"/>
            <a:r>
              <a:rPr lang="en-GB" sz="2800" dirty="0"/>
              <a:t>ABI= Ankle </a:t>
            </a:r>
            <a:r>
              <a:rPr lang="en-GB" sz="2800" dirty="0" smtClean="0"/>
              <a:t>SBP/ Arm </a:t>
            </a:r>
            <a:r>
              <a:rPr lang="en-GB" sz="2800" dirty="0"/>
              <a:t>SBP</a:t>
            </a:r>
            <a:r>
              <a:rPr lang="en-GB" sz="2000" dirty="0"/>
              <a:t> </a:t>
            </a:r>
          </a:p>
        </p:txBody>
      </p:sp>
      <p:sp>
        <p:nvSpPr>
          <p:cNvPr id="12297" name="Line 9"/>
          <p:cNvSpPr>
            <a:spLocks noChangeShapeType="1"/>
          </p:cNvSpPr>
          <p:nvPr/>
        </p:nvSpPr>
        <p:spPr bwMode="auto">
          <a:xfrm>
            <a:off x="1403350" y="6021388"/>
            <a:ext cx="1873250" cy="0"/>
          </a:xfrm>
          <a:prstGeom prst="line">
            <a:avLst/>
          </a:prstGeom>
          <a:noFill/>
          <a:ln w="12700">
            <a:noFill/>
            <a:round/>
            <a:headEnd/>
            <a:tailEnd/>
          </a:ln>
        </p:spPr>
        <p:txBody>
          <a:bodyPr wrap="none"/>
          <a:lstStyle/>
          <a:p>
            <a:endParaRPr lang="ar-SA"/>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35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354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354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35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354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53" presetClass="entr" presetSubtype="0" fill="hold" grpId="0" nodeType="clickEffect">
                                  <p:stCondLst>
                                    <p:cond delay="0"/>
                                  </p:stCondLst>
                                  <p:childTnLst>
                                    <p:set>
                                      <p:cBhvr>
                                        <p:cTn id="26" dur="1" fill="hold">
                                          <p:stCondLst>
                                            <p:cond delay="0"/>
                                          </p:stCondLst>
                                        </p:cTn>
                                        <p:tgtEl>
                                          <p:spTgt spid="193544"/>
                                        </p:tgtEl>
                                        <p:attrNameLst>
                                          <p:attrName>style.visibility</p:attrName>
                                        </p:attrNameLst>
                                      </p:cBhvr>
                                      <p:to>
                                        <p:strVal val="visible"/>
                                      </p:to>
                                    </p:set>
                                    <p:anim calcmode="lin" valueType="num">
                                      <p:cBhvr>
                                        <p:cTn id="27" dur="500" fill="hold"/>
                                        <p:tgtEl>
                                          <p:spTgt spid="193544"/>
                                        </p:tgtEl>
                                        <p:attrNameLst>
                                          <p:attrName>ppt_w</p:attrName>
                                        </p:attrNameLst>
                                      </p:cBhvr>
                                      <p:tavLst>
                                        <p:tav tm="0">
                                          <p:val>
                                            <p:fltVal val="0"/>
                                          </p:val>
                                        </p:tav>
                                        <p:tav tm="100000">
                                          <p:val>
                                            <p:strVal val="#ppt_w"/>
                                          </p:val>
                                        </p:tav>
                                      </p:tavLst>
                                    </p:anim>
                                    <p:anim calcmode="lin" valueType="num">
                                      <p:cBhvr>
                                        <p:cTn id="28" dur="500" fill="hold"/>
                                        <p:tgtEl>
                                          <p:spTgt spid="193544"/>
                                        </p:tgtEl>
                                        <p:attrNameLst>
                                          <p:attrName>ppt_h</p:attrName>
                                        </p:attrNameLst>
                                      </p:cBhvr>
                                      <p:tavLst>
                                        <p:tav tm="0">
                                          <p:val>
                                            <p:fltVal val="0"/>
                                          </p:val>
                                        </p:tav>
                                        <p:tav tm="100000">
                                          <p:val>
                                            <p:strVal val="#ppt_h"/>
                                          </p:val>
                                        </p:tav>
                                      </p:tavLst>
                                    </p:anim>
                                    <p:animEffect transition="in" filter="fade">
                                      <p:cBhvr>
                                        <p:cTn id="29" dur="500"/>
                                        <p:tgtEl>
                                          <p:spTgt spid="193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0" name="Rectangle 4"/>
          <p:cNvSpPr>
            <a:spLocks noGrp="1" noRot="1" noChangeArrowheads="1"/>
          </p:cNvSpPr>
          <p:nvPr>
            <p:ph type="title"/>
          </p:nvPr>
        </p:nvSpPr>
        <p:spPr/>
        <p:txBody>
          <a:bodyPr>
            <a:normAutofit fontScale="90000"/>
          </a:bodyPr>
          <a:lstStyle/>
          <a:p>
            <a:pPr>
              <a:defRPr/>
            </a:pPr>
            <a:r>
              <a:rPr lang="en-US" b="1" dirty="0"/>
              <a:t>the severity of the PAD</a:t>
            </a:r>
            <a:r>
              <a:rPr lang="en-GB" b="1" dirty="0"/>
              <a:t/>
            </a:r>
            <a:br>
              <a:rPr lang="en-GB" b="1" dirty="0"/>
            </a:br>
            <a:r>
              <a:rPr lang="en-GB" b="1" dirty="0" smtClean="0"/>
              <a:t>Ankle Brachial Index</a:t>
            </a:r>
          </a:p>
        </p:txBody>
      </p:sp>
      <p:graphicFrame>
        <p:nvGraphicFramePr>
          <p:cNvPr id="106567" name="Group 71"/>
          <p:cNvGraphicFramePr>
            <a:graphicFrameLocks noGrp="1"/>
          </p:cNvGraphicFramePr>
          <p:nvPr>
            <p:ph type="tbl" idx="1"/>
          </p:nvPr>
        </p:nvGraphicFramePr>
        <p:xfrm>
          <a:off x="539750" y="1773238"/>
          <a:ext cx="8229600" cy="3811275"/>
        </p:xfrm>
        <a:graphic>
          <a:graphicData uri="http://schemas.openxmlformats.org/drawingml/2006/table">
            <a:tbl>
              <a:tblPr/>
              <a:tblGrid>
                <a:gridCol w="4114800"/>
                <a:gridCol w="4114800"/>
              </a:tblGrid>
              <a:tr h="9048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600" b="1"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cs typeface="Arial" charset="0"/>
                        </a:rPr>
                        <a:t>ABI value</a:t>
                      </a:r>
                    </a:p>
                  </a:txBody>
                  <a:tcPr marL="90000" marR="90000" marT="46800" marB="46800" anchor="ctr" anchorCtr="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600" b="1" i="0" u="none" strike="noStrike" cap="none" normalizeH="0" baseline="0" dirty="0" smtClean="0">
                          <a:ln>
                            <a:noFill/>
                          </a:ln>
                          <a:solidFill>
                            <a:srgbClr val="FF0000"/>
                          </a:solidFill>
                          <a:effectLst>
                            <a:outerShdw blurRad="38100" dist="38100" dir="2700000" algn="tl">
                              <a:srgbClr val="000000"/>
                            </a:outerShdw>
                          </a:effectLst>
                          <a:latin typeface="Garamond" pitchFamily="18" charset="0"/>
                          <a:cs typeface="Arial" charset="0"/>
                        </a:rPr>
                        <a:t>Indicates</a:t>
                      </a:r>
                    </a:p>
                  </a:txBody>
                  <a:tcPr marL="90000" marR="90000" marT="46800" marB="46800" anchor="ctr" anchorCtr="1" horzOverflow="overflow">
                    <a:lnL>
                      <a:noFill/>
                    </a:lnL>
                    <a:lnR cap="flat">
                      <a:noFill/>
                    </a:lnR>
                    <a:lnT cap="flat">
                      <a:noFill/>
                    </a:lnT>
                    <a:lnB>
                      <a:noFill/>
                    </a:lnB>
                    <a:lnTlToBr>
                      <a:noFill/>
                    </a:lnTlToBr>
                    <a:lnBlToTr>
                      <a:noFill/>
                    </a:lnBlToTr>
                    <a:noFill/>
                  </a:tcPr>
                </a:tc>
              </a:tr>
              <a:tr h="4191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&lt;0.9</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Abnormal</a:t>
                      </a:r>
                    </a:p>
                  </a:txBody>
                  <a:tcPr marL="90000" marR="90000" marT="46800" marB="46800" anchor="ctr" anchorCtr="1" horzOverflow="overflow">
                    <a:lnL>
                      <a:noFill/>
                    </a:lnL>
                    <a:lnR cap="flat">
                      <a:noFill/>
                    </a:lnR>
                    <a:lnT>
                      <a:noFill/>
                    </a:lnT>
                    <a:lnB>
                      <a:noFill/>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dirty="0" smtClean="0">
                          <a:ln>
                            <a:noFill/>
                          </a:ln>
                          <a:solidFill>
                            <a:schemeClr val="tx1"/>
                          </a:solidFill>
                          <a:effectLst>
                            <a:outerShdw blurRad="38100" dist="38100" dir="2700000" algn="tl">
                              <a:srgbClr val="000000"/>
                            </a:outerShdw>
                          </a:effectLst>
                          <a:latin typeface="Garamond" pitchFamily="18" charset="0"/>
                          <a:cs typeface="Arial" charset="0"/>
                        </a:rPr>
                        <a:t>0.8- 0.9</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Mild PAD</a:t>
                      </a:r>
                    </a:p>
                  </a:txBody>
                  <a:tcPr marL="90000" marR="90000" marT="46800" marB="46800" anchor="ctr" anchorCtr="1" horzOverflow="overflow">
                    <a:lnL>
                      <a:noFill/>
                    </a:lnL>
                    <a:lnR cap="flat">
                      <a:noFill/>
                    </a:lnR>
                    <a:lnT>
                      <a:noFill/>
                    </a:lnT>
                    <a:lnB>
                      <a:noFill/>
                    </a:lnB>
                    <a:lnTlToBr>
                      <a:noFill/>
                    </a:lnTlToBr>
                    <a:lnBlToTr>
                      <a:noFill/>
                    </a:lnBlToTr>
                    <a:noFill/>
                  </a:tcPr>
                </a:tc>
              </a:tr>
              <a:tr h="4079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0.5- 0.8</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Moderate PAD</a:t>
                      </a:r>
                    </a:p>
                  </a:txBody>
                  <a:tcPr marL="90000" marR="90000" marT="46800" marB="46800" anchor="ctr" anchorCtr="1" horzOverflow="overflow">
                    <a:lnL>
                      <a:noFill/>
                    </a:lnL>
                    <a:lnR cap="flat">
                      <a:noFill/>
                    </a:lnR>
                    <a:lnT>
                      <a:noFill/>
                    </a:lnT>
                    <a:lnB>
                      <a:noFill/>
                    </a:lnB>
                    <a:lnTlToBr>
                      <a:noFill/>
                    </a:lnTlToBr>
                    <a:lnBlToTr>
                      <a:noFill/>
                    </a:lnBlToTr>
                    <a:noFill/>
                  </a:tcPr>
                </a:tc>
              </a:tr>
              <a:tr h="5127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&lt;0.5</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Severe PAD</a:t>
                      </a:r>
                    </a:p>
                  </a:txBody>
                  <a:tcPr marL="90000" marR="90000" marT="46800" marB="46800" anchor="ctr" anchorCtr="1" horzOverflow="overflow">
                    <a:lnL>
                      <a:noFill/>
                    </a:lnL>
                    <a:lnR cap="flat">
                      <a:noFill/>
                    </a:lnR>
                    <a:lnT>
                      <a:noFill/>
                    </a:lnT>
                    <a:lnB>
                      <a:noFill/>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&lt;0.25</a:t>
                      </a:r>
                    </a:p>
                  </a:txBody>
                  <a:tcPr marL="90000" marR="90000" marT="46800" marB="46800" anchor="ctr" anchorCtr="1"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GB" sz="3200" b="0" i="0" u="none" strike="noStrike" cap="none" normalizeH="0" baseline="0" smtClean="0">
                          <a:ln>
                            <a:noFill/>
                          </a:ln>
                          <a:solidFill>
                            <a:schemeClr val="tx1"/>
                          </a:solidFill>
                          <a:effectLst>
                            <a:outerShdw blurRad="38100" dist="38100" dir="2700000" algn="tl">
                              <a:srgbClr val="000000"/>
                            </a:outerShdw>
                          </a:effectLst>
                          <a:latin typeface="Garamond" pitchFamily="18" charset="0"/>
                          <a:cs typeface="Arial" charset="0"/>
                        </a:rPr>
                        <a:t>Very Severe PAD</a:t>
                      </a:r>
                    </a:p>
                  </a:txBody>
                  <a:tcPr marL="90000" marR="90000" marT="46800" marB="46800" anchor="ctr" anchorCtr="1"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6567"/>
                                        </p:tgtEl>
                                        <p:attrNameLst>
                                          <p:attrName>style.visibility</p:attrName>
                                        </p:attrNameLst>
                                      </p:cBhvr>
                                      <p:to>
                                        <p:strVal val="visible"/>
                                      </p:to>
                                    </p:set>
                                    <p:anim calcmode="lin" valueType="num">
                                      <p:cBhvr>
                                        <p:cTn id="7" dur="1000" fill="hold"/>
                                        <p:tgtEl>
                                          <p:spTgt spid="106567"/>
                                        </p:tgtEl>
                                        <p:attrNameLst>
                                          <p:attrName>ppt_w</p:attrName>
                                        </p:attrNameLst>
                                      </p:cBhvr>
                                      <p:tavLst>
                                        <p:tav tm="0">
                                          <p:val>
                                            <p:strVal val="#ppt_w*0.70"/>
                                          </p:val>
                                        </p:tav>
                                        <p:tav tm="100000">
                                          <p:val>
                                            <p:strVal val="#ppt_w"/>
                                          </p:val>
                                        </p:tav>
                                      </p:tavLst>
                                    </p:anim>
                                    <p:anim calcmode="lin" valueType="num">
                                      <p:cBhvr>
                                        <p:cTn id="8" dur="1000" fill="hold"/>
                                        <p:tgtEl>
                                          <p:spTgt spid="106567"/>
                                        </p:tgtEl>
                                        <p:attrNameLst>
                                          <p:attrName>ppt_h</p:attrName>
                                        </p:attrNameLst>
                                      </p:cBhvr>
                                      <p:tavLst>
                                        <p:tav tm="0">
                                          <p:val>
                                            <p:strVal val="#ppt_h"/>
                                          </p:val>
                                        </p:tav>
                                        <p:tav tm="100000">
                                          <p:val>
                                            <p:strVal val="#ppt_h"/>
                                          </p:val>
                                        </p:tav>
                                      </p:tavLst>
                                    </p:anim>
                                    <p:animEffect transition="in" filter="fade">
                                      <p:cBhvr>
                                        <p:cTn id="9" dur="1000"/>
                                        <p:tgtEl>
                                          <p:spTgt spid="106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304800"/>
            <a:ext cx="8229600" cy="1143000"/>
          </a:xfrm>
        </p:spPr>
        <p:txBody>
          <a:bodyPr>
            <a:normAutofit fontScale="90000"/>
          </a:bodyPr>
          <a:lstStyle/>
          <a:p>
            <a:pPr eaLnBrk="1" hangingPunct="1"/>
            <a:r>
              <a:rPr lang="en-US" dirty="0" smtClean="0"/>
              <a:t>PAD Diagnostic Test: </a:t>
            </a:r>
            <a:br>
              <a:rPr lang="en-US" dirty="0" smtClean="0"/>
            </a:br>
            <a:r>
              <a:rPr lang="en-US" dirty="0" smtClean="0"/>
              <a:t>Segmental Pressures</a:t>
            </a:r>
          </a:p>
        </p:txBody>
      </p:sp>
      <p:sp>
        <p:nvSpPr>
          <p:cNvPr id="20483" name="Rectangle 3"/>
          <p:cNvSpPr>
            <a:spLocks noGrp="1" noChangeArrowheads="1"/>
          </p:cNvSpPr>
          <p:nvPr>
            <p:ph type="body" idx="1"/>
          </p:nvPr>
        </p:nvSpPr>
        <p:spPr>
          <a:xfrm>
            <a:off x="533400" y="1905000"/>
            <a:ext cx="4876800" cy="4419600"/>
          </a:xfrm>
        </p:spPr>
        <p:txBody>
          <a:bodyPr>
            <a:normAutofit lnSpcReduction="10000"/>
          </a:bodyPr>
          <a:lstStyle/>
          <a:p>
            <a:pPr algn="just" rtl="0" eaLnBrk="1" hangingPunct="1">
              <a:lnSpc>
                <a:spcPct val="90000"/>
              </a:lnSpc>
            </a:pPr>
            <a:r>
              <a:rPr lang="en-US" sz="2000" dirty="0" smtClean="0"/>
              <a:t>arteries of your leg. Similar to the ABI plus 2 or 3 additional blood pressure cuffs. These additional cuffs are placed just below the knee and one large cuff or two narrow cuffs are placed above the knee and at the upper thigh. These cuffs are then inflated above your normal systolic blood pressure, and then slowly deflated.</a:t>
            </a:r>
          </a:p>
          <a:p>
            <a:pPr algn="just" rtl="0" eaLnBrk="1" hangingPunct="1">
              <a:lnSpc>
                <a:spcPct val="90000"/>
              </a:lnSpc>
            </a:pPr>
            <a:endParaRPr lang="en-US" sz="2000" dirty="0" smtClean="0"/>
          </a:p>
          <a:p>
            <a:pPr algn="just" rtl="0">
              <a:lnSpc>
                <a:spcPct val="90000"/>
              </a:lnSpc>
            </a:pPr>
            <a:r>
              <a:rPr lang="en-US" sz="2000" dirty="0" smtClean="0"/>
              <a:t>Using the Doppler instrument, a significant drop in pressure between two adjacent cuffs indicates a narrowing of the artery or blockage along the arteries in this portion of your leg. This allows the physician to identify more precisely the location of such blockages in the arteries of your leg .</a:t>
            </a:r>
          </a:p>
        </p:txBody>
      </p:sp>
      <p:pic>
        <p:nvPicPr>
          <p:cNvPr id="20484" name="Picture 4"/>
          <p:cNvPicPr>
            <a:picLocks noChangeAspect="1" noChangeArrowheads="1"/>
          </p:cNvPicPr>
          <p:nvPr/>
        </p:nvPicPr>
        <p:blipFill>
          <a:blip r:embed="rId2"/>
          <a:srcRect t="21001" r="85001" b="36000"/>
          <a:stretch>
            <a:fillRect/>
          </a:stretch>
        </p:blipFill>
        <p:spPr bwMode="auto">
          <a:xfrm>
            <a:off x="5867400" y="1676400"/>
            <a:ext cx="2720975" cy="4876800"/>
          </a:xfrm>
          <a:prstGeom prst="rect">
            <a:avLst/>
          </a:prstGeom>
          <a:noFill/>
          <a:ln w="3175">
            <a:solidFill>
              <a:schemeClr val="tx1"/>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 of the Lecture</a:t>
            </a:r>
            <a:endParaRPr lang="ar-SA" dirty="0"/>
          </a:p>
        </p:txBody>
      </p:sp>
      <p:sp>
        <p:nvSpPr>
          <p:cNvPr id="3" name="Content Placeholder 2"/>
          <p:cNvSpPr>
            <a:spLocks noGrp="1"/>
          </p:cNvSpPr>
          <p:nvPr>
            <p:ph idx="1"/>
          </p:nvPr>
        </p:nvSpPr>
        <p:spPr/>
        <p:txBody>
          <a:bodyPr>
            <a:normAutofit fontScale="85000" lnSpcReduction="10000"/>
          </a:bodyPr>
          <a:lstStyle/>
          <a:p>
            <a:pPr algn="l" rtl="0"/>
            <a:r>
              <a:rPr lang="en-US" b="1" dirty="0" smtClean="0">
                <a:solidFill>
                  <a:srgbClr val="FF0000"/>
                </a:solidFill>
              </a:rPr>
              <a:t>The student at the end of this lecture will be able</a:t>
            </a:r>
            <a:endParaRPr lang="en-US" sz="2800" dirty="0" smtClean="0"/>
          </a:p>
          <a:p>
            <a:pPr algn="l" rtl="0"/>
            <a:r>
              <a:rPr lang="en-US" b="1" dirty="0" smtClean="0"/>
              <a:t>To define Peripheral Arterial Disease(PAD)&amp; associated </a:t>
            </a:r>
            <a:r>
              <a:rPr lang="en-GB" b="1" dirty="0" smtClean="0"/>
              <a:t>risk factors.</a:t>
            </a:r>
          </a:p>
          <a:p>
            <a:pPr algn="l" rtl="0"/>
            <a:r>
              <a:rPr lang="en-GB" b="1" dirty="0" smtClean="0"/>
              <a:t>To </a:t>
            </a:r>
            <a:r>
              <a:rPr lang="en-US" b="1" dirty="0" smtClean="0"/>
              <a:t>describe its causes &amp;pathogenesis.</a:t>
            </a:r>
          </a:p>
          <a:p>
            <a:pPr algn="l" rtl="0"/>
            <a:r>
              <a:rPr lang="en-US" b="1" dirty="0" smtClean="0"/>
              <a:t>To explain the clinical pictures associated with PAD</a:t>
            </a:r>
          </a:p>
          <a:p>
            <a:pPr algn="l" rtl="0"/>
            <a:r>
              <a:rPr lang="en-US" b="1" dirty="0" smtClean="0"/>
              <a:t> </a:t>
            </a:r>
            <a:r>
              <a:rPr lang="en-GB" b="1" dirty="0" smtClean="0"/>
              <a:t>to diagnose PAD&amp; </a:t>
            </a:r>
            <a:r>
              <a:rPr lang="en-US" b="1" dirty="0" smtClean="0"/>
              <a:t>outline appropriate treatment goals</a:t>
            </a:r>
            <a:r>
              <a:rPr lang="en-GB" b="1" dirty="0" smtClean="0"/>
              <a:t>?</a:t>
            </a:r>
          </a:p>
          <a:p>
            <a:pPr algn="l" rtl="0"/>
            <a:r>
              <a:rPr lang="en-US" b="1" dirty="0" smtClean="0"/>
              <a:t>To  describe </a:t>
            </a:r>
            <a:r>
              <a:rPr lang="en-GB" b="1" dirty="0" smtClean="0"/>
              <a:t>the strategies of </a:t>
            </a:r>
            <a:r>
              <a:rPr lang="en-US" b="1" dirty="0" smtClean="0"/>
              <a:t>Treatment in patient with PAD </a:t>
            </a:r>
            <a:r>
              <a:rPr lang="en-GB" b="1" dirty="0" smtClean="0"/>
              <a:t>?</a:t>
            </a:r>
            <a:r>
              <a:rPr lang="en-US" b="1" dirty="0" smtClean="0"/>
              <a:t> </a:t>
            </a:r>
            <a:endParaRPr lang="en-GB" b="1" dirty="0" smtClean="0"/>
          </a:p>
          <a:p>
            <a:pPr algn="l" rtl="0"/>
            <a:endParaRPr lang="en-US" b="1" dirty="0" smtClean="0"/>
          </a:p>
          <a:p>
            <a:pPr algn="l" rtl="0"/>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rrowheads="1"/>
          </p:cNvSpPr>
          <p:nvPr>
            <p:ph type="title"/>
          </p:nvPr>
        </p:nvSpPr>
        <p:spPr/>
        <p:txBody>
          <a:bodyPr>
            <a:normAutofit/>
          </a:bodyPr>
          <a:lstStyle/>
          <a:p>
            <a:pPr eaLnBrk="1" hangingPunct="1">
              <a:defRPr/>
            </a:pPr>
            <a:r>
              <a:rPr lang="en-US" sz="4000" b="1" dirty="0" smtClean="0"/>
              <a:t>Goals of treating patients with PAD</a:t>
            </a:r>
          </a:p>
        </p:txBody>
      </p:sp>
      <p:sp>
        <p:nvSpPr>
          <p:cNvPr id="171011" name="Rectangle 3"/>
          <p:cNvSpPr>
            <a:spLocks noGrp="1" noChangeArrowheads="1"/>
          </p:cNvSpPr>
          <p:nvPr>
            <p:ph idx="1"/>
          </p:nvPr>
        </p:nvSpPr>
        <p:spPr>
          <a:xfrm>
            <a:off x="755650" y="1773238"/>
            <a:ext cx="7772400" cy="3489325"/>
          </a:xfrm>
        </p:spPr>
        <p:txBody>
          <a:bodyPr/>
          <a:lstStyle/>
          <a:p>
            <a:pPr algn="l" rtl="0" eaLnBrk="1" hangingPunct="1">
              <a:defRPr/>
            </a:pPr>
            <a:r>
              <a:rPr lang="en-US" sz="3600" dirty="0" smtClean="0"/>
              <a:t>Relief symptoms</a:t>
            </a:r>
          </a:p>
          <a:p>
            <a:pPr algn="l" rtl="0" eaLnBrk="1" hangingPunct="1">
              <a:defRPr/>
            </a:pPr>
            <a:r>
              <a:rPr lang="en-US" sz="3600" dirty="0" smtClean="0"/>
              <a:t>Limb salvage</a:t>
            </a:r>
          </a:p>
          <a:p>
            <a:pPr algn="l" rtl="0">
              <a:defRPr/>
            </a:pPr>
            <a:r>
              <a:rPr lang="en-US" sz="3600" dirty="0" smtClean="0"/>
              <a:t>Improve quality of life</a:t>
            </a:r>
          </a:p>
          <a:p>
            <a:pPr algn="l" rtl="0" eaLnBrk="1" hangingPunct="1">
              <a:defRPr/>
            </a:pPr>
            <a:r>
              <a:rPr lang="en-US" sz="3600" dirty="0" smtClean="0"/>
              <a:t>Prolong survival  </a:t>
            </a:r>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71011">
                                            <p:txEl>
                                              <p:pRg st="0" end="0"/>
                                            </p:txEl>
                                          </p:spTgt>
                                        </p:tgtEl>
                                        <p:attrNameLst>
                                          <p:attrName>style.visibility</p:attrName>
                                        </p:attrNameLst>
                                      </p:cBhvr>
                                      <p:to>
                                        <p:strVal val="visible"/>
                                      </p:to>
                                    </p:set>
                                    <p:anim calcmode="lin" valueType="num">
                                      <p:cBhvr>
                                        <p:cTn id="7" dur="1000" fill="hold"/>
                                        <p:tgtEl>
                                          <p:spTgt spid="171011">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7101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7101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71011">
                                            <p:txEl>
                                              <p:pRg st="1" end="1"/>
                                            </p:txEl>
                                          </p:spTgt>
                                        </p:tgtEl>
                                        <p:attrNameLst>
                                          <p:attrName>style.visibility</p:attrName>
                                        </p:attrNameLst>
                                      </p:cBhvr>
                                      <p:to>
                                        <p:strVal val="visible"/>
                                      </p:to>
                                    </p:set>
                                    <p:anim calcmode="lin" valueType="num">
                                      <p:cBhvr>
                                        <p:cTn id="14" dur="1000" fill="hold"/>
                                        <p:tgtEl>
                                          <p:spTgt spid="171011">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171011">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7101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71011">
                                            <p:txEl>
                                              <p:pRg st="2" end="2"/>
                                            </p:txEl>
                                          </p:spTgt>
                                        </p:tgtEl>
                                        <p:attrNameLst>
                                          <p:attrName>style.visibility</p:attrName>
                                        </p:attrNameLst>
                                      </p:cBhvr>
                                      <p:to>
                                        <p:strVal val="visible"/>
                                      </p:to>
                                    </p:set>
                                    <p:anim calcmode="lin" valueType="num">
                                      <p:cBhvr>
                                        <p:cTn id="21" dur="1000" fill="hold"/>
                                        <p:tgtEl>
                                          <p:spTgt spid="171011">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171011">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17101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71011">
                                            <p:txEl>
                                              <p:pRg st="3" end="3"/>
                                            </p:txEl>
                                          </p:spTgt>
                                        </p:tgtEl>
                                        <p:attrNameLst>
                                          <p:attrName>style.visibility</p:attrName>
                                        </p:attrNameLst>
                                      </p:cBhvr>
                                      <p:to>
                                        <p:strVal val="visible"/>
                                      </p:to>
                                    </p:set>
                                    <p:anim calcmode="lin" valueType="num">
                                      <p:cBhvr>
                                        <p:cTn id="28" dur="1000" fill="hold"/>
                                        <p:tgtEl>
                                          <p:spTgt spid="171011">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171011">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1710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ext Box 2"/>
          <p:cNvSpPr txBox="1">
            <a:spLocks noChangeArrowheads="1"/>
          </p:cNvSpPr>
          <p:nvPr/>
        </p:nvSpPr>
        <p:spPr bwMode="auto">
          <a:xfrm>
            <a:off x="323850" y="1844675"/>
            <a:ext cx="5543550" cy="2068513"/>
          </a:xfrm>
          <a:prstGeom prst="rect">
            <a:avLst/>
          </a:prstGeom>
          <a:solidFill>
            <a:srgbClr val="339966">
              <a:alpha val="36862"/>
            </a:srgbClr>
          </a:solidFill>
          <a:ln w="25400">
            <a:solidFill>
              <a:schemeClr val="bg2"/>
            </a:solidFill>
            <a:miter lim="800000"/>
            <a:headEnd/>
            <a:tailEnd/>
          </a:ln>
        </p:spPr>
        <p:txBody>
          <a:bodyPr>
            <a:spAutoFit/>
          </a:bodyPr>
          <a:lstStyle/>
          <a:p>
            <a:pPr marL="342900" indent="-342900" eaLnBrk="1" hangingPunct="1"/>
            <a:r>
              <a:rPr lang="en-US" sz="1800" b="0">
                <a:solidFill>
                  <a:schemeClr val="tx1"/>
                </a:solidFill>
                <a:latin typeface="Garamond" pitchFamily="18" charset="0"/>
                <a:cs typeface="Times New Roman" pitchFamily="18" charset="0"/>
              </a:rPr>
              <a:t> </a:t>
            </a:r>
          </a:p>
          <a:p>
            <a:pPr marL="342900" indent="-342900" eaLnBrk="1" hangingPunct="1"/>
            <a:endParaRPr lang="en-US" sz="1800" b="0">
              <a:solidFill>
                <a:schemeClr val="tx1"/>
              </a:solidFill>
              <a:latin typeface="Garamond" pitchFamily="18" charset="0"/>
              <a:cs typeface="Times New Roman" pitchFamily="18" charset="0"/>
            </a:endParaRPr>
          </a:p>
          <a:p>
            <a:pPr marL="342900" indent="-342900" eaLnBrk="1" hangingPunct="1"/>
            <a:r>
              <a:rPr lang="en-US" sz="3200">
                <a:solidFill>
                  <a:schemeClr val="hlink"/>
                </a:solidFill>
              </a:rPr>
              <a:t>  Risk Factors Modification</a:t>
            </a:r>
            <a:endParaRPr lang="en-US" sz="3200" b="0">
              <a:solidFill>
                <a:schemeClr val="tx1"/>
              </a:solidFill>
              <a:latin typeface="Garamond" pitchFamily="18" charset="0"/>
              <a:cs typeface="Times New Roman" pitchFamily="18" charset="0"/>
            </a:endParaRPr>
          </a:p>
          <a:p>
            <a:pPr marL="342900" indent="-342900" eaLnBrk="1" hangingPunct="1"/>
            <a:endParaRPr lang="en-US" sz="3200" b="0">
              <a:solidFill>
                <a:schemeClr val="tx1"/>
              </a:solidFill>
              <a:latin typeface="Garamond" pitchFamily="18" charset="0"/>
              <a:cs typeface="Times New Roman" pitchFamily="18" charset="0"/>
            </a:endParaRPr>
          </a:p>
          <a:p>
            <a:pPr marL="342900" indent="-342900" eaLnBrk="1" hangingPunct="1"/>
            <a:endParaRPr lang="en-US" sz="2800">
              <a:solidFill>
                <a:schemeClr val="hlink"/>
              </a:solidFill>
              <a:latin typeface="Times New Roman" pitchFamily="18" charset="0"/>
              <a:cs typeface="Times New Roman" pitchFamily="18" charset="0"/>
            </a:endParaRPr>
          </a:p>
        </p:txBody>
      </p:sp>
      <p:sp>
        <p:nvSpPr>
          <p:cNvPr id="194563" name="Text Box 3"/>
          <p:cNvSpPr txBox="1">
            <a:spLocks noChangeArrowheads="1"/>
          </p:cNvSpPr>
          <p:nvPr/>
        </p:nvSpPr>
        <p:spPr bwMode="auto">
          <a:xfrm>
            <a:off x="2484438" y="4292600"/>
            <a:ext cx="6372225" cy="1336675"/>
          </a:xfrm>
          <a:prstGeom prst="rect">
            <a:avLst/>
          </a:prstGeom>
          <a:solidFill>
            <a:srgbClr val="FF0000">
              <a:alpha val="36000"/>
            </a:srgbClr>
          </a:solidFill>
          <a:ln w="25400">
            <a:solidFill>
              <a:schemeClr val="bg2"/>
            </a:solidFill>
            <a:miter lim="800000"/>
            <a:headEnd/>
            <a:tailEnd/>
          </a:ln>
          <a:effectLst/>
        </p:spPr>
        <p:txBody>
          <a:bodyPr>
            <a:spAutoFit/>
          </a:bodyPr>
          <a:lstStyle/>
          <a:p>
            <a:pPr marL="342900" indent="-342900" eaLnBrk="1" hangingPunct="1">
              <a:defRPr/>
            </a:pPr>
            <a:endParaRPr lang="en-US" sz="2800">
              <a:solidFill>
                <a:schemeClr val="hlink"/>
              </a:solidFill>
              <a:latin typeface="Times New Roman" pitchFamily="18" charset="0"/>
              <a:cs typeface="Times New Roman" pitchFamily="18" charset="0"/>
            </a:endParaRPr>
          </a:p>
          <a:p>
            <a:pPr marL="342900" indent="-342900" eaLnBrk="1" hangingPunct="1">
              <a:defRPr/>
            </a:pPr>
            <a:r>
              <a:rPr lang="en-US" sz="2800">
                <a:solidFill>
                  <a:schemeClr val="hlink"/>
                </a:solidFill>
                <a:latin typeface="Times New Roman" pitchFamily="18" charset="0"/>
                <a:cs typeface="Times New Roman" pitchFamily="18" charset="0"/>
              </a:rPr>
              <a:t>      Improve Lower Limb Circulation</a:t>
            </a:r>
          </a:p>
          <a:p>
            <a:pPr marL="342900" indent="-342900">
              <a:defRPr/>
            </a:pPr>
            <a:r>
              <a:rPr lang="en-GB" sz="2400" b="0">
                <a:solidFill>
                  <a:schemeClr val="tx1"/>
                </a:solidFill>
                <a:effectLst>
                  <a:outerShdw blurRad="38100" dist="38100" dir="2700000" algn="tl">
                    <a:srgbClr val="000000"/>
                  </a:outerShdw>
                </a:effectLst>
                <a:cs typeface="Arial" charset="0"/>
              </a:rPr>
              <a:t>  </a:t>
            </a:r>
          </a:p>
        </p:txBody>
      </p:sp>
      <p:sp>
        <p:nvSpPr>
          <p:cNvPr id="194565" name="Rectangle 5"/>
          <p:cNvSpPr>
            <a:spLocks noRot="1"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eaLnBrk="1" hangingPunct="1">
              <a:defRPr/>
            </a:pPr>
            <a:r>
              <a:rPr lang="en-US" sz="4000" b="1" dirty="0" smtClean="0">
                <a:effectLst>
                  <a:outerShdw blurRad="38100" dist="38100" dir="2700000" algn="tl">
                    <a:srgbClr val="000000"/>
                  </a:outerShdw>
                </a:effectLst>
                <a:latin typeface="Garamond" pitchFamily="18" charset="0"/>
                <a:cs typeface="Arial" charset="0"/>
              </a:rPr>
              <a:t>Strategies of Treatment for patients </a:t>
            </a:r>
            <a:r>
              <a:rPr lang="en-US" sz="4000" b="1" dirty="0">
                <a:effectLst>
                  <a:outerShdw blurRad="38100" dist="38100" dir="2700000" algn="tl">
                    <a:srgbClr val="000000"/>
                  </a:outerShdw>
                </a:effectLst>
                <a:latin typeface="Garamond" pitchFamily="18" charset="0"/>
                <a:cs typeface="Arial" charset="0"/>
              </a:rPr>
              <a:t>with PAD</a:t>
            </a:r>
            <a:endParaRPr lang="en-GB" sz="4000" b="1" dirty="0">
              <a:effectLst>
                <a:outerShdw blurRad="38100" dist="38100" dir="2700000" algn="tl">
                  <a:srgbClr val="000000"/>
                </a:outerShdw>
              </a:effectLst>
              <a:latin typeface="Garamond" pitchFamily="18" charset="0"/>
              <a:cs typeface="Arial" charset="0"/>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4562"/>
                                        </p:tgtEl>
                                        <p:attrNameLst>
                                          <p:attrName>style.visibility</p:attrName>
                                        </p:attrNameLst>
                                      </p:cBhvr>
                                      <p:to>
                                        <p:strVal val="visible"/>
                                      </p:to>
                                    </p:set>
                                    <p:animEffect transition="in" filter="blinds(horizontal)">
                                      <p:cBhvr>
                                        <p:cTn id="7" dur="500"/>
                                        <p:tgtEl>
                                          <p:spTgt spid="19456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4563"/>
                                        </p:tgtEl>
                                        <p:attrNameLst>
                                          <p:attrName>style.visibility</p:attrName>
                                        </p:attrNameLst>
                                      </p:cBhvr>
                                      <p:to>
                                        <p:strVal val="visible"/>
                                      </p:to>
                                    </p:set>
                                    <p:animEffect transition="in" filter="blinds(horizontal)">
                                      <p:cBhvr>
                                        <p:cTn id="12" dur="500"/>
                                        <p:tgtEl>
                                          <p:spTgt spid="194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2" grpId="0" animBg="1"/>
      <p:bldP spid="19456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p:cNvSpPr txBox="1">
            <a:spLocks noChangeArrowheads="1"/>
          </p:cNvSpPr>
          <p:nvPr/>
        </p:nvSpPr>
        <p:spPr bwMode="auto">
          <a:xfrm>
            <a:off x="2428860" y="2357430"/>
            <a:ext cx="4957762" cy="3108543"/>
          </a:xfrm>
          <a:prstGeom prst="rect">
            <a:avLst/>
          </a:prstGeom>
          <a:solidFill>
            <a:srgbClr val="339966">
              <a:alpha val="37000"/>
            </a:srgbClr>
          </a:solidFill>
          <a:ln w="25400">
            <a:solidFill>
              <a:schemeClr val="bg2"/>
            </a:solidFill>
            <a:miter lim="800000"/>
            <a:headEnd/>
            <a:tailEnd/>
          </a:ln>
          <a:effectLst/>
        </p:spPr>
        <p:txBody>
          <a:bodyPr>
            <a:spAutoFit/>
          </a:bodyPr>
          <a:lstStyle/>
          <a:p>
            <a:pPr marL="342900" indent="-342900" algn="l" rtl="0" eaLnBrk="1" hangingPunct="1">
              <a:defRPr/>
            </a:pPr>
            <a:r>
              <a:rPr lang="en-US" sz="1800" b="0" dirty="0">
                <a:solidFill>
                  <a:schemeClr val="tx1"/>
                </a:solidFill>
                <a:latin typeface="Garamond" pitchFamily="18" charset="0"/>
                <a:cs typeface="Times New Roman" pitchFamily="18" charset="0"/>
              </a:rPr>
              <a:t> </a:t>
            </a:r>
            <a:r>
              <a:rPr lang="en-US" sz="2800" dirty="0">
                <a:solidFill>
                  <a:schemeClr val="hlink"/>
                </a:solidFill>
                <a:latin typeface="Times New Roman" pitchFamily="18" charset="0"/>
                <a:cs typeface="Times New Roman" pitchFamily="18" charset="0"/>
              </a:rPr>
              <a:t>Risk Factors Modification</a:t>
            </a:r>
          </a:p>
          <a:p>
            <a:pPr marL="342900" indent="-342900" algn="l" rtl="0">
              <a:buFontTx/>
              <a:buChar char="•"/>
              <a:defRPr/>
            </a:pPr>
            <a:r>
              <a:rPr lang="en-US" sz="2400" dirty="0" smtClean="0">
                <a:effectLst>
                  <a:outerShdw blurRad="38100" dist="38100" dir="2700000" algn="tl">
                    <a:srgbClr val="000000"/>
                  </a:outerShdw>
                </a:effectLst>
                <a:cs typeface="Arial" charset="0"/>
              </a:rPr>
              <a:t>Smoking Cessation</a:t>
            </a:r>
          </a:p>
          <a:p>
            <a:pPr marL="342900" indent="-342900" algn="l" rtl="0">
              <a:buFontTx/>
              <a:buChar char="•"/>
              <a:defRPr/>
            </a:pPr>
            <a:r>
              <a:rPr lang="en-US" sz="2400" dirty="0" smtClean="0">
                <a:effectLst>
                  <a:outerShdw blurRad="38100" dist="38100" dir="2700000" algn="tl">
                    <a:srgbClr val="000000"/>
                  </a:outerShdw>
                </a:effectLst>
                <a:cs typeface="Arial" charset="0"/>
              </a:rPr>
              <a:t>Hypertension control</a:t>
            </a:r>
          </a:p>
          <a:p>
            <a:pPr marL="342900" indent="-342900" algn="l" rtl="0">
              <a:buFontTx/>
              <a:buChar char="•"/>
              <a:defRPr/>
            </a:pPr>
            <a:r>
              <a:rPr lang="en-US" sz="2400" dirty="0" smtClean="0">
                <a:effectLst>
                  <a:outerShdw blurRad="38100" dist="38100" dir="2700000" algn="tl">
                    <a:srgbClr val="000000"/>
                  </a:outerShdw>
                </a:effectLst>
                <a:cs typeface="Arial" charset="0"/>
              </a:rPr>
              <a:t>Diabetes control</a:t>
            </a:r>
          </a:p>
          <a:p>
            <a:pPr marL="342900" indent="-342900" algn="l" rtl="0">
              <a:buFontTx/>
              <a:buChar char="•"/>
              <a:defRPr/>
            </a:pPr>
            <a:r>
              <a:rPr lang="en-US" sz="2400" dirty="0" smtClean="0">
                <a:effectLst>
                  <a:outerShdw blurRad="38100" dist="38100" dir="2700000" algn="tl">
                    <a:srgbClr val="000000"/>
                  </a:outerShdw>
                </a:effectLst>
                <a:cs typeface="Arial" charset="0"/>
              </a:rPr>
              <a:t>Regular  exercise </a:t>
            </a:r>
          </a:p>
          <a:p>
            <a:pPr marL="342900" indent="-342900" algn="l" rtl="0">
              <a:buFontTx/>
              <a:buChar char="•"/>
              <a:defRPr/>
            </a:pPr>
            <a:r>
              <a:rPr lang="en-US" sz="2400" dirty="0" smtClean="0">
                <a:effectLst>
                  <a:outerShdw blurRad="38100" dist="38100" dir="2700000" algn="tl">
                    <a:srgbClr val="000000"/>
                  </a:outerShdw>
                </a:effectLst>
                <a:cs typeface="Arial" charset="0"/>
              </a:rPr>
              <a:t>Diet and weight control</a:t>
            </a:r>
          </a:p>
          <a:p>
            <a:pPr marL="342900" indent="-342900" algn="l" rtl="0">
              <a:buFontTx/>
              <a:buChar char="•"/>
              <a:defRPr/>
            </a:pPr>
            <a:r>
              <a:rPr lang="en-US" sz="2400" dirty="0" smtClean="0">
                <a:effectLst>
                  <a:outerShdw blurRad="38100" dist="38100" dir="2700000" algn="tl">
                    <a:srgbClr val="000000"/>
                  </a:outerShdw>
                </a:effectLst>
                <a:cs typeface="Arial" charset="0"/>
              </a:rPr>
              <a:t>Lipid control</a:t>
            </a:r>
          </a:p>
          <a:p>
            <a:pPr marL="342900" indent="-342900" algn="l" rtl="0">
              <a:defRPr/>
            </a:pPr>
            <a:r>
              <a:rPr lang="en-US" sz="2400" dirty="0" smtClean="0">
                <a:effectLst>
                  <a:outerShdw blurRad="38100" dist="38100" dir="2700000" algn="tl">
                    <a:srgbClr val="000000"/>
                  </a:outerShdw>
                </a:effectLst>
                <a:cs typeface="Arial" charset="0"/>
              </a:rPr>
              <a:t> </a:t>
            </a:r>
            <a:endParaRPr lang="en-US" sz="2400" b="0" dirty="0">
              <a:solidFill>
                <a:schemeClr val="tx1"/>
              </a:solidFill>
              <a:effectLst>
                <a:outerShdw blurRad="38100" dist="38100" dir="2700000" algn="tl">
                  <a:srgbClr val="000000"/>
                </a:outerShdw>
              </a:effectLst>
              <a:cs typeface="Arial" charset="0"/>
            </a:endParaRPr>
          </a:p>
        </p:txBody>
      </p:sp>
      <p:sp>
        <p:nvSpPr>
          <p:cNvPr id="195588" name="Rectangle 4"/>
          <p:cNvSpPr>
            <a:spLocks noRot="1"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a:defRPr/>
            </a:pPr>
            <a:r>
              <a:rPr lang="en-US" sz="4000" b="1" dirty="0" smtClean="0">
                <a:effectLst>
                  <a:outerShdw blurRad="38100" dist="38100" dir="2700000" algn="tl">
                    <a:srgbClr val="000000"/>
                  </a:outerShdw>
                </a:effectLst>
                <a:latin typeface="Garamond" pitchFamily="18" charset="0"/>
                <a:cs typeface="Arial" charset="0"/>
              </a:rPr>
              <a:t>Treatment of patients with PAD</a:t>
            </a:r>
            <a:endParaRPr lang="en-GB" sz="4000" b="1" dirty="0">
              <a:effectLst>
                <a:outerShdw blurRad="38100" dist="38100" dir="2700000" algn="tl">
                  <a:srgbClr val="000000"/>
                </a:outerShdw>
              </a:effectLst>
              <a:latin typeface="Garamond" pitchFamily="18" charset="0"/>
              <a:cs typeface="Arial" charset="0"/>
            </a:endParaRPr>
          </a:p>
        </p:txBody>
      </p:sp>
    </p:spTree>
  </p:cSld>
  <p:clrMapOvr>
    <a:masterClrMapping/>
  </p:clrMapOvr>
  <p:transition>
    <p:pull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Text Box 3"/>
          <p:cNvSpPr txBox="1">
            <a:spLocks noChangeArrowheads="1"/>
          </p:cNvSpPr>
          <p:nvPr/>
        </p:nvSpPr>
        <p:spPr bwMode="auto">
          <a:xfrm>
            <a:off x="467544" y="1124744"/>
            <a:ext cx="5143536" cy="6801862"/>
          </a:xfrm>
          <a:prstGeom prst="rect">
            <a:avLst/>
          </a:prstGeom>
          <a:solidFill>
            <a:schemeClr val="accent1">
              <a:lumMod val="75000"/>
              <a:alpha val="36000"/>
            </a:schemeClr>
          </a:solidFill>
          <a:ln w="25400">
            <a:solidFill>
              <a:schemeClr val="bg2"/>
            </a:solidFill>
            <a:miter lim="800000"/>
            <a:headEnd/>
            <a:tailEnd/>
          </a:ln>
          <a:effectLst/>
        </p:spPr>
        <p:txBody>
          <a:bodyPr wrap="square">
            <a:spAutoFit/>
          </a:bodyPr>
          <a:lstStyle/>
          <a:p>
            <a:pPr marL="342900" indent="-342900" algn="just" rtl="0" eaLnBrk="1" hangingPunct="1">
              <a:defRPr/>
            </a:pPr>
            <a:r>
              <a:rPr lang="en-US" sz="2800" dirty="0" smtClean="0">
                <a:solidFill>
                  <a:schemeClr val="hlink"/>
                </a:solidFill>
                <a:latin typeface="Times New Roman" pitchFamily="18" charset="0"/>
                <a:cs typeface="Times New Roman" pitchFamily="18" charset="0"/>
              </a:rPr>
              <a:t>Improve Lower Limb Circulation</a:t>
            </a:r>
          </a:p>
          <a:p>
            <a:pPr marL="342900" indent="-342900" algn="just" rtl="0">
              <a:buFontTx/>
              <a:buChar char="•"/>
              <a:defRPr/>
            </a:pPr>
            <a:r>
              <a:rPr lang="en-GB" sz="2400" b="0" dirty="0" smtClean="0">
                <a:solidFill>
                  <a:schemeClr val="tx1"/>
                </a:solidFill>
                <a:effectLst>
                  <a:outerShdw blurRad="38100" dist="38100" dir="2700000" algn="tl">
                    <a:srgbClr val="000000"/>
                  </a:outerShdw>
                </a:effectLst>
                <a:cs typeface="Arial" charset="0"/>
              </a:rPr>
              <a:t>Conservative (Exercise Program):</a:t>
            </a:r>
          </a:p>
          <a:p>
            <a:pPr algn="just" rtl="0"/>
            <a:r>
              <a:rPr lang="en-US" sz="2400" b="1" dirty="0" smtClean="0"/>
              <a:t>  -</a:t>
            </a:r>
            <a:r>
              <a:rPr lang="en-US" sz="2400" b="1" dirty="0" smtClean="0">
                <a:solidFill>
                  <a:srgbClr val="FFFF00"/>
                </a:solidFill>
              </a:rPr>
              <a:t>Graded ambulation or bicycling program</a:t>
            </a:r>
          </a:p>
          <a:p>
            <a:pPr algn="just" rtl="0"/>
            <a:r>
              <a:rPr lang="en-US" sz="2400" dirty="0" smtClean="0">
                <a:solidFill>
                  <a:srgbClr val="FFFF00"/>
                </a:solidFill>
              </a:rPr>
              <a:t>   -  </a:t>
            </a:r>
            <a:r>
              <a:rPr lang="en-US" sz="2400" b="1" dirty="0" smtClean="0">
                <a:solidFill>
                  <a:srgbClr val="FFFF00"/>
                </a:solidFill>
              </a:rPr>
              <a:t>Burger-Allen Exercise</a:t>
            </a:r>
            <a:endParaRPr lang="en-GB" sz="2400" b="0" dirty="0" smtClean="0">
              <a:solidFill>
                <a:srgbClr val="FFFF00"/>
              </a:solidFill>
              <a:effectLst>
                <a:outerShdw blurRad="38100" dist="38100" dir="2700000" algn="tl">
                  <a:srgbClr val="000000"/>
                </a:outerShdw>
              </a:effectLst>
              <a:cs typeface="Arial" charset="0"/>
            </a:endParaRPr>
          </a:p>
          <a:p>
            <a:pPr marL="342900" indent="-342900" algn="just" rtl="0">
              <a:buFontTx/>
              <a:buChar char="•"/>
              <a:defRPr/>
            </a:pPr>
            <a:r>
              <a:rPr lang="en-US" sz="2400" dirty="0" err="1" smtClean="0">
                <a:latin typeface="Times New Roman" pitchFamily="18" charset="0"/>
                <a:cs typeface="Times New Roman" pitchFamily="18" charset="0"/>
              </a:rPr>
              <a:t>Antiplatelet</a:t>
            </a:r>
            <a:r>
              <a:rPr lang="en-US" sz="2400" dirty="0" smtClean="0">
                <a:latin typeface="Times New Roman" pitchFamily="18" charset="0"/>
                <a:cs typeface="Times New Roman" pitchFamily="18" charset="0"/>
              </a:rPr>
              <a:t>( reduce risks of MI , ischemic stroke and death from vascular causes).</a:t>
            </a:r>
            <a:endParaRPr lang="en-GB" sz="2400" b="0" dirty="0" smtClean="0">
              <a:solidFill>
                <a:schemeClr val="tx1"/>
              </a:solidFill>
              <a:effectLst>
                <a:outerShdw blurRad="38100" dist="38100" dir="2700000" algn="tl">
                  <a:srgbClr val="000000"/>
                </a:outerShdw>
              </a:effectLst>
              <a:cs typeface="Arial" charset="0"/>
            </a:endParaRPr>
          </a:p>
          <a:p>
            <a:pPr marL="342900" indent="-342900" algn="just" rtl="0">
              <a:buFontTx/>
              <a:buChar char="•"/>
              <a:defRPr/>
            </a:pPr>
            <a:r>
              <a:rPr lang="en-GB" sz="2400" b="0" dirty="0" smtClean="0">
                <a:solidFill>
                  <a:schemeClr val="tx1"/>
                </a:solidFill>
                <a:effectLst>
                  <a:outerShdw blurRad="38100" dist="38100" dir="2700000" algn="tl">
                    <a:srgbClr val="000000"/>
                  </a:outerShdw>
                </a:effectLst>
                <a:cs typeface="Arial" charset="0"/>
              </a:rPr>
              <a:t>Intervention ( Revascularization)</a:t>
            </a:r>
          </a:p>
          <a:p>
            <a:pPr marL="342900" indent="-342900" algn="just" rtl="0">
              <a:defRPr/>
            </a:pPr>
            <a:r>
              <a:rPr lang="en-GB" sz="2400" b="0" dirty="0" smtClean="0">
                <a:solidFill>
                  <a:schemeClr val="tx1"/>
                </a:solidFill>
                <a:effectLst>
                  <a:outerShdw blurRad="38100" dist="38100" dir="2700000" algn="tl">
                    <a:srgbClr val="000000"/>
                  </a:outerShdw>
                </a:effectLst>
                <a:cs typeface="Arial" charset="0"/>
              </a:rPr>
              <a:t>          - Angioplasty +/- </a:t>
            </a:r>
            <a:r>
              <a:rPr lang="en-GB" sz="2400" b="0" dirty="0" err="1" smtClean="0">
                <a:solidFill>
                  <a:schemeClr val="tx1"/>
                </a:solidFill>
                <a:effectLst>
                  <a:outerShdw blurRad="38100" dist="38100" dir="2700000" algn="tl">
                    <a:srgbClr val="000000"/>
                  </a:outerShdw>
                </a:effectLst>
                <a:cs typeface="Arial" charset="0"/>
              </a:rPr>
              <a:t>Stenting</a:t>
            </a:r>
            <a:endParaRPr lang="en-GB" sz="2400" b="0" dirty="0" smtClean="0">
              <a:solidFill>
                <a:schemeClr val="tx1"/>
              </a:solidFill>
              <a:effectLst>
                <a:outerShdw blurRad="38100" dist="38100" dir="2700000" algn="tl">
                  <a:srgbClr val="000000"/>
                </a:outerShdw>
              </a:effectLst>
              <a:cs typeface="Arial" charset="0"/>
            </a:endParaRPr>
          </a:p>
          <a:p>
            <a:pPr marL="342900" indent="-342900" algn="just" rtl="0">
              <a:defRPr/>
            </a:pPr>
            <a:r>
              <a:rPr lang="en-GB" sz="2400" b="0" dirty="0" smtClean="0">
                <a:solidFill>
                  <a:schemeClr val="tx1"/>
                </a:solidFill>
                <a:effectLst>
                  <a:outerShdw blurRad="38100" dist="38100" dir="2700000" algn="tl">
                    <a:srgbClr val="000000"/>
                  </a:outerShdw>
                </a:effectLst>
                <a:cs typeface="Arial" charset="0"/>
              </a:rPr>
              <a:t>          - Plaque excision</a:t>
            </a:r>
          </a:p>
          <a:p>
            <a:pPr marL="342900" indent="-342900" algn="just" rtl="0">
              <a:defRPr/>
            </a:pPr>
            <a:r>
              <a:rPr lang="en-GB" sz="2400" b="0" dirty="0" smtClean="0">
                <a:solidFill>
                  <a:schemeClr val="tx1"/>
                </a:solidFill>
                <a:effectLst>
                  <a:outerShdw blurRad="38100" dist="38100" dir="2700000" algn="tl">
                    <a:srgbClr val="000000"/>
                  </a:outerShdw>
                </a:effectLst>
                <a:cs typeface="Arial" charset="0"/>
              </a:rPr>
              <a:t>          - Surgical Bypass</a:t>
            </a:r>
          </a:p>
          <a:p>
            <a:pPr marL="342900" indent="-342900" algn="just" rtl="0">
              <a:defRPr/>
            </a:pPr>
            <a:r>
              <a:rPr lang="en-GB" sz="2400" dirty="0" smtClean="0">
                <a:effectLst>
                  <a:outerShdw blurRad="38100" dist="38100" dir="2700000" algn="tl">
                    <a:srgbClr val="000000"/>
                  </a:outerShdw>
                </a:effectLst>
                <a:cs typeface="Arial" charset="0"/>
              </a:rPr>
              <a:t>          -</a:t>
            </a:r>
            <a:r>
              <a:rPr lang="en-GB" sz="2400" b="0" dirty="0" smtClean="0">
                <a:solidFill>
                  <a:schemeClr val="tx1"/>
                </a:solidFill>
                <a:effectLst>
                  <a:outerShdw blurRad="38100" dist="38100" dir="2700000" algn="tl">
                    <a:srgbClr val="000000"/>
                  </a:outerShdw>
                </a:effectLst>
                <a:cs typeface="Arial" charset="0"/>
              </a:rPr>
              <a:t> </a:t>
            </a:r>
            <a:r>
              <a:rPr lang="en-US" sz="2400" dirty="0" smtClean="0"/>
              <a:t>Rarely, </a:t>
            </a:r>
            <a:r>
              <a:rPr lang="en-US" sz="2400" dirty="0" err="1" smtClean="0">
                <a:hlinkClick r:id="rId2" tooltip="Sympathectomy"/>
              </a:rPr>
              <a:t>sympathectomy</a:t>
            </a:r>
            <a:r>
              <a:rPr lang="en-US" sz="2400" dirty="0" smtClean="0"/>
              <a:t> is used.                             - </a:t>
            </a:r>
            <a:r>
              <a:rPr lang="en-US" sz="2400" dirty="0" smtClean="0">
                <a:hlinkClick r:id="rId3" tooltip="Amputation"/>
              </a:rPr>
              <a:t>amputation</a:t>
            </a:r>
            <a:r>
              <a:rPr lang="en-US" sz="2400" dirty="0" smtClean="0"/>
              <a:t> is often a last resort to stop infected ( In gangrene).</a:t>
            </a:r>
            <a:endParaRPr lang="en-GB" sz="2400" b="0" dirty="0" smtClean="0">
              <a:solidFill>
                <a:schemeClr val="tx1"/>
              </a:solidFill>
              <a:effectLst>
                <a:outerShdw blurRad="38100" dist="38100" dir="2700000" algn="tl">
                  <a:srgbClr val="000000"/>
                </a:outerShdw>
              </a:effectLst>
              <a:cs typeface="Arial" charset="0"/>
            </a:endParaRPr>
          </a:p>
          <a:p>
            <a:pPr marL="342900" indent="-342900" algn="just" rtl="0">
              <a:defRPr/>
            </a:pPr>
            <a:endParaRPr lang="en-GB" sz="2400" b="0" dirty="0" smtClean="0">
              <a:solidFill>
                <a:schemeClr val="tx1"/>
              </a:solidFill>
              <a:effectLst>
                <a:outerShdw blurRad="38100" dist="38100" dir="2700000" algn="tl">
                  <a:srgbClr val="000000"/>
                </a:outerShdw>
              </a:effectLst>
              <a:cs typeface="Arial" charset="0"/>
            </a:endParaRPr>
          </a:p>
          <a:p>
            <a:pPr marL="342900" indent="-342900" algn="just" rtl="0">
              <a:defRPr/>
            </a:pPr>
            <a:endParaRPr lang="en-GB" sz="2400" b="0" dirty="0" smtClean="0">
              <a:solidFill>
                <a:schemeClr val="tx1"/>
              </a:solidFill>
              <a:effectLst>
                <a:outerShdw blurRad="38100" dist="38100" dir="2700000" algn="tl">
                  <a:srgbClr val="000000"/>
                </a:outerShdw>
              </a:effectLst>
              <a:cs typeface="Arial" charset="0"/>
            </a:endParaRPr>
          </a:p>
          <a:p>
            <a:pPr marL="342900" indent="-342900" algn="l" rtl="0">
              <a:defRPr/>
            </a:pPr>
            <a:endParaRPr lang="en-GB" sz="2400" b="0" dirty="0">
              <a:solidFill>
                <a:schemeClr val="tx1"/>
              </a:solidFill>
              <a:effectLst>
                <a:outerShdw blurRad="38100" dist="38100" dir="2700000" algn="tl">
                  <a:srgbClr val="000000"/>
                </a:outerShdw>
              </a:effectLst>
              <a:cs typeface="Arial" charset="0"/>
            </a:endParaRPr>
          </a:p>
        </p:txBody>
      </p:sp>
      <p:sp>
        <p:nvSpPr>
          <p:cNvPr id="196612" name="Rectangle 4"/>
          <p:cNvSpPr>
            <a:spLocks noRot="1"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a:defRPr/>
            </a:pPr>
            <a:r>
              <a:rPr lang="en-US" sz="4000" dirty="0" smtClean="0">
                <a:effectLst>
                  <a:outerShdw blurRad="38100" dist="38100" dir="2700000" algn="tl">
                    <a:srgbClr val="000000"/>
                  </a:outerShdw>
                </a:effectLst>
                <a:latin typeface="Garamond" pitchFamily="18" charset="0"/>
                <a:cs typeface="Arial" charset="0"/>
              </a:rPr>
              <a:t>Treatment of patients </a:t>
            </a:r>
            <a:r>
              <a:rPr lang="en-US" sz="4000" dirty="0">
                <a:effectLst>
                  <a:outerShdw blurRad="38100" dist="38100" dir="2700000" algn="tl">
                    <a:srgbClr val="000000"/>
                  </a:outerShdw>
                </a:effectLst>
                <a:latin typeface="Garamond" pitchFamily="18" charset="0"/>
                <a:cs typeface="Arial" charset="0"/>
              </a:rPr>
              <a:t>with PAD</a:t>
            </a:r>
            <a:endParaRPr lang="en-GB" sz="4000" dirty="0">
              <a:effectLst>
                <a:outerShdw blurRad="38100" dist="38100" dir="2700000" algn="tl">
                  <a:srgbClr val="000000"/>
                </a:outerShdw>
              </a:effectLst>
              <a:latin typeface="Garamond" pitchFamily="18" charset="0"/>
              <a:cs typeface="Arial" charset="0"/>
            </a:endParaRPr>
          </a:p>
        </p:txBody>
      </p:sp>
      <p:pic>
        <p:nvPicPr>
          <p:cNvPr id="196614" name="Picture 6" descr="ic%20bypasses"/>
          <p:cNvPicPr>
            <a:picLocks noChangeAspect="1" noChangeArrowheads="1"/>
          </p:cNvPicPr>
          <p:nvPr/>
        </p:nvPicPr>
        <p:blipFill>
          <a:blip r:embed="rId4" cstate="print"/>
          <a:srcRect/>
          <a:stretch>
            <a:fillRect/>
          </a:stretch>
        </p:blipFill>
        <p:spPr bwMode="auto">
          <a:xfrm>
            <a:off x="6215074" y="1844824"/>
            <a:ext cx="2501889" cy="4680520"/>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6611"/>
                                        </p:tgtEl>
                                        <p:attrNameLst>
                                          <p:attrName>style.visibility</p:attrName>
                                        </p:attrNameLst>
                                      </p:cBhvr>
                                      <p:to>
                                        <p:strVal val="visible"/>
                                      </p:to>
                                    </p:set>
                                    <p:animEffect transition="in" filter="blinds(horizontal)">
                                      <p:cBhvr>
                                        <p:cTn id="7" dur="500"/>
                                        <p:tgtEl>
                                          <p:spTgt spid="196611"/>
                                        </p:tgtEl>
                                      </p:cBhvr>
                                    </p:animEffect>
                                  </p:childTnLst>
                                </p:cTn>
                              </p:par>
                              <p:par>
                                <p:cTn id="8" presetID="55" presetClass="entr" presetSubtype="0" fill="hold" nodeType="withEffect">
                                  <p:stCondLst>
                                    <p:cond delay="0"/>
                                  </p:stCondLst>
                                  <p:childTnLst>
                                    <p:set>
                                      <p:cBhvr>
                                        <p:cTn id="9" dur="1" fill="hold">
                                          <p:stCondLst>
                                            <p:cond delay="0"/>
                                          </p:stCondLst>
                                        </p:cTn>
                                        <p:tgtEl>
                                          <p:spTgt spid="196614"/>
                                        </p:tgtEl>
                                        <p:attrNameLst>
                                          <p:attrName>style.visibility</p:attrName>
                                        </p:attrNameLst>
                                      </p:cBhvr>
                                      <p:to>
                                        <p:strVal val="visible"/>
                                      </p:to>
                                    </p:set>
                                    <p:anim calcmode="lin" valueType="num">
                                      <p:cBhvr>
                                        <p:cTn id="10" dur="1000" fill="hold"/>
                                        <p:tgtEl>
                                          <p:spTgt spid="196614"/>
                                        </p:tgtEl>
                                        <p:attrNameLst>
                                          <p:attrName>ppt_w</p:attrName>
                                        </p:attrNameLst>
                                      </p:cBhvr>
                                      <p:tavLst>
                                        <p:tav tm="0">
                                          <p:val>
                                            <p:strVal val="#ppt_w*0.70"/>
                                          </p:val>
                                        </p:tav>
                                        <p:tav tm="100000">
                                          <p:val>
                                            <p:strVal val="#ppt_w"/>
                                          </p:val>
                                        </p:tav>
                                      </p:tavLst>
                                    </p:anim>
                                    <p:anim calcmode="lin" valueType="num">
                                      <p:cBhvr>
                                        <p:cTn id="11" dur="1000" fill="hold"/>
                                        <p:tgtEl>
                                          <p:spTgt spid="196614"/>
                                        </p:tgtEl>
                                        <p:attrNameLst>
                                          <p:attrName>ppt_h</p:attrName>
                                        </p:attrNameLst>
                                      </p:cBhvr>
                                      <p:tavLst>
                                        <p:tav tm="0">
                                          <p:val>
                                            <p:strVal val="#ppt_h"/>
                                          </p:val>
                                        </p:tav>
                                        <p:tav tm="100000">
                                          <p:val>
                                            <p:strVal val="#ppt_h"/>
                                          </p:val>
                                        </p:tav>
                                      </p:tavLst>
                                    </p:anim>
                                    <p:animEffect transition="in" filter="fade">
                                      <p:cBhvr>
                                        <p:cTn id="12" dur="1000"/>
                                        <p:tgtEl>
                                          <p:spTgt spid="1966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Angioplasty</a:t>
            </a:r>
            <a:endParaRPr lang="ar-SA" dirty="0"/>
          </a:p>
        </p:txBody>
      </p:sp>
      <p:pic>
        <p:nvPicPr>
          <p:cNvPr id="4" name="Picture 2" descr="File:PTCA Schneepflug.jpg">
            <a:hlinkClick r:id="rId2"/>
          </p:cNvPr>
          <p:cNvPicPr>
            <a:picLocks noGrp="1" noChangeAspect="1" noChangeArrowheads="1"/>
          </p:cNvPicPr>
          <p:nvPr>
            <p:ph idx="1"/>
          </p:nvPr>
        </p:nvPicPr>
        <p:blipFill>
          <a:blip r:embed="rId3" cstate="print"/>
          <a:stretch>
            <a:fillRect/>
          </a:stretch>
        </p:blipFill>
        <p:spPr bwMode="auto">
          <a:xfrm>
            <a:off x="4550054" y="3830720"/>
            <a:ext cx="43891" cy="64922"/>
          </a:xfrm>
          <a:prstGeom prst="rect">
            <a:avLst/>
          </a:prstGeom>
          <a:noFill/>
        </p:spPr>
      </p:pic>
      <p:pic>
        <p:nvPicPr>
          <p:cNvPr id="5" name="Picture 2" descr="File:PTCA Schneepflug.jpg">
            <a:hlinkClick r:id="rId2"/>
          </p:cNvPr>
          <p:cNvPicPr>
            <a:picLocks noChangeAspect="1" noChangeArrowheads="1"/>
          </p:cNvPicPr>
          <p:nvPr/>
        </p:nvPicPr>
        <p:blipFill>
          <a:blip r:embed="rId4" cstate="print"/>
          <a:srcRect/>
          <a:stretch>
            <a:fillRect/>
          </a:stretch>
        </p:blipFill>
        <p:spPr bwMode="auto">
          <a:xfrm>
            <a:off x="1691680" y="1484784"/>
            <a:ext cx="5929354" cy="464347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Graded ambulation or bicycling program</a:t>
            </a:r>
            <a:endParaRPr lang="ar-EG" dirty="0"/>
          </a:p>
        </p:txBody>
      </p:sp>
      <p:graphicFrame>
        <p:nvGraphicFramePr>
          <p:cNvPr id="4" name="Diagram 3"/>
          <p:cNvGraphicFramePr/>
          <p:nvPr/>
        </p:nvGraphicFramePr>
        <p:xfrm>
          <a:off x="214282" y="1397000"/>
          <a:ext cx="9215502" cy="53181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Graded ambulation or bicycling program</a:t>
            </a:r>
            <a:endParaRPr lang="ar-EG" dirty="0"/>
          </a:p>
        </p:txBody>
      </p:sp>
      <p:sp>
        <p:nvSpPr>
          <p:cNvPr id="3" name="Content Placeholder 2"/>
          <p:cNvSpPr>
            <a:spLocks noGrp="1"/>
          </p:cNvSpPr>
          <p:nvPr>
            <p:ph idx="1"/>
          </p:nvPr>
        </p:nvSpPr>
        <p:spPr/>
        <p:txBody>
          <a:bodyPr/>
          <a:lstStyle/>
          <a:p>
            <a:pPr algn="l" rtl="0"/>
            <a:r>
              <a:rPr lang="en-US" b="1" dirty="0" smtClean="0"/>
              <a:t>Precautions:</a:t>
            </a:r>
            <a:endParaRPr lang="ar-EG" dirty="0"/>
          </a:p>
        </p:txBody>
      </p:sp>
      <p:graphicFrame>
        <p:nvGraphicFramePr>
          <p:cNvPr id="4" name="Diagram 3"/>
          <p:cNvGraphicFramePr/>
          <p:nvPr>
            <p:extLst>
              <p:ext uri="{D42A27DB-BD31-4B8C-83A1-F6EECF244321}">
                <p14:modId xmlns:p14="http://schemas.microsoft.com/office/powerpoint/2010/main" val="440078194"/>
              </p:ext>
            </p:extLst>
          </p:nvPr>
        </p:nvGraphicFramePr>
        <p:xfrm>
          <a:off x="0" y="2214554"/>
          <a:ext cx="857252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Graded ambulation or bicycling program</a:t>
            </a:r>
            <a:endParaRPr lang="ar-EG" dirty="0"/>
          </a:p>
        </p:txBody>
      </p:sp>
      <p:sp>
        <p:nvSpPr>
          <p:cNvPr id="3" name="Content Placeholder 2"/>
          <p:cNvSpPr>
            <a:spLocks noGrp="1"/>
          </p:cNvSpPr>
          <p:nvPr>
            <p:ph idx="1"/>
          </p:nvPr>
        </p:nvSpPr>
        <p:spPr/>
        <p:txBody>
          <a:bodyPr/>
          <a:lstStyle/>
          <a:p>
            <a:pPr algn="l" rtl="0"/>
            <a:r>
              <a:rPr lang="en-US" b="1" dirty="0" smtClean="0"/>
              <a:t>Contraindications: :</a:t>
            </a:r>
            <a:endParaRPr lang="ar-EG" dirty="0"/>
          </a:p>
        </p:txBody>
      </p:sp>
      <p:graphicFrame>
        <p:nvGraphicFramePr>
          <p:cNvPr id="4" name="Diagram 3"/>
          <p:cNvGraphicFramePr/>
          <p:nvPr/>
        </p:nvGraphicFramePr>
        <p:xfrm>
          <a:off x="0" y="2214554"/>
          <a:ext cx="857252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a:bodyPr>
          <a:lstStyle/>
          <a:p>
            <a:r>
              <a:rPr lang="en-US" sz="3200" b="1" dirty="0">
                <a:solidFill>
                  <a:srgbClr val="0070C0"/>
                </a:solidFill>
                <a:effectLst>
                  <a:outerShdw blurRad="38100" dist="38100" dir="2700000" algn="tl">
                    <a:srgbClr val="000000"/>
                  </a:outerShdw>
                </a:effectLst>
                <a:latin typeface="Garamond" pitchFamily="18" charset="0"/>
                <a:ea typeface="+mn-ea"/>
                <a:cs typeface="Arial" charset="0"/>
              </a:rPr>
              <a:t>Burger-Allen Exercise</a:t>
            </a:r>
            <a:endParaRPr lang="ar-EG" sz="3200" b="1" dirty="0">
              <a:solidFill>
                <a:srgbClr val="0070C0"/>
              </a:solidFill>
              <a:effectLst>
                <a:outerShdw blurRad="38100" dist="38100" dir="2700000" algn="tl">
                  <a:srgbClr val="000000"/>
                </a:outerShdw>
              </a:effectLst>
              <a:latin typeface="Garamond" pitchFamily="18" charset="0"/>
              <a:ea typeface="+mn-ea"/>
              <a:cs typeface="Arial" charset="0"/>
            </a:endParaRPr>
          </a:p>
        </p:txBody>
      </p:sp>
      <p:sp>
        <p:nvSpPr>
          <p:cNvPr id="3" name="Content Placeholder 2"/>
          <p:cNvSpPr>
            <a:spLocks noGrp="1"/>
          </p:cNvSpPr>
          <p:nvPr>
            <p:ph idx="1"/>
          </p:nvPr>
        </p:nvSpPr>
        <p:spPr>
          <a:xfrm>
            <a:off x="457200" y="1071546"/>
            <a:ext cx="8229600" cy="5054617"/>
          </a:xfrm>
        </p:spPr>
        <p:txBody>
          <a:bodyPr>
            <a:normAutofit/>
          </a:bodyPr>
          <a:lstStyle/>
          <a:p>
            <a:pPr algn="l" rtl="0"/>
            <a:r>
              <a:rPr lang="en-US" sz="2000" b="1" dirty="0" smtClean="0"/>
              <a:t>Procedure:</a:t>
            </a:r>
          </a:p>
          <a:p>
            <a:pPr algn="l" rtl="0"/>
            <a:r>
              <a:rPr lang="en-US" sz="2000" dirty="0" smtClean="0"/>
              <a:t>A three-stage exercise procedure is carried out 3times /day.</a:t>
            </a:r>
            <a:r>
              <a:rPr lang="en-US" sz="2000" b="1" dirty="0" smtClean="0"/>
              <a:t> </a:t>
            </a:r>
          </a:p>
          <a:p>
            <a:pPr algn="l" rtl="0"/>
            <a:r>
              <a:rPr lang="en-US" sz="2400" b="1" dirty="0" smtClean="0"/>
              <a:t>First </a:t>
            </a:r>
            <a:r>
              <a:rPr lang="en-US" sz="2400" b="1" dirty="0" smtClean="0"/>
              <a:t>position(stage)</a:t>
            </a:r>
            <a:endParaRPr lang="ar-EG" sz="2400" dirty="0"/>
          </a:p>
        </p:txBody>
      </p:sp>
      <p:graphicFrame>
        <p:nvGraphicFramePr>
          <p:cNvPr id="4" name="Diagram 3"/>
          <p:cNvGraphicFramePr/>
          <p:nvPr/>
        </p:nvGraphicFramePr>
        <p:xfrm>
          <a:off x="0" y="2214554"/>
          <a:ext cx="857252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5856" y="116632"/>
            <a:ext cx="2470441" cy="369332"/>
          </a:xfrm>
          <a:prstGeom prst="rect">
            <a:avLst/>
          </a:prstGeom>
        </p:spPr>
        <p:txBody>
          <a:bodyPr wrap="square">
            <a:spAutoFit/>
          </a:bodyPr>
          <a:lstStyle/>
          <a:p>
            <a:r>
              <a:rPr lang="en-US" b="1" dirty="0">
                <a:solidFill>
                  <a:srgbClr val="0070C0"/>
                </a:solidFill>
                <a:effectLst>
                  <a:outerShdw blurRad="38100" dist="38100" dir="2700000" algn="tl">
                    <a:srgbClr val="000000"/>
                  </a:outerShdw>
                </a:effectLst>
                <a:latin typeface="Garamond" pitchFamily="18" charset="0"/>
                <a:cs typeface="Arial" charset="0"/>
              </a:rPr>
              <a:t>Burger-Allen </a:t>
            </a:r>
            <a:r>
              <a:rPr lang="en-US" b="1" dirty="0" err="1" smtClean="0">
                <a:solidFill>
                  <a:srgbClr val="0070C0"/>
                </a:solidFill>
                <a:effectLst>
                  <a:outerShdw blurRad="38100" dist="38100" dir="2700000" algn="tl">
                    <a:srgbClr val="000000"/>
                  </a:outerShdw>
                </a:effectLst>
                <a:latin typeface="Garamond" pitchFamily="18" charset="0"/>
                <a:cs typeface="Arial" charset="0"/>
              </a:rPr>
              <a:t>Exercis</a:t>
            </a:r>
            <a:endParaRPr lang="en-US" dirty="0"/>
          </a:p>
        </p:txBody>
      </p:sp>
      <p:pic>
        <p:nvPicPr>
          <p:cNvPr id="1026" name="Picture 2" descr="http://www.ijps.org/articles/2013/46/3/images/ijps_2013_46_3_508_121995_f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980728"/>
            <a:ext cx="7776864" cy="51125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Content of Lecture</a:t>
            </a:r>
            <a:endParaRPr lang="ar-SA" dirty="0"/>
          </a:p>
        </p:txBody>
      </p:sp>
      <p:sp>
        <p:nvSpPr>
          <p:cNvPr id="3" name="Content Placeholder 2"/>
          <p:cNvSpPr>
            <a:spLocks noGrp="1"/>
          </p:cNvSpPr>
          <p:nvPr>
            <p:ph idx="1"/>
          </p:nvPr>
        </p:nvSpPr>
        <p:spPr/>
        <p:txBody>
          <a:bodyPr>
            <a:noAutofit/>
          </a:bodyPr>
          <a:lstStyle/>
          <a:p>
            <a:pPr algn="l" rtl="0">
              <a:lnSpc>
                <a:spcPct val="80000"/>
              </a:lnSpc>
            </a:pPr>
            <a:r>
              <a:rPr lang="en-US" sz="2400" b="1" dirty="0" smtClean="0"/>
              <a:t>What is Peripheral Arterial Disease?</a:t>
            </a:r>
          </a:p>
          <a:p>
            <a:pPr algn="l" rtl="0">
              <a:lnSpc>
                <a:spcPct val="80000"/>
              </a:lnSpc>
            </a:pPr>
            <a:r>
              <a:rPr lang="en-GB" sz="2400" b="1" dirty="0" smtClean="0"/>
              <a:t>What are the risk factors for PAD?</a:t>
            </a:r>
          </a:p>
          <a:p>
            <a:pPr algn="l" rtl="0">
              <a:lnSpc>
                <a:spcPct val="80000"/>
              </a:lnSpc>
            </a:pPr>
            <a:r>
              <a:rPr lang="en-US" sz="2400" b="1" dirty="0" smtClean="0"/>
              <a:t>Peripheral Vascular Disease Causes&amp; Pathogenesis</a:t>
            </a:r>
          </a:p>
          <a:p>
            <a:pPr algn="l" rtl="0">
              <a:lnSpc>
                <a:spcPct val="80000"/>
              </a:lnSpc>
            </a:pPr>
            <a:r>
              <a:rPr lang="en-US" sz="2400" b="1" dirty="0" smtClean="0"/>
              <a:t>Symptoms of PAD</a:t>
            </a:r>
          </a:p>
          <a:p>
            <a:pPr algn="l" rtl="0">
              <a:lnSpc>
                <a:spcPct val="80000"/>
              </a:lnSpc>
            </a:pPr>
            <a:r>
              <a:rPr lang="en-GB" sz="2400" b="1" dirty="0" smtClean="0"/>
              <a:t>How do we diagnose PAD?</a:t>
            </a:r>
          </a:p>
          <a:p>
            <a:pPr algn="l" rtl="0">
              <a:lnSpc>
                <a:spcPct val="80000"/>
              </a:lnSpc>
            </a:pPr>
            <a:r>
              <a:rPr lang="en-US" sz="2400" b="1" dirty="0" smtClean="0"/>
              <a:t>Goals of treating patients with PAD</a:t>
            </a:r>
          </a:p>
          <a:p>
            <a:pPr algn="l" rtl="0">
              <a:lnSpc>
                <a:spcPct val="80000"/>
              </a:lnSpc>
            </a:pPr>
            <a:r>
              <a:rPr lang="en-GB" sz="2400" b="1" dirty="0" smtClean="0"/>
              <a:t>the strategies of </a:t>
            </a:r>
            <a:r>
              <a:rPr lang="en-US" sz="2400" b="1" dirty="0" smtClean="0"/>
              <a:t>Treatment in patients with PAD</a:t>
            </a:r>
            <a:endParaRPr lang="ar-SA" sz="2400"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US" b="1" dirty="0" smtClean="0"/>
              <a:t>Burger-Allen Exercise</a:t>
            </a:r>
            <a:endParaRPr lang="ar-EG" dirty="0"/>
          </a:p>
        </p:txBody>
      </p:sp>
      <p:sp>
        <p:nvSpPr>
          <p:cNvPr id="3" name="Content Placeholder 2"/>
          <p:cNvSpPr>
            <a:spLocks noGrp="1"/>
          </p:cNvSpPr>
          <p:nvPr>
            <p:ph idx="1"/>
          </p:nvPr>
        </p:nvSpPr>
        <p:spPr>
          <a:xfrm>
            <a:off x="457200" y="1071546"/>
            <a:ext cx="8229600" cy="5054617"/>
          </a:xfrm>
        </p:spPr>
        <p:txBody>
          <a:bodyPr>
            <a:normAutofit/>
          </a:bodyPr>
          <a:lstStyle/>
          <a:p>
            <a:pPr algn="l" rtl="0"/>
            <a:r>
              <a:rPr lang="en-US" sz="2400" b="1" dirty="0" smtClean="0"/>
              <a:t>Second </a:t>
            </a:r>
            <a:r>
              <a:rPr lang="en-US" sz="2400" b="1" dirty="0" smtClean="0"/>
              <a:t>position(stage)</a:t>
            </a:r>
            <a:endParaRPr lang="ar-EG" sz="2400" dirty="0"/>
          </a:p>
        </p:txBody>
      </p:sp>
      <p:graphicFrame>
        <p:nvGraphicFramePr>
          <p:cNvPr id="4" name="Diagram 3"/>
          <p:cNvGraphicFramePr/>
          <p:nvPr/>
        </p:nvGraphicFramePr>
        <p:xfrm>
          <a:off x="0" y="2214554"/>
          <a:ext cx="857252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US" b="1" dirty="0" smtClean="0"/>
              <a:t>Burger-Allen Exercise</a:t>
            </a:r>
            <a:endParaRPr lang="ar-EG" dirty="0"/>
          </a:p>
        </p:txBody>
      </p:sp>
      <p:sp>
        <p:nvSpPr>
          <p:cNvPr id="3" name="Content Placeholder 2"/>
          <p:cNvSpPr>
            <a:spLocks noGrp="1"/>
          </p:cNvSpPr>
          <p:nvPr>
            <p:ph idx="1"/>
          </p:nvPr>
        </p:nvSpPr>
        <p:spPr>
          <a:xfrm>
            <a:off x="457200" y="1071546"/>
            <a:ext cx="8229600" cy="5054617"/>
          </a:xfrm>
        </p:spPr>
        <p:txBody>
          <a:bodyPr>
            <a:normAutofit/>
          </a:bodyPr>
          <a:lstStyle/>
          <a:p>
            <a:pPr algn="l" rtl="0"/>
            <a:r>
              <a:rPr lang="en-US" sz="2400" b="1" dirty="0" smtClean="0"/>
              <a:t>Third </a:t>
            </a:r>
            <a:r>
              <a:rPr lang="en-US" sz="2400" b="1" dirty="0" smtClean="0"/>
              <a:t>position(stage)</a:t>
            </a:r>
            <a:endParaRPr lang="ar-EG" sz="2400" dirty="0"/>
          </a:p>
        </p:txBody>
      </p:sp>
      <p:graphicFrame>
        <p:nvGraphicFramePr>
          <p:cNvPr id="4" name="Diagram 3"/>
          <p:cNvGraphicFramePr/>
          <p:nvPr/>
        </p:nvGraphicFramePr>
        <p:xfrm>
          <a:off x="0" y="2214554"/>
          <a:ext cx="8572528"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r>
              <a:rPr lang="en-US" b="1" dirty="0" smtClean="0"/>
              <a:t>Burger-Allen Exercise</a:t>
            </a:r>
            <a:endParaRPr lang="ar-EG" dirty="0"/>
          </a:p>
        </p:txBody>
      </p:sp>
      <p:sp>
        <p:nvSpPr>
          <p:cNvPr id="3" name="Content Placeholder 2"/>
          <p:cNvSpPr>
            <a:spLocks noGrp="1"/>
          </p:cNvSpPr>
          <p:nvPr>
            <p:ph idx="1"/>
          </p:nvPr>
        </p:nvSpPr>
        <p:spPr>
          <a:xfrm>
            <a:off x="457200" y="1285860"/>
            <a:ext cx="8229600" cy="4840303"/>
          </a:xfrm>
        </p:spPr>
        <p:txBody>
          <a:bodyPr>
            <a:normAutofit/>
          </a:bodyPr>
          <a:lstStyle/>
          <a:p>
            <a:pPr algn="l" rtl="0">
              <a:buNone/>
            </a:pPr>
            <a:endParaRPr lang="ar-EG" sz="2400" dirty="0"/>
          </a:p>
        </p:txBody>
      </p:sp>
      <p:graphicFrame>
        <p:nvGraphicFramePr>
          <p:cNvPr id="4" name="Diagram 3"/>
          <p:cNvGraphicFramePr/>
          <p:nvPr/>
        </p:nvGraphicFramePr>
        <p:xfrm>
          <a:off x="0" y="1214422"/>
          <a:ext cx="8572528"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Prognosis</a:t>
            </a:r>
            <a:br>
              <a:rPr lang="en-US" b="1" dirty="0" smtClean="0"/>
            </a:br>
            <a:endParaRPr lang="ar-SA" dirty="0"/>
          </a:p>
        </p:txBody>
      </p:sp>
      <p:sp>
        <p:nvSpPr>
          <p:cNvPr id="3" name="Content Placeholder 2"/>
          <p:cNvSpPr>
            <a:spLocks noGrp="1"/>
          </p:cNvSpPr>
          <p:nvPr>
            <p:ph idx="1"/>
          </p:nvPr>
        </p:nvSpPr>
        <p:spPr/>
        <p:txBody>
          <a:bodyPr>
            <a:normAutofit fontScale="85000" lnSpcReduction="10000"/>
          </a:bodyPr>
          <a:lstStyle/>
          <a:p>
            <a:pPr algn="just" rtl="0"/>
            <a:r>
              <a:rPr lang="en-US" dirty="0" smtClean="0"/>
              <a:t>Individuals with PAD have an elevated risk for cardiovascular events and the majority will eventually die of </a:t>
            </a:r>
            <a:r>
              <a:rPr lang="en-US" dirty="0" smtClean="0">
                <a:solidFill>
                  <a:srgbClr val="FF0000"/>
                </a:solidFill>
              </a:rPr>
              <a:t>a cardiac</a:t>
            </a:r>
            <a:r>
              <a:rPr lang="en-GB" sz="3200" dirty="0" smtClean="0">
                <a:solidFill>
                  <a:srgbClr val="FF0000"/>
                </a:solidFill>
              </a:rPr>
              <a:t> ( 40%-60%)</a:t>
            </a:r>
            <a:r>
              <a:rPr lang="en-US" dirty="0" smtClean="0">
                <a:solidFill>
                  <a:srgbClr val="FF0000"/>
                </a:solidFill>
              </a:rPr>
              <a:t> </a:t>
            </a:r>
            <a:r>
              <a:rPr lang="en-US" dirty="0" smtClean="0"/>
              <a:t>or </a:t>
            </a:r>
            <a:r>
              <a:rPr lang="en-US" dirty="0" err="1" smtClean="0">
                <a:solidFill>
                  <a:srgbClr val="FF0000"/>
                </a:solidFill>
              </a:rPr>
              <a:t>cerebrovascular</a:t>
            </a:r>
            <a:r>
              <a:rPr lang="en-US" dirty="0" smtClean="0">
                <a:solidFill>
                  <a:srgbClr val="FF0000"/>
                </a:solidFill>
              </a:rPr>
              <a:t>(</a:t>
            </a:r>
            <a:r>
              <a:rPr lang="en-GB" sz="3200" dirty="0" smtClean="0">
                <a:solidFill>
                  <a:srgbClr val="FF0000"/>
                </a:solidFill>
              </a:rPr>
              <a:t>10%-20%)</a:t>
            </a:r>
            <a:r>
              <a:rPr lang="en-US" dirty="0" smtClean="0">
                <a:solidFill>
                  <a:srgbClr val="FF0000"/>
                </a:solidFill>
              </a:rPr>
              <a:t>  </a:t>
            </a:r>
            <a:r>
              <a:rPr lang="en-US" dirty="0" smtClean="0"/>
              <a:t>etiology</a:t>
            </a:r>
          </a:p>
          <a:p>
            <a:pPr algn="just" rtl="0"/>
            <a:r>
              <a:rPr lang="en-US" dirty="0" smtClean="0"/>
              <a:t> prognosis is correlated with the severity of the PAD as measured by the </a:t>
            </a:r>
            <a:r>
              <a:rPr lang="en-US" dirty="0" smtClean="0">
                <a:hlinkClick r:id="rId2" tooltip="Ankle brachial pressure index"/>
              </a:rPr>
              <a:t>Ankle brachial index</a:t>
            </a:r>
            <a:r>
              <a:rPr lang="en-US" dirty="0" smtClean="0"/>
              <a:t> (ABI).</a:t>
            </a:r>
            <a:endParaRPr lang="en-US" baseline="30000" dirty="0" smtClean="0"/>
          </a:p>
          <a:p>
            <a:pPr algn="just" rtl="0"/>
            <a:r>
              <a:rPr lang="en-US" dirty="0" smtClean="0"/>
              <a:t>In patients with intermittent </a:t>
            </a:r>
            <a:r>
              <a:rPr lang="en-US" dirty="0" err="1" smtClean="0"/>
              <a:t>claudication</a:t>
            </a:r>
            <a:r>
              <a:rPr lang="en-US" dirty="0" smtClean="0"/>
              <a:t>, the risk of death from coronary events </a:t>
            </a:r>
            <a:r>
              <a:rPr lang="en-US" dirty="0" smtClean="0">
                <a:solidFill>
                  <a:srgbClr val="FF0000"/>
                </a:solidFill>
              </a:rPr>
              <a:t>is three to four </a:t>
            </a:r>
            <a:r>
              <a:rPr lang="en-US" dirty="0" smtClean="0"/>
              <a:t>times higher than matched controls without </a:t>
            </a:r>
            <a:r>
              <a:rPr lang="en-US" dirty="0" err="1" smtClean="0"/>
              <a:t>claudication</a:t>
            </a:r>
            <a:r>
              <a:rPr lang="en-US" dirty="0" smtClean="0"/>
              <a:t>.</a:t>
            </a:r>
          </a:p>
          <a:p>
            <a:pPr algn="just" rtl="0"/>
            <a:r>
              <a:rPr lang="en-US" dirty="0" smtClean="0"/>
              <a:t>  </a:t>
            </a:r>
            <a:r>
              <a:rPr lang="en-US" dirty="0" smtClean="0">
                <a:latin typeface="Times New Roman" pitchFamily="18" charset="0"/>
                <a:cs typeface="Times New Roman" pitchFamily="18" charset="0"/>
              </a:rPr>
              <a:t>Severity of PAD is closely associated with risk of MI , ischemic stroke , and death from vascular cause .</a:t>
            </a:r>
          </a:p>
          <a:p>
            <a:pPr algn="l" rtl="0"/>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a:t>
            </a:r>
            <a:endParaRPr lang="ar-SA" b="1" dirty="0"/>
          </a:p>
        </p:txBody>
      </p:sp>
      <p:sp>
        <p:nvSpPr>
          <p:cNvPr id="3" name="Content Placeholder 2"/>
          <p:cNvSpPr>
            <a:spLocks noGrp="1"/>
          </p:cNvSpPr>
          <p:nvPr>
            <p:ph idx="1"/>
          </p:nvPr>
        </p:nvSpPr>
        <p:spPr>
          <a:xfrm>
            <a:off x="395536" y="1988840"/>
            <a:ext cx="8229600" cy="3777283"/>
          </a:xfrm>
        </p:spPr>
        <p:txBody>
          <a:bodyPr/>
          <a:lstStyle/>
          <a:p>
            <a:pPr algn="ctr" rtl="0"/>
            <a:r>
              <a:rPr lang="en-US" b="1" dirty="0">
                <a:solidFill>
                  <a:srgbClr val="0070C0"/>
                </a:solidFill>
                <a:effectLst>
                  <a:outerShdw blurRad="38100" dist="38100" dir="2700000" algn="tl">
                    <a:srgbClr val="000000"/>
                  </a:outerShdw>
                </a:effectLst>
                <a:latin typeface="Garamond" pitchFamily="18" charset="0"/>
                <a:cs typeface="Arial" charset="0"/>
              </a:rPr>
              <a:t>Discuss the Strategies of Treatment for patients with </a:t>
            </a:r>
            <a:r>
              <a:rPr lang="en-US" b="1" dirty="0" smtClean="0">
                <a:solidFill>
                  <a:srgbClr val="0070C0"/>
                </a:solidFill>
                <a:effectLst>
                  <a:outerShdw blurRad="38100" dist="38100" dir="2700000" algn="tl">
                    <a:srgbClr val="000000"/>
                  </a:outerShdw>
                </a:effectLst>
                <a:latin typeface="Garamond" pitchFamily="18" charset="0"/>
                <a:cs typeface="Arial" charset="0"/>
              </a:rPr>
              <a:t>PAD?</a:t>
            </a:r>
          </a:p>
          <a:p>
            <a:pPr marL="0" indent="0" algn="ctr" rtl="0">
              <a:buNone/>
            </a:pPr>
            <a:r>
              <a:rPr lang="en-US" b="1" dirty="0">
                <a:solidFill>
                  <a:srgbClr val="0070C0"/>
                </a:solidFill>
                <a:effectLst>
                  <a:outerShdw blurRad="38100" dist="38100" dir="2700000" algn="tl">
                    <a:srgbClr val="000000"/>
                  </a:outerShdw>
                </a:effectLst>
                <a:latin typeface="Garamond" pitchFamily="18" charset="0"/>
                <a:cs typeface="Arial" charset="0"/>
              </a:rPr>
              <a:t> </a:t>
            </a:r>
            <a:r>
              <a:rPr lang="en-US" b="1" dirty="0" smtClean="0">
                <a:solidFill>
                  <a:srgbClr val="0070C0"/>
                </a:solidFill>
                <a:effectLst>
                  <a:outerShdw blurRad="38100" dist="38100" dir="2700000" algn="tl">
                    <a:srgbClr val="000000"/>
                  </a:outerShdw>
                </a:effectLst>
                <a:latin typeface="Garamond" pitchFamily="18" charset="0"/>
                <a:cs typeface="Arial" charset="0"/>
              </a:rPr>
              <a:t> </a:t>
            </a:r>
          </a:p>
          <a:p>
            <a:pPr marL="0" indent="0" algn="ctr" rtl="0">
              <a:buNone/>
            </a:pPr>
            <a:r>
              <a:rPr lang="en-US" b="1" dirty="0" smtClean="0">
                <a:solidFill>
                  <a:srgbClr val="0070C0"/>
                </a:solidFill>
                <a:effectLst>
                  <a:outerShdw blurRad="38100" dist="38100" dir="2700000" algn="tl">
                    <a:srgbClr val="000000"/>
                  </a:outerShdw>
                </a:effectLst>
                <a:latin typeface="Garamond" pitchFamily="18" charset="0"/>
                <a:cs typeface="Arial" charset="0"/>
              </a:rPr>
              <a:t>Thank you </a:t>
            </a:r>
            <a:endParaRPr lang="en-GB" b="1" dirty="0">
              <a:solidFill>
                <a:srgbClr val="0070C0"/>
              </a:solidFill>
              <a:effectLst>
                <a:outerShdw blurRad="38100" dist="38100" dir="2700000" algn="tl">
                  <a:srgbClr val="000000"/>
                </a:outerShdw>
              </a:effectLst>
              <a:latin typeface="Garamond" pitchFamily="18" charset="0"/>
              <a:cs typeface="Arial" charset="0"/>
            </a:endParaRPr>
          </a:p>
          <a:p>
            <a:pPr marL="0" indent="0" algn="l" rtl="0">
              <a:buNone/>
            </a:pPr>
            <a:endParaRPr lang="en-US" dirty="0" smtClean="0"/>
          </a:p>
          <a:p>
            <a:pPr algn="l"/>
            <a:endParaRPr lang="ar-SA" b="1" dirty="0">
              <a:solidFill>
                <a:srgbClr val="0070C0"/>
              </a:solidFill>
              <a:effectLst>
                <a:outerShdw blurRad="38100" dist="38100" dir="2700000" algn="tl">
                  <a:srgbClr val="000000"/>
                </a:outerShdw>
              </a:effectLst>
              <a:latin typeface="Garamond" pitchFamily="18"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48072"/>
          </a:xfrm>
        </p:spPr>
        <p:txBody>
          <a:bodyPr>
            <a:normAutofit fontScale="90000"/>
          </a:bodyPr>
          <a:lstStyle/>
          <a:p>
            <a:r>
              <a:rPr lang="en-US" b="1" dirty="0" smtClean="0"/>
              <a:t>Arteries</a:t>
            </a:r>
            <a:endParaRPr lang="ar-SA" b="1" dirty="0"/>
          </a:p>
        </p:txBody>
      </p:sp>
      <p:sp>
        <p:nvSpPr>
          <p:cNvPr id="3" name="Content Placeholder 2"/>
          <p:cNvSpPr>
            <a:spLocks noGrp="1"/>
          </p:cNvSpPr>
          <p:nvPr>
            <p:ph idx="1"/>
          </p:nvPr>
        </p:nvSpPr>
        <p:spPr>
          <a:xfrm>
            <a:off x="457200" y="836712"/>
            <a:ext cx="8229600" cy="5289451"/>
          </a:xfrm>
        </p:spPr>
        <p:txBody>
          <a:bodyPr/>
          <a:lstStyle/>
          <a:p>
            <a:pPr algn="l" rtl="0"/>
            <a:r>
              <a:rPr lang="en-US" dirty="0" smtClean="0">
                <a:solidFill>
                  <a:srgbClr val="FF0000"/>
                </a:solidFill>
              </a:rPr>
              <a:t>Large elastic arteries have walls consisting of:</a:t>
            </a:r>
          </a:p>
          <a:p>
            <a:pPr algn="l" rtl="0"/>
            <a:endParaRPr lang="ar-SA" dirty="0"/>
          </a:p>
        </p:txBody>
      </p:sp>
      <p:graphicFrame>
        <p:nvGraphicFramePr>
          <p:cNvPr id="4" name="Diagram 3"/>
          <p:cNvGraphicFramePr/>
          <p:nvPr/>
        </p:nvGraphicFramePr>
        <p:xfrm>
          <a:off x="467544" y="1484784"/>
          <a:ext cx="828092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rteries"/>
          <p:cNvPicPr>
            <a:picLocks noChangeAspect="1" noChangeArrowheads="1"/>
          </p:cNvPicPr>
          <p:nvPr/>
        </p:nvPicPr>
        <p:blipFill>
          <a:blip r:embed="rId2" cstate="print"/>
          <a:srcRect/>
          <a:stretch>
            <a:fillRect/>
          </a:stretch>
        </p:blipFill>
        <p:spPr bwMode="auto">
          <a:xfrm>
            <a:off x="251520" y="188640"/>
            <a:ext cx="8640960" cy="626469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Peripheral Vascular Disease (PVD) refers to diseases of blood vessels outside the heart and brain. It's often a narrowing of vessels that carry blood to the legs, arms, stomach or kidneys. There are two types of these circulation disorders</a:t>
            </a:r>
            <a:endParaRPr lang="ar-EG"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78989727"/>
              </p:ext>
            </p:extLst>
          </p:nvPr>
        </p:nvGraphicFramePr>
        <p:xfrm>
          <a:off x="428596" y="1428736"/>
          <a:ext cx="8143932"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285720" y="6357958"/>
            <a:ext cx="8643998" cy="369332"/>
          </a:xfrm>
          <a:prstGeom prst="rect">
            <a:avLst/>
          </a:prstGeom>
        </p:spPr>
        <p:txBody>
          <a:bodyPr wrap="square">
            <a:spAutoFit/>
          </a:bodyPr>
          <a:lstStyle/>
          <a:p>
            <a:r>
              <a:rPr lang="en-US" dirty="0" smtClean="0"/>
              <a:t>PVD definition is from the American Heart Association</a:t>
            </a:r>
            <a:endParaRPr lang="ar-EG"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What is Peripheral Arterial Disease?</a:t>
            </a:r>
            <a:endParaRPr lang="ar-SA" sz="3200" b="1" dirty="0"/>
          </a:p>
        </p:txBody>
      </p:sp>
      <p:sp>
        <p:nvSpPr>
          <p:cNvPr id="3" name="Content Placeholder 2"/>
          <p:cNvSpPr>
            <a:spLocks noGrp="1"/>
          </p:cNvSpPr>
          <p:nvPr>
            <p:ph idx="1"/>
          </p:nvPr>
        </p:nvSpPr>
        <p:spPr/>
        <p:txBody>
          <a:bodyPr>
            <a:normAutofit fontScale="85000" lnSpcReduction="10000"/>
          </a:bodyPr>
          <a:lstStyle/>
          <a:p>
            <a:pPr algn="just" rtl="0"/>
            <a:r>
              <a:rPr lang="en-US" b="1" dirty="0" smtClean="0"/>
              <a:t>Peripheral arterial disease</a:t>
            </a:r>
            <a:r>
              <a:rPr lang="en-US" dirty="0" smtClean="0"/>
              <a:t> (PAD), commonly referred to as </a:t>
            </a:r>
            <a:r>
              <a:rPr lang="en-US" b="1" dirty="0" smtClean="0"/>
              <a:t>peripheral artery occlusive disease</a:t>
            </a:r>
            <a:r>
              <a:rPr lang="en-US" dirty="0" smtClean="0"/>
              <a:t> (PAOD), refers to the obstruction of large </a:t>
            </a:r>
            <a:r>
              <a:rPr lang="en-US" dirty="0" smtClean="0">
                <a:hlinkClick r:id="rId2" tooltip="Artery"/>
              </a:rPr>
              <a:t>arteries</a:t>
            </a:r>
            <a:r>
              <a:rPr lang="en-US" dirty="0" smtClean="0"/>
              <a:t> </a:t>
            </a:r>
            <a:r>
              <a:rPr lang="en-US" i="1" dirty="0" smtClean="0"/>
              <a:t>not</a:t>
            </a:r>
            <a:r>
              <a:rPr lang="en-US" dirty="0" smtClean="0"/>
              <a:t> within the </a:t>
            </a:r>
            <a:r>
              <a:rPr lang="en-US" sz="3100" dirty="0" smtClean="0">
                <a:hlinkClick r:id="rId3" tooltip="Brain"/>
              </a:rPr>
              <a:t>heart vasculature</a:t>
            </a:r>
            <a:r>
              <a:rPr lang="en-US" dirty="0" smtClean="0"/>
              <a:t>, or </a:t>
            </a:r>
            <a:r>
              <a:rPr lang="en-US" dirty="0" smtClean="0">
                <a:hlinkClick r:id="rId3" tooltip="Brain"/>
              </a:rPr>
              <a:t>brain</a:t>
            </a:r>
            <a:r>
              <a:rPr lang="en-US" dirty="0" smtClean="0"/>
              <a:t>. </a:t>
            </a:r>
          </a:p>
          <a:p>
            <a:pPr algn="just" rtl="0"/>
            <a:r>
              <a:rPr lang="en-US" dirty="0" smtClean="0"/>
              <a:t>PVD can result from </a:t>
            </a:r>
            <a:r>
              <a:rPr lang="en-US" dirty="0" smtClean="0">
                <a:hlinkClick r:id="rId4" tooltip="Atherosclerosis"/>
              </a:rPr>
              <a:t>atherosclerosis</a:t>
            </a:r>
            <a:r>
              <a:rPr lang="en-US" dirty="0" smtClean="0"/>
              <a:t>, </a:t>
            </a:r>
            <a:r>
              <a:rPr lang="en-US" dirty="0" smtClean="0">
                <a:hlinkClick r:id="rId5" tooltip="Inflammation"/>
              </a:rPr>
              <a:t>inflammatory</a:t>
            </a:r>
            <a:r>
              <a:rPr lang="en-US" dirty="0" smtClean="0"/>
              <a:t> processes leading to </a:t>
            </a:r>
            <a:r>
              <a:rPr lang="en-US" dirty="0" err="1" smtClean="0">
                <a:hlinkClick r:id="rId6" tooltip="Stenosis"/>
              </a:rPr>
              <a:t>stenosis</a:t>
            </a:r>
            <a:r>
              <a:rPr lang="en-US" dirty="0" smtClean="0"/>
              <a:t>, an </a:t>
            </a:r>
            <a:r>
              <a:rPr lang="en-US" dirty="0" smtClean="0">
                <a:hlinkClick r:id="rId7" tooltip="Embolism"/>
              </a:rPr>
              <a:t>embolism</a:t>
            </a:r>
            <a:r>
              <a:rPr lang="en-US" dirty="0" smtClean="0"/>
              <a:t>, or </a:t>
            </a:r>
            <a:r>
              <a:rPr lang="en-US" dirty="0" smtClean="0">
                <a:hlinkClick r:id="rId8" tooltip="Thrombus"/>
              </a:rPr>
              <a:t>thrombus</a:t>
            </a:r>
            <a:r>
              <a:rPr lang="en-US" dirty="0" smtClean="0"/>
              <a:t> formation. It causes either </a:t>
            </a:r>
            <a:r>
              <a:rPr lang="en-US" dirty="0" smtClean="0">
                <a:hlinkClick r:id="rId9" tooltip="Acute (medical)"/>
              </a:rPr>
              <a:t>acute</a:t>
            </a:r>
            <a:r>
              <a:rPr lang="en-US" dirty="0" smtClean="0"/>
              <a:t> or </a:t>
            </a:r>
            <a:r>
              <a:rPr lang="en-US" dirty="0" smtClean="0">
                <a:hlinkClick r:id="rId10" tooltip="Chronic (medicine)"/>
              </a:rPr>
              <a:t>chronic</a:t>
            </a:r>
            <a:r>
              <a:rPr lang="en-US" dirty="0" smtClean="0"/>
              <a:t> </a:t>
            </a:r>
            <a:r>
              <a:rPr lang="en-US" dirty="0" smtClean="0">
                <a:hlinkClick r:id="rId11" tooltip="Ischemia"/>
              </a:rPr>
              <a:t>ischemia</a:t>
            </a:r>
            <a:r>
              <a:rPr lang="en-US" dirty="0" smtClean="0"/>
              <a:t> (lack of blood supply). </a:t>
            </a:r>
          </a:p>
          <a:p>
            <a:pPr algn="just" rtl="0"/>
            <a:r>
              <a:rPr lang="en-US" b="1" dirty="0" smtClean="0">
                <a:solidFill>
                  <a:srgbClr val="00B0F0"/>
                </a:solidFill>
              </a:rPr>
              <a:t>Often PAD </a:t>
            </a:r>
            <a:r>
              <a:rPr lang="en-US" b="1" dirty="0" smtClean="0">
                <a:solidFill>
                  <a:srgbClr val="FF0000"/>
                </a:solidFill>
              </a:rPr>
              <a:t>is a term used to refer to atherosclerotic blockages found in the lower extremity</a:t>
            </a:r>
            <a:r>
              <a:rPr lang="en-US" dirty="0" smtClean="0">
                <a:solidFill>
                  <a:srgbClr val="FF0000"/>
                </a:solidFill>
              </a:rPr>
              <a:t>.</a:t>
            </a:r>
            <a:endParaRPr lang="ar-S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Signs &amp;Symptoms</a:t>
            </a:r>
            <a:r>
              <a:rPr lang="ar-EG" b="1" dirty="0" smtClean="0"/>
              <a:t/>
            </a:r>
            <a:br>
              <a:rPr lang="ar-EG" b="1" dirty="0" smtClean="0"/>
            </a:br>
            <a:endParaRPr lang="ar-SA" dirty="0"/>
          </a:p>
        </p:txBody>
      </p:sp>
      <p:sp>
        <p:nvSpPr>
          <p:cNvPr id="3" name="Content Placeholder 2"/>
          <p:cNvSpPr>
            <a:spLocks noGrp="1"/>
          </p:cNvSpPr>
          <p:nvPr>
            <p:ph idx="1"/>
          </p:nvPr>
        </p:nvSpPr>
        <p:spPr>
          <a:xfrm>
            <a:off x="457200" y="1600200"/>
            <a:ext cx="8229600" cy="5043510"/>
          </a:xfrm>
        </p:spPr>
        <p:txBody>
          <a:bodyPr>
            <a:normAutofit fontScale="92500" lnSpcReduction="20000"/>
          </a:bodyPr>
          <a:lstStyle/>
          <a:p>
            <a:pPr algn="just" rtl="0"/>
            <a:r>
              <a:rPr lang="en-US" dirty="0" smtClean="0"/>
              <a:t>About 20% of patients with mild PAD may be asymptomatic; other symptoms include:</a:t>
            </a:r>
          </a:p>
          <a:p>
            <a:pPr algn="just" rtl="0"/>
            <a:r>
              <a:rPr lang="en-US" dirty="0" err="1" smtClean="0">
                <a:solidFill>
                  <a:srgbClr val="FF0000"/>
                </a:solidFill>
                <a:hlinkClick r:id="rId2" tooltip="Claudication"/>
              </a:rPr>
              <a:t>Claudication</a:t>
            </a:r>
            <a:r>
              <a:rPr lang="en-US" dirty="0" smtClean="0">
                <a:solidFill>
                  <a:srgbClr val="FF0000"/>
                </a:solidFill>
              </a:rPr>
              <a:t> - </a:t>
            </a:r>
            <a:r>
              <a:rPr lang="en-US" dirty="0" smtClean="0"/>
              <a:t>pain, weakness, numbness, or cramping in muscles due to decreased blood flow.</a:t>
            </a:r>
          </a:p>
          <a:p>
            <a:pPr algn="ctr" rtl="0">
              <a:buFont typeface="Wingdings" pitchFamily="2" charset="2"/>
              <a:buBlip>
                <a:blip r:embed="rId3"/>
              </a:buBlip>
            </a:pPr>
            <a:r>
              <a:rPr lang="en-US" b="1" dirty="0" err="1" smtClean="0">
                <a:latin typeface="Times New Roman" pitchFamily="18" charset="0"/>
                <a:cs typeface="Times New Roman" pitchFamily="18" charset="0"/>
              </a:rPr>
              <a:t>Claudication</a:t>
            </a:r>
            <a:endParaRPr lang="en-US" dirty="0" smtClean="0">
              <a:latin typeface="Times New Roman" pitchFamily="18" charset="0"/>
              <a:cs typeface="Times New Roman" pitchFamily="18" charset="0"/>
            </a:endParaRPr>
          </a:p>
          <a:p>
            <a:pPr algn="just" rtl="0">
              <a:buFont typeface="Wingdings" pitchFamily="2" charset="2"/>
              <a:buBlip>
                <a:blip r:embed="rId3"/>
              </a:buBlip>
            </a:pPr>
            <a:r>
              <a:rPr lang="en-US" dirty="0" smtClean="0">
                <a:latin typeface="Times New Roman" pitchFamily="18" charset="0"/>
                <a:cs typeface="Times New Roman" pitchFamily="18" charset="0"/>
              </a:rPr>
              <a:t>walking induced pain in one or both legs [primarily affecting calves] does not go away with continued walking , relieved by rest </a:t>
            </a:r>
          </a:p>
          <a:p>
            <a:pPr algn="just" rtl="0">
              <a:buFont typeface="Wingdings" pitchFamily="2" charset="2"/>
              <a:buBlip>
                <a:blip r:embed="rId3"/>
              </a:buBlip>
            </a:pPr>
            <a:r>
              <a:rPr lang="en-US" dirty="0" smtClean="0">
                <a:latin typeface="Times New Roman" pitchFamily="18" charset="0"/>
                <a:cs typeface="Times New Roman" pitchFamily="18" charset="0"/>
              </a:rPr>
              <a:t>Present in 15-40% of PAD </a:t>
            </a:r>
          </a:p>
          <a:p>
            <a:pPr algn="just" rtl="0">
              <a:buFont typeface="Wingdings" pitchFamily="2" charset="2"/>
              <a:buBlip>
                <a:blip r:embed="rId3"/>
              </a:buBlip>
            </a:pPr>
            <a:r>
              <a:rPr lang="en-US" dirty="0" smtClean="0">
                <a:latin typeface="Times New Roman" pitchFamily="18" charset="0"/>
                <a:cs typeface="Times New Roman" pitchFamily="18" charset="0"/>
              </a:rPr>
              <a:t>Associated with diminished ability to perform ADL</a:t>
            </a:r>
            <a:endParaRPr lang="th-TH" dirty="0" smtClean="0">
              <a:latin typeface="Times New Roman" pitchFamily="18" charset="0"/>
              <a:cs typeface="Times New Roman" pitchFamily="18" charset="0"/>
            </a:endParaRPr>
          </a:p>
          <a:p>
            <a:pPr algn="just" rtl="0"/>
            <a:endParaRPr lang="en-US"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Signs &amp;Symptoms</a:t>
            </a:r>
            <a:endParaRPr lang="ar-EG" dirty="0"/>
          </a:p>
        </p:txBody>
      </p:sp>
      <p:sp>
        <p:nvSpPr>
          <p:cNvPr id="3" name="Content Placeholder 2"/>
          <p:cNvSpPr>
            <a:spLocks noGrp="1"/>
          </p:cNvSpPr>
          <p:nvPr>
            <p:ph idx="1"/>
          </p:nvPr>
        </p:nvSpPr>
        <p:spPr/>
        <p:txBody>
          <a:bodyPr>
            <a:normAutofit fontScale="85000" lnSpcReduction="10000"/>
          </a:bodyPr>
          <a:lstStyle/>
          <a:p>
            <a:pPr algn="just" rtl="0"/>
            <a:r>
              <a:rPr lang="en-US" dirty="0" smtClean="0"/>
              <a:t>Noticeable change in color (blueness or paleness). </a:t>
            </a:r>
          </a:p>
          <a:p>
            <a:pPr algn="l" rtl="0">
              <a:lnSpc>
                <a:spcPct val="80000"/>
              </a:lnSpc>
            </a:pPr>
            <a:r>
              <a:rPr lang="en-US" dirty="0" smtClean="0"/>
              <a:t>Paleness of the leg or foot when elevated</a:t>
            </a:r>
          </a:p>
          <a:p>
            <a:pPr algn="l" rtl="0">
              <a:lnSpc>
                <a:spcPct val="80000"/>
              </a:lnSpc>
            </a:pPr>
            <a:r>
              <a:rPr lang="en-US" dirty="0" smtClean="0"/>
              <a:t>Blue/red discoloration of the foot when hanging down</a:t>
            </a:r>
          </a:p>
          <a:p>
            <a:pPr algn="l" rtl="0">
              <a:lnSpc>
                <a:spcPct val="80000"/>
              </a:lnSpc>
            </a:pPr>
            <a:r>
              <a:rPr lang="en-US" dirty="0" smtClean="0"/>
              <a:t>Absence of pulses in the </a:t>
            </a:r>
            <a:r>
              <a:rPr lang="en-US" dirty="0" smtClean="0"/>
              <a:t>foot.</a:t>
            </a:r>
            <a:endParaRPr lang="en-US" dirty="0" smtClean="0"/>
          </a:p>
          <a:p>
            <a:pPr algn="just" rtl="0"/>
            <a:r>
              <a:rPr lang="en-US" dirty="0" smtClean="0"/>
              <a:t>coolness.</a:t>
            </a:r>
          </a:p>
          <a:p>
            <a:pPr algn="just" rtl="0"/>
            <a:r>
              <a:rPr lang="en-US" dirty="0" smtClean="0"/>
              <a:t>Diminished hair and nail growth on affected limb and digits.</a:t>
            </a:r>
            <a:endParaRPr lang="ar-SA" dirty="0" smtClean="0"/>
          </a:p>
          <a:p>
            <a:pPr algn="just" rtl="0"/>
            <a:r>
              <a:rPr lang="en-US" dirty="0"/>
              <a:t>Sores, wounds, or ulcers that heal slowly or not at all</a:t>
            </a:r>
            <a:r>
              <a:rPr lang="en-US" dirty="0" smtClean="0"/>
              <a:t>.</a:t>
            </a:r>
          </a:p>
          <a:p>
            <a:pPr algn="just" rtl="0"/>
            <a:r>
              <a:rPr lang="en-US" dirty="0" smtClean="0"/>
              <a:t>gangrene of the digits.</a:t>
            </a:r>
          </a:p>
          <a:p>
            <a:endParaRPr lang="ar-EG"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5229200"/>
            <a:ext cx="1804987" cy="13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1297</TotalTime>
  <Words>1763</Words>
  <Application>Microsoft Office PowerPoint</Application>
  <PresentationFormat>On-screen Show (4:3)</PresentationFormat>
  <Paragraphs>221</Paragraphs>
  <Slides>34</Slides>
  <Notes>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Peripheral Arterial Disease</vt:lpstr>
      <vt:lpstr>Objectives of the Lecture</vt:lpstr>
      <vt:lpstr>Content of Lecture</vt:lpstr>
      <vt:lpstr>Arteries</vt:lpstr>
      <vt:lpstr>PowerPoint Presentation</vt:lpstr>
      <vt:lpstr>Peripheral Vascular Disease (PVD) refers to diseases of blood vessels outside the heart and brain. It's often a narrowing of vessels that carry blood to the legs, arms, stomach or kidneys. There are two types of these circulation disorders</vt:lpstr>
      <vt:lpstr>What is Peripheral Arterial Disease?</vt:lpstr>
      <vt:lpstr>Signs &amp;Symptoms </vt:lpstr>
      <vt:lpstr>Signs &amp;Symptoms</vt:lpstr>
      <vt:lpstr>How do patients with PAD present?</vt:lpstr>
      <vt:lpstr>What are the risk factors for PAD?</vt:lpstr>
      <vt:lpstr>Peripheral Vascular Disease Causes</vt:lpstr>
      <vt:lpstr>Peripheral Vascular Disease Causes</vt:lpstr>
      <vt:lpstr>How do we diagnose PAD?</vt:lpstr>
      <vt:lpstr>Test for rubor </vt:lpstr>
      <vt:lpstr>Test for rubor</vt:lpstr>
      <vt:lpstr>Ankle Brachial Index</vt:lpstr>
      <vt:lpstr>the severity of the PAD Ankle Brachial Index</vt:lpstr>
      <vt:lpstr>PAD Diagnostic Test:  Segmental Pressures</vt:lpstr>
      <vt:lpstr>Goals of treating patients with PAD</vt:lpstr>
      <vt:lpstr>PowerPoint Presentation</vt:lpstr>
      <vt:lpstr>PowerPoint Presentation</vt:lpstr>
      <vt:lpstr>PowerPoint Presentation</vt:lpstr>
      <vt:lpstr>Angioplasty</vt:lpstr>
      <vt:lpstr>Graded ambulation or bicycling program</vt:lpstr>
      <vt:lpstr>Graded ambulation or bicycling program</vt:lpstr>
      <vt:lpstr>Graded ambulation or bicycling program</vt:lpstr>
      <vt:lpstr>Burger-Allen Exercise</vt:lpstr>
      <vt:lpstr>PowerPoint Presentation</vt:lpstr>
      <vt:lpstr>Burger-Allen Exercise</vt:lpstr>
      <vt:lpstr>Burger-Allen Exercise</vt:lpstr>
      <vt:lpstr>Burger-Allen Exercise</vt:lpstr>
      <vt:lpstr>Prognosis </vt:lpstr>
      <vt:lpstr>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Peripheral Arterial Disease</dc:title>
  <dc:creator>dr.rehab omar</dc:creator>
  <cp:lastModifiedBy>Rehab Gwada</cp:lastModifiedBy>
  <cp:revision>87</cp:revision>
  <dcterms:created xsi:type="dcterms:W3CDTF">2012-03-30T17:47:26Z</dcterms:created>
  <dcterms:modified xsi:type="dcterms:W3CDTF">2016-03-26T08:55:30Z</dcterms:modified>
</cp:coreProperties>
</file>