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9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0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2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3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  <p:sldMasterId id="2147483764" r:id="rId2"/>
    <p:sldMasterId id="2147483776" r:id="rId3"/>
    <p:sldMasterId id="2147483804" r:id="rId4"/>
    <p:sldMasterId id="2147483832" r:id="rId5"/>
    <p:sldMasterId id="2147483859" r:id="rId6"/>
    <p:sldMasterId id="2147483874" r:id="rId7"/>
    <p:sldMasterId id="2147483888" r:id="rId8"/>
    <p:sldMasterId id="2147483900" r:id="rId9"/>
    <p:sldMasterId id="2147483914" r:id="rId10"/>
    <p:sldMasterId id="2147483926" r:id="rId11"/>
    <p:sldMasterId id="2147483940" r:id="rId12"/>
    <p:sldMasterId id="2147483954" r:id="rId13"/>
    <p:sldMasterId id="2147483968" r:id="rId14"/>
  </p:sldMasterIdLst>
  <p:notesMasterIdLst>
    <p:notesMasterId r:id="rId76"/>
  </p:notesMasterIdLst>
  <p:sldIdLst>
    <p:sldId id="294" r:id="rId15"/>
    <p:sldId id="296" r:id="rId16"/>
    <p:sldId id="297" r:id="rId17"/>
    <p:sldId id="343" r:id="rId18"/>
    <p:sldId id="344" r:id="rId19"/>
    <p:sldId id="346" r:id="rId20"/>
    <p:sldId id="348" r:id="rId21"/>
    <p:sldId id="349" r:id="rId22"/>
    <p:sldId id="350" r:id="rId23"/>
    <p:sldId id="351" r:id="rId24"/>
    <p:sldId id="352" r:id="rId25"/>
    <p:sldId id="300" r:id="rId26"/>
    <p:sldId id="353" r:id="rId27"/>
    <p:sldId id="355" r:id="rId28"/>
    <p:sldId id="375" r:id="rId29"/>
    <p:sldId id="358" r:id="rId30"/>
    <p:sldId id="359" r:id="rId31"/>
    <p:sldId id="361" r:id="rId32"/>
    <p:sldId id="363" r:id="rId33"/>
    <p:sldId id="376" r:id="rId34"/>
    <p:sldId id="377" r:id="rId35"/>
    <p:sldId id="378" r:id="rId36"/>
    <p:sldId id="371" r:id="rId37"/>
    <p:sldId id="372" r:id="rId38"/>
    <p:sldId id="379" r:id="rId39"/>
    <p:sldId id="380" r:id="rId40"/>
    <p:sldId id="381" r:id="rId41"/>
    <p:sldId id="405" r:id="rId42"/>
    <p:sldId id="406" r:id="rId43"/>
    <p:sldId id="384" r:id="rId44"/>
    <p:sldId id="385" r:id="rId45"/>
    <p:sldId id="386" r:id="rId46"/>
    <p:sldId id="387" r:id="rId47"/>
    <p:sldId id="408" r:id="rId48"/>
    <p:sldId id="409" r:id="rId49"/>
    <p:sldId id="390" r:id="rId50"/>
    <p:sldId id="410" r:id="rId51"/>
    <p:sldId id="395" r:id="rId52"/>
    <p:sldId id="396" r:id="rId53"/>
    <p:sldId id="397" r:id="rId54"/>
    <p:sldId id="398" r:id="rId55"/>
    <p:sldId id="399" r:id="rId56"/>
    <p:sldId id="411" r:id="rId57"/>
    <p:sldId id="412" r:id="rId58"/>
    <p:sldId id="302" r:id="rId59"/>
    <p:sldId id="413" r:id="rId60"/>
    <p:sldId id="414" r:id="rId61"/>
    <p:sldId id="415" r:id="rId62"/>
    <p:sldId id="416" r:id="rId63"/>
    <p:sldId id="417" r:id="rId64"/>
    <p:sldId id="418" r:id="rId65"/>
    <p:sldId id="419" r:id="rId66"/>
    <p:sldId id="420" r:id="rId67"/>
    <p:sldId id="421" r:id="rId68"/>
    <p:sldId id="422" r:id="rId69"/>
    <p:sldId id="423" r:id="rId70"/>
    <p:sldId id="424" r:id="rId71"/>
    <p:sldId id="425" r:id="rId72"/>
    <p:sldId id="426" r:id="rId73"/>
    <p:sldId id="427" r:id="rId74"/>
    <p:sldId id="295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70" d="100"/>
          <a:sy n="70" d="100"/>
        </p:scale>
        <p:origin x="-66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63" Type="http://schemas.openxmlformats.org/officeDocument/2006/relationships/slide" Target="slides/slide49.xml"/><Relationship Id="rId68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slide" Target="slides/slide52.xml"/><Relationship Id="rId74" Type="http://schemas.openxmlformats.org/officeDocument/2006/relationships/slide" Target="slides/slide60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slide" Target="slides/slide59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E0D3A3-6002-4FC8-B5FB-87602840227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5F8E9A11-D5E3-4E16-B46A-A6CCDF177C78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مصادر البيانات السكانية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5CF18B78-6A9A-494D-BF38-A2EA23BC22CF}" type="parTrans" cxnId="{2069F1C4-95C2-4B09-9225-C90B4CA7872A}">
      <dgm:prSet/>
      <dgm:spPr/>
      <dgm:t>
        <a:bodyPr/>
        <a:lstStyle/>
        <a:p>
          <a:endParaRPr lang="en-US"/>
        </a:p>
      </dgm:t>
    </dgm:pt>
    <dgm:pt modelId="{FE6FEF61-BD21-45E1-92A3-04F87A0B39EC}" type="sibTrans" cxnId="{2069F1C4-95C2-4B09-9225-C90B4CA7872A}">
      <dgm:prSet/>
      <dgm:spPr/>
      <dgm:t>
        <a:bodyPr/>
        <a:lstStyle/>
        <a:p>
          <a:endParaRPr lang="en-US"/>
        </a:p>
      </dgm:t>
    </dgm:pt>
    <dgm:pt modelId="{9B48BC7D-B0C9-43FD-8C04-E1C35F7BFFAE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مصادر البيانات غير الثابتة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0BABAA34-63A6-4E49-9253-A8DBB716CA92}" type="parTrans" cxnId="{678EAAEB-477D-4C77-B66E-160DFE21B277}">
      <dgm:prSet/>
      <dgm:spPr/>
      <dgm:t>
        <a:bodyPr/>
        <a:lstStyle/>
        <a:p>
          <a:endParaRPr lang="en-US"/>
        </a:p>
      </dgm:t>
    </dgm:pt>
    <dgm:pt modelId="{1ACEFAB2-4B99-43D3-AB50-34D0E7184515}" type="sibTrans" cxnId="{678EAAEB-477D-4C77-B66E-160DFE21B277}">
      <dgm:prSet/>
      <dgm:spPr/>
      <dgm:t>
        <a:bodyPr/>
        <a:lstStyle/>
        <a:p>
          <a:endParaRPr lang="en-US"/>
        </a:p>
      </dgm:t>
    </dgm:pt>
    <dgm:pt modelId="{B8CECF61-F10F-4ADC-819F-C6BCE42AE5B2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سجلات الهجرة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243178A4-B0E2-45AA-BA0F-FEE33BEF8BFB}" type="parTrans" cxnId="{BA60B8E1-2BCF-4D8F-B2C7-C0C4E38DE4AE}">
      <dgm:prSet/>
      <dgm:spPr/>
      <dgm:t>
        <a:bodyPr/>
        <a:lstStyle/>
        <a:p>
          <a:endParaRPr lang="en-US"/>
        </a:p>
      </dgm:t>
    </dgm:pt>
    <dgm:pt modelId="{F6F99198-50E4-47D7-966D-E8018B061714}" type="sibTrans" cxnId="{BA60B8E1-2BCF-4D8F-B2C7-C0C4E38DE4AE}">
      <dgm:prSet/>
      <dgm:spPr/>
      <dgm:t>
        <a:bodyPr/>
        <a:lstStyle/>
        <a:p>
          <a:endParaRPr lang="en-US"/>
        </a:p>
      </dgm:t>
    </dgm:pt>
    <dgm:pt modelId="{12D77E9D-28D8-4837-858C-E438014D9D4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الاحصاءات الحيوية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036E7D8F-F23C-4F5E-9BFD-E45151A9324B}" type="parTrans" cxnId="{FACEEF9F-01B0-421E-A69A-190CFC7BC3CD}">
      <dgm:prSet/>
      <dgm:spPr/>
      <dgm:t>
        <a:bodyPr/>
        <a:lstStyle/>
        <a:p>
          <a:endParaRPr lang="en-US"/>
        </a:p>
      </dgm:t>
    </dgm:pt>
    <dgm:pt modelId="{3DE0B287-C2AE-4F6C-8114-BB9EC9A84E7B}" type="sibTrans" cxnId="{FACEEF9F-01B0-421E-A69A-190CFC7BC3CD}">
      <dgm:prSet/>
      <dgm:spPr/>
      <dgm:t>
        <a:bodyPr/>
        <a:lstStyle/>
        <a:p>
          <a:endParaRPr lang="en-US"/>
        </a:p>
      </dgm:t>
    </dgm:pt>
    <dgm:pt modelId="{B30DB1CA-805E-44BE-BBAF-BEEEBE84032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مصادر البيانات الثابتة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21F5B087-0170-432C-9CEF-F1376C90F7C3}" type="parTrans" cxnId="{70CFEB14-5083-4BA7-B6E6-8129428D0498}">
      <dgm:prSet/>
      <dgm:spPr/>
      <dgm:t>
        <a:bodyPr/>
        <a:lstStyle/>
        <a:p>
          <a:endParaRPr lang="en-US"/>
        </a:p>
      </dgm:t>
    </dgm:pt>
    <dgm:pt modelId="{1B86ED3B-7E42-4006-BBE1-FFD574623BEE}" type="sibTrans" cxnId="{70CFEB14-5083-4BA7-B6E6-8129428D0498}">
      <dgm:prSet/>
      <dgm:spPr/>
      <dgm:t>
        <a:bodyPr/>
        <a:lstStyle/>
        <a:p>
          <a:endParaRPr lang="en-US"/>
        </a:p>
      </dgm:t>
    </dgm:pt>
    <dgm:pt modelId="{069C923C-BD6B-438D-A04F-0E73211A952E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المسح بالعينة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BA70D467-CA82-499C-92AC-9016C7B0F786}" type="parTrans" cxnId="{94DBEFCD-A4B1-4DA4-9AFE-8FDBE0C5C3FD}">
      <dgm:prSet/>
      <dgm:spPr/>
      <dgm:t>
        <a:bodyPr/>
        <a:lstStyle/>
        <a:p>
          <a:endParaRPr lang="en-US"/>
        </a:p>
      </dgm:t>
    </dgm:pt>
    <dgm:pt modelId="{86FF4361-F47E-41D5-805C-2773E565984F}" type="sibTrans" cxnId="{94DBEFCD-A4B1-4DA4-9AFE-8FDBE0C5C3FD}">
      <dgm:prSet/>
      <dgm:spPr/>
      <dgm:t>
        <a:bodyPr/>
        <a:lstStyle/>
        <a:p>
          <a:endParaRPr lang="en-US"/>
        </a:p>
      </dgm:t>
    </dgm:pt>
    <dgm:pt modelId="{90EA7C7F-BA51-4A12-AD09-96F5FF77ABD2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التعداد</a:t>
          </a:r>
          <a:endParaRPr kumimoji="0" lang="en-US" altLang="en-US" sz="2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gm:t>
    </dgm:pt>
    <dgm:pt modelId="{DAD3197C-D4D3-41FB-8685-937C1C403894}" type="parTrans" cxnId="{AFDA12CC-6941-4D7D-B5A9-4B78667F951D}">
      <dgm:prSet/>
      <dgm:spPr/>
      <dgm:t>
        <a:bodyPr/>
        <a:lstStyle/>
        <a:p>
          <a:endParaRPr lang="en-US"/>
        </a:p>
      </dgm:t>
    </dgm:pt>
    <dgm:pt modelId="{CFA7ACCE-3454-4974-A034-4BB7675D6CCC}" type="sibTrans" cxnId="{AFDA12CC-6941-4D7D-B5A9-4B78667F951D}">
      <dgm:prSet/>
      <dgm:spPr/>
      <dgm:t>
        <a:bodyPr/>
        <a:lstStyle/>
        <a:p>
          <a:endParaRPr lang="en-US"/>
        </a:p>
      </dgm:t>
    </dgm:pt>
    <dgm:pt modelId="{A8DB026E-5063-4DCD-B063-B5D056E8D4BB}" type="pres">
      <dgm:prSet presAssocID="{B7E0D3A3-6002-4FC8-B5FB-87602840227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4E98371-B2A7-46E3-9564-68B1BBDF5056}" type="pres">
      <dgm:prSet presAssocID="{5F8E9A11-D5E3-4E16-B46A-A6CCDF177C78}" presName="hierRoot1" presStyleCnt="0">
        <dgm:presLayoutVars>
          <dgm:hierBranch/>
        </dgm:presLayoutVars>
      </dgm:prSet>
      <dgm:spPr/>
    </dgm:pt>
    <dgm:pt modelId="{CB8810E9-8E9A-4256-8DDF-979C4626584E}" type="pres">
      <dgm:prSet presAssocID="{5F8E9A11-D5E3-4E16-B46A-A6CCDF177C78}" presName="rootComposite1" presStyleCnt="0"/>
      <dgm:spPr/>
    </dgm:pt>
    <dgm:pt modelId="{6AD15F59-6D23-4091-87EF-3455636CEA88}" type="pres">
      <dgm:prSet presAssocID="{5F8E9A11-D5E3-4E16-B46A-A6CCDF177C7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43ECDF-7FFE-4088-A173-B64FBF30346D}" type="pres">
      <dgm:prSet presAssocID="{5F8E9A11-D5E3-4E16-B46A-A6CCDF177C7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EE400EE-3E85-4654-AB35-FBAA9462F3BF}" type="pres">
      <dgm:prSet presAssocID="{5F8E9A11-D5E3-4E16-B46A-A6CCDF177C78}" presName="hierChild2" presStyleCnt="0"/>
      <dgm:spPr/>
    </dgm:pt>
    <dgm:pt modelId="{ACBDD65B-05BE-4BE6-A78E-56F288F89548}" type="pres">
      <dgm:prSet presAssocID="{0BABAA34-63A6-4E49-9253-A8DBB716CA92}" presName="Name35" presStyleLbl="parChTrans1D2" presStyleIdx="0" presStyleCnt="2"/>
      <dgm:spPr/>
      <dgm:t>
        <a:bodyPr/>
        <a:lstStyle/>
        <a:p>
          <a:endParaRPr lang="en-US"/>
        </a:p>
      </dgm:t>
    </dgm:pt>
    <dgm:pt modelId="{15215020-F0D9-4E1E-8B0D-84AA49676865}" type="pres">
      <dgm:prSet presAssocID="{9B48BC7D-B0C9-43FD-8C04-E1C35F7BFFAE}" presName="hierRoot2" presStyleCnt="0">
        <dgm:presLayoutVars>
          <dgm:hierBranch/>
        </dgm:presLayoutVars>
      </dgm:prSet>
      <dgm:spPr/>
    </dgm:pt>
    <dgm:pt modelId="{C01514D8-B1FE-44E2-AC5B-E50E26EC460E}" type="pres">
      <dgm:prSet presAssocID="{9B48BC7D-B0C9-43FD-8C04-E1C35F7BFFAE}" presName="rootComposite" presStyleCnt="0"/>
      <dgm:spPr/>
    </dgm:pt>
    <dgm:pt modelId="{572C082B-4C8A-4FDB-B849-8D414F319CB6}" type="pres">
      <dgm:prSet presAssocID="{9B48BC7D-B0C9-43FD-8C04-E1C35F7BFFAE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BE52F9-1909-4272-B29E-FAF6CAF32D94}" type="pres">
      <dgm:prSet presAssocID="{9B48BC7D-B0C9-43FD-8C04-E1C35F7BFFAE}" presName="rootConnector" presStyleLbl="node2" presStyleIdx="0" presStyleCnt="2"/>
      <dgm:spPr/>
      <dgm:t>
        <a:bodyPr/>
        <a:lstStyle/>
        <a:p>
          <a:endParaRPr lang="en-US"/>
        </a:p>
      </dgm:t>
    </dgm:pt>
    <dgm:pt modelId="{4B845392-C8D4-40CA-A116-EB36DB076C6B}" type="pres">
      <dgm:prSet presAssocID="{9B48BC7D-B0C9-43FD-8C04-E1C35F7BFFAE}" presName="hierChild4" presStyleCnt="0"/>
      <dgm:spPr/>
    </dgm:pt>
    <dgm:pt modelId="{1374C8D4-E9AC-4A4B-996B-659378123B45}" type="pres">
      <dgm:prSet presAssocID="{243178A4-B0E2-45AA-BA0F-FEE33BEF8BFB}" presName="Name35" presStyleLbl="parChTrans1D3" presStyleIdx="0" presStyleCnt="4"/>
      <dgm:spPr/>
      <dgm:t>
        <a:bodyPr/>
        <a:lstStyle/>
        <a:p>
          <a:endParaRPr lang="en-US"/>
        </a:p>
      </dgm:t>
    </dgm:pt>
    <dgm:pt modelId="{4A84FF5D-5DB2-462B-A129-F58B5F06A305}" type="pres">
      <dgm:prSet presAssocID="{B8CECF61-F10F-4ADC-819F-C6BCE42AE5B2}" presName="hierRoot2" presStyleCnt="0">
        <dgm:presLayoutVars>
          <dgm:hierBranch val="r"/>
        </dgm:presLayoutVars>
      </dgm:prSet>
      <dgm:spPr/>
    </dgm:pt>
    <dgm:pt modelId="{9203620C-C9FA-44E4-A72A-5A65A636726D}" type="pres">
      <dgm:prSet presAssocID="{B8CECF61-F10F-4ADC-819F-C6BCE42AE5B2}" presName="rootComposite" presStyleCnt="0"/>
      <dgm:spPr/>
    </dgm:pt>
    <dgm:pt modelId="{A6582D36-3FA7-4B0D-92B2-42506344CD5C}" type="pres">
      <dgm:prSet presAssocID="{B8CECF61-F10F-4ADC-819F-C6BCE42AE5B2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CA20E55-B78A-444D-B78E-B2E1D6642A29}" type="pres">
      <dgm:prSet presAssocID="{B8CECF61-F10F-4ADC-819F-C6BCE42AE5B2}" presName="rootConnector" presStyleLbl="node3" presStyleIdx="0" presStyleCnt="4"/>
      <dgm:spPr/>
      <dgm:t>
        <a:bodyPr/>
        <a:lstStyle/>
        <a:p>
          <a:endParaRPr lang="en-US"/>
        </a:p>
      </dgm:t>
    </dgm:pt>
    <dgm:pt modelId="{DF7F317A-F18C-4195-A1E8-590BA403E8FB}" type="pres">
      <dgm:prSet presAssocID="{B8CECF61-F10F-4ADC-819F-C6BCE42AE5B2}" presName="hierChild4" presStyleCnt="0"/>
      <dgm:spPr/>
    </dgm:pt>
    <dgm:pt modelId="{5B8F8B91-B3B0-4C63-91E9-31007662D572}" type="pres">
      <dgm:prSet presAssocID="{B8CECF61-F10F-4ADC-819F-C6BCE42AE5B2}" presName="hierChild5" presStyleCnt="0"/>
      <dgm:spPr/>
    </dgm:pt>
    <dgm:pt modelId="{20A17595-2B70-4E39-A384-83D31F786055}" type="pres">
      <dgm:prSet presAssocID="{036E7D8F-F23C-4F5E-9BFD-E45151A9324B}" presName="Name35" presStyleLbl="parChTrans1D3" presStyleIdx="1" presStyleCnt="4"/>
      <dgm:spPr/>
      <dgm:t>
        <a:bodyPr/>
        <a:lstStyle/>
        <a:p>
          <a:endParaRPr lang="en-US"/>
        </a:p>
      </dgm:t>
    </dgm:pt>
    <dgm:pt modelId="{1DC93161-D3D3-45F0-9BBF-63983786E4B1}" type="pres">
      <dgm:prSet presAssocID="{12D77E9D-28D8-4837-858C-E438014D9D4B}" presName="hierRoot2" presStyleCnt="0">
        <dgm:presLayoutVars>
          <dgm:hierBranch val="r"/>
        </dgm:presLayoutVars>
      </dgm:prSet>
      <dgm:spPr/>
    </dgm:pt>
    <dgm:pt modelId="{B1462CCF-E51E-4A11-A513-5BEE9418A21C}" type="pres">
      <dgm:prSet presAssocID="{12D77E9D-28D8-4837-858C-E438014D9D4B}" presName="rootComposite" presStyleCnt="0"/>
      <dgm:spPr/>
    </dgm:pt>
    <dgm:pt modelId="{A5A438E3-C199-444C-AA3F-93739FB2AE9B}" type="pres">
      <dgm:prSet presAssocID="{12D77E9D-28D8-4837-858C-E438014D9D4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0292A6-691F-4861-8472-32B8D6829CCA}" type="pres">
      <dgm:prSet presAssocID="{12D77E9D-28D8-4837-858C-E438014D9D4B}" presName="rootConnector" presStyleLbl="node3" presStyleIdx="1" presStyleCnt="4"/>
      <dgm:spPr/>
      <dgm:t>
        <a:bodyPr/>
        <a:lstStyle/>
        <a:p>
          <a:endParaRPr lang="en-US"/>
        </a:p>
      </dgm:t>
    </dgm:pt>
    <dgm:pt modelId="{D9814109-9E42-42F2-AD94-703061FC4CF4}" type="pres">
      <dgm:prSet presAssocID="{12D77E9D-28D8-4837-858C-E438014D9D4B}" presName="hierChild4" presStyleCnt="0"/>
      <dgm:spPr/>
    </dgm:pt>
    <dgm:pt modelId="{54264C84-B7EF-416D-83F8-BD92A71BE1DE}" type="pres">
      <dgm:prSet presAssocID="{12D77E9D-28D8-4837-858C-E438014D9D4B}" presName="hierChild5" presStyleCnt="0"/>
      <dgm:spPr/>
    </dgm:pt>
    <dgm:pt modelId="{2B5921A6-2AFC-4FE2-8307-15DF0F743F94}" type="pres">
      <dgm:prSet presAssocID="{9B48BC7D-B0C9-43FD-8C04-E1C35F7BFFAE}" presName="hierChild5" presStyleCnt="0"/>
      <dgm:spPr/>
    </dgm:pt>
    <dgm:pt modelId="{A0EE6E8F-4A74-4A7B-81C7-E67373B8E5CB}" type="pres">
      <dgm:prSet presAssocID="{21F5B087-0170-432C-9CEF-F1376C90F7C3}" presName="Name35" presStyleLbl="parChTrans1D2" presStyleIdx="1" presStyleCnt="2"/>
      <dgm:spPr/>
      <dgm:t>
        <a:bodyPr/>
        <a:lstStyle/>
        <a:p>
          <a:endParaRPr lang="en-US"/>
        </a:p>
      </dgm:t>
    </dgm:pt>
    <dgm:pt modelId="{9879B314-DCDB-4B9B-A7D7-171AEEE0A045}" type="pres">
      <dgm:prSet presAssocID="{B30DB1CA-805E-44BE-BBAF-BEEEBE84032B}" presName="hierRoot2" presStyleCnt="0">
        <dgm:presLayoutVars>
          <dgm:hierBranch/>
        </dgm:presLayoutVars>
      </dgm:prSet>
      <dgm:spPr/>
    </dgm:pt>
    <dgm:pt modelId="{DF17694E-FDCE-47FD-AFDF-C84CF164C167}" type="pres">
      <dgm:prSet presAssocID="{B30DB1CA-805E-44BE-BBAF-BEEEBE84032B}" presName="rootComposite" presStyleCnt="0"/>
      <dgm:spPr/>
    </dgm:pt>
    <dgm:pt modelId="{C5BFD53B-9202-436B-A67F-E2626E4CBDCE}" type="pres">
      <dgm:prSet presAssocID="{B30DB1CA-805E-44BE-BBAF-BEEEBE84032B}" presName="rootText" presStyleLbl="node2" presStyleIdx="1" presStyleCnt="2" custLinFactNeighborX="-1454" custLinFactNeighborY="-14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6EB2B4-B1D0-4428-84FB-63C1421DC0BD}" type="pres">
      <dgm:prSet presAssocID="{B30DB1CA-805E-44BE-BBAF-BEEEBE84032B}" presName="rootConnector" presStyleLbl="node2" presStyleIdx="1" presStyleCnt="2"/>
      <dgm:spPr/>
      <dgm:t>
        <a:bodyPr/>
        <a:lstStyle/>
        <a:p>
          <a:endParaRPr lang="en-US"/>
        </a:p>
      </dgm:t>
    </dgm:pt>
    <dgm:pt modelId="{87D07AE5-8BC3-40D5-A84A-33CD031066BA}" type="pres">
      <dgm:prSet presAssocID="{B30DB1CA-805E-44BE-BBAF-BEEEBE84032B}" presName="hierChild4" presStyleCnt="0"/>
      <dgm:spPr/>
    </dgm:pt>
    <dgm:pt modelId="{CA41C67A-7FA0-4FCB-BA94-0EE94D171414}" type="pres">
      <dgm:prSet presAssocID="{BA70D467-CA82-499C-92AC-9016C7B0F786}" presName="Name35" presStyleLbl="parChTrans1D3" presStyleIdx="2" presStyleCnt="4"/>
      <dgm:spPr/>
      <dgm:t>
        <a:bodyPr/>
        <a:lstStyle/>
        <a:p>
          <a:endParaRPr lang="en-US"/>
        </a:p>
      </dgm:t>
    </dgm:pt>
    <dgm:pt modelId="{F49D9C4C-60BB-4118-B257-EBF30EC71934}" type="pres">
      <dgm:prSet presAssocID="{069C923C-BD6B-438D-A04F-0E73211A952E}" presName="hierRoot2" presStyleCnt="0">
        <dgm:presLayoutVars>
          <dgm:hierBranch val="r"/>
        </dgm:presLayoutVars>
      </dgm:prSet>
      <dgm:spPr/>
    </dgm:pt>
    <dgm:pt modelId="{7B633A01-6DCC-4894-A31C-6EBE65ADD01B}" type="pres">
      <dgm:prSet presAssocID="{069C923C-BD6B-438D-A04F-0E73211A952E}" presName="rootComposite" presStyleCnt="0"/>
      <dgm:spPr/>
    </dgm:pt>
    <dgm:pt modelId="{A363A6A7-E43F-4E0F-B57B-6D47535E3722}" type="pres">
      <dgm:prSet presAssocID="{069C923C-BD6B-438D-A04F-0E73211A952E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710E91-A47B-4731-BB39-E174177D76E0}" type="pres">
      <dgm:prSet presAssocID="{069C923C-BD6B-438D-A04F-0E73211A952E}" presName="rootConnector" presStyleLbl="node3" presStyleIdx="2" presStyleCnt="4"/>
      <dgm:spPr/>
      <dgm:t>
        <a:bodyPr/>
        <a:lstStyle/>
        <a:p>
          <a:endParaRPr lang="en-US"/>
        </a:p>
      </dgm:t>
    </dgm:pt>
    <dgm:pt modelId="{0CC69AF5-B9B7-446F-A9C9-822FA25017C4}" type="pres">
      <dgm:prSet presAssocID="{069C923C-BD6B-438D-A04F-0E73211A952E}" presName="hierChild4" presStyleCnt="0"/>
      <dgm:spPr/>
    </dgm:pt>
    <dgm:pt modelId="{C06BC23E-491A-475C-854C-8D5E0BA8427D}" type="pres">
      <dgm:prSet presAssocID="{069C923C-BD6B-438D-A04F-0E73211A952E}" presName="hierChild5" presStyleCnt="0"/>
      <dgm:spPr/>
    </dgm:pt>
    <dgm:pt modelId="{254B2167-4829-45A7-A846-62B2FB59036E}" type="pres">
      <dgm:prSet presAssocID="{DAD3197C-D4D3-41FB-8685-937C1C403894}" presName="Name35" presStyleLbl="parChTrans1D3" presStyleIdx="3" presStyleCnt="4"/>
      <dgm:spPr/>
      <dgm:t>
        <a:bodyPr/>
        <a:lstStyle/>
        <a:p>
          <a:endParaRPr lang="en-US"/>
        </a:p>
      </dgm:t>
    </dgm:pt>
    <dgm:pt modelId="{E19ECB4A-FC5E-4BAC-A21E-699486F5D95F}" type="pres">
      <dgm:prSet presAssocID="{90EA7C7F-BA51-4A12-AD09-96F5FF77ABD2}" presName="hierRoot2" presStyleCnt="0">
        <dgm:presLayoutVars>
          <dgm:hierBranch val="r"/>
        </dgm:presLayoutVars>
      </dgm:prSet>
      <dgm:spPr/>
    </dgm:pt>
    <dgm:pt modelId="{4C7C2DB8-A89D-4F9D-BABB-E12A035F4D0D}" type="pres">
      <dgm:prSet presAssocID="{90EA7C7F-BA51-4A12-AD09-96F5FF77ABD2}" presName="rootComposite" presStyleCnt="0"/>
      <dgm:spPr/>
    </dgm:pt>
    <dgm:pt modelId="{D7D3DA02-732B-42B2-88ED-25AE2BFEA09D}" type="pres">
      <dgm:prSet presAssocID="{90EA7C7F-BA51-4A12-AD09-96F5FF77ABD2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DF1D62-A0CD-47F9-A481-90AD024F4AC6}" type="pres">
      <dgm:prSet presAssocID="{90EA7C7F-BA51-4A12-AD09-96F5FF77ABD2}" presName="rootConnector" presStyleLbl="node3" presStyleIdx="3" presStyleCnt="4"/>
      <dgm:spPr/>
      <dgm:t>
        <a:bodyPr/>
        <a:lstStyle/>
        <a:p>
          <a:endParaRPr lang="en-US"/>
        </a:p>
      </dgm:t>
    </dgm:pt>
    <dgm:pt modelId="{586B93DE-46E4-49B0-AD9C-AF9332871525}" type="pres">
      <dgm:prSet presAssocID="{90EA7C7F-BA51-4A12-AD09-96F5FF77ABD2}" presName="hierChild4" presStyleCnt="0"/>
      <dgm:spPr/>
    </dgm:pt>
    <dgm:pt modelId="{E0772622-73EF-4BBA-83AB-E35FBDA8860E}" type="pres">
      <dgm:prSet presAssocID="{90EA7C7F-BA51-4A12-AD09-96F5FF77ABD2}" presName="hierChild5" presStyleCnt="0"/>
      <dgm:spPr/>
    </dgm:pt>
    <dgm:pt modelId="{CD4D66A0-3A87-4F3A-9B2C-7E0B4A82A7B3}" type="pres">
      <dgm:prSet presAssocID="{B30DB1CA-805E-44BE-BBAF-BEEEBE84032B}" presName="hierChild5" presStyleCnt="0"/>
      <dgm:spPr/>
    </dgm:pt>
    <dgm:pt modelId="{5D0CC8A8-DC99-46AE-A11A-80EC75B3983B}" type="pres">
      <dgm:prSet presAssocID="{5F8E9A11-D5E3-4E16-B46A-A6CCDF177C78}" presName="hierChild3" presStyleCnt="0"/>
      <dgm:spPr/>
    </dgm:pt>
  </dgm:ptLst>
  <dgm:cxnLst>
    <dgm:cxn modelId="{94DBEFCD-A4B1-4DA4-9AFE-8FDBE0C5C3FD}" srcId="{B30DB1CA-805E-44BE-BBAF-BEEEBE84032B}" destId="{069C923C-BD6B-438D-A04F-0E73211A952E}" srcOrd="0" destOrd="0" parTransId="{BA70D467-CA82-499C-92AC-9016C7B0F786}" sibTransId="{86FF4361-F47E-41D5-805C-2773E565984F}"/>
    <dgm:cxn modelId="{A264C460-591F-45BD-9DC7-133586D68C11}" type="presOf" srcId="{0BABAA34-63A6-4E49-9253-A8DBB716CA92}" destId="{ACBDD65B-05BE-4BE6-A78E-56F288F89548}" srcOrd="0" destOrd="0" presId="urn:microsoft.com/office/officeart/2005/8/layout/orgChart1"/>
    <dgm:cxn modelId="{E4C91668-544C-4011-9475-86C189DF4CA7}" type="presOf" srcId="{B30DB1CA-805E-44BE-BBAF-BEEEBE84032B}" destId="{0A6EB2B4-B1D0-4428-84FB-63C1421DC0BD}" srcOrd="1" destOrd="0" presId="urn:microsoft.com/office/officeart/2005/8/layout/orgChart1"/>
    <dgm:cxn modelId="{70CFEB14-5083-4BA7-B6E6-8129428D0498}" srcId="{5F8E9A11-D5E3-4E16-B46A-A6CCDF177C78}" destId="{B30DB1CA-805E-44BE-BBAF-BEEEBE84032B}" srcOrd="1" destOrd="0" parTransId="{21F5B087-0170-432C-9CEF-F1376C90F7C3}" sibTransId="{1B86ED3B-7E42-4006-BBE1-FFD574623BEE}"/>
    <dgm:cxn modelId="{F880E643-8934-4481-90FD-5B44E80CB2A7}" type="presOf" srcId="{069C923C-BD6B-438D-A04F-0E73211A952E}" destId="{E7710E91-A47B-4731-BB39-E174177D76E0}" srcOrd="1" destOrd="0" presId="urn:microsoft.com/office/officeart/2005/8/layout/orgChart1"/>
    <dgm:cxn modelId="{A30FBFC5-0DD2-46DD-9061-BD9E3C7CD1BD}" type="presOf" srcId="{B7E0D3A3-6002-4FC8-B5FB-876028402271}" destId="{A8DB026E-5063-4DCD-B063-B5D056E8D4BB}" srcOrd="0" destOrd="0" presId="urn:microsoft.com/office/officeart/2005/8/layout/orgChart1"/>
    <dgm:cxn modelId="{84B6DA5D-44F1-4236-8DF8-E2C23D32D7BE}" type="presOf" srcId="{5F8E9A11-D5E3-4E16-B46A-A6CCDF177C78}" destId="{2343ECDF-7FFE-4088-A173-B64FBF30346D}" srcOrd="1" destOrd="0" presId="urn:microsoft.com/office/officeart/2005/8/layout/orgChart1"/>
    <dgm:cxn modelId="{FACEEF9F-01B0-421E-A69A-190CFC7BC3CD}" srcId="{9B48BC7D-B0C9-43FD-8C04-E1C35F7BFFAE}" destId="{12D77E9D-28D8-4837-858C-E438014D9D4B}" srcOrd="1" destOrd="0" parTransId="{036E7D8F-F23C-4F5E-9BFD-E45151A9324B}" sibTransId="{3DE0B287-C2AE-4F6C-8114-BB9EC9A84E7B}"/>
    <dgm:cxn modelId="{678EAAEB-477D-4C77-B66E-160DFE21B277}" srcId="{5F8E9A11-D5E3-4E16-B46A-A6CCDF177C78}" destId="{9B48BC7D-B0C9-43FD-8C04-E1C35F7BFFAE}" srcOrd="0" destOrd="0" parTransId="{0BABAA34-63A6-4E49-9253-A8DBB716CA92}" sibTransId="{1ACEFAB2-4B99-43D3-AB50-34D0E7184515}"/>
    <dgm:cxn modelId="{94FD0BE7-0044-4CF8-BB63-86A42126FCEE}" type="presOf" srcId="{5F8E9A11-D5E3-4E16-B46A-A6CCDF177C78}" destId="{6AD15F59-6D23-4091-87EF-3455636CEA88}" srcOrd="0" destOrd="0" presId="urn:microsoft.com/office/officeart/2005/8/layout/orgChart1"/>
    <dgm:cxn modelId="{BA49F515-0EEA-4922-9EAD-F92D4479D5EA}" type="presOf" srcId="{069C923C-BD6B-438D-A04F-0E73211A952E}" destId="{A363A6A7-E43F-4E0F-B57B-6D47535E3722}" srcOrd="0" destOrd="0" presId="urn:microsoft.com/office/officeart/2005/8/layout/orgChart1"/>
    <dgm:cxn modelId="{46890C22-CA79-4F7F-B247-D7566ED0D9FD}" type="presOf" srcId="{243178A4-B0E2-45AA-BA0F-FEE33BEF8BFB}" destId="{1374C8D4-E9AC-4A4B-996B-659378123B45}" srcOrd="0" destOrd="0" presId="urn:microsoft.com/office/officeart/2005/8/layout/orgChart1"/>
    <dgm:cxn modelId="{C72E6F47-4BE5-462E-AF4C-80F554349A44}" type="presOf" srcId="{21F5B087-0170-432C-9CEF-F1376C90F7C3}" destId="{A0EE6E8F-4A74-4A7B-81C7-E67373B8E5CB}" srcOrd="0" destOrd="0" presId="urn:microsoft.com/office/officeart/2005/8/layout/orgChart1"/>
    <dgm:cxn modelId="{ED33A315-8565-4C35-A807-33DDF4DEEF8E}" type="presOf" srcId="{BA70D467-CA82-499C-92AC-9016C7B0F786}" destId="{CA41C67A-7FA0-4FCB-BA94-0EE94D171414}" srcOrd="0" destOrd="0" presId="urn:microsoft.com/office/officeart/2005/8/layout/orgChart1"/>
    <dgm:cxn modelId="{E6F65B3E-1492-4A65-9F83-0220D2764E31}" type="presOf" srcId="{12D77E9D-28D8-4837-858C-E438014D9D4B}" destId="{A5A438E3-C199-444C-AA3F-93739FB2AE9B}" srcOrd="0" destOrd="0" presId="urn:microsoft.com/office/officeart/2005/8/layout/orgChart1"/>
    <dgm:cxn modelId="{FB69940C-F843-4941-9277-3CBD2F5E98CA}" type="presOf" srcId="{90EA7C7F-BA51-4A12-AD09-96F5FF77ABD2}" destId="{B9DF1D62-A0CD-47F9-A481-90AD024F4AC6}" srcOrd="1" destOrd="0" presId="urn:microsoft.com/office/officeart/2005/8/layout/orgChart1"/>
    <dgm:cxn modelId="{BA60B8E1-2BCF-4D8F-B2C7-C0C4E38DE4AE}" srcId="{9B48BC7D-B0C9-43FD-8C04-E1C35F7BFFAE}" destId="{B8CECF61-F10F-4ADC-819F-C6BCE42AE5B2}" srcOrd="0" destOrd="0" parTransId="{243178A4-B0E2-45AA-BA0F-FEE33BEF8BFB}" sibTransId="{F6F99198-50E4-47D7-966D-E8018B061714}"/>
    <dgm:cxn modelId="{34F36A2A-137E-4B2D-8DB3-D5E35C642DCF}" type="presOf" srcId="{9B48BC7D-B0C9-43FD-8C04-E1C35F7BFFAE}" destId="{572C082B-4C8A-4FDB-B849-8D414F319CB6}" srcOrd="0" destOrd="0" presId="urn:microsoft.com/office/officeart/2005/8/layout/orgChart1"/>
    <dgm:cxn modelId="{F2EE6DA4-8399-4006-978E-041B762E07A4}" type="presOf" srcId="{036E7D8F-F23C-4F5E-9BFD-E45151A9324B}" destId="{20A17595-2B70-4E39-A384-83D31F786055}" srcOrd="0" destOrd="0" presId="urn:microsoft.com/office/officeart/2005/8/layout/orgChart1"/>
    <dgm:cxn modelId="{F4DE9920-6321-4BB2-80FA-D705BA5B46F7}" type="presOf" srcId="{B8CECF61-F10F-4ADC-819F-C6BCE42AE5B2}" destId="{4CA20E55-B78A-444D-B78E-B2E1D6642A29}" srcOrd="1" destOrd="0" presId="urn:microsoft.com/office/officeart/2005/8/layout/orgChart1"/>
    <dgm:cxn modelId="{477FC592-7201-4A08-885A-48FEC9BE057A}" type="presOf" srcId="{DAD3197C-D4D3-41FB-8685-937C1C403894}" destId="{254B2167-4829-45A7-A846-62B2FB59036E}" srcOrd="0" destOrd="0" presId="urn:microsoft.com/office/officeart/2005/8/layout/orgChart1"/>
    <dgm:cxn modelId="{2069F1C4-95C2-4B09-9225-C90B4CA7872A}" srcId="{B7E0D3A3-6002-4FC8-B5FB-876028402271}" destId="{5F8E9A11-D5E3-4E16-B46A-A6CCDF177C78}" srcOrd="0" destOrd="0" parTransId="{5CF18B78-6A9A-494D-BF38-A2EA23BC22CF}" sibTransId="{FE6FEF61-BD21-45E1-92A3-04F87A0B39EC}"/>
    <dgm:cxn modelId="{143F10AA-CB29-4853-A941-AA564CB558EE}" type="presOf" srcId="{B30DB1CA-805E-44BE-BBAF-BEEEBE84032B}" destId="{C5BFD53B-9202-436B-A67F-E2626E4CBDCE}" srcOrd="0" destOrd="0" presId="urn:microsoft.com/office/officeart/2005/8/layout/orgChart1"/>
    <dgm:cxn modelId="{8A3A44E9-1FFD-434E-AFB8-43F314C066BF}" type="presOf" srcId="{12D77E9D-28D8-4837-858C-E438014D9D4B}" destId="{750292A6-691F-4861-8472-32B8D6829CCA}" srcOrd="1" destOrd="0" presId="urn:microsoft.com/office/officeart/2005/8/layout/orgChart1"/>
    <dgm:cxn modelId="{390CB24D-259C-4AE7-B8B3-1F436ACCA311}" type="presOf" srcId="{90EA7C7F-BA51-4A12-AD09-96F5FF77ABD2}" destId="{D7D3DA02-732B-42B2-88ED-25AE2BFEA09D}" srcOrd="0" destOrd="0" presId="urn:microsoft.com/office/officeart/2005/8/layout/orgChart1"/>
    <dgm:cxn modelId="{AFDA12CC-6941-4D7D-B5A9-4B78667F951D}" srcId="{B30DB1CA-805E-44BE-BBAF-BEEEBE84032B}" destId="{90EA7C7F-BA51-4A12-AD09-96F5FF77ABD2}" srcOrd="1" destOrd="0" parTransId="{DAD3197C-D4D3-41FB-8685-937C1C403894}" sibTransId="{CFA7ACCE-3454-4974-A034-4BB7675D6CCC}"/>
    <dgm:cxn modelId="{AC1ADAD8-8B67-4E5C-9D5C-E179F253C7DC}" type="presOf" srcId="{9B48BC7D-B0C9-43FD-8C04-E1C35F7BFFAE}" destId="{F4BE52F9-1909-4272-B29E-FAF6CAF32D94}" srcOrd="1" destOrd="0" presId="urn:microsoft.com/office/officeart/2005/8/layout/orgChart1"/>
    <dgm:cxn modelId="{F53F7331-2E43-4E4D-93DF-2450F75E2C3A}" type="presOf" srcId="{B8CECF61-F10F-4ADC-819F-C6BCE42AE5B2}" destId="{A6582D36-3FA7-4B0D-92B2-42506344CD5C}" srcOrd="0" destOrd="0" presId="urn:microsoft.com/office/officeart/2005/8/layout/orgChart1"/>
    <dgm:cxn modelId="{C0458039-E1BD-46AC-BCD8-89CE444CDCC9}" type="presParOf" srcId="{A8DB026E-5063-4DCD-B063-B5D056E8D4BB}" destId="{74E98371-B2A7-46E3-9564-68B1BBDF5056}" srcOrd="0" destOrd="0" presId="urn:microsoft.com/office/officeart/2005/8/layout/orgChart1"/>
    <dgm:cxn modelId="{EE6C285A-B7FB-4C9B-A72A-2831A937D0F3}" type="presParOf" srcId="{74E98371-B2A7-46E3-9564-68B1BBDF5056}" destId="{CB8810E9-8E9A-4256-8DDF-979C4626584E}" srcOrd="0" destOrd="0" presId="urn:microsoft.com/office/officeart/2005/8/layout/orgChart1"/>
    <dgm:cxn modelId="{EC7D6ABC-5898-4DEF-B01C-9136A194A61F}" type="presParOf" srcId="{CB8810E9-8E9A-4256-8DDF-979C4626584E}" destId="{6AD15F59-6D23-4091-87EF-3455636CEA88}" srcOrd="0" destOrd="0" presId="urn:microsoft.com/office/officeart/2005/8/layout/orgChart1"/>
    <dgm:cxn modelId="{3B77E159-FCF1-48AC-A260-55421A0385D1}" type="presParOf" srcId="{CB8810E9-8E9A-4256-8DDF-979C4626584E}" destId="{2343ECDF-7FFE-4088-A173-B64FBF30346D}" srcOrd="1" destOrd="0" presId="urn:microsoft.com/office/officeart/2005/8/layout/orgChart1"/>
    <dgm:cxn modelId="{4ABBF84A-7839-4AED-9B08-3CD83FF9B509}" type="presParOf" srcId="{74E98371-B2A7-46E3-9564-68B1BBDF5056}" destId="{FEE400EE-3E85-4654-AB35-FBAA9462F3BF}" srcOrd="1" destOrd="0" presId="urn:microsoft.com/office/officeart/2005/8/layout/orgChart1"/>
    <dgm:cxn modelId="{8F1453F6-889D-4A12-ADC2-8CA464242F94}" type="presParOf" srcId="{FEE400EE-3E85-4654-AB35-FBAA9462F3BF}" destId="{ACBDD65B-05BE-4BE6-A78E-56F288F89548}" srcOrd="0" destOrd="0" presId="urn:microsoft.com/office/officeart/2005/8/layout/orgChart1"/>
    <dgm:cxn modelId="{B0EE2D4B-F223-41AA-B69A-EAA387EA4B84}" type="presParOf" srcId="{FEE400EE-3E85-4654-AB35-FBAA9462F3BF}" destId="{15215020-F0D9-4E1E-8B0D-84AA49676865}" srcOrd="1" destOrd="0" presId="urn:microsoft.com/office/officeart/2005/8/layout/orgChart1"/>
    <dgm:cxn modelId="{1033B3E7-4923-47C3-9321-35A34CD86614}" type="presParOf" srcId="{15215020-F0D9-4E1E-8B0D-84AA49676865}" destId="{C01514D8-B1FE-44E2-AC5B-E50E26EC460E}" srcOrd="0" destOrd="0" presId="urn:microsoft.com/office/officeart/2005/8/layout/orgChart1"/>
    <dgm:cxn modelId="{ABD45AB6-1B64-4C53-AD1D-E930DBF02D0F}" type="presParOf" srcId="{C01514D8-B1FE-44E2-AC5B-E50E26EC460E}" destId="{572C082B-4C8A-4FDB-B849-8D414F319CB6}" srcOrd="0" destOrd="0" presId="urn:microsoft.com/office/officeart/2005/8/layout/orgChart1"/>
    <dgm:cxn modelId="{8799F04B-9767-40D1-AA80-1B37069663BD}" type="presParOf" srcId="{C01514D8-B1FE-44E2-AC5B-E50E26EC460E}" destId="{F4BE52F9-1909-4272-B29E-FAF6CAF32D94}" srcOrd="1" destOrd="0" presId="urn:microsoft.com/office/officeart/2005/8/layout/orgChart1"/>
    <dgm:cxn modelId="{EC3611E5-404D-4C56-91A1-AAEC173435E4}" type="presParOf" srcId="{15215020-F0D9-4E1E-8B0D-84AA49676865}" destId="{4B845392-C8D4-40CA-A116-EB36DB076C6B}" srcOrd="1" destOrd="0" presId="urn:microsoft.com/office/officeart/2005/8/layout/orgChart1"/>
    <dgm:cxn modelId="{88768504-722A-421C-B866-342798094FC7}" type="presParOf" srcId="{4B845392-C8D4-40CA-A116-EB36DB076C6B}" destId="{1374C8D4-E9AC-4A4B-996B-659378123B45}" srcOrd="0" destOrd="0" presId="urn:microsoft.com/office/officeart/2005/8/layout/orgChart1"/>
    <dgm:cxn modelId="{3FB8AE63-6EF9-4F57-BC5C-13C32D42F4C4}" type="presParOf" srcId="{4B845392-C8D4-40CA-A116-EB36DB076C6B}" destId="{4A84FF5D-5DB2-462B-A129-F58B5F06A305}" srcOrd="1" destOrd="0" presId="urn:microsoft.com/office/officeart/2005/8/layout/orgChart1"/>
    <dgm:cxn modelId="{B6AC4A24-6D5D-41A9-BDA6-D3DA22AD820E}" type="presParOf" srcId="{4A84FF5D-5DB2-462B-A129-F58B5F06A305}" destId="{9203620C-C9FA-44E4-A72A-5A65A636726D}" srcOrd="0" destOrd="0" presId="urn:microsoft.com/office/officeart/2005/8/layout/orgChart1"/>
    <dgm:cxn modelId="{BD3FAD8C-31F1-4E9E-8044-90B0C5BF80F9}" type="presParOf" srcId="{9203620C-C9FA-44E4-A72A-5A65A636726D}" destId="{A6582D36-3FA7-4B0D-92B2-42506344CD5C}" srcOrd="0" destOrd="0" presId="urn:microsoft.com/office/officeart/2005/8/layout/orgChart1"/>
    <dgm:cxn modelId="{6587E0CC-A75C-4B09-BAEE-1E42785CD761}" type="presParOf" srcId="{9203620C-C9FA-44E4-A72A-5A65A636726D}" destId="{4CA20E55-B78A-444D-B78E-B2E1D6642A29}" srcOrd="1" destOrd="0" presId="urn:microsoft.com/office/officeart/2005/8/layout/orgChart1"/>
    <dgm:cxn modelId="{9AB714DA-5E22-4FC2-BC1B-F1E75A144AFD}" type="presParOf" srcId="{4A84FF5D-5DB2-462B-A129-F58B5F06A305}" destId="{DF7F317A-F18C-4195-A1E8-590BA403E8FB}" srcOrd="1" destOrd="0" presId="urn:microsoft.com/office/officeart/2005/8/layout/orgChart1"/>
    <dgm:cxn modelId="{04F0FA91-4429-439B-A995-D96388D17D0D}" type="presParOf" srcId="{4A84FF5D-5DB2-462B-A129-F58B5F06A305}" destId="{5B8F8B91-B3B0-4C63-91E9-31007662D572}" srcOrd="2" destOrd="0" presId="urn:microsoft.com/office/officeart/2005/8/layout/orgChart1"/>
    <dgm:cxn modelId="{B2BFFAC4-B0E7-4C16-B190-BED58FD9B9ED}" type="presParOf" srcId="{4B845392-C8D4-40CA-A116-EB36DB076C6B}" destId="{20A17595-2B70-4E39-A384-83D31F786055}" srcOrd="2" destOrd="0" presId="urn:microsoft.com/office/officeart/2005/8/layout/orgChart1"/>
    <dgm:cxn modelId="{996520A6-EA75-495A-8E0E-09C278C19DB6}" type="presParOf" srcId="{4B845392-C8D4-40CA-A116-EB36DB076C6B}" destId="{1DC93161-D3D3-45F0-9BBF-63983786E4B1}" srcOrd="3" destOrd="0" presId="urn:microsoft.com/office/officeart/2005/8/layout/orgChart1"/>
    <dgm:cxn modelId="{ECAEA774-540B-4D4E-ADA0-4FC531F528E9}" type="presParOf" srcId="{1DC93161-D3D3-45F0-9BBF-63983786E4B1}" destId="{B1462CCF-E51E-4A11-A513-5BEE9418A21C}" srcOrd="0" destOrd="0" presId="urn:microsoft.com/office/officeart/2005/8/layout/orgChart1"/>
    <dgm:cxn modelId="{19CDC8F5-630E-4660-B113-4F6BEA3AC103}" type="presParOf" srcId="{B1462CCF-E51E-4A11-A513-5BEE9418A21C}" destId="{A5A438E3-C199-444C-AA3F-93739FB2AE9B}" srcOrd="0" destOrd="0" presId="urn:microsoft.com/office/officeart/2005/8/layout/orgChart1"/>
    <dgm:cxn modelId="{067E0355-0F05-4E92-ABFE-D6C5112787D6}" type="presParOf" srcId="{B1462CCF-E51E-4A11-A513-5BEE9418A21C}" destId="{750292A6-691F-4861-8472-32B8D6829CCA}" srcOrd="1" destOrd="0" presId="urn:microsoft.com/office/officeart/2005/8/layout/orgChart1"/>
    <dgm:cxn modelId="{C76F0E06-9C3D-4677-8F6C-A1092EB8D5EA}" type="presParOf" srcId="{1DC93161-D3D3-45F0-9BBF-63983786E4B1}" destId="{D9814109-9E42-42F2-AD94-703061FC4CF4}" srcOrd="1" destOrd="0" presId="urn:microsoft.com/office/officeart/2005/8/layout/orgChart1"/>
    <dgm:cxn modelId="{8AC9F0D3-BC77-40AE-BF96-E8D1252B4ED9}" type="presParOf" srcId="{1DC93161-D3D3-45F0-9BBF-63983786E4B1}" destId="{54264C84-B7EF-416D-83F8-BD92A71BE1DE}" srcOrd="2" destOrd="0" presId="urn:microsoft.com/office/officeart/2005/8/layout/orgChart1"/>
    <dgm:cxn modelId="{F88E3004-9F20-4EFF-AF8C-2357E5D25A36}" type="presParOf" srcId="{15215020-F0D9-4E1E-8B0D-84AA49676865}" destId="{2B5921A6-2AFC-4FE2-8307-15DF0F743F94}" srcOrd="2" destOrd="0" presId="urn:microsoft.com/office/officeart/2005/8/layout/orgChart1"/>
    <dgm:cxn modelId="{9892C305-2CE3-4FAD-8347-5DEAA0D3F019}" type="presParOf" srcId="{FEE400EE-3E85-4654-AB35-FBAA9462F3BF}" destId="{A0EE6E8F-4A74-4A7B-81C7-E67373B8E5CB}" srcOrd="2" destOrd="0" presId="urn:microsoft.com/office/officeart/2005/8/layout/orgChart1"/>
    <dgm:cxn modelId="{79330022-DBCF-4CCD-B0DB-C69E94B22E7E}" type="presParOf" srcId="{FEE400EE-3E85-4654-AB35-FBAA9462F3BF}" destId="{9879B314-DCDB-4B9B-A7D7-171AEEE0A045}" srcOrd="3" destOrd="0" presId="urn:microsoft.com/office/officeart/2005/8/layout/orgChart1"/>
    <dgm:cxn modelId="{E9AF9C25-6A41-4A5A-8357-3F82C04C29DF}" type="presParOf" srcId="{9879B314-DCDB-4B9B-A7D7-171AEEE0A045}" destId="{DF17694E-FDCE-47FD-AFDF-C84CF164C167}" srcOrd="0" destOrd="0" presId="urn:microsoft.com/office/officeart/2005/8/layout/orgChart1"/>
    <dgm:cxn modelId="{37624D9C-35EA-4C85-A5B2-5FA2092E6155}" type="presParOf" srcId="{DF17694E-FDCE-47FD-AFDF-C84CF164C167}" destId="{C5BFD53B-9202-436B-A67F-E2626E4CBDCE}" srcOrd="0" destOrd="0" presId="urn:microsoft.com/office/officeart/2005/8/layout/orgChart1"/>
    <dgm:cxn modelId="{AE010D17-036B-49A6-B5B9-BA792D9D4803}" type="presParOf" srcId="{DF17694E-FDCE-47FD-AFDF-C84CF164C167}" destId="{0A6EB2B4-B1D0-4428-84FB-63C1421DC0BD}" srcOrd="1" destOrd="0" presId="urn:microsoft.com/office/officeart/2005/8/layout/orgChart1"/>
    <dgm:cxn modelId="{DF51E7FB-FB83-4165-B8E1-2648B4C852F8}" type="presParOf" srcId="{9879B314-DCDB-4B9B-A7D7-171AEEE0A045}" destId="{87D07AE5-8BC3-40D5-A84A-33CD031066BA}" srcOrd="1" destOrd="0" presId="urn:microsoft.com/office/officeart/2005/8/layout/orgChart1"/>
    <dgm:cxn modelId="{F3E777EB-E76A-4141-AC7C-7C818ED48207}" type="presParOf" srcId="{87D07AE5-8BC3-40D5-A84A-33CD031066BA}" destId="{CA41C67A-7FA0-4FCB-BA94-0EE94D171414}" srcOrd="0" destOrd="0" presId="urn:microsoft.com/office/officeart/2005/8/layout/orgChart1"/>
    <dgm:cxn modelId="{32043006-07AB-4252-A5E7-756454F8F571}" type="presParOf" srcId="{87D07AE5-8BC3-40D5-A84A-33CD031066BA}" destId="{F49D9C4C-60BB-4118-B257-EBF30EC71934}" srcOrd="1" destOrd="0" presId="urn:microsoft.com/office/officeart/2005/8/layout/orgChart1"/>
    <dgm:cxn modelId="{A0AE62F6-C80B-4FFC-AA56-3C4F7B0E9C14}" type="presParOf" srcId="{F49D9C4C-60BB-4118-B257-EBF30EC71934}" destId="{7B633A01-6DCC-4894-A31C-6EBE65ADD01B}" srcOrd="0" destOrd="0" presId="urn:microsoft.com/office/officeart/2005/8/layout/orgChart1"/>
    <dgm:cxn modelId="{056BD21B-2811-4E97-B46D-EBD0B9CB99F7}" type="presParOf" srcId="{7B633A01-6DCC-4894-A31C-6EBE65ADD01B}" destId="{A363A6A7-E43F-4E0F-B57B-6D47535E3722}" srcOrd="0" destOrd="0" presId="urn:microsoft.com/office/officeart/2005/8/layout/orgChart1"/>
    <dgm:cxn modelId="{42F4A19B-AA61-4202-94B7-E9B03D8CC04A}" type="presParOf" srcId="{7B633A01-6DCC-4894-A31C-6EBE65ADD01B}" destId="{E7710E91-A47B-4731-BB39-E174177D76E0}" srcOrd="1" destOrd="0" presId="urn:microsoft.com/office/officeart/2005/8/layout/orgChart1"/>
    <dgm:cxn modelId="{B0A9756F-76FA-4389-B141-15BB31B7D0BE}" type="presParOf" srcId="{F49D9C4C-60BB-4118-B257-EBF30EC71934}" destId="{0CC69AF5-B9B7-446F-A9C9-822FA25017C4}" srcOrd="1" destOrd="0" presId="urn:microsoft.com/office/officeart/2005/8/layout/orgChart1"/>
    <dgm:cxn modelId="{1D345FC1-A9D7-48E4-BAA9-D9272FEA1C32}" type="presParOf" srcId="{F49D9C4C-60BB-4118-B257-EBF30EC71934}" destId="{C06BC23E-491A-475C-854C-8D5E0BA8427D}" srcOrd="2" destOrd="0" presId="urn:microsoft.com/office/officeart/2005/8/layout/orgChart1"/>
    <dgm:cxn modelId="{8E7FA86E-A53D-452B-B2E0-11AB82384F78}" type="presParOf" srcId="{87D07AE5-8BC3-40D5-A84A-33CD031066BA}" destId="{254B2167-4829-45A7-A846-62B2FB59036E}" srcOrd="2" destOrd="0" presId="urn:microsoft.com/office/officeart/2005/8/layout/orgChart1"/>
    <dgm:cxn modelId="{8112D7D8-40AC-4102-8C12-89131CE5D032}" type="presParOf" srcId="{87D07AE5-8BC3-40D5-A84A-33CD031066BA}" destId="{E19ECB4A-FC5E-4BAC-A21E-699486F5D95F}" srcOrd="3" destOrd="0" presId="urn:microsoft.com/office/officeart/2005/8/layout/orgChart1"/>
    <dgm:cxn modelId="{2255E2F8-7554-48CC-B64D-4EB79EF65DB9}" type="presParOf" srcId="{E19ECB4A-FC5E-4BAC-A21E-699486F5D95F}" destId="{4C7C2DB8-A89D-4F9D-BABB-E12A035F4D0D}" srcOrd="0" destOrd="0" presId="urn:microsoft.com/office/officeart/2005/8/layout/orgChart1"/>
    <dgm:cxn modelId="{691E6AE8-5CAB-4F18-9970-F39D552386B9}" type="presParOf" srcId="{4C7C2DB8-A89D-4F9D-BABB-E12A035F4D0D}" destId="{D7D3DA02-732B-42B2-88ED-25AE2BFEA09D}" srcOrd="0" destOrd="0" presId="urn:microsoft.com/office/officeart/2005/8/layout/orgChart1"/>
    <dgm:cxn modelId="{49610029-EBF7-4EAA-AE36-B862760CC92C}" type="presParOf" srcId="{4C7C2DB8-A89D-4F9D-BABB-E12A035F4D0D}" destId="{B9DF1D62-A0CD-47F9-A481-90AD024F4AC6}" srcOrd="1" destOrd="0" presId="urn:microsoft.com/office/officeart/2005/8/layout/orgChart1"/>
    <dgm:cxn modelId="{520905D9-4B30-4D78-BA6E-6CA1D256B6DF}" type="presParOf" srcId="{E19ECB4A-FC5E-4BAC-A21E-699486F5D95F}" destId="{586B93DE-46E4-49B0-AD9C-AF9332871525}" srcOrd="1" destOrd="0" presId="urn:microsoft.com/office/officeart/2005/8/layout/orgChart1"/>
    <dgm:cxn modelId="{CAA8200D-8D9C-4421-B012-B23E32DEE56A}" type="presParOf" srcId="{E19ECB4A-FC5E-4BAC-A21E-699486F5D95F}" destId="{E0772622-73EF-4BBA-83AB-E35FBDA8860E}" srcOrd="2" destOrd="0" presId="urn:microsoft.com/office/officeart/2005/8/layout/orgChart1"/>
    <dgm:cxn modelId="{50927FD1-2CE3-4C42-B4C1-A304B4387E0A}" type="presParOf" srcId="{9879B314-DCDB-4B9B-A7D7-171AEEE0A045}" destId="{CD4D66A0-3A87-4F3A-9B2C-7E0B4A82A7B3}" srcOrd="2" destOrd="0" presId="urn:microsoft.com/office/officeart/2005/8/layout/orgChart1"/>
    <dgm:cxn modelId="{054347D5-26B0-4CB1-99B8-037244942048}" type="presParOf" srcId="{74E98371-B2A7-46E3-9564-68B1BBDF5056}" destId="{5D0CC8A8-DC99-46AE-A11A-80EC75B398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4B2167-4829-45A7-A846-62B2FB59036E}">
      <dsp:nvSpPr>
        <dsp:cNvPr id="0" name=""/>
        <dsp:cNvSpPr/>
      </dsp:nvSpPr>
      <dsp:spPr>
        <a:xfrm>
          <a:off x="7205217" y="2260076"/>
          <a:ext cx="1163072" cy="407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66"/>
              </a:lnTo>
              <a:lnTo>
                <a:pt x="1163072" y="210766"/>
              </a:lnTo>
              <a:lnTo>
                <a:pt x="1163072" y="40788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41C67A-7FA0-4FCB-BA94-0EE94D171414}">
      <dsp:nvSpPr>
        <dsp:cNvPr id="0" name=""/>
        <dsp:cNvSpPr/>
      </dsp:nvSpPr>
      <dsp:spPr>
        <a:xfrm>
          <a:off x="6096737" y="2260076"/>
          <a:ext cx="1108480" cy="407884"/>
        </a:xfrm>
        <a:custGeom>
          <a:avLst/>
          <a:gdLst/>
          <a:ahLst/>
          <a:cxnLst/>
          <a:rect l="0" t="0" r="0" b="0"/>
          <a:pathLst>
            <a:path>
              <a:moveTo>
                <a:pt x="1108480" y="0"/>
              </a:moveTo>
              <a:lnTo>
                <a:pt x="1108480" y="210766"/>
              </a:lnTo>
              <a:lnTo>
                <a:pt x="0" y="210766"/>
              </a:lnTo>
              <a:lnTo>
                <a:pt x="0" y="40788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EE6E8F-4A74-4A7B-81C7-E67373B8E5CB}">
      <dsp:nvSpPr>
        <dsp:cNvPr id="0" name=""/>
        <dsp:cNvSpPr/>
      </dsp:nvSpPr>
      <dsp:spPr>
        <a:xfrm>
          <a:off x="4960960" y="940829"/>
          <a:ext cx="2244256" cy="380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470"/>
              </a:lnTo>
              <a:lnTo>
                <a:pt x="2244256" y="183470"/>
              </a:lnTo>
              <a:lnTo>
                <a:pt x="2244256" y="380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A17595-2B70-4E39-A384-83D31F786055}">
      <dsp:nvSpPr>
        <dsp:cNvPr id="0" name=""/>
        <dsp:cNvSpPr/>
      </dsp:nvSpPr>
      <dsp:spPr>
        <a:xfrm>
          <a:off x="2689407" y="2273724"/>
          <a:ext cx="1135776" cy="3942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118"/>
              </a:lnTo>
              <a:lnTo>
                <a:pt x="1135776" y="197118"/>
              </a:lnTo>
              <a:lnTo>
                <a:pt x="1135776" y="3942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74C8D4-E9AC-4A4B-996B-659378123B45}">
      <dsp:nvSpPr>
        <dsp:cNvPr id="0" name=""/>
        <dsp:cNvSpPr/>
      </dsp:nvSpPr>
      <dsp:spPr>
        <a:xfrm>
          <a:off x="1553630" y="2273724"/>
          <a:ext cx="1135776" cy="394236"/>
        </a:xfrm>
        <a:custGeom>
          <a:avLst/>
          <a:gdLst/>
          <a:ahLst/>
          <a:cxnLst/>
          <a:rect l="0" t="0" r="0" b="0"/>
          <a:pathLst>
            <a:path>
              <a:moveTo>
                <a:pt x="1135776" y="0"/>
              </a:moveTo>
              <a:lnTo>
                <a:pt x="1135776" y="197118"/>
              </a:lnTo>
              <a:lnTo>
                <a:pt x="0" y="197118"/>
              </a:lnTo>
              <a:lnTo>
                <a:pt x="0" y="3942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BDD65B-05BE-4BE6-A78E-56F288F89548}">
      <dsp:nvSpPr>
        <dsp:cNvPr id="0" name=""/>
        <dsp:cNvSpPr/>
      </dsp:nvSpPr>
      <dsp:spPr>
        <a:xfrm>
          <a:off x="2689407" y="940829"/>
          <a:ext cx="2271553" cy="394236"/>
        </a:xfrm>
        <a:custGeom>
          <a:avLst/>
          <a:gdLst/>
          <a:ahLst/>
          <a:cxnLst/>
          <a:rect l="0" t="0" r="0" b="0"/>
          <a:pathLst>
            <a:path>
              <a:moveTo>
                <a:pt x="2271553" y="0"/>
              </a:moveTo>
              <a:lnTo>
                <a:pt x="2271553" y="197118"/>
              </a:lnTo>
              <a:lnTo>
                <a:pt x="0" y="197118"/>
              </a:lnTo>
              <a:lnTo>
                <a:pt x="0" y="3942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D15F59-6D23-4091-87EF-3455636CEA88}">
      <dsp:nvSpPr>
        <dsp:cNvPr id="0" name=""/>
        <dsp:cNvSpPr/>
      </dsp:nvSpPr>
      <dsp:spPr>
        <a:xfrm>
          <a:off x="4022302" y="2171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مصادر البيانات السكانية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4022302" y="2171"/>
        <a:ext cx="1877316" cy="938658"/>
      </dsp:txXfrm>
    </dsp:sp>
    <dsp:sp modelId="{572C082B-4C8A-4FDB-B849-8D414F319CB6}">
      <dsp:nvSpPr>
        <dsp:cNvPr id="0" name=""/>
        <dsp:cNvSpPr/>
      </dsp:nvSpPr>
      <dsp:spPr>
        <a:xfrm>
          <a:off x="1750749" y="1335065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مصادر البيانات غير الثابتة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1750749" y="1335065"/>
        <a:ext cx="1877316" cy="938658"/>
      </dsp:txXfrm>
    </dsp:sp>
    <dsp:sp modelId="{A6582D36-3FA7-4B0D-92B2-42506344CD5C}">
      <dsp:nvSpPr>
        <dsp:cNvPr id="0" name=""/>
        <dsp:cNvSpPr/>
      </dsp:nvSpPr>
      <dsp:spPr>
        <a:xfrm>
          <a:off x="614972" y="2667960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سجلات الهجرة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614972" y="2667960"/>
        <a:ext cx="1877316" cy="938658"/>
      </dsp:txXfrm>
    </dsp:sp>
    <dsp:sp modelId="{A5A438E3-C199-444C-AA3F-93739FB2AE9B}">
      <dsp:nvSpPr>
        <dsp:cNvPr id="0" name=""/>
        <dsp:cNvSpPr/>
      </dsp:nvSpPr>
      <dsp:spPr>
        <a:xfrm>
          <a:off x="2886525" y="2667960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الاحصاءات الحيوية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2886525" y="2667960"/>
        <a:ext cx="1877316" cy="938658"/>
      </dsp:txXfrm>
    </dsp:sp>
    <dsp:sp modelId="{C5BFD53B-9202-436B-A67F-E2626E4CBDCE}">
      <dsp:nvSpPr>
        <dsp:cNvPr id="0" name=""/>
        <dsp:cNvSpPr/>
      </dsp:nvSpPr>
      <dsp:spPr>
        <a:xfrm>
          <a:off x="6266559" y="1321417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مصادر البيانات الثابتة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6266559" y="1321417"/>
        <a:ext cx="1877316" cy="938658"/>
      </dsp:txXfrm>
    </dsp:sp>
    <dsp:sp modelId="{A363A6A7-E43F-4E0F-B57B-6D47535E3722}">
      <dsp:nvSpPr>
        <dsp:cNvPr id="0" name=""/>
        <dsp:cNvSpPr/>
      </dsp:nvSpPr>
      <dsp:spPr>
        <a:xfrm>
          <a:off x="5158078" y="2667960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المسح بالعينة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5158078" y="2667960"/>
        <a:ext cx="1877316" cy="938658"/>
      </dsp:txXfrm>
    </dsp:sp>
    <dsp:sp modelId="{D7D3DA02-732B-42B2-88ED-25AE2BFEA09D}">
      <dsp:nvSpPr>
        <dsp:cNvPr id="0" name=""/>
        <dsp:cNvSpPr/>
      </dsp:nvSpPr>
      <dsp:spPr>
        <a:xfrm>
          <a:off x="7429631" y="2667960"/>
          <a:ext cx="1877316" cy="938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EG" altLang="en-US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rPr>
            <a:t>التعداد</a:t>
          </a:r>
          <a:endParaRPr kumimoji="0" lang="en-US" altLang="en-US" sz="2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cs typeface="Arial" panose="020B0604020202020204" pitchFamily="34" charset="0"/>
          </a:endParaRPr>
        </a:p>
      </dsp:txBody>
      <dsp:txXfrm>
        <a:off x="7429631" y="2667960"/>
        <a:ext cx="1877316" cy="938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0881D-66DA-4FA2-8AFC-30DE69F0A8F1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BA9B-7B0E-491D-A3EA-9222E4411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2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A3F21FD4-4748-4277-87E8-6AE9355D40B9}" type="slidenum">
              <a:rPr lang="ar-SA" altLang="en-US" sz="1200">
                <a:solidFill>
                  <a:srgbClr val="000000"/>
                </a:solidFill>
              </a:rPr>
              <a:pPr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88922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3D66B42D-74E0-42B9-B98C-E78E3D0E1E53}" type="slidenum">
              <a:rPr lang="ar-SA" sz="1200">
                <a:solidFill>
                  <a:prstClr val="black"/>
                </a:solidFill>
              </a:rPr>
              <a:pPr/>
              <a:t>28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300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F59C1918-02C3-421F-A5B9-91BAC691B099}" type="slidenum">
              <a:rPr lang="ar-SA" sz="1200">
                <a:solidFill>
                  <a:srgbClr val="000000"/>
                </a:solidFill>
              </a:rPr>
              <a:pPr/>
              <a:t>29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310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A600CEFB-101E-48A2-9832-0C861079D8E5}" type="slidenum">
              <a:rPr lang="ar-SA" sz="1200">
                <a:solidFill>
                  <a:prstClr val="black"/>
                </a:solidFill>
              </a:rPr>
              <a:pPr/>
              <a:t>43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4541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F9FB2281-210A-4442-9DF3-8DDC1369DCC4}" type="slidenum">
              <a:rPr lang="ar-SA" sz="1200">
                <a:solidFill>
                  <a:prstClr val="black"/>
                </a:solidFill>
              </a:rPr>
              <a:pPr/>
              <a:t>44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464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04ABF91B-5885-494A-8B19-4817032FA309}" type="slidenum">
              <a:rPr lang="ar-SA" sz="1200" b="0">
                <a:solidFill>
                  <a:prstClr val="black"/>
                </a:solidFill>
              </a:rPr>
              <a:pPr eaLnBrk="1" hangingPunct="1"/>
              <a:t>47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32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F2B7001E-CF56-45FF-A400-77519317F2B4}" type="slidenum">
              <a:rPr lang="ar-SA" sz="1200" b="0">
                <a:solidFill>
                  <a:prstClr val="black"/>
                </a:solidFill>
              </a:rPr>
              <a:pPr eaLnBrk="1" hangingPunct="1"/>
              <a:t>48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42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2D955491-EC0C-4BEC-8602-8483726211C0}" type="slidenum">
              <a:rPr lang="ar-SA" sz="1200" b="0">
                <a:solidFill>
                  <a:prstClr val="black"/>
                </a:solidFill>
              </a:rPr>
              <a:pPr eaLnBrk="1" hangingPunct="1"/>
              <a:t>49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52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C881945-9100-4E1C-BA00-F4E35D61AA60}" type="slidenum">
              <a:rPr lang="ar-SA" sz="1200" b="0">
                <a:solidFill>
                  <a:prstClr val="black"/>
                </a:solidFill>
              </a:rPr>
              <a:pPr eaLnBrk="1" hangingPunct="1"/>
              <a:t>50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632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F58E3F52-5270-4DC2-BC06-7DBFA3B77B22}" type="slidenum">
              <a:rPr lang="ar-SA" sz="1200" b="0">
                <a:solidFill>
                  <a:prstClr val="black"/>
                </a:solidFill>
              </a:rPr>
              <a:pPr eaLnBrk="1" hangingPunct="1"/>
              <a:t>51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73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5C8BF98B-0AA8-49D3-9391-361AAF72B607}" type="slidenum">
              <a:rPr lang="ar-SA" sz="1200" b="0">
                <a:solidFill>
                  <a:prstClr val="black"/>
                </a:solidFill>
              </a:rPr>
              <a:pPr eaLnBrk="1" hangingPunct="1"/>
              <a:t>52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83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F3EA6C37-986C-444B-8D5E-78A53DEA0139}" type="slidenum">
              <a:rPr lang="ar-SA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C41822B-8BDF-4511-888F-D3E188BA03F4}" type="slidenum">
              <a:rPr lang="ar-SA" sz="1200" b="0">
                <a:solidFill>
                  <a:prstClr val="black"/>
                </a:solidFill>
              </a:rPr>
              <a:pPr eaLnBrk="1" hangingPunct="1"/>
              <a:t>53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38359750-0CA7-4543-B57D-3F354BA948C1}" type="slidenum">
              <a:rPr lang="ar-SA" sz="1200" b="0">
                <a:solidFill>
                  <a:prstClr val="black"/>
                </a:solidFill>
              </a:rPr>
              <a:pPr eaLnBrk="1" hangingPunct="1"/>
              <a:t>54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07254BA2-68FA-4116-8885-B066787E1425}" type="slidenum">
              <a:rPr lang="ar-SA" sz="1200" b="0">
                <a:solidFill>
                  <a:prstClr val="black"/>
                </a:solidFill>
              </a:rPr>
              <a:pPr eaLnBrk="1" hangingPunct="1"/>
              <a:t>55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14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7CCC6835-1D5A-4915-9655-F6184F1F60E0}" type="slidenum">
              <a:rPr lang="ar-SA" sz="1200" b="0">
                <a:solidFill>
                  <a:prstClr val="black"/>
                </a:solidFill>
              </a:rPr>
              <a:pPr eaLnBrk="1" hangingPunct="1"/>
              <a:t>56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24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0A15E43-7158-4ED3-8550-CDF2AF63B243}" type="slidenum">
              <a:rPr lang="ar-SA" sz="1200" b="0">
                <a:solidFill>
                  <a:prstClr val="black"/>
                </a:solidFill>
              </a:rPr>
              <a:pPr eaLnBrk="1" hangingPunct="1"/>
              <a:t>57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34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BDC5A707-B283-4A37-8EED-1CB2DA20ED71}" type="slidenum">
              <a:rPr lang="ar-SA" sz="1200" b="0">
                <a:solidFill>
                  <a:prstClr val="black"/>
                </a:solidFill>
              </a:rPr>
              <a:pPr eaLnBrk="1" hangingPunct="1"/>
              <a:t>58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45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1BAC8038-1D1B-4437-BC37-0794CB2C26A4}" type="slidenum">
              <a:rPr lang="ar-SA" sz="1200" b="0">
                <a:solidFill>
                  <a:prstClr val="black"/>
                </a:solidFill>
              </a:rPr>
              <a:pPr eaLnBrk="1" hangingPunct="1"/>
              <a:t>59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1326912-04B2-4B45-9794-5D3E0FC5B1D0}" type="slidenum">
              <a:rPr lang="ar-SA" sz="1200" b="0">
                <a:solidFill>
                  <a:prstClr val="black"/>
                </a:solidFill>
              </a:rPr>
              <a:pPr eaLnBrk="1" hangingPunct="1"/>
              <a:t>60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665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EA1015BE-0660-4923-8075-A29C808B52F2}" type="slidenum">
              <a:rPr lang="ar-SA" sz="1200">
                <a:solidFill>
                  <a:prstClr val="black"/>
                </a:solidFill>
              </a:rPr>
              <a:pPr/>
              <a:t>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50B5DDD3-C203-4A0B-A792-0D19FAE9E2EE}" type="slidenum">
              <a:rPr lang="ar-SA" sz="1200">
                <a:solidFill>
                  <a:prstClr val="black"/>
                </a:solidFill>
              </a:rPr>
              <a:pPr/>
              <a:t>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697D3315-3649-444F-9A1F-A4DEC3DE73C4}" type="slidenum">
              <a:rPr lang="ar-SA" sz="1200">
                <a:solidFill>
                  <a:prstClr val="black"/>
                </a:solidFill>
              </a:rPr>
              <a:pPr/>
              <a:t>9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28E69DE2-0C60-43F8-9490-F6F882816FDF}" type="slidenum">
              <a:rPr lang="ar-SA" sz="1200">
                <a:solidFill>
                  <a:prstClr val="black"/>
                </a:solidFill>
              </a:rPr>
              <a:pPr/>
              <a:t>10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5636E224-9A71-41F1-82DF-0B47845004CB}" type="slidenum">
              <a:rPr lang="ar-SA" sz="1200">
                <a:solidFill>
                  <a:prstClr val="black"/>
                </a:solidFill>
              </a:rPr>
              <a:pPr/>
              <a:t>11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30A09589-062A-4F65-B001-97609C0E31A4}" type="slidenum">
              <a:rPr lang="ar-SA" sz="1200">
                <a:solidFill>
                  <a:prstClr val="black"/>
                </a:solidFill>
              </a:rPr>
              <a:pPr/>
              <a:t>25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177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5FC10C73-2737-4001-A0F5-920AC2FD5675}" type="slidenum">
              <a:rPr lang="ar-SA" sz="1200">
                <a:solidFill>
                  <a:prstClr val="black"/>
                </a:solidFill>
              </a:rPr>
              <a:pPr/>
              <a:t>26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187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508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80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0536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80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D30ED-B860-45FA-ACE4-EE0F1E46D6B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2564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A790E-E039-4650-A408-C39CE877F3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353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55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2692B-ADDB-48F1-BB60-427954B8FC5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3282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E22A5-AC25-4215-9A40-99A44E4CCD8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0114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0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0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D8429-276E-46AD-A848-62A1885530A7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1667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7BF09-EF8B-4268-AFB3-9FB450916BE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9A18D-66B1-4C5D-90CB-8836B04B2BA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40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0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B7378-9AA9-499C-BE78-FD2C809A038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04023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446C6-957F-4C90-B6CB-20DF99D018B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8963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ABB39-1574-42DA-A0C0-93D7D1DC46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14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9970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AE4AC-4E89-491F-93DB-5851EC1EE65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88635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8F44F-83C0-45CB-9F1B-004F9A4CA33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20819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ECB4E-58AB-4987-8609-BAB186BE0C2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10181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7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88514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24198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5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1930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77529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0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0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05265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788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23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883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0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0861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1517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9712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839200" y="274689"/>
            <a:ext cx="27432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689"/>
            <a:ext cx="80264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1789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6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D30ED-B860-45FA-ACE4-EE0F1E46D6B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59635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A790E-E039-4650-A408-C39CE877F3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15889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4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2692B-ADDB-48F1-BB60-427954B8FC5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1585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E22A5-AC25-4215-9A40-99A44E4CCD8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157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9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9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D8429-276E-46AD-A848-62A1885530A7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4074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7BF09-EF8B-4268-AFB3-9FB450916BE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078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48191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9A18D-66B1-4C5D-90CB-8836B04B2BA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245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9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B7378-9AA9-499C-BE78-FD2C809A038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3949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446C6-957F-4C90-B6CB-20DF99D018B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57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ABB39-1574-42DA-A0C0-93D7D1DC46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941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AE4AC-4E89-491F-93DB-5851EC1EE65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8787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8F44F-83C0-45CB-9F1B-004F9A4CA33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65918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ECB4E-58AB-4987-8609-BAB186BE0C2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96708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F2D1C-7335-4862-B283-342628AFCCC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74144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5F6F4-398F-4CEB-8FEA-BB95D25B038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39232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3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2EC63-9F3B-44EF-9C90-8F56F9E78ED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906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96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CD02E33-F698-4632-A94B-6AD0A0D431E6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5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F5743B69-D876-4D1D-9F5F-3408053E0C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239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2BB9C-5679-4623-B27E-5C930959AB8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35898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8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2EEC9-9B75-4F58-BDC5-2F331B831E1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5969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046AB-0DED-45AC-869F-867A9AFBA2F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2959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F774F-6B9F-473C-A6EA-3F86533CFDE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588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E129C-0542-4674-916B-9DF43B114E7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79216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FD8C5-3D0F-436C-8D02-8BC185D177E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18942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8F905-F842-46AB-9C1F-DAEFC60A6BB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4741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0CCE6-78BC-433F-B1ED-DB15A8A673C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9184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19429-F61C-4B09-A7C9-BEF5901A058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88189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09CF3-9BDA-4F0B-B606-02856B547C9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86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2162EEE-AB8B-4DCE-A6D7-A684B85423B0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9A666BD-6B64-410F-9A67-C5C66B3179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83095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D30ED-B860-45FA-ACE4-EE0F1E46D6B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7778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A790E-E039-4650-A408-C39CE877F3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2810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15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2692B-ADDB-48F1-BB60-427954B8FC5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3368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E22A5-AC25-4215-9A40-99A44E4CCD8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6083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7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D8429-276E-46AD-A848-62A1885530A7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07740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7BF09-EF8B-4268-AFB3-9FB450916BEB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68587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9A18D-66B1-4C5D-90CB-8836B04B2BA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62598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6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B7378-9AA9-499C-BE78-FD2C809A038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2167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446C6-957F-4C90-B6CB-20DF99D018B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78511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ABB39-1574-42DA-A0C0-93D7D1DC469C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723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1" y="2821840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1" y="1905093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468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9935938-E6AD-4715-823A-24AA4D9FAD17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62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D93DF3B-1721-4761-941D-7756DF162B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459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AE4AC-4E89-491F-93DB-5851EC1EE65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4442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8F44F-83C0-45CB-9F1B-004F9A4CA33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9219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ECB4E-58AB-4987-8609-BAB186BE0C2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48297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F498E-DCEF-4FA1-BDF4-F3183546364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77998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34414-BD14-4211-9A81-28E4FA5B436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4778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8AF1B-6EC0-4563-AC4C-1B59A73F93F7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778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D5E29-674E-4477-B22B-10FEC4BF43A1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54683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E3DF0-527E-444B-A2F7-8A2BA19ACAC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33262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439A6-AD08-4DA6-8C6C-723863920DD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08803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DD981-9B7C-4597-A548-E224E6C0C7F8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980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6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C1ABD94-00A3-4597-BD1C-FB585619F259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85E95CE6-D4ED-451F-8395-581AA19E6B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8133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7A594-B1B4-46DA-8581-52E8C863E85D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41703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7472F-13E6-4859-8D42-E9514183B4BF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00380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A2037-8A39-44A9-9BBF-F8EFD7DADEBA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68848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A659E-578A-48D1-8DD7-268B9670151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4715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A9CC8-F025-4E41-995D-7CCBF538F71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4684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CEC6B-1C51-40D8-8E64-69DB422F8B7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587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F550AE8-E5BB-44F3-B5F9-19F4F72F3613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C33EE4F-E871-4AB1-B66D-52080D75EC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764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D6B8C62B-BB09-463E-BA01-4FA61E6067D1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F4776E50-9913-48B1-8E71-7B2C183A91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9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11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9D8BF3C-5471-4339-887F-33D769FA25C2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26E9A26-7714-4960-B94B-4908E3B1BD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940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0360907-0A27-4811-B292-E2C21D9ECFE2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DE49FD20-6524-4C0A-A172-E4C9EA61DD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8045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8011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9" y="998631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7A73F0D-2196-477B-828A-39D4DB344F20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0BD36261-54EA-4923-9CA8-5A5C9D7CF3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056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5A055C1-4D3C-4CD6-B6BE-F0D220DA698B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6A89C12-B59A-49EB-9515-B0926A458A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1411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5048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35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E489AB1-B05E-4FEF-AE5F-2434DD5574FC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729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F6F4E98-439A-4684-9E5A-690A61ACDB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57387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1AFA3-5441-4B7C-BD67-2F4F8C4BC304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84C1D62-5697-47F3-9F57-73FF2AD2B2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01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0FB1B-9C2F-44AA-8068-565379F5ECE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6EE7D-FF59-471B-BB87-C94DF673A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08942"/>
      </p:ext>
    </p:extLst>
  </p:cSld>
  <p:clrMapOvr>
    <a:masterClrMapping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67F9-D783-4092-93F3-81AE3F748020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28E64A5E-E6DB-4288-9767-8E7094D26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08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979B-AB71-4E82-B3D3-2DAC97396C7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9102A-75C8-4D39-BBB1-EE5238944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91078"/>
      </p:ext>
    </p:extLst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422" y="1859840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22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A04F5-D03C-423B-84B9-41826DF987E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7E7F5-ADD4-4ECE-A318-A82243D94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99649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83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403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0293A-167E-4E32-B7EB-34E37B0230CF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AE7BC-EC4E-436E-A306-4FFFEEA8D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00832"/>
      </p:ext>
    </p:extLst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286F5-EE63-4009-8FA7-BF7220A04B6D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DCE9C-2969-4A1F-A1E2-83C56AE7D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876153"/>
      </p:ext>
    </p:extLst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6F862-5722-4C92-BE30-4E6644A3E8E8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033D-E47C-45AB-9C93-2E85CBDFF2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72643"/>
      </p:ext>
    </p:extLst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10672289" y="5359483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842000" y="621990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D82D-7527-49BF-96D4-6D9954F4895C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433"/>
            <a:ext cx="812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949487-C85D-452D-B191-F9B5D6ECC5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94819"/>
      </p:ext>
    </p:extLst>
  </p:cSld>
  <p:clrMapOvr>
    <a:masterClrMapping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27D5-4481-4F5B-BED3-14D50D6346FE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95D2B-5C03-42E2-B22F-E33632F74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15773"/>
      </p:ext>
    </p:extLst>
  </p:cSld>
  <p:clrMapOvr>
    <a:masterClrMapping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B9E71-112E-4C33-9EBF-8109595E337A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62B4C-C179-429C-9C8D-E105C2090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24531"/>
      </p:ext>
    </p:extLst>
  </p:cSld>
  <p:clrMapOvr>
    <a:masterClrMapping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4B28CC-ECA5-46DF-A168-B9A5CCBF4CE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5619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339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1BDA93-4E66-4122-8B31-D47F508F230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745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502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05E6F-8E54-455C-8C97-5F7D2A3C9EE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170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C430E-4C80-4EBE-8F17-922D5BFC829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14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526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77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CF363-2303-4E3B-8A49-13BA22C89E70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4070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1E4E6-051B-406A-939F-E209865BEA9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4870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1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1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6415B-4996-41FE-9979-02D862A6981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0041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D6737-473C-4C20-8A6E-EF40EC878CF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745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55378-56C7-4B11-BBB5-4D2B5BDD811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181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2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42B86-D5B5-4598-899E-EFA9120E2BB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986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CC829-C307-4F24-B5C4-C820B3152EB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559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A949B-D2A3-4304-89D1-49B336BEEB5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1338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B31D1-1BE1-4E09-B09B-AB7D43174BA7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4281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72337-5B25-48F4-AB28-BC89014F3B3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765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2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2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678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431C0-43DE-4360-BCF1-FC3CB30AD29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5793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9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9300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870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7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226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650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1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1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3485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5034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532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2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213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067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4036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319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839200" y="274709"/>
            <a:ext cx="27432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709"/>
            <a:ext cx="80264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1882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1AFA3-5441-4B7C-BD67-2F4F8C4BC304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84C1D62-5697-47F3-9F57-73FF2AD2B2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64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0FB1B-9C2F-44AA-8068-565379F5ECE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6EE7D-FF59-471B-BB87-C94DF673A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74487"/>
      </p:ext>
    </p:extLst>
  </p:cSld>
  <p:clrMapOvr>
    <a:masterClrMapping/>
  </p:clrMapOvr>
  <p:transition>
    <p:wedg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67F9-D783-4092-93F3-81AE3F748020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28E64A5E-E6DB-4288-9767-8E7094D26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67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979B-AB71-4E82-B3D3-2DAC97396C7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9102A-75C8-4D39-BBB1-EE5238944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84943"/>
      </p:ext>
    </p:extLst>
  </p:cSld>
  <p:clrMapOvr>
    <a:masterClrMapping/>
  </p:clrMapOvr>
  <p:transition>
    <p:wedg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422" y="1859840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22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A04F5-D03C-423B-84B9-41826DF987E2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7E7F5-ADD4-4ECE-A318-A82243D94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21668"/>
      </p:ext>
    </p:extLst>
  </p:cSld>
  <p:clrMapOvr>
    <a:masterClrMapping/>
  </p:clrMapOvr>
  <p:transition>
    <p:wedg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0293A-167E-4E32-B7EB-34E37B0230CF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AE7BC-EC4E-436E-A306-4FFFEEA8D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339019"/>
      </p:ext>
    </p:extLst>
  </p:cSld>
  <p:clrMapOvr>
    <a:masterClrMapping/>
  </p:clrMapOvr>
  <p:transition>
    <p:wedg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286F5-EE63-4009-8FA7-BF7220A04B6D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DCE9C-2969-4A1F-A1E2-83C56AE7D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15456"/>
      </p:ext>
    </p:extLst>
  </p:cSld>
  <p:clrMapOvr>
    <a:masterClrMapping/>
  </p:clrMapOvr>
  <p:transition>
    <p:wedg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6F862-5722-4C92-BE30-4E6644A3E8E8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033D-E47C-45AB-9C93-2E85CBDFF2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195836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1546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10672289" y="5359483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842000" y="621990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D82D-7527-49BF-96D4-6D9954F4895C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433"/>
            <a:ext cx="8128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949487-C85D-452D-B191-F9B5D6ECC5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7837"/>
      </p:ext>
    </p:extLst>
  </p:cSld>
  <p:clrMapOvr>
    <a:masterClrMapping/>
  </p:clrMapOvr>
  <p:transition>
    <p:wedg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27D5-4481-4F5B-BED3-14D50D6346FE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95D2B-5C03-42E2-B22F-E33632F74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72605"/>
      </p:ext>
    </p:extLst>
  </p:cSld>
  <p:clrMapOvr>
    <a:masterClrMapping/>
  </p:clrMapOvr>
  <p:transition>
    <p:wedg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B9E71-112E-4C33-9EBF-8109595E337A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62B4C-C179-429C-9C8D-E105C2090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3518"/>
      </p:ext>
    </p:extLst>
  </p:cSld>
  <p:clrMapOvr>
    <a:masterClrMapping/>
  </p:clrMapOvr>
  <p:transition>
    <p:wedg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4B28CC-ECA5-46DF-A168-B9A5CCBF4CE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1369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339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1BDA93-4E66-4122-8B31-D47F508F230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0558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ED1372C-8710-4FCC-BACE-152852244BF5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9879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90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05E6F-8E54-455C-8C97-5F7D2A3C9EE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833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C430E-4C80-4EBE-8F17-922D5BFC829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678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65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CF363-2303-4E3B-8A49-13BA22C89E70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9217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1E4E6-051B-406A-939F-E209865BEA9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34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3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1491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1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1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6415B-4996-41FE-9979-02D862A69813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9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D6737-473C-4C20-8A6E-EF40EC878CF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149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55378-56C7-4B11-BBB5-4D2B5BDD8116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729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1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42B86-D5B5-4598-899E-EFA9120E2BB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499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CC829-C307-4F24-B5C4-C820B3152EB4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681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A949B-D2A3-4304-89D1-49B336BEEB5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1629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B31D1-1BE1-4E09-B09B-AB7D43174BA7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349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72337-5B25-48F4-AB28-BC89014F3B32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9053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431C0-43DE-4360-BCF1-FC3CB30AD295}" type="slidenum">
              <a:rPr lang="ar-S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8051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88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9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946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55194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63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462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740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40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40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22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69009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8083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11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2392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1339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8145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839200" y="274701"/>
            <a:ext cx="27432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701"/>
            <a:ext cx="80264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74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27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737600" y="63564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165600" y="635640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09600" y="63564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37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27EA0F-6B11-416E-8C49-91433C9B24FE}" type="slidenum">
              <a:rPr lang="ar-S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98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D19098-F4BB-4A51-91AF-CBC6A5EEFE1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3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27EA0F-6B11-416E-8C49-91433C9B24FE}" type="slidenum">
              <a:rPr lang="ar-S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517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67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+mn-cs"/>
              </a:defRPr>
            </a:lvl1pPr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E945D3C8-7A35-4A87-9533-03902C1ED875}" type="slidenum">
              <a:rPr lang="ar-SA">
                <a:solidFill>
                  <a:srgbClr val="000000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1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222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6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209217B5-D069-4C13-A22B-E5EA1F0EFBF6}" type="datetimeFigureOut">
              <a:rPr lang="en-US"/>
              <a:pPr>
                <a:defRPr/>
              </a:pPr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5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72276D-7CA3-4D70-9343-89E224C70F96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7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43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896111-1CEF-4864-9CEC-9FE97498A421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43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433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C842BF-172A-4A9F-8A75-6A2F956CF3FA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25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</p:sldLayoutIdLst>
  <p:transition>
    <p:wedg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13D071-5D55-464B-91FA-A8AB703E25E1}" type="slidenum">
              <a:rPr lang="ar-S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9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737600" y="635642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165600" y="635642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09600" y="635642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3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43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896111-1CEF-4864-9CEC-9FE97498A421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12/12/2016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43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433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C842BF-172A-4A9F-8A75-6A2F956CF3FA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2601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  <p:sldLayoutId id="2147483872" r:id="rId13"/>
    <p:sldLayoutId id="2147483873" r:id="rId14"/>
  </p:sldLayoutIdLst>
  <p:transition>
    <p:wedg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13D071-5D55-464B-91FA-A8AB703E25E1}" type="slidenum">
              <a:rPr lang="ar-S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44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737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1B8ABB09-4A1D-463E-8065-109CC2B7EFA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13/03/1438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165600" y="635641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09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0B34F065-1154-456A-91E3-76DE8E75E17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1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27EA0F-6B11-416E-8C49-91433C9B24FE}" type="slidenum">
              <a:rPr lang="ar-S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0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3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1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60.jpg"/><Relationship Id="rId4" Type="http://schemas.openxmlformats.org/officeDocument/2006/relationships/image" Target="../media/image3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70.jpg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FF99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47650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5106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55030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27202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32015" y="704850"/>
            <a:ext cx="11627892" cy="687222"/>
          </a:xfrm>
        </p:spPr>
        <p:txBody>
          <a:bodyPr/>
          <a:lstStyle/>
          <a:p>
            <a:pPr algn="ctr" rtl="1"/>
            <a:r>
              <a:rPr lang="ar-EG" altLang="en-US" sz="4800" b="1" dirty="0" smtClean="0">
                <a:solidFill>
                  <a:srgbClr val="04617B"/>
                </a:solidFill>
              </a:rPr>
              <a:t>التركيب السكاني</a:t>
            </a:r>
            <a:endParaRPr lang="en-US" altLang="en-US" sz="4800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599" y="1675986"/>
            <a:ext cx="6949440" cy="4320744"/>
          </a:xfrm>
        </p:spPr>
      </p:pic>
    </p:spTree>
    <p:extLst>
      <p:ext uri="{BB962C8B-B14F-4D97-AF65-F5344CB8AC3E}">
        <p14:creationId xmlns:p14="http://schemas.microsoft.com/office/powerpoint/2010/main" val="90850026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444166" y="764707"/>
            <a:ext cx="1127930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ما المقصود بالتركيب السكاني </a:t>
            </a:r>
            <a:r>
              <a:rPr lang="ar-EG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وما </a:t>
            </a:r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أهمية دراس</a:t>
            </a:r>
            <a:r>
              <a:rPr lang="ar-EG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ته ؟</a:t>
            </a:r>
            <a:endParaRPr lang="ar-SA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00542" y="1600597"/>
            <a:ext cx="11122927" cy="47089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ar-EG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يعني التركيب السكاني </a:t>
            </a:r>
            <a:r>
              <a:rPr lang="ar-EG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</a:t>
            </a: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توزيع السكان حسب بعض الخصائص مثل النوع (الجنس) والعمر والنشاط الاقتصادي والحالة الزواجية والتعليمية وغيرها.</a:t>
            </a:r>
            <a:r>
              <a:rPr lang="ar-EG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أما من حيث الأهمية فيمكن حصرها فيما يلي:</a:t>
            </a:r>
          </a:p>
          <a:p>
            <a:pPr algn="just" rtl="1"/>
            <a:endParaRPr lang="ar-EG" sz="28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42900" lvl="0" indent="-342900" algn="r" rtl="1">
              <a:buBlip>
                <a:blip r:embed="rId2"/>
              </a:buBlip>
            </a:pPr>
            <a:r>
              <a:rPr lang="ar-S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تفيد في معرفة تأثير معدلات المواليد والوفيات علي النمو 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السكاني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.</a:t>
            </a:r>
            <a:endParaRPr lang="ar-SA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marL="342900" lvl="0" indent="-342900" algn="r" rtl="1">
              <a:buBlip>
                <a:blip r:embed="rId2"/>
              </a:buBlip>
            </a:pPr>
            <a:r>
              <a:rPr lang="ar-S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معرفة مدى قدرة المجتمع علي توفير القوة 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العاملة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.</a:t>
            </a:r>
            <a:endParaRPr lang="ar-SA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marL="342900" lvl="0" indent="-342900" algn="r" rtl="1">
              <a:buBlip>
                <a:blip r:embed="rId2"/>
              </a:buBlip>
            </a:pPr>
            <a:r>
              <a:rPr lang="ar-S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توقع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ar-S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معدلات 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الزي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د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ة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المستقبلي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ة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للسكان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.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endParaRPr lang="ar-SA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marL="342900" lvl="0" indent="-342900" algn="r" rtl="1">
              <a:buBlip>
                <a:blip r:embed="rId2"/>
              </a:buBlip>
            </a:pPr>
            <a:r>
              <a:rPr lang="ar-SA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مساعدة المخططين علي تحديد احتياجات السكان من المساكن والخدمات 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المختلفة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.</a:t>
            </a:r>
          </a:p>
          <a:p>
            <a:pPr marL="342900" lvl="0" indent="-342900" algn="r" rtl="1">
              <a:buBlip>
                <a:blip r:embed="rId2"/>
              </a:buBlip>
            </a:pP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تعد الاساس في وضع الخطط الاستراتيجية للتنمية للدولة.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endParaRPr lang="ar-SA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algn="r" rtl="1"/>
            <a:endParaRPr lang="ar-EG" sz="24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 rtl="1"/>
            <a:endParaRPr lang="ar-SA" sz="2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319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308643" y="626785"/>
            <a:ext cx="5726176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أقسام</a:t>
            </a:r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التركيب</a:t>
            </a:r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السكاني</a:t>
            </a:r>
            <a:endParaRPr lang="ar-SA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سهم للأسفل 3"/>
          <p:cNvSpPr/>
          <p:nvPr/>
        </p:nvSpPr>
        <p:spPr>
          <a:xfrm>
            <a:off x="5841415" y="1485956"/>
            <a:ext cx="646176" cy="97840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سهم إلى اليسار واليمين 4"/>
          <p:cNvSpPr/>
          <p:nvPr/>
        </p:nvSpPr>
        <p:spPr>
          <a:xfrm>
            <a:off x="2372081" y="2356904"/>
            <a:ext cx="7584843" cy="484632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srgbClr val="C00000"/>
              </a:solidFill>
            </a:endParaRPr>
          </a:p>
        </p:txBody>
      </p:sp>
      <p:sp>
        <p:nvSpPr>
          <p:cNvPr id="6" name="سهم للأسفل 5"/>
          <p:cNvSpPr/>
          <p:nvPr/>
        </p:nvSpPr>
        <p:spPr>
          <a:xfrm>
            <a:off x="9139901" y="2708920"/>
            <a:ext cx="646176" cy="97840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سهم للأسفل 6"/>
          <p:cNvSpPr/>
          <p:nvPr/>
        </p:nvSpPr>
        <p:spPr>
          <a:xfrm>
            <a:off x="5884663" y="2708920"/>
            <a:ext cx="646176" cy="170378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سهم للأسفل 8"/>
          <p:cNvSpPr/>
          <p:nvPr/>
        </p:nvSpPr>
        <p:spPr>
          <a:xfrm>
            <a:off x="2583348" y="2708920"/>
            <a:ext cx="646176" cy="97840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966650" y="3821698"/>
            <a:ext cx="2992759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التركيب النوعي</a:t>
            </a:r>
            <a:endParaRPr lang="ar-EG" sz="32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algn="ctr" rtl="1"/>
            <a:r>
              <a:rPr lang="ar-SA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توزيع السكان حسب الجنس (ذكور واناث) 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4641036" y="4541280"/>
            <a:ext cx="3133495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التركيب</a:t>
            </a:r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العمري</a:t>
            </a:r>
            <a:endParaRPr lang="ar-EG" sz="32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algn="ctr" rtl="1"/>
            <a:r>
              <a:rPr lang="ar-SA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توزيع السكان حسب فئات الاعمار المختلفة </a:t>
            </a:r>
            <a:r>
              <a:rPr lang="ar-SA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للذكور والاناث 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1446663" y="3827964"/>
            <a:ext cx="2975212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التركيب</a:t>
            </a:r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الاقتصادي</a:t>
            </a:r>
            <a:endParaRPr lang="ar-EG" sz="32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  <a:p>
            <a:pPr algn="ctr" rtl="1"/>
            <a:r>
              <a:rPr lang="ar-SA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توزيع السكان حسب </a:t>
            </a:r>
            <a:r>
              <a:rPr lang="ar-EG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الأنشطة الاقتصادية</a:t>
            </a:r>
            <a:endParaRPr lang="ar-SA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77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533400"/>
            <a:ext cx="8915400" cy="914400"/>
          </a:xfrm>
        </p:spPr>
        <p:txBody>
          <a:bodyPr/>
          <a:lstStyle/>
          <a:p>
            <a:pPr algn="ctr" rtl="1">
              <a:defRPr/>
            </a:pPr>
            <a:r>
              <a:rPr lang="ar-SA" sz="4400" b="1" dirty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قياس التركيب النوعي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55095" y="1600200"/>
            <a:ext cx="10727140" cy="5105400"/>
          </a:xfrm>
        </p:spPr>
        <p:txBody>
          <a:bodyPr/>
          <a:lstStyle/>
          <a:p>
            <a:pPr lvl="1" algn="just" rtl="1"/>
            <a:r>
              <a:rPr lang="ar-SA" altLang="en-US" sz="2800" b="1" dirty="0">
                <a:cs typeface="Simplified Arabic" panose="02020603050405020304" pitchFamily="18" charset="-78"/>
              </a:rPr>
              <a:t>يقاس </a:t>
            </a:r>
            <a:r>
              <a:rPr lang="ar-EG" altLang="en-US" sz="2800" b="1" dirty="0" smtClean="0">
                <a:cs typeface="Simplified Arabic" panose="02020603050405020304" pitchFamily="18" charset="-78"/>
              </a:rPr>
              <a:t>التركيب النوعي بمعرفة </a:t>
            </a:r>
            <a:r>
              <a:rPr lang="ar-SA" altLang="en-US" sz="2800" b="1" dirty="0" smtClean="0">
                <a:cs typeface="Simplified Arabic" panose="02020603050405020304" pitchFamily="18" charset="-78"/>
              </a:rPr>
              <a:t>نسبة </a:t>
            </a:r>
            <a:r>
              <a:rPr lang="ar-SA" altLang="en-US" sz="2800" b="1" dirty="0">
                <a:cs typeface="Simplified Arabic" panose="02020603050405020304" pitchFamily="18" charset="-78"/>
              </a:rPr>
              <a:t>النوع </a:t>
            </a:r>
            <a:r>
              <a:rPr lang="ar-EG" altLang="en-US" sz="2800" b="1" dirty="0" smtClean="0">
                <a:cs typeface="Simplified Arabic" panose="02020603050405020304" pitchFamily="18" charset="-78"/>
              </a:rPr>
              <a:t> طبقاً للآتي</a:t>
            </a:r>
            <a:r>
              <a:rPr lang="ar-SA" altLang="en-US" sz="2800" b="1" dirty="0" smtClean="0">
                <a:cs typeface="Simplified Arabic" panose="02020603050405020304" pitchFamily="18" charset="-78"/>
              </a:rPr>
              <a:t>:</a:t>
            </a:r>
            <a:endParaRPr lang="ar-SA" altLang="en-US" sz="2800" b="1" dirty="0">
              <a:cs typeface="Simplified Arabic" panose="02020603050405020304" pitchFamily="18" charset="-78"/>
            </a:endParaRPr>
          </a:p>
          <a:p>
            <a:pPr lvl="1" algn="just" rtl="1"/>
            <a:r>
              <a:rPr lang="ar-SA" altLang="en-US" sz="2800" b="1" dirty="0" smtClean="0">
                <a:cs typeface="Simplified Arabic" panose="02020603050405020304" pitchFamily="18" charset="-78"/>
              </a:rPr>
              <a:t>عدد </a:t>
            </a:r>
            <a:r>
              <a:rPr lang="ar-SA" altLang="en-US" sz="2800" b="1" dirty="0">
                <a:cs typeface="Simplified Arabic" panose="02020603050405020304" pitchFamily="18" charset="-78"/>
              </a:rPr>
              <a:t>الذكور لكل 100 من </a:t>
            </a:r>
            <a:r>
              <a:rPr lang="ar-SA" altLang="en-US" sz="2800" b="1" dirty="0" smtClean="0">
                <a:cs typeface="Simplified Arabic" panose="02020603050405020304" pitchFamily="18" charset="-78"/>
              </a:rPr>
              <a:t>الاناث</a:t>
            </a:r>
            <a:r>
              <a:rPr lang="ar-EG" altLang="en-US" sz="2800" b="1" dirty="0" smtClean="0">
                <a:cs typeface="Simplified Arabic" panose="02020603050405020304" pitchFamily="18" charset="-78"/>
              </a:rPr>
              <a:t>،</a:t>
            </a:r>
            <a:r>
              <a:rPr lang="ar-SA" altLang="en-US" sz="28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2800" b="1" dirty="0">
                <a:cs typeface="Simplified Arabic" panose="02020603050405020304" pitchFamily="18" charset="-78"/>
              </a:rPr>
              <a:t>وعادة ما تبلغ هذه النسبة عند الولادة في أي مجتمع 105 ذكور لكل 100 </a:t>
            </a:r>
            <a:r>
              <a:rPr lang="ar-SA" altLang="en-US" sz="2800" b="1" dirty="0" smtClean="0">
                <a:cs typeface="Simplified Arabic" panose="02020603050405020304" pitchFamily="18" charset="-78"/>
              </a:rPr>
              <a:t>أنثي.</a:t>
            </a:r>
            <a:endParaRPr lang="ar-SA" altLang="en-US" sz="2800" b="1" dirty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2800" b="1" dirty="0" smtClean="0">
                <a:cs typeface="Simplified Arabic" panose="02020603050405020304" pitchFamily="18" charset="-78"/>
              </a:rPr>
              <a:t>نسبة النوع = عدد الذكور </a:t>
            </a:r>
            <a:r>
              <a:rPr lang="ar-EG" altLang="en-US" sz="2800" b="1" dirty="0" smtClean="0">
                <a:cs typeface="Simplified Arabic" panose="02020603050405020304" pitchFamily="18" charset="-78"/>
                <a:sym typeface="Symbol"/>
              </a:rPr>
              <a:t> عدد الإناث × 100</a:t>
            </a:r>
            <a:endParaRPr lang="ar-EG" altLang="en-US" sz="2800" b="1" dirty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2800" b="1" dirty="0" smtClean="0">
                <a:cs typeface="Simplified Arabic" panose="02020603050405020304" pitchFamily="18" charset="-78"/>
              </a:rPr>
              <a:t>فإذا كانت عدد الذكر في المجتمع 240، وعدد الإناث 120، وبتطبيق المعادلة ينتج الآتي:</a:t>
            </a:r>
            <a:r>
              <a:rPr lang="ar-SA" altLang="en-US" sz="2800" b="1" dirty="0" smtClean="0">
                <a:cs typeface="Simplified Arabic" panose="02020603050405020304" pitchFamily="18" charset="-78"/>
              </a:rPr>
              <a:t> </a:t>
            </a:r>
            <a:endParaRPr lang="ar-EG" altLang="en-US" sz="2800" b="1" dirty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2800" b="1" dirty="0">
                <a:cs typeface="Simplified Arabic" panose="02020603050405020304" pitchFamily="18" charset="-78"/>
              </a:rPr>
              <a:t>نسبة النوع = </a:t>
            </a:r>
            <a:r>
              <a:rPr lang="ar-EG" altLang="en-US" sz="2800" b="1" dirty="0" smtClean="0">
                <a:cs typeface="Simplified Arabic" panose="02020603050405020304" pitchFamily="18" charset="-78"/>
              </a:rPr>
              <a:t>240 </a:t>
            </a:r>
            <a:r>
              <a:rPr lang="ar-EG" altLang="en-US" sz="2800" b="1" dirty="0" smtClean="0">
                <a:cs typeface="Simplified Arabic" panose="02020603050405020304" pitchFamily="18" charset="-78"/>
                <a:sym typeface="Symbol"/>
              </a:rPr>
              <a:t> </a:t>
            </a:r>
            <a:r>
              <a:rPr lang="ar-EG" altLang="en-US" sz="2800" b="1" dirty="0" smtClean="0">
                <a:cs typeface="Simplified Arabic" panose="02020603050405020304" pitchFamily="18" charset="-78"/>
              </a:rPr>
              <a:t>120  ×  </a:t>
            </a:r>
            <a:r>
              <a:rPr lang="ar-EG" altLang="en-US" sz="2800" b="1" dirty="0">
                <a:cs typeface="Simplified Arabic" panose="02020603050405020304" pitchFamily="18" charset="-78"/>
              </a:rPr>
              <a:t>100  =  200  ذكر لكل 100 </a:t>
            </a:r>
            <a:r>
              <a:rPr lang="ar-EG" altLang="en-US" sz="2800" b="1" dirty="0" smtClean="0">
                <a:cs typeface="Simplified Arabic" panose="02020603050405020304" pitchFamily="18" charset="-78"/>
              </a:rPr>
              <a:t>انثي</a:t>
            </a:r>
          </a:p>
          <a:p>
            <a:pPr lvl="1" algn="just" rtl="1"/>
            <a:r>
              <a:rPr lang="ar-EG" altLang="en-US" sz="2800" b="1" dirty="0" smtClean="0">
                <a:cs typeface="Simplified Arabic" panose="02020603050405020304" pitchFamily="18" charset="-78"/>
              </a:rPr>
              <a:t>ويتأثر التركيب النوعي بعاملين أساسين هما:</a:t>
            </a:r>
          </a:p>
          <a:p>
            <a:pPr lvl="1" algn="just" rtl="1"/>
            <a:r>
              <a:rPr lang="ar-EG" altLang="en-US" sz="2800" b="1" dirty="0" smtClean="0">
                <a:cs typeface="Simplified Arabic" panose="02020603050405020304" pitchFamily="18" charset="-78"/>
              </a:rPr>
              <a:t>الهجرة</a:t>
            </a:r>
          </a:p>
          <a:p>
            <a:pPr lvl="1" algn="just" rtl="1"/>
            <a:r>
              <a:rPr lang="ar-EG" altLang="en-US" sz="2800" b="1" dirty="0" smtClean="0">
                <a:cs typeface="Simplified Arabic" panose="02020603050405020304" pitchFamily="18" charset="-78"/>
              </a:rPr>
              <a:t>الحروب </a:t>
            </a:r>
            <a:endParaRPr lang="ar-SA" altLang="en-US" sz="2800" b="1" dirty="0"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516527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559560" y="174082"/>
            <a:ext cx="1051104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العوامل المؤثرة في التركيب النوعي للسكان </a:t>
            </a:r>
            <a:endParaRPr lang="ar-SA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7751928" y="828056"/>
            <a:ext cx="21815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571500" indent="-571500" algn="ctr" rtl="1">
              <a:buFont typeface="Wingdings" panose="05000000000000000000" pitchFamily="2" charset="2"/>
              <a:buChar char="q"/>
            </a:pPr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الهجرة </a:t>
            </a:r>
            <a:endParaRPr lang="ar-SA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347416" y="850872"/>
            <a:ext cx="29491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571500" indent="-571500" algn="ctr" rtl="1">
              <a:buFont typeface="Wingdings" panose="05000000000000000000" pitchFamily="2" charset="2"/>
              <a:buChar char="q"/>
            </a:pPr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الحروب</a:t>
            </a:r>
            <a:endParaRPr lang="ar-SA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60" y="1772816"/>
            <a:ext cx="4846943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59" y="2564904"/>
            <a:ext cx="4846944" cy="3173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57" y="3364918"/>
            <a:ext cx="4846944" cy="2793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59" y="4151473"/>
            <a:ext cx="4846945" cy="24635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21" y="1726619"/>
            <a:ext cx="4469915" cy="2278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19" y="4260483"/>
            <a:ext cx="4469916" cy="23413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936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9613966" y="764704"/>
            <a:ext cx="18473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 rtl="1"/>
            <a:endParaRPr lang="ar-SA">
              <a:solidFill>
                <a:prstClr val="black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573209" y="241484"/>
            <a:ext cx="1054127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أثر الهجرة علي التركيب النوعي للسكان </a:t>
            </a:r>
            <a:endParaRPr lang="ar-SA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54843" y="1120728"/>
            <a:ext cx="113822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تؤدي الهجرة الي نقص نسبة  الذكور في المجتمع المرسل وزيادتهم في المجتمع المستقبل لان اغلب المهاجرين من فئة الشباب الراغبين في تحسين مستواهم الاقتصادي والثقافي .</a:t>
            </a:r>
            <a:endParaRPr lang="ar-SA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123" y="2074783"/>
            <a:ext cx="7681044" cy="46387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5824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743405" y="217597"/>
            <a:ext cx="103691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أثر </a:t>
            </a:r>
            <a:r>
              <a:rPr lang="ar-EG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الحروب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علي التركيب النوعي للسكان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13941" y="900474"/>
            <a:ext cx="1143682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تؤدي كثرة الحروب الي ارتفاع نسبة الوفيات من الشباب في الدولة لانهم الاكثر تعرضاً لخطر الحروب و ارتفاع نسبة الاناث فيها مثل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: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ar-EG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دول سوريا و</a:t>
            </a: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العراق  وفلسطين التي تعرضت لحروب متتالية.</a:t>
            </a:r>
            <a:endParaRPr lang="ar-SA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885" y="2292886"/>
            <a:ext cx="5782675" cy="44414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56" y="2292886"/>
            <a:ext cx="5664629" cy="44258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9" y="2292824"/>
            <a:ext cx="5184576" cy="44414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9" y="2292886"/>
            <a:ext cx="5520612" cy="44414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1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679592" y="476675"/>
            <a:ext cx="6846895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4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الفئات العمرية للسكان </a:t>
            </a:r>
            <a:endParaRPr lang="ar-SA" sz="4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سهم للأسفل 3"/>
          <p:cNvSpPr/>
          <p:nvPr/>
        </p:nvSpPr>
        <p:spPr>
          <a:xfrm>
            <a:off x="5830751" y="1397743"/>
            <a:ext cx="646176" cy="10951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سهم إلى اليسار واليمين 4"/>
          <p:cNvSpPr/>
          <p:nvPr/>
        </p:nvSpPr>
        <p:spPr>
          <a:xfrm>
            <a:off x="2452920" y="2368646"/>
            <a:ext cx="7286165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سهم للأسفل 5"/>
          <p:cNvSpPr/>
          <p:nvPr/>
        </p:nvSpPr>
        <p:spPr>
          <a:xfrm>
            <a:off x="8880309" y="2757122"/>
            <a:ext cx="64617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سهم للأسفل 6"/>
          <p:cNvSpPr/>
          <p:nvPr/>
        </p:nvSpPr>
        <p:spPr>
          <a:xfrm>
            <a:off x="5830751" y="2850815"/>
            <a:ext cx="646176" cy="16948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سهم للأسفل 7"/>
          <p:cNvSpPr/>
          <p:nvPr/>
        </p:nvSpPr>
        <p:spPr>
          <a:xfrm>
            <a:off x="2679591" y="2757122"/>
            <a:ext cx="64617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8393375" y="3903858"/>
            <a:ext cx="165138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الاطفال</a:t>
            </a:r>
          </a:p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أقل من</a:t>
            </a:r>
          </a:p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15</a:t>
            </a:r>
          </a:p>
          <a:p>
            <a:pPr algn="ctr" rtl="1"/>
            <a:endParaRPr lang="ar-SA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969860" y="4457856"/>
            <a:ext cx="2367956" cy="1569660"/>
          </a:xfrm>
          <a:prstGeom prst="rect">
            <a:avLst/>
          </a:prstGeom>
          <a:noFill/>
          <a:ln>
            <a:noFill/>
          </a:ln>
        </p:spPr>
        <p:txBody>
          <a:bodyPr wrap="none" rtlCol="1">
            <a:spAutoFit/>
          </a:bodyPr>
          <a:lstStyle/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البالغين والشباب</a:t>
            </a:r>
          </a:p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يتراوح بين</a:t>
            </a:r>
          </a:p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15- 64</a:t>
            </a:r>
            <a:endParaRPr lang="ar-SA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253674" y="3861048"/>
            <a:ext cx="1425390" cy="1569660"/>
          </a:xfrm>
          <a:prstGeom prst="rect">
            <a:avLst/>
          </a:prstGeom>
          <a:noFill/>
          <a:ln>
            <a:noFill/>
          </a:ln>
        </p:spPr>
        <p:txBody>
          <a:bodyPr wrap="none" rtlCol="1">
            <a:spAutoFit/>
          </a:bodyPr>
          <a:lstStyle/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المسنون </a:t>
            </a:r>
          </a:p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أكثر من </a:t>
            </a:r>
          </a:p>
          <a:p>
            <a:pPr algn="ctr" rtl="1"/>
            <a:r>
              <a:rPr lang="ar-SA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65</a:t>
            </a:r>
            <a:endParaRPr lang="ar-SA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9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981200" y="704850"/>
            <a:ext cx="8229600" cy="819150"/>
          </a:xfrm>
        </p:spPr>
        <p:txBody>
          <a:bodyPr/>
          <a:lstStyle/>
          <a:p>
            <a:pPr algn="ctr" rtl="1"/>
            <a:r>
              <a:rPr lang="ar-EG" altLang="en-US" sz="6000" b="1" dirty="0" smtClean="0">
                <a:solidFill>
                  <a:srgbClr val="04617B"/>
                </a:solidFill>
              </a:rPr>
              <a:t>السكان والهجرة</a:t>
            </a:r>
            <a:endParaRPr lang="en-US" altLang="en-US" dirty="0" smtClean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671" y="1642086"/>
            <a:ext cx="4572000" cy="454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267966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533400"/>
            <a:ext cx="8915400" cy="914400"/>
          </a:xfrm>
        </p:spPr>
        <p:txBody>
          <a:bodyPr/>
          <a:lstStyle/>
          <a:p>
            <a:pPr algn="ctr" rtl="1">
              <a:defRPr/>
            </a:pP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فئة </a:t>
            </a:r>
            <a:r>
              <a:rPr lang="ar-SA" sz="4400" b="1" dirty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صغار السن 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55095" y="1600200"/>
            <a:ext cx="10727140" cy="5105400"/>
          </a:xfrm>
        </p:spPr>
        <p:txBody>
          <a:bodyPr/>
          <a:lstStyle/>
          <a:p>
            <a:pPr lvl="1" algn="just" rtl="1"/>
            <a:r>
              <a:rPr lang="ar-EG" altLang="en-US" sz="3200" b="1" dirty="0" smtClean="0">
                <a:cs typeface="Simplified Arabic" panose="02020603050405020304" pitchFamily="18" charset="-78"/>
              </a:rPr>
              <a:t>يقصد </a:t>
            </a:r>
            <a:r>
              <a:rPr lang="ar-SA" altLang="en-US" sz="3200" b="1" dirty="0">
                <a:cs typeface="Simplified Arabic" panose="02020603050405020304" pitchFamily="18" charset="-78"/>
              </a:rPr>
              <a:t>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ب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فئة </a:t>
            </a:r>
            <a:r>
              <a:rPr lang="ar-SA" altLang="en-US" sz="3200" b="1" dirty="0">
                <a:cs typeface="Simplified Arabic" panose="02020603050405020304" pitchFamily="18" charset="-78"/>
              </a:rPr>
              <a:t>صغار السن الاطفال الذين تقل أعمارهم عن 15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سنة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،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3200" b="1" dirty="0">
                <a:cs typeface="Simplified Arabic" panose="02020603050405020304" pitchFamily="18" charset="-78"/>
              </a:rPr>
              <a:t>ويشكل الاطفال نسبة 27% من سكان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العالم. </a:t>
            </a:r>
            <a:endParaRPr lang="ar-EG" altLang="en-US" sz="3200" b="1" dirty="0" smtClean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3200" b="1" dirty="0" smtClean="0">
                <a:cs typeface="Simplified Arabic" panose="02020603050405020304" pitchFamily="18" charset="-78"/>
              </a:rPr>
              <a:t>وبوجه عام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ترتفع </a:t>
            </a:r>
            <a:r>
              <a:rPr lang="ar-SA" altLang="en-US" sz="3200" b="1" dirty="0">
                <a:cs typeface="Simplified Arabic" panose="02020603050405020304" pitchFamily="18" charset="-78"/>
              </a:rPr>
              <a:t>نسبة صغار السن  في الدول النامية الي 33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%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؛ </a:t>
            </a:r>
            <a:r>
              <a:rPr lang="ar-EG" altLang="en-US" sz="3200" b="1" dirty="0">
                <a:cs typeface="Simplified Arabic" panose="02020603050405020304" pitchFamily="18" charset="-78"/>
              </a:rPr>
              <a:t>نتيجة ارتفاع  معدلات المواليد فيها وتعرف بالدول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الفتية</a:t>
            </a:r>
            <a:r>
              <a:rPr lang="ar-EG" altLang="en-US" sz="3200" b="1" dirty="0">
                <a:cs typeface="Simplified Arabic" panose="02020603050405020304" pitchFamily="18" charset="-78"/>
              </a:rPr>
              <a:t>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مثل: </a:t>
            </a:r>
            <a:r>
              <a:rPr lang="ar-EG" altLang="en-US" sz="3200" b="1" dirty="0">
                <a:cs typeface="Simplified Arabic" panose="02020603050405020304" pitchFamily="18" charset="-78"/>
              </a:rPr>
              <a:t>فلسطين التي تبلغ نسبة صغار السن فيها 44% من مجموع السكان فيها .</a:t>
            </a:r>
          </a:p>
          <a:p>
            <a:pPr lvl="1" algn="just" rtl="1"/>
            <a:r>
              <a:rPr lang="ar-EG" altLang="en-US" sz="3200" b="1" dirty="0">
                <a:cs typeface="Simplified Arabic" panose="02020603050405020304" pitchFamily="18" charset="-78"/>
              </a:rPr>
              <a:t>أما الدول المتقدمة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فلا </a:t>
            </a:r>
            <a:r>
              <a:rPr lang="ar-EG" altLang="en-US" sz="3200" b="1" dirty="0">
                <a:cs typeface="Simplified Arabic" panose="02020603050405020304" pitchFamily="18" charset="-78"/>
              </a:rPr>
              <a:t>تزيد نسبة صغار السن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فيها </a:t>
            </a:r>
            <a:r>
              <a:rPr lang="ar-EG" altLang="en-US" sz="3200" b="1" dirty="0">
                <a:cs typeface="Simplified Arabic" panose="02020603050405020304" pitchFamily="18" charset="-78"/>
              </a:rPr>
              <a:t>عن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17%؛ نتيجة انخفاض </a:t>
            </a:r>
            <a:r>
              <a:rPr lang="ar-EG" altLang="en-US" sz="3200" b="1" dirty="0">
                <a:cs typeface="Simplified Arabic" panose="02020603050405020304" pitchFamily="18" charset="-78"/>
              </a:rPr>
              <a:t>معدلات المواليد فيها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مثل: </a:t>
            </a:r>
            <a:r>
              <a:rPr lang="ar-EG" altLang="en-US" sz="3200" b="1" dirty="0">
                <a:cs typeface="Simplified Arabic" panose="02020603050405020304" pitchFamily="18" charset="-78"/>
              </a:rPr>
              <a:t>اليابان وايطاليا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واليونان </a:t>
            </a:r>
            <a:r>
              <a:rPr lang="ar-EG" altLang="en-US" sz="3200" b="1" dirty="0">
                <a:cs typeface="Simplified Arabic" panose="02020603050405020304" pitchFamily="18" charset="-78"/>
              </a:rPr>
              <a:t>التي تبلغ نسبة صغار السن فيها 14% من مجموع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السكان.</a:t>
            </a:r>
            <a:endParaRPr lang="ar-EG" altLang="en-US" sz="3200" b="1" dirty="0"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950775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533400"/>
            <a:ext cx="8915400" cy="914400"/>
          </a:xfrm>
        </p:spPr>
        <p:txBody>
          <a:bodyPr/>
          <a:lstStyle/>
          <a:p>
            <a:pPr algn="ctr" rtl="1">
              <a:defRPr/>
            </a:pPr>
            <a:r>
              <a:rPr lang="ar-SA" sz="4400" b="1" dirty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فئة 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الشباب</a:t>
            </a:r>
            <a:r>
              <a:rPr lang="ar-EG" sz="4400" b="1" dirty="0" smtClean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 و</a:t>
            </a:r>
            <a:r>
              <a:rPr lang="ar-SA" sz="4400" b="1" dirty="0" smtClean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البالغين</a:t>
            </a:r>
            <a:endParaRPr lang="ar-SA" sz="4400" b="1" dirty="0">
              <a:solidFill>
                <a:schemeClr val="accent2">
                  <a:lumMod val="50000"/>
                </a:schemeClr>
              </a:solidFill>
              <a:cs typeface="Simplified Arabic" pitchFamily="2" charset="-78"/>
            </a:endParaRP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119119" y="1774271"/>
            <a:ext cx="9840036" cy="4931391"/>
          </a:xfrm>
        </p:spPr>
        <p:txBody>
          <a:bodyPr/>
          <a:lstStyle/>
          <a:p>
            <a:pPr lvl="1" algn="just" rtl="1"/>
            <a:r>
              <a:rPr lang="ar-EG" altLang="en-US" sz="3200" b="1" dirty="0" smtClean="0">
                <a:cs typeface="Simplified Arabic" panose="02020603050405020304" pitchFamily="18" charset="-78"/>
              </a:rPr>
              <a:t>يقصد </a:t>
            </a:r>
            <a:r>
              <a:rPr lang="ar-SA" altLang="en-US" sz="3200" b="1" dirty="0">
                <a:cs typeface="Simplified Arabic" panose="02020603050405020304" pitchFamily="18" charset="-78"/>
              </a:rPr>
              <a:t>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ب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فئة </a:t>
            </a:r>
            <a:r>
              <a:rPr lang="ar-SA" altLang="en-US" sz="3200" b="1" dirty="0">
                <a:cs typeface="Simplified Arabic" panose="02020603050405020304" pitchFamily="18" charset="-78"/>
              </a:rPr>
              <a:t>الشباب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والبالغين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الذين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تتراوح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3200" b="1" dirty="0">
                <a:cs typeface="Simplified Arabic" panose="02020603050405020304" pitchFamily="18" charset="-78"/>
              </a:rPr>
              <a:t>أعمارهم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بين </a:t>
            </a:r>
            <a:r>
              <a:rPr lang="ar-SA" altLang="en-US" sz="3200" b="1" dirty="0">
                <a:cs typeface="Simplified Arabic" panose="02020603050405020304" pitchFamily="18" charset="-78"/>
              </a:rPr>
              <a:t>15-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64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سنة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،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تشكل </a:t>
            </a:r>
            <a:r>
              <a:rPr lang="ar-SA" altLang="en-US" sz="3200" b="1" dirty="0">
                <a:cs typeface="Simplified Arabic" panose="02020603050405020304" pitchFamily="18" charset="-78"/>
              </a:rPr>
              <a:t>فئة البالغين و الشباب حوالي 63% من اجمالي سكان العالم. </a:t>
            </a:r>
            <a:endParaRPr lang="ar-EG" altLang="en-US" sz="3200" b="1" dirty="0" smtClean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3200" b="1" dirty="0" smtClean="0">
                <a:cs typeface="Simplified Arabic" panose="02020603050405020304" pitchFamily="18" charset="-78"/>
              </a:rPr>
              <a:t>وبوجه عام </a:t>
            </a:r>
            <a:r>
              <a:rPr lang="ar-SA" altLang="en-US" sz="3200" b="1" dirty="0">
                <a:cs typeface="Simplified Arabic" panose="02020603050405020304" pitchFamily="18" charset="-78"/>
              </a:rPr>
              <a:t>ترتفع نسبة الشباب  في العالم المتقدم أقصاها في قارة أوروبا 68% من مجموع السكان </a:t>
            </a:r>
            <a:r>
              <a:rPr lang="ar-SA" altLang="en-US" sz="3200" b="1" dirty="0" smtClean="0">
                <a:cs typeface="Simplified Arabic" panose="02020603050405020304" pitchFamily="18" charset="-78"/>
              </a:rPr>
              <a:t>.</a:t>
            </a:r>
            <a:endParaRPr lang="ar-EG" altLang="en-US" sz="3200" b="1" dirty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3200" b="1" dirty="0">
                <a:cs typeface="Simplified Arabic" panose="02020603050405020304" pitchFamily="18" charset="-78"/>
              </a:rPr>
              <a:t>أما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في </a:t>
            </a:r>
            <a:r>
              <a:rPr lang="ar-EG" altLang="en-US" sz="3200" b="1" dirty="0">
                <a:cs typeface="Simplified Arabic" panose="02020603050405020304" pitchFamily="18" charset="-78"/>
              </a:rPr>
              <a:t>قارة أفريقيا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فتنخفض لتصل </a:t>
            </a:r>
            <a:r>
              <a:rPr lang="ar-EG" altLang="en-US" sz="3200" b="1" dirty="0">
                <a:cs typeface="Simplified Arabic" panose="02020603050405020304" pitchFamily="18" charset="-78"/>
              </a:rPr>
              <a:t>الي 55% من مجموع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السكان. </a:t>
            </a:r>
            <a:endParaRPr lang="ar-EG" altLang="en-US" sz="3200" b="1" dirty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3200" b="1" dirty="0" smtClean="0">
                <a:cs typeface="Simplified Arabic" panose="02020603050405020304" pitchFamily="18" charset="-78"/>
              </a:rPr>
              <a:t>وتعد </a:t>
            </a:r>
            <a:r>
              <a:rPr lang="ar-EG" altLang="en-US" sz="3200" b="1" dirty="0">
                <a:cs typeface="Simplified Arabic" panose="02020603050405020304" pitchFamily="18" charset="-78"/>
              </a:rPr>
              <a:t>فئة الشباب الفئة المعيلة لفئات المجتمع  الاخرى،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لأنها هي </a:t>
            </a:r>
            <a:r>
              <a:rPr lang="ar-EG" altLang="en-US" sz="3200" b="1" dirty="0">
                <a:cs typeface="Simplified Arabic" panose="02020603050405020304" pitchFamily="18" charset="-78"/>
              </a:rPr>
              <a:t>الفئة المنتجة في </a:t>
            </a:r>
            <a:r>
              <a:rPr lang="ar-EG" altLang="en-US" sz="3200" b="1" dirty="0" smtClean="0">
                <a:cs typeface="Simplified Arabic" panose="02020603050405020304" pitchFamily="18" charset="-78"/>
              </a:rPr>
              <a:t>المجتمع. </a:t>
            </a:r>
            <a:endParaRPr lang="ar-EG" altLang="en-US" sz="3200" b="1" dirty="0"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500100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533400"/>
            <a:ext cx="8915400" cy="914400"/>
          </a:xfrm>
        </p:spPr>
        <p:txBody>
          <a:bodyPr/>
          <a:lstStyle/>
          <a:p>
            <a:pPr algn="ctr" rtl="1">
              <a:defRPr/>
            </a:pPr>
            <a:r>
              <a:rPr lang="ar-SA" sz="4400" b="1" dirty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فئة كبار السن </a:t>
            </a:r>
            <a:endParaRPr lang="ar-SA" sz="4400" b="1" dirty="0">
              <a:solidFill>
                <a:schemeClr val="accent2">
                  <a:lumMod val="50000"/>
                </a:schemeClr>
              </a:solidFill>
              <a:cs typeface="Simplified Arabic" pitchFamily="2" charset="-78"/>
            </a:endParaRP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323874" y="1774209"/>
            <a:ext cx="9062113" cy="4558352"/>
          </a:xfrm>
        </p:spPr>
        <p:txBody>
          <a:bodyPr/>
          <a:lstStyle/>
          <a:p>
            <a:pPr lvl="1" algn="just" rtl="1"/>
            <a:r>
              <a:rPr lang="ar-EG" altLang="en-US" sz="3400" b="1" dirty="0" smtClean="0">
                <a:cs typeface="Simplified Arabic" panose="02020603050405020304" pitchFamily="18" charset="-78"/>
              </a:rPr>
              <a:t>يقصد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ب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فئة </a:t>
            </a:r>
            <a:r>
              <a:rPr lang="ar-SA" altLang="en-US" sz="3400" b="1" dirty="0">
                <a:cs typeface="Simplified Arabic" panose="02020603050405020304" pitchFamily="18" charset="-78"/>
              </a:rPr>
              <a:t>كبار السن الذين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تزيد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 </a:t>
            </a:r>
            <a:r>
              <a:rPr lang="ar-SA" altLang="en-US" sz="3400" b="1" dirty="0">
                <a:cs typeface="Simplified Arabic" panose="02020603050405020304" pitchFamily="18" charset="-78"/>
              </a:rPr>
              <a:t>أعمارهم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عن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65 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سنة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،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و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تشكل </a:t>
            </a:r>
            <a:r>
              <a:rPr lang="ar-SA" altLang="en-US" sz="3400" b="1" dirty="0">
                <a:cs typeface="Simplified Arabic" panose="02020603050405020304" pitchFamily="18" charset="-78"/>
              </a:rPr>
              <a:t>فئة كبار السن حوالي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8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% </a:t>
            </a:r>
            <a:r>
              <a:rPr lang="ar-SA" altLang="en-US" sz="3400" b="1" dirty="0">
                <a:cs typeface="Simplified Arabic" panose="02020603050405020304" pitchFamily="18" charset="-78"/>
              </a:rPr>
              <a:t>من اجمالي سكان العالم. </a:t>
            </a:r>
            <a:endParaRPr lang="ar-EG" altLang="en-US" sz="3400" b="1" dirty="0" smtClean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3400" b="1" dirty="0" smtClean="0">
                <a:cs typeface="Simplified Arabic" panose="02020603050405020304" pitchFamily="18" charset="-78"/>
              </a:rPr>
              <a:t>وبوجه عام </a:t>
            </a:r>
            <a:r>
              <a:rPr lang="ar-SA" altLang="en-US" sz="3400" b="1" dirty="0">
                <a:cs typeface="Simplified Arabic" panose="02020603050405020304" pitchFamily="18" charset="-78"/>
              </a:rPr>
              <a:t>ترتفع 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نسبة </a:t>
            </a:r>
            <a:r>
              <a:rPr lang="ar-SA" altLang="en-US" sz="3400" b="1" dirty="0">
                <a:cs typeface="Simplified Arabic" panose="02020603050405020304" pitchFamily="18" charset="-78"/>
              </a:rPr>
              <a:t>المسنون في دول العالم المتقدم 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فتبلغ أقصاها في قارة أوروبا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16</a:t>
            </a:r>
            <a:r>
              <a:rPr lang="ar-SA" altLang="en-US" sz="3400" b="1" dirty="0" smtClean="0">
                <a:cs typeface="Simplified Arabic" panose="02020603050405020304" pitchFamily="18" charset="-78"/>
              </a:rPr>
              <a:t>% من مجموع السكان .</a:t>
            </a:r>
            <a:endParaRPr lang="ar-EG" altLang="en-US" sz="3400" b="1" dirty="0" smtClean="0">
              <a:cs typeface="Simplified Arabic" panose="02020603050405020304" pitchFamily="18" charset="-78"/>
            </a:endParaRPr>
          </a:p>
          <a:p>
            <a:pPr lvl="1" algn="just" rtl="1"/>
            <a:r>
              <a:rPr lang="ar-EG" altLang="en-US" sz="3400" b="1" dirty="0" smtClean="0">
                <a:cs typeface="Simplified Arabic" panose="02020603050405020304" pitchFamily="18" charset="-78"/>
              </a:rPr>
              <a:t>أما </a:t>
            </a:r>
            <a:r>
              <a:rPr lang="ar-EG" altLang="en-US" sz="3400" b="1" dirty="0">
                <a:cs typeface="Simplified Arabic" panose="02020603050405020304" pitchFamily="18" charset="-78"/>
              </a:rPr>
              <a:t>في دول العالم النامي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فتنخفض؛ حيث </a:t>
            </a:r>
            <a:r>
              <a:rPr lang="ar-EG" altLang="en-US" sz="3400" b="1" dirty="0">
                <a:cs typeface="Simplified Arabic" panose="02020603050405020304" pitchFamily="18" charset="-78"/>
              </a:rPr>
              <a:t>تبلغ في قارة أفريقيا 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3% من </a:t>
            </a:r>
            <a:r>
              <a:rPr lang="ar-EG" altLang="en-US" sz="3400" b="1" dirty="0">
                <a:cs typeface="Simplified Arabic" panose="02020603050405020304" pitchFamily="18" charset="-78"/>
              </a:rPr>
              <a:t>مجموع </a:t>
            </a:r>
            <a:r>
              <a:rPr lang="ar-EG" altLang="en-US" sz="3400" b="1" dirty="0" smtClean="0">
                <a:cs typeface="Simplified Arabic" panose="02020603050405020304" pitchFamily="18" charset="-78"/>
              </a:rPr>
              <a:t>السكان. </a:t>
            </a:r>
            <a:endParaRPr lang="ar-EG" altLang="en-US" sz="3400" b="1" dirty="0"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976398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545912" y="116666"/>
            <a:ext cx="11163869" cy="70788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ar-EG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ويرجع </a:t>
            </a:r>
            <a:r>
              <a:rPr lang="ar-EG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أسباب ا</a:t>
            </a:r>
            <a:r>
              <a:rPr lang="ar-SA" sz="40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رتف</a:t>
            </a:r>
            <a:r>
              <a:rPr lang="ar-EG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 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نسبة كبار السن في قارة 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أوروبا</a:t>
            </a:r>
            <a:r>
              <a:rPr lang="ar-EG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إلي الآتي:</a:t>
            </a:r>
            <a:endParaRPr lang="ar-SA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162406" y="1009740"/>
            <a:ext cx="4799711" cy="175432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لانخفاض معدل المواليد فيها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تطور المستوى الصحي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تحسن مستوي الغذاء</a:t>
            </a:r>
            <a:endParaRPr lang="ar-SA" sz="2000" b="1" dirty="0">
              <a:solidFill>
                <a:prstClr val="black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002569"/>
            <a:ext cx="5730213" cy="35556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01" y="3002507"/>
            <a:ext cx="6082451" cy="3578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7" y="3002569"/>
            <a:ext cx="6350000" cy="3528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2579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95785" y="188697"/>
            <a:ext cx="11423176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ar-EG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ويرجع أسباب </a:t>
            </a:r>
            <a:r>
              <a:rPr lang="ar-EG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</a:t>
            </a:r>
            <a:r>
              <a:rPr lang="ar-SA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نخف</a:t>
            </a:r>
            <a:r>
              <a:rPr lang="ar-EG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</a:t>
            </a:r>
            <a:r>
              <a:rPr lang="ar-SA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ض </a:t>
            </a:r>
            <a:r>
              <a:rPr lang="ar-SA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نسبة كبار السن في قارة أفريقيا </a:t>
            </a:r>
            <a:r>
              <a:rPr lang="ar-EG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إلي الآتي:</a:t>
            </a:r>
            <a:endParaRPr lang="ar-SA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258020" y="1024529"/>
            <a:ext cx="4492897" cy="175432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 algn="r" rtl="1">
              <a:buFontTx/>
              <a:buBlip>
                <a:blip r:embed="rId2"/>
              </a:buBlip>
            </a:pP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لارتفاع معدل المواليد فيها</a:t>
            </a:r>
          </a:p>
          <a:p>
            <a:pPr marL="285750" indent="-285750" algn="r" rtl="1">
              <a:buFontTx/>
              <a:buBlip>
                <a:blip r:embed="rId2"/>
              </a:buBlip>
            </a:pP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انخفاض المستوى الصحي</a:t>
            </a:r>
          </a:p>
          <a:p>
            <a:pPr marL="285750" indent="-285750" algn="r" rtl="1">
              <a:buFontTx/>
              <a:buBlip>
                <a:blip r:embed="rId2"/>
              </a:buBlip>
            </a:pP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نقص الغذاء</a:t>
            </a:r>
            <a:endParaRPr lang="ar-SA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916" y="2961626"/>
            <a:ext cx="5376597" cy="36357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6" y="2961626"/>
            <a:ext cx="5508559" cy="36357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8" y="2961564"/>
            <a:ext cx="5777437" cy="36460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115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887187"/>
      </p:ext>
    </p:extLst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5" y="-15875"/>
            <a:ext cx="12145433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040100"/>
      </p:ext>
    </p:ext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32015" y="704850"/>
            <a:ext cx="11627892" cy="687222"/>
          </a:xfrm>
        </p:spPr>
        <p:txBody>
          <a:bodyPr/>
          <a:lstStyle/>
          <a:p>
            <a:pPr algn="ctr" rtl="1"/>
            <a:r>
              <a:rPr lang="ar-EG" altLang="en-US" sz="4800" b="1" dirty="0" smtClean="0">
                <a:solidFill>
                  <a:srgbClr val="04617B"/>
                </a:solidFill>
              </a:rPr>
              <a:t>النمو السكاني</a:t>
            </a:r>
            <a:endParaRPr lang="en-US" altLang="en-US" sz="4800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963" y="1471269"/>
            <a:ext cx="6126480" cy="3809076"/>
          </a:xfrm>
        </p:spPr>
      </p:pic>
      <p:sp>
        <p:nvSpPr>
          <p:cNvPr id="4" name="Rectangle 3"/>
          <p:cNvSpPr/>
          <p:nvPr/>
        </p:nvSpPr>
        <p:spPr>
          <a:xfrm>
            <a:off x="177421" y="5427976"/>
            <a:ext cx="11859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sz="2400" b="1" dirty="0"/>
              <a:t>المقصود بالنمو السكاني اختلاف أعداد السكان خلال فترة زمنية معينة نتيجة للفرق بين معدلات المواليد والوفيات من ناحية ومعدلات الهجرة الداخلية والخارجية من ناحية </a:t>
            </a:r>
            <a:r>
              <a:rPr lang="ar-EG" sz="2400" b="1" dirty="0" smtClean="0"/>
              <a:t>أخرى. </a:t>
            </a:r>
            <a:r>
              <a:rPr lang="ar-EG" dirty="0"/>
              <a:t>.</a:t>
            </a:r>
          </a:p>
          <a:p>
            <a:pPr algn="r" rtl="1"/>
            <a:r>
              <a:rPr lang="ar-EG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56095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1" y="43"/>
            <a:ext cx="12211051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84653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33" y="0"/>
            <a:ext cx="122279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34712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981200" y="704850"/>
            <a:ext cx="8229600" cy="673574"/>
          </a:xfrm>
        </p:spPr>
        <p:txBody>
          <a:bodyPr/>
          <a:lstStyle/>
          <a:p>
            <a:pPr algn="ctr" rtl="1" eaLnBrk="1" hangingPunct="1"/>
            <a:r>
              <a:rPr lang="ar-EG" altLang="en-US" sz="4400" b="1" dirty="0"/>
              <a:t>جغرافية السكان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545964" y="1569501"/>
            <a:ext cx="11036489" cy="4967785"/>
          </a:xfrm>
        </p:spPr>
        <p:txBody>
          <a:bodyPr/>
          <a:lstStyle/>
          <a:p>
            <a:pPr algn="just" rtl="1" eaLnBrk="1" hangingPunct="1"/>
            <a:r>
              <a:rPr lang="ar-EG" altLang="en-US" b="1" dirty="0">
                <a:ea typeface="Majalla UI"/>
              </a:rPr>
              <a:t>جغــرافية الســـكـــــان فرع </a:t>
            </a:r>
            <a:r>
              <a:rPr lang="ar-EG" altLang="en-US" b="1" dirty="0" smtClean="0">
                <a:ea typeface="Majalla UI"/>
              </a:rPr>
              <a:t>من </a:t>
            </a:r>
            <a:r>
              <a:rPr lang="ar-EG" altLang="en-US" b="1" dirty="0">
                <a:ea typeface="Majalla UI"/>
              </a:rPr>
              <a:t>فروع الجغرافيا البشرية </a:t>
            </a:r>
            <a:r>
              <a:rPr lang="ar-EG" altLang="en-US" b="1" dirty="0" smtClean="0">
                <a:ea typeface="Majalla UI"/>
              </a:rPr>
              <a:t>التي </a:t>
            </a:r>
            <a:r>
              <a:rPr lang="ar-EG" altLang="en-US" b="1" dirty="0">
                <a:ea typeface="Majalla UI"/>
              </a:rPr>
              <a:t>تدرس العلاقات بين الانســــان والبيـئـــــــــة </a:t>
            </a:r>
            <a:r>
              <a:rPr lang="ar-EG" altLang="en-US" b="1" dirty="0" smtClean="0">
                <a:ea typeface="Majalla UI"/>
              </a:rPr>
              <a:t>، وقد شهدت </a:t>
            </a:r>
            <a:r>
              <a:rPr lang="ar-EG" altLang="en-US" b="1" dirty="0">
                <a:ea typeface="Majalla UI"/>
              </a:rPr>
              <a:t>السنــــــــوات الأخيرة </a:t>
            </a:r>
            <a:r>
              <a:rPr lang="ar-EG" altLang="en-US" b="1" dirty="0" smtClean="0">
                <a:ea typeface="Majalla UI"/>
              </a:rPr>
              <a:t>تزايداً كبيراً في كتابــــات جغرافية </a:t>
            </a:r>
            <a:r>
              <a:rPr lang="ar-EG" altLang="en-US" b="1" dirty="0">
                <a:ea typeface="Majalla UI"/>
              </a:rPr>
              <a:t>السكان والمشكلات المرتبطة بها.</a:t>
            </a:r>
            <a:endParaRPr lang="ar-EG" altLang="en-US" b="1" dirty="0" smtClean="0">
              <a:ea typeface="Majalla UI"/>
            </a:endParaRPr>
          </a:p>
          <a:p>
            <a:pPr algn="just" rtl="1" eaLnBrk="1" hangingPunct="1"/>
            <a:r>
              <a:rPr lang="ar-EG" altLang="en-US" b="1" dirty="0">
                <a:ea typeface="Majalla UI"/>
              </a:rPr>
              <a:t>ومن الحقـائق الهامة </a:t>
            </a:r>
            <a:r>
              <a:rPr lang="ar-EG" altLang="en-US" b="1" dirty="0" smtClean="0">
                <a:ea typeface="Majalla UI"/>
              </a:rPr>
              <a:t>في </a:t>
            </a:r>
            <a:r>
              <a:rPr lang="ar-EG" altLang="en-US" b="1" dirty="0">
                <a:ea typeface="Majalla UI"/>
              </a:rPr>
              <a:t>العلوم الانسانية أن السكان هم المحـور </a:t>
            </a:r>
            <a:r>
              <a:rPr lang="ar-EG" altLang="en-US" b="1" dirty="0" smtClean="0">
                <a:ea typeface="Majalla UI"/>
              </a:rPr>
              <a:t>الرئيس </a:t>
            </a:r>
            <a:r>
              <a:rPr lang="ar-EG" altLang="en-US" b="1" dirty="0">
                <a:ea typeface="Majalla UI"/>
              </a:rPr>
              <a:t>الذى تدور حوله وتنبع منه الكثير من الدراسـات </a:t>
            </a:r>
            <a:r>
              <a:rPr lang="ar-EG" altLang="en-US" b="1" dirty="0" smtClean="0">
                <a:ea typeface="Majalla UI"/>
              </a:rPr>
              <a:t>في </a:t>
            </a:r>
            <a:r>
              <a:rPr lang="ar-EG" altLang="en-US" b="1" dirty="0">
                <a:ea typeface="Majalla UI"/>
              </a:rPr>
              <a:t>شتى </a:t>
            </a:r>
            <a:r>
              <a:rPr lang="ar-EG" altLang="en-US" b="1" dirty="0" smtClean="0">
                <a:ea typeface="Majalla UI"/>
              </a:rPr>
              <a:t>مجـالات  المعرفة، ومن الطبيعي بمكان أن العالم </a:t>
            </a:r>
            <a:r>
              <a:rPr lang="ar-EG" altLang="en-US" b="1" dirty="0">
                <a:ea typeface="Majalla UI"/>
              </a:rPr>
              <a:t>اليوم يعيش مرحلة يتزايد فيها السكــان بشكل </a:t>
            </a:r>
            <a:r>
              <a:rPr lang="ar-EG" altLang="en-US" b="1" dirty="0" smtClean="0">
                <a:ea typeface="Majalla UI"/>
              </a:rPr>
              <a:t>خطير</a:t>
            </a:r>
            <a:r>
              <a:rPr lang="ar-EG" altLang="en-US" b="1" dirty="0">
                <a:ea typeface="Majalla UI"/>
              </a:rPr>
              <a:t>؛ </a:t>
            </a:r>
            <a:r>
              <a:rPr lang="ar-EG" altLang="en-US" b="1" dirty="0" smtClean="0">
                <a:ea typeface="Majalla UI"/>
              </a:rPr>
              <a:t>حيث أكدت </a:t>
            </a:r>
            <a:r>
              <a:rPr lang="ar-EG" altLang="en-US" b="1" dirty="0">
                <a:ea typeface="Majalla UI"/>
              </a:rPr>
              <a:t>إحصائية حديثة صادرة عن مكتب تعداد السكان بالولايات المتحدة الأمريكية، ان عدد سكان العالم </a:t>
            </a:r>
            <a:r>
              <a:rPr lang="ar-EG" altLang="en-US" b="1" dirty="0" smtClean="0">
                <a:ea typeface="Majalla UI"/>
              </a:rPr>
              <a:t>بلغ 7.3 </a:t>
            </a:r>
            <a:r>
              <a:rPr lang="ar-EG" altLang="en-US" b="1" dirty="0">
                <a:ea typeface="Majalla UI"/>
              </a:rPr>
              <a:t>مليار </a:t>
            </a:r>
            <a:r>
              <a:rPr lang="ar-EG" altLang="en-US" b="1" dirty="0" smtClean="0">
                <a:ea typeface="Majalla UI"/>
              </a:rPr>
              <a:t>نسمة مع </a:t>
            </a:r>
            <a:r>
              <a:rPr lang="ar-EG" altLang="en-US" b="1" dirty="0">
                <a:ea typeface="Majalla UI"/>
              </a:rPr>
              <a:t>بداية </a:t>
            </a:r>
            <a:r>
              <a:rPr lang="ar-EG" altLang="en-US" b="1" dirty="0" smtClean="0">
                <a:ea typeface="Majalla UI"/>
              </a:rPr>
              <a:t>عام 2016 وهو في </a:t>
            </a:r>
            <a:r>
              <a:rPr lang="ar-EG" altLang="en-US" b="1" dirty="0">
                <a:ea typeface="Majalla UI"/>
              </a:rPr>
              <a:t>تزايد </a:t>
            </a:r>
            <a:r>
              <a:rPr lang="ar-EG" altLang="en-US" b="1" dirty="0" smtClean="0">
                <a:ea typeface="Majalla UI"/>
              </a:rPr>
              <a:t>مستمر.</a:t>
            </a:r>
          </a:p>
          <a:p>
            <a:pPr algn="just" rtl="1" eaLnBrk="1" hangingPunct="1"/>
            <a:r>
              <a:rPr lang="ar-EG" altLang="en-US" b="1" dirty="0" smtClean="0">
                <a:ea typeface="Majalla UI"/>
              </a:rPr>
              <a:t>وعليه تصبح </a:t>
            </a:r>
            <a:r>
              <a:rPr lang="ar-EG" altLang="en-US" b="1" dirty="0">
                <a:ea typeface="Majalla UI"/>
              </a:rPr>
              <a:t>دراســــة السكـــان ذات أهميـــة قصوى، كما أن معرفة الحقائق السكانية تعد اساسا هاما لفهم الكثير من المتغيرات </a:t>
            </a:r>
            <a:r>
              <a:rPr lang="ar-EG" altLang="en-US" b="1" dirty="0" smtClean="0">
                <a:ea typeface="Majalla UI"/>
              </a:rPr>
              <a:t>الدولية.</a:t>
            </a:r>
            <a:r>
              <a:rPr lang="ar-EG" altLang="en-US" sz="2800" b="1" dirty="0" smtClean="0">
                <a:ea typeface="Majalla UI"/>
              </a:rPr>
              <a:t> 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75634210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776845" y="548682"/>
            <a:ext cx="9313035" cy="76944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4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أهمية </a:t>
            </a:r>
            <a:r>
              <a:rPr lang="ar-SA" sz="4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دراسة النمو السكاني </a:t>
            </a:r>
            <a:endParaRPr lang="ar-SA" sz="4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863421" y="1812848"/>
            <a:ext cx="10465163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just" rtl="1">
              <a:buFontTx/>
              <a:buBlip>
                <a:blip r:embed="rId2"/>
              </a:buBlip>
            </a:pPr>
            <a:r>
              <a:rPr lang="ar-SA" sz="3200" b="1" dirty="0" smtClean="0">
                <a:solidFill>
                  <a:prstClr val="black"/>
                </a:solidFill>
              </a:rPr>
              <a:t>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تفيد في التخطيط الاقتصادي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والاجتماعي</a:t>
            </a:r>
            <a:r>
              <a:rPr lang="ar-EG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،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أي تساعد في معرفة احتياجات السكان من فرص العمل والخدمات  الصحية والتعليمية وغيرها .</a:t>
            </a:r>
          </a:p>
          <a:p>
            <a:pPr algn="r" rtl="1"/>
            <a:endParaRPr lang="ar-SA" sz="36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285750" indent="-285750" algn="just" rtl="1">
              <a:buFontTx/>
              <a:buBlip>
                <a:blip r:embed="rId2"/>
              </a:buBlip>
            </a:pPr>
            <a:r>
              <a:rPr lang="ar-SA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تساعد في معرفة امكانية حدوث المشكلات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السكانية</a:t>
            </a:r>
            <a:r>
              <a:rPr lang="ar-EG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،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واتخاذ  </a:t>
            </a:r>
            <a:r>
              <a:rPr lang="ar-EG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 يلزم من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الاجراءات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الوقائية لتفادي حدوثها . </a:t>
            </a:r>
            <a:endParaRPr lang="ar-SA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25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27545" y="548682"/>
            <a:ext cx="11313995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المشاكل </a:t>
            </a:r>
            <a:r>
              <a:rPr lang="ar-S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الناتجة عن النمو السكاني </a:t>
            </a:r>
            <a:endParaRPr lang="ar-SA" sz="3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415414" y="1195036"/>
            <a:ext cx="6987810" cy="236988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مشكلات الازدحام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التلوث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الزحف العمراني علي الاراضي الزراعية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الضغط علي الموارد الطبيعية نتيجة الطلب المتزايد عليها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endParaRPr lang="ar-SA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89" y="3285012"/>
            <a:ext cx="6237027" cy="30243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6183"/>
            <a:ext cx="5711957" cy="30771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175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1150134" y="836712"/>
            <a:ext cx="18473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 rtl="1"/>
            <a:endParaRPr lang="ar-SA">
              <a:solidFill>
                <a:prstClr val="black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668465" y="303926"/>
            <a:ext cx="1088735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مشكلة التلوث</a:t>
            </a:r>
            <a:endParaRPr lang="ar-SA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7" y="1206072"/>
            <a:ext cx="5029579" cy="26179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950" y="3989973"/>
            <a:ext cx="5588889" cy="26694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6" y="4075958"/>
            <a:ext cx="4977861" cy="26694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638" y="1237737"/>
            <a:ext cx="5475513" cy="25545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034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9034324" y="457536"/>
            <a:ext cx="257153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 rtl="1"/>
            <a:r>
              <a:rPr lang="ar-SA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الزحف العمراني</a:t>
            </a:r>
            <a:endParaRPr lang="ar-SA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1" y="719118"/>
            <a:ext cx="6912768" cy="3790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268760"/>
            <a:ext cx="7104789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129" y="2060848"/>
            <a:ext cx="7367859" cy="383558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704" y="2780928"/>
            <a:ext cx="7364785" cy="361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9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32015" y="704850"/>
            <a:ext cx="11627892" cy="687222"/>
          </a:xfrm>
        </p:spPr>
        <p:txBody>
          <a:bodyPr/>
          <a:lstStyle/>
          <a:p>
            <a:pPr algn="ctr" rtl="1"/>
            <a:r>
              <a:rPr lang="ar-EG" altLang="en-US" sz="4800" b="1" dirty="0" smtClean="0">
                <a:solidFill>
                  <a:srgbClr val="04617B"/>
                </a:solidFill>
              </a:rPr>
              <a:t>الانفجار </a:t>
            </a:r>
            <a:r>
              <a:rPr lang="ar-EG" altLang="en-US" sz="4800" b="1" dirty="0">
                <a:solidFill>
                  <a:srgbClr val="04617B"/>
                </a:solidFill>
              </a:rPr>
              <a:t>السكاني </a:t>
            </a:r>
            <a:endParaRPr lang="en-US" altLang="en-US" sz="4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77421" y="5427976"/>
            <a:ext cx="11859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EG" sz="2400" b="1" dirty="0">
                <a:solidFill>
                  <a:prstClr val="black"/>
                </a:solidFill>
              </a:rPr>
              <a:t>المقصود </a:t>
            </a:r>
            <a:r>
              <a:rPr lang="ar-EG" sz="2400" b="1" dirty="0" smtClean="0">
                <a:solidFill>
                  <a:prstClr val="black"/>
                </a:solidFill>
              </a:rPr>
              <a:t>بالانفجار </a:t>
            </a:r>
            <a:r>
              <a:rPr lang="ar-EG" sz="2400" b="1" dirty="0">
                <a:solidFill>
                  <a:prstClr val="black"/>
                </a:solidFill>
              </a:rPr>
              <a:t>السكاني الزيادة السريعة في عدد السكان  ونقصان الفترة الزمنية اللازمة لتضاعفهم . </a:t>
            </a:r>
            <a:r>
              <a:rPr lang="ar-EG" dirty="0">
                <a:solidFill>
                  <a:prstClr val="black"/>
                </a:solidFill>
              </a:rPr>
              <a:t>.</a:t>
            </a:r>
          </a:p>
          <a:p>
            <a:pPr algn="r" rtl="1"/>
            <a:r>
              <a:rPr lang="ar-EG" dirty="0" smtClean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صورة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053" y="1813628"/>
            <a:ext cx="5120640" cy="30830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C0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8919718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671400" y="531303"/>
            <a:ext cx="10849205" cy="70788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تطور أعداد سكان العالم و </a:t>
            </a:r>
            <a:r>
              <a:rPr lang="ar-SA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ختلاف مدة تضاعفه</a:t>
            </a:r>
            <a:endParaRPr lang="ar-SA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833270"/>
              </p:ext>
            </p:extLst>
          </p:nvPr>
        </p:nvGraphicFramePr>
        <p:xfrm>
          <a:off x="719401" y="1340773"/>
          <a:ext cx="10801200" cy="496855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600400"/>
                <a:gridCol w="3600400"/>
                <a:gridCol w="3600400"/>
              </a:tblGrid>
              <a:tr h="769848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/>
                        <a:t>السنة</a:t>
                      </a:r>
                      <a:endParaRPr lang="ar-SA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3200" dirty="0" smtClean="0"/>
                        <a:t>اعداد سكان العالم</a:t>
                      </a:r>
                      <a:endParaRPr lang="ar-SA" sz="32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مدة التضاعف بالسنة </a:t>
                      </a:r>
                      <a:endParaRPr lang="ar-SA" sz="2800" b="1" dirty="0"/>
                    </a:p>
                  </a:txBody>
                  <a:tcPr marL="121920" marR="121920"/>
                </a:tc>
              </a:tr>
              <a:tr h="1043435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السنة</a:t>
                      </a:r>
                      <a:r>
                        <a:rPr lang="ar-SA" sz="3200" b="1" baseline="0" dirty="0" smtClean="0"/>
                        <a:t> الاولى للميلاد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250 مليون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------------------</a:t>
                      </a:r>
                      <a:endParaRPr lang="ar-SA" sz="3200" b="1" dirty="0"/>
                    </a:p>
                  </a:txBody>
                  <a:tcPr marL="121920" marR="121920"/>
                </a:tc>
              </a:tr>
              <a:tr h="631054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1650م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500 مليون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1650</a:t>
                      </a:r>
                      <a:endParaRPr lang="ar-SA" sz="3200" b="1" dirty="0"/>
                    </a:p>
                  </a:txBody>
                  <a:tcPr marL="121920" marR="121920"/>
                </a:tc>
              </a:tr>
              <a:tr h="631054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1820م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 مليار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170</a:t>
                      </a:r>
                      <a:endParaRPr lang="ar-SA" sz="3200" b="1" dirty="0"/>
                    </a:p>
                  </a:txBody>
                  <a:tcPr marL="121920" marR="121920"/>
                </a:tc>
              </a:tr>
              <a:tr h="631054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1930م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2 مليار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110</a:t>
                      </a:r>
                      <a:endParaRPr lang="ar-SA" sz="3200" b="1" dirty="0"/>
                    </a:p>
                  </a:txBody>
                  <a:tcPr marL="121920" marR="121920"/>
                </a:tc>
              </a:tr>
              <a:tr h="631054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1975م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4 مليار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45</a:t>
                      </a:r>
                      <a:endParaRPr lang="ar-SA" sz="3200" b="1" dirty="0"/>
                    </a:p>
                  </a:txBody>
                  <a:tcPr marL="121920" marR="121920"/>
                </a:tc>
              </a:tr>
              <a:tr h="631054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2025م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8 مليار</a:t>
                      </a:r>
                      <a:endParaRPr lang="ar-SA" sz="32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/>
                        <a:t>50</a:t>
                      </a:r>
                      <a:endParaRPr lang="ar-SA" sz="3200" b="1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17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97245" y="260651"/>
            <a:ext cx="11092095" cy="2708434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EG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أسباب 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ظهور 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مشكلة الانفجار </a:t>
            </a:r>
            <a:r>
              <a:rPr lang="ar-S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السكاني</a:t>
            </a:r>
            <a:endParaRPr lang="ar-EG" sz="40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rtl="1"/>
            <a:endParaRPr lang="ar-SA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457200" indent="-457200" algn="r" rtl="1">
              <a:buFont typeface="Wingdings" panose="05000000000000000000" pitchFamily="2" charset="2"/>
              <a:buChar char="q"/>
            </a:pPr>
            <a:r>
              <a:rPr lang="ar-SA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ل</a:t>
            </a: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تزايد النمو السكاني في القرنين الماضيين والمساحة ثابته</a:t>
            </a:r>
          </a:p>
          <a:p>
            <a:pPr marL="457200" indent="-45720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قلة الفترة الزمنية التي استغرقها تضاعف عدد السكان</a:t>
            </a:r>
          </a:p>
          <a:p>
            <a:pPr marL="457200" indent="-45720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قلة معدلات الوفيات لوجود الرعاية الصحية</a:t>
            </a:r>
          </a:p>
          <a:p>
            <a:pPr marL="457200" indent="-45720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تحسن نوعية الغذاء</a:t>
            </a:r>
            <a:endParaRPr lang="ar-SA" sz="2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48" y="3138985"/>
            <a:ext cx="5546048" cy="32175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3" y="3139013"/>
            <a:ext cx="5016985" cy="32105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211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32015" y="704850"/>
            <a:ext cx="11627892" cy="687222"/>
          </a:xfrm>
        </p:spPr>
        <p:txBody>
          <a:bodyPr/>
          <a:lstStyle/>
          <a:p>
            <a:pPr algn="ctr" rtl="1"/>
            <a:r>
              <a:rPr lang="ar-EG" altLang="en-US" sz="4800" b="1" dirty="0">
                <a:solidFill>
                  <a:srgbClr val="04617B"/>
                </a:solidFill>
              </a:rPr>
              <a:t>الآثار السلبية </a:t>
            </a:r>
            <a:r>
              <a:rPr lang="ar-EG" altLang="en-US" sz="4800" b="1" dirty="0" smtClean="0">
                <a:solidFill>
                  <a:srgbClr val="04617B"/>
                </a:solidFill>
              </a:rPr>
              <a:t>للانفجار </a:t>
            </a:r>
            <a:r>
              <a:rPr lang="ar-EG" altLang="en-US" sz="4800" b="1" dirty="0">
                <a:solidFill>
                  <a:srgbClr val="04617B"/>
                </a:solidFill>
              </a:rPr>
              <a:t>السكاني </a:t>
            </a:r>
            <a:endParaRPr lang="en-US" altLang="en-US" sz="4800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3081" y="1610441"/>
            <a:ext cx="11382232" cy="4714167"/>
          </a:xfrm>
        </p:spPr>
        <p:txBody>
          <a:bodyPr/>
          <a:lstStyle/>
          <a:p>
            <a:pPr algn="just" rtl="1"/>
            <a:r>
              <a:rPr lang="ar-EG" sz="2800" b="1" dirty="0" smtClean="0"/>
              <a:t>تنحصر الآثار </a:t>
            </a:r>
            <a:r>
              <a:rPr lang="ar-EG" sz="2800" b="1" dirty="0"/>
              <a:t>السلبية المترتبة </a:t>
            </a:r>
            <a:r>
              <a:rPr lang="ar-EG" sz="2800" b="1" dirty="0" smtClean="0"/>
              <a:t>علي الانفجار </a:t>
            </a:r>
            <a:r>
              <a:rPr lang="ar-EG" sz="2800" b="1" dirty="0"/>
              <a:t>السكاني الذي تشهده معظم دول العالم </a:t>
            </a:r>
            <a:r>
              <a:rPr lang="ar-EG" sz="2800" b="1" dirty="0" smtClean="0"/>
              <a:t>النامي فيما يلي:</a:t>
            </a:r>
          </a:p>
          <a:p>
            <a:pPr marL="0" indent="0" algn="just" rtl="1">
              <a:buNone/>
            </a:pPr>
            <a:endParaRPr lang="ar-EG" sz="2800" b="1" dirty="0"/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3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1- انتشار 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الفقر</a:t>
            </a:r>
            <a:r>
              <a:rPr lang="ar-EG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.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 </a:t>
            </a:r>
            <a:endParaRPr lang="ar-EG" sz="32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Arial"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2- ال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تلوث </a:t>
            </a:r>
            <a:r>
              <a:rPr lang="ar-SA" sz="3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وارتفاع معدلات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الجريمة</a:t>
            </a:r>
            <a:r>
              <a:rPr lang="ar-EG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.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3- </a:t>
            </a:r>
            <a:r>
              <a:rPr lang="ar-SA" sz="3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الضغط علي مرافق الدولة المختلفة كالصحة والتعليم وانخفاض نصيب الفرد منها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.</a:t>
            </a:r>
            <a:endParaRPr lang="ar-EG" sz="32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Arial"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4- </a:t>
            </a:r>
            <a:r>
              <a:rPr lang="ar-SA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ارهاق ميزانية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الدولة</a:t>
            </a:r>
            <a:r>
              <a:rPr lang="ar-EG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.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 </a:t>
            </a:r>
            <a:endParaRPr lang="ar-EG" sz="36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Arial"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5-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ظهور </a:t>
            </a:r>
            <a:r>
              <a:rPr lang="ar-SA" sz="3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Arial"/>
              </a:rPr>
              <a:t>المدن المهيمنة التي تجذب عدد كبير من السكان وتصبح مزدحمة كالعواصم الكبرى .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2400" b="1" dirty="0">
              <a:solidFill>
                <a:prstClr val="black"/>
              </a:solidFill>
              <a:latin typeface="Calibri"/>
              <a:cs typeface="Arial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3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Arial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64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8830103" y="721964"/>
            <a:ext cx="25058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انتشار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الفقر </a:t>
            </a:r>
            <a:endParaRPr lang="ar-SA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99" y="721940"/>
            <a:ext cx="5952663" cy="4041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749" y="1368271"/>
            <a:ext cx="6537279" cy="4004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87" y="1869747"/>
            <a:ext cx="6550924" cy="4126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489" y="2306472"/>
            <a:ext cx="6724131" cy="4146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322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623393" y="569635"/>
            <a:ext cx="107531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الاكتظاظ السكاني وما ينجم عنه من تلوث وارتفاع معدلات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الجريمة</a:t>
            </a:r>
            <a:endParaRPr lang="ar-SA" sz="3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3" y="1477842"/>
            <a:ext cx="5796700" cy="41764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779" y="2237800"/>
            <a:ext cx="5700511" cy="41614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60" y="1646851"/>
            <a:ext cx="5952661" cy="42153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0000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00FF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8522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477673" y="404678"/>
            <a:ext cx="112321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الضغط </a:t>
            </a:r>
            <a:r>
              <a:rPr lang="ar-SA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علي مرافق الدولة المختلفة كالصحة والتعليم وانخفاض نصيب الفرد منها </a:t>
            </a:r>
            <a:endParaRPr lang="ar-SA" sz="2400" b="1" dirty="0">
              <a:solidFill>
                <a:prstClr val="black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71" y="1844824"/>
            <a:ext cx="7728857" cy="381642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5" y="2720354"/>
            <a:ext cx="7584843" cy="356574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005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5036043" y="386706"/>
            <a:ext cx="6657911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ارهاق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ميزانية الدولة بسبب تركيزها علي </a:t>
            </a:r>
            <a:r>
              <a:rPr lang="ar-SA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ar-EG" sz="36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 rtl="1"/>
            <a:endParaRPr lang="ar-SA" sz="36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571500" indent="-57150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توفير الخدمات للسكان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اهمال المشاريع الانتاجية</a:t>
            </a:r>
            <a:endParaRPr lang="ar-SA" sz="2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15" y="1502498"/>
            <a:ext cx="5473751" cy="36474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03" y="2015328"/>
            <a:ext cx="5616836" cy="33578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744" y="2420888"/>
            <a:ext cx="5375509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329" y="2740960"/>
            <a:ext cx="5354608" cy="32083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88" y="3114704"/>
            <a:ext cx="5280585" cy="31226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565" y="3573016"/>
            <a:ext cx="6720747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385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18364" y="404665"/>
            <a:ext cx="114504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ظهور </a:t>
            </a:r>
            <a:r>
              <a:rPr lang="ar-SA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المدن المهيمنة التي تجذب عدد كبير من السكان وتصبح مزدحمة كالعواصم الكبرى </a:t>
            </a:r>
            <a:endParaRPr lang="ar-SA" sz="2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2" y="1078176"/>
            <a:ext cx="10945216" cy="54391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435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8" y="-15875"/>
            <a:ext cx="12145433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191902"/>
      </p:ext>
    </p:extLst>
  </p:cSld>
  <p:clrMapOvr>
    <a:masterClrMapping/>
  </p:clrMapOvr>
  <p:transition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936347"/>
      </p:ext>
    </p:extLst>
  </p:cSld>
  <p:clrMapOvr>
    <a:masterClrMapping/>
  </p:clrMapOvr>
  <p:transition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533400"/>
            <a:ext cx="8915400" cy="914400"/>
          </a:xfrm>
        </p:spPr>
        <p:txBody>
          <a:bodyPr/>
          <a:lstStyle/>
          <a:p>
            <a:pPr algn="ctr" rtl="1">
              <a:defRPr/>
            </a:pPr>
            <a:r>
              <a:rPr lang="ar-EG" sz="4400" b="1" dirty="0" smtClean="0">
                <a:solidFill>
                  <a:schemeClr val="accent2">
                    <a:lumMod val="50000"/>
                  </a:schemeClr>
                </a:solidFill>
                <a:cs typeface="Simplified Arabic" pitchFamily="2" charset="-78"/>
              </a:rPr>
              <a:t>الهجرة</a:t>
            </a:r>
            <a:endParaRPr lang="en-US" sz="2800" b="1" dirty="0">
              <a:solidFill>
                <a:schemeClr val="tx1"/>
              </a:solidFill>
              <a:cs typeface="Simplified Arabic" pitchFamily="2" charset="-78"/>
            </a:endParaRP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600200" y="1600200"/>
            <a:ext cx="9067800" cy="5105400"/>
          </a:xfrm>
        </p:spPr>
        <p:txBody>
          <a:bodyPr/>
          <a:lstStyle/>
          <a:p>
            <a:pPr marL="393700" lvl="1" indent="0" algn="just" rtl="1">
              <a:buNone/>
            </a:pPr>
            <a:endParaRPr lang="ar-SA" altLang="en-US" sz="2200" b="1" dirty="0"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28041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782756"/>
          </a:xfrm>
        </p:spPr>
        <p:txBody>
          <a:bodyPr/>
          <a:lstStyle/>
          <a:p>
            <a:pPr algn="ctr"/>
            <a:r>
              <a:rPr lang="ar-EG" sz="4000" b="1" dirty="0">
                <a:solidFill>
                  <a:srgbClr val="009DD9">
                    <a:lumMod val="50000"/>
                  </a:srgbClr>
                </a:solidFill>
                <a:cs typeface="Simplified Arabic" pitchFamily="2" charset="-78"/>
              </a:rPr>
              <a:t>الهجرة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767" y="2230909"/>
            <a:ext cx="4937760" cy="3954146"/>
          </a:xfrm>
        </p:spPr>
      </p:pic>
    </p:spTree>
    <p:extLst>
      <p:ext uri="{BB962C8B-B14F-4D97-AF65-F5344CB8AC3E}">
        <p14:creationId xmlns:p14="http://schemas.microsoft.com/office/powerpoint/2010/main" val="2437253011"/>
      </p:ext>
    </p:extLst>
  </p:cSld>
  <p:clrMapOvr>
    <a:masterClrMapping/>
  </p:clrMapOvr>
  <p:transition>
    <p:wedg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00FF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723629"/>
      </p:ext>
    </p:extLst>
  </p:cSld>
  <p:clrMapOvr>
    <a:masterClrMapping/>
  </p:clrMapOvr>
  <p:transition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rgbClr val="A0F000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363435"/>
      </p:ext>
    </p:extLst>
  </p:cSld>
  <p:clrMapOvr>
    <a:masterClrMapping/>
  </p:clrMapOvr>
  <p:transition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6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584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65" y="0"/>
            <a:ext cx="12263967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64338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rgbClr val="A0F000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7750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686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450629"/>
      </p:ext>
    </p:extLst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78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438126"/>
      </p:ext>
    </p:extLst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389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968910"/>
      </p:ext>
    </p:extLst>
  </p:cSld>
  <p:clrMapOvr>
    <a:masterClrMapping/>
  </p:clrMapOvr>
  <p:transition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9" y="-19050"/>
            <a:ext cx="12145433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7968045"/>
      </p:ext>
    </p:extLst>
  </p:cSld>
  <p:clrMapOvr>
    <a:masterClrMapping/>
  </p:clrMapOvr>
  <p:transition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609600" y="1447800"/>
            <a:ext cx="1127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b="0" smtClean="0">
              <a:solidFill>
                <a:srgbClr val="000000"/>
              </a:solidFill>
            </a:endParaRPr>
          </a:p>
        </p:txBody>
      </p:sp>
      <p:pic>
        <p:nvPicPr>
          <p:cNvPr id="4096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093823"/>
      </p:ext>
    </p:extLst>
  </p:cSld>
  <p:clrMapOvr>
    <a:masterClrMapping/>
  </p:clrMapOvr>
  <p:transition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611190"/>
      </p:ext>
    </p:extLst>
  </p:cSld>
  <p:clrMapOvr>
    <a:masterClrMapping/>
  </p:clrMapOvr>
  <p:transition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196121"/>
      </p:ext>
    </p:extLst>
  </p:cSld>
  <p:clrMapOvr>
    <a:masterClrMapping/>
  </p:clrMapOvr>
  <p:transition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401557"/>
      </p:ext>
    </p:extLst>
  </p:cSld>
  <p:clrMapOvr>
    <a:masterClrMapping/>
  </p:clrMapOvr>
  <p:transition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284191"/>
      </p:ext>
    </p:extLst>
  </p:cSld>
  <p:clrMapOvr>
    <a:masterClrMapping/>
  </p:clrMapOvr>
  <p:transition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648491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249107" y="174152"/>
            <a:ext cx="982154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ar-EG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قال تعالي « </a:t>
            </a:r>
            <a:r>
              <a:rPr lang="ar-SA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يَا </a:t>
            </a:r>
            <a:r>
              <a:rPr lang="ar-SA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أَيُّهَا النَّاسُ إِنَّا خَلَقْنَاكُمْ مِنْ ذَكَرٍ وَأُنْثَى وَجَعَلْنَاكُمْ شُعُوبًا وَقَبَائِلَ لِتَعَارَفُوا إِنَّ أَكْرَمَكُمْ عِنْدَ اللَّهِ أَتْقَاكُمْ إِنَّ اللَّهَ عَلِيمٌ </a:t>
            </a:r>
            <a:r>
              <a:rPr lang="ar-SA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خَبِيرٌ</a:t>
            </a:r>
            <a:r>
              <a:rPr lang="ar-EG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r>
              <a:rPr lang="ar-SA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ar-SA" sz="1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(الحجرات</a:t>
            </a:r>
            <a:r>
              <a:rPr lang="ar-EG" sz="1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13</a:t>
            </a:r>
            <a:r>
              <a:rPr lang="ar-SA" sz="1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ar-SA" sz="1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249061" y="828094"/>
            <a:ext cx="49107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EG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شعوب العالم</a:t>
            </a:r>
            <a:r>
              <a:rPr lang="ar-SA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endParaRPr lang="ar-SA" sz="3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1" y="1474357"/>
            <a:ext cx="5295332" cy="40256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5" y="1897039"/>
            <a:ext cx="5295332" cy="4261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1" y="2306542"/>
            <a:ext cx="5295332" cy="42953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7" y="2593075"/>
            <a:ext cx="5390867" cy="4021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335" y="1282890"/>
            <a:ext cx="4574269" cy="3478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336" y="2956529"/>
            <a:ext cx="4681181" cy="36452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884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030465"/>
      </p:ext>
    </p:extLst>
  </p:cSld>
  <p:clrMapOvr>
    <a:masterClrMapping/>
  </p:clrMapOvr>
  <p:transition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0" y="2890394"/>
            <a:ext cx="44196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25936112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6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968992" y="1419370"/>
            <a:ext cx="10153933" cy="982639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ar-EG" altLang="en-US" b="1" dirty="0" smtClean="0"/>
              <a:t> </a:t>
            </a:r>
            <a:r>
              <a:rPr lang="ar-EG" altLang="en-US" b="1" dirty="0"/>
              <a:t>تعتمد الدراسات السكانـــــــية على مجموعة من المصادر  الإحصـائية المختلفة </a:t>
            </a:r>
            <a:endParaRPr lang="ar-EG" altLang="en-US" b="1" dirty="0" smtClean="0"/>
          </a:p>
          <a:p>
            <a:pPr algn="ctr">
              <a:buFont typeface="Wingdings" panose="05000000000000000000" pitchFamily="2" charset="2"/>
              <a:buNone/>
            </a:pPr>
            <a:r>
              <a:rPr lang="ar-EG" altLang="en-US" b="1" dirty="0" smtClean="0"/>
              <a:t>ويمكن </a:t>
            </a:r>
            <a:r>
              <a:rPr lang="ar-EG" altLang="en-US" b="1" dirty="0"/>
              <a:t>تقسيم مصــــــــادر دراســــــة السكان الى مجموعتين رئيسيتين </a:t>
            </a:r>
            <a:endParaRPr lang="en-US" altLang="en-US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17895893"/>
              </p:ext>
            </p:extLst>
          </p:nvPr>
        </p:nvGraphicFramePr>
        <p:xfrm>
          <a:off x="969038" y="2988860"/>
          <a:ext cx="9921921" cy="3608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5992" name="Line 152"/>
          <p:cNvSpPr>
            <a:spLocks noChangeShapeType="1"/>
          </p:cNvSpPr>
          <p:nvPr/>
        </p:nvSpPr>
        <p:spPr bwMode="auto">
          <a:xfrm>
            <a:off x="5925357" y="2364332"/>
            <a:ext cx="0" cy="5032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EG" sz="4400" b="1" dirty="0"/>
              <a:t>مصادر البيانات السكانية 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3504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FF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6"/>
          <p:cNvSpPr txBox="1">
            <a:spLocks noChangeArrowheads="1"/>
          </p:cNvSpPr>
          <p:nvPr/>
        </p:nvSpPr>
        <p:spPr bwMode="auto">
          <a:xfrm>
            <a:off x="914400" y="1143000"/>
            <a:ext cx="1056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4915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039741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CCE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162539"/>
      </p:ext>
    </p:extLst>
  </p:cSld>
  <p:clrMapOvr>
    <a:masterClrMapping/>
  </p:clrMapOvr>
  <p:transition>
    <p:random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2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1130</Words>
  <Application>Microsoft Office PowerPoint</Application>
  <PresentationFormat>Custom</PresentationFormat>
  <Paragraphs>172</Paragraphs>
  <Slides>61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14</vt:i4>
      </vt:variant>
      <vt:variant>
        <vt:lpstr>Slide Titles</vt:lpstr>
      </vt:variant>
      <vt:variant>
        <vt:i4>61</vt:i4>
      </vt:variant>
    </vt:vector>
  </HeadingPairs>
  <TitlesOfParts>
    <vt:vector size="75" baseType="lpstr">
      <vt:lpstr>2_تصميم افتراضي</vt:lpstr>
      <vt:lpstr>5_Opulent</vt:lpstr>
      <vt:lpstr>Flow</vt:lpstr>
      <vt:lpstr>1_تصميم افتراضي</vt:lpstr>
      <vt:lpstr>سمة Office</vt:lpstr>
      <vt:lpstr>1_Flow</vt:lpstr>
      <vt:lpstr>3_تصميم افتراضي</vt:lpstr>
      <vt:lpstr>1_سمة Office</vt:lpstr>
      <vt:lpstr>4_تصميم افتراضي</vt:lpstr>
      <vt:lpstr>2_سمة Office</vt:lpstr>
      <vt:lpstr>5_تصميم افتراضي</vt:lpstr>
      <vt:lpstr>6_تصميم افتراضي</vt:lpstr>
      <vt:lpstr>7_تصميم افتراضي</vt:lpstr>
      <vt:lpstr>تصميم افتراضي</vt:lpstr>
      <vt:lpstr>PowerPoint Presentation</vt:lpstr>
      <vt:lpstr>السكان والهجرة</vt:lpstr>
      <vt:lpstr>جغرافية السكان</vt:lpstr>
      <vt:lpstr>PowerPoint Presentation</vt:lpstr>
      <vt:lpstr>PowerPoint Presentation</vt:lpstr>
      <vt:lpstr>PowerPoint Presentation</vt:lpstr>
      <vt:lpstr>مصادر البيانات السكانية </vt:lpstr>
      <vt:lpstr>PowerPoint Presentation</vt:lpstr>
      <vt:lpstr>PowerPoint Presentation</vt:lpstr>
      <vt:lpstr>PowerPoint Presentation</vt:lpstr>
      <vt:lpstr>PowerPoint Presentation</vt:lpstr>
      <vt:lpstr>التركيب السكاني</vt:lpstr>
      <vt:lpstr>PowerPoint Presentation</vt:lpstr>
      <vt:lpstr>PowerPoint Presentation</vt:lpstr>
      <vt:lpstr>قياس التركيب النوعي</vt:lpstr>
      <vt:lpstr>PowerPoint Presentation</vt:lpstr>
      <vt:lpstr>PowerPoint Presentation</vt:lpstr>
      <vt:lpstr>PowerPoint Presentation</vt:lpstr>
      <vt:lpstr>PowerPoint Presentation</vt:lpstr>
      <vt:lpstr>فئة صغار السن </vt:lpstr>
      <vt:lpstr>فئة الشباب والبالغين</vt:lpstr>
      <vt:lpstr>فئة كبار السن </vt:lpstr>
      <vt:lpstr>PowerPoint Presentation</vt:lpstr>
      <vt:lpstr>PowerPoint Presentation</vt:lpstr>
      <vt:lpstr>PowerPoint Presentation</vt:lpstr>
      <vt:lpstr>PowerPoint Presentation</vt:lpstr>
      <vt:lpstr>النمو السكاني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الانفجار السكاني </vt:lpstr>
      <vt:lpstr>PowerPoint Presentation</vt:lpstr>
      <vt:lpstr>PowerPoint Presentation</vt:lpstr>
      <vt:lpstr>الآثار السلبية للانفجار السكاني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الهجرة</vt:lpstr>
      <vt:lpstr>الهجرة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25</cp:revision>
  <dcterms:created xsi:type="dcterms:W3CDTF">2016-11-06T08:49:26Z</dcterms:created>
  <dcterms:modified xsi:type="dcterms:W3CDTF">2016-12-12T20:54:04Z</dcterms:modified>
</cp:coreProperties>
</file>