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4D93C0B-0C6F-4621-8871-CC9B990E8801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D62C15-6FDC-4149-96CF-BFD07B4B52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774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the test tube 1 on cold or iced water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2C15-6FDC-4149-96CF-BFD07B4B52A6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4318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Dilute with water to </a:t>
            </a:r>
            <a:r>
              <a:rPr lang="en-US" smtClean="0"/>
              <a:t>see fluorescence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2C15-6FDC-4149-96CF-BFD07B4B52A6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3438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122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7025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599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37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3323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502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944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043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421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831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278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99901-88E1-497C-8FCF-E217DC3D1E27}" type="datetimeFigureOut">
              <a:rPr lang="ar-SA" smtClean="0"/>
              <a:t>04/11/32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C5F6E-2E8C-4DC0-9DFA-BA8015C8A3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700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hyperlink" Target="http://en.wikipedia.org/wiki/File:Brenzcatechin.svg" TargetMode="External"/><Relationship Id="rId2" Type="http://schemas.openxmlformats.org/officeDocument/2006/relationships/hyperlink" Target="http://en.wikipedia.org/wiki/File:Phenol-2D-skeletal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://en.wikipedia.org/wiki/File:Resorcinol.svg" TargetMode="External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12" y="3946748"/>
            <a:ext cx="3272161" cy="27089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283968" y="5301208"/>
            <a:ext cx="3240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refrigerating and air-conditioning industries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744416" cy="27925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208720" y="189554"/>
            <a:ext cx="4150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sz="2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phenolic board manufacturers </a:t>
            </a:r>
            <a:endParaRPr lang="ar-SA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836712"/>
            <a:ext cx="3600400" cy="2857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733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1835696" y="476672"/>
            <a:ext cx="5760640" cy="1440160"/>
          </a:xfrm>
          <a:prstGeom prst="cloudCallou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  <a:scene3d>
            <a:camera prst="perspectiveRelaxedModerately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phenols</a:t>
            </a:r>
            <a:endParaRPr lang="ar-SA" sz="24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647564" y="2852936"/>
            <a:ext cx="2952328" cy="10801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phenol</a:t>
            </a:r>
            <a:endParaRPr lang="ar-SA" sz="24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2897815" y="3110666"/>
            <a:ext cx="2952328" cy="108012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resorcinol</a:t>
            </a:r>
            <a:endParaRPr lang="ar-SA" sz="24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562109" y="2852936"/>
            <a:ext cx="2952328" cy="10801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catechol</a:t>
            </a:r>
            <a:endParaRPr lang="ar-SA" sz="24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قوس كبير أيسر 7"/>
          <p:cNvSpPr/>
          <p:nvPr/>
        </p:nvSpPr>
        <p:spPr>
          <a:xfrm rot="16200000">
            <a:off x="4075827" y="3266191"/>
            <a:ext cx="722316" cy="5202577"/>
          </a:xfrm>
          <a:prstGeom prst="leftBrace">
            <a:avLst>
              <a:gd name="adj1" fmla="val 8333"/>
              <a:gd name="adj2" fmla="val 536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1932023" y="6242572"/>
            <a:ext cx="547260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aromatic</a:t>
            </a:r>
            <a:endParaRPr lang="ar-SA" sz="32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052" name="Picture 4" descr="http://upload.wikimedia.org/wikipedia/commons/thumb/9/91/Phenol-2D-skeletal.png/75px-Phenol-2D-skeletal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4174930"/>
            <a:ext cx="1650479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pload.wikimedia.org/wikipedia/commons/thumb/e/e2/Resorcinol.svg/120px-Resorcinol.svg.png">
            <a:hlinkClick r:id="rId5" tooltip="Skeletal formula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227" y="4299757"/>
            <a:ext cx="2328978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upload.wikimedia.org/wikipedia/commons/thumb/e/ed/Brenzcatechin.svg/120px-Brenzcatechin.svg.png">
            <a:hlinkClick r:id="rId7" tooltip="Pyrocatechol"/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165" y="4260655"/>
            <a:ext cx="1845079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022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2051720" y="260648"/>
            <a:ext cx="5184576" cy="93610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Physical state</a:t>
            </a:r>
            <a:endParaRPr lang="ar-SA" sz="24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127780"/>
              </p:ext>
            </p:extLst>
          </p:nvPr>
        </p:nvGraphicFramePr>
        <p:xfrm>
          <a:off x="251520" y="1844825"/>
          <a:ext cx="8568952" cy="439248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78290"/>
                <a:gridCol w="2241278"/>
                <a:gridCol w="2253676"/>
                <a:gridCol w="1295708"/>
              </a:tblGrid>
              <a:tr h="82359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catechol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resorcinol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phenol</a:t>
                      </a:r>
                      <a:endParaRPr lang="ar-SA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933403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Solid 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state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1702089"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Gray fine powder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Puffy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flaky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White crystal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color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933403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Phenolic odor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odor</a:t>
                      </a:r>
                      <a:endParaRPr lang="ar-SA" sz="28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05064"/>
            <a:ext cx="1656184" cy="13681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20215"/>
            <a:ext cx="1689918" cy="15121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81743"/>
            <a:ext cx="1461120" cy="13891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964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835696" y="188640"/>
            <a:ext cx="5904656" cy="122413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Ignition test</a:t>
            </a:r>
            <a:endParaRPr lang="ar-SA" sz="24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342442"/>
              </p:ext>
            </p:extLst>
          </p:nvPr>
        </p:nvGraphicFramePr>
        <p:xfrm>
          <a:off x="395536" y="2204867"/>
          <a:ext cx="8352928" cy="4032442"/>
        </p:xfrm>
        <a:graphic>
          <a:graphicData uri="http://schemas.openxmlformats.org/drawingml/2006/table">
            <a:tbl>
              <a:tblPr rtl="1"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{BC89EF96-8CEA-46FF-86C4-4CE0E7609802}</a:tableStyleId>
              </a:tblPr>
              <a:tblGrid>
                <a:gridCol w="2088232"/>
                <a:gridCol w="2088232"/>
                <a:gridCol w="1538408"/>
                <a:gridCol w="2638056"/>
              </a:tblGrid>
              <a:tr h="45823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catechol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resorcinol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phenol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>
                          <a:solidFill>
                            <a:schemeClr val="bg1"/>
                          </a:solidFill>
                        </a:ln>
                        <a:effectLst>
                          <a:reflection blurRad="6350" stA="50000" endA="300" endPos="50000" dist="29997" dir="5400000" sy="-100000" algn="bl" rotWithShape="0"/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5823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inflammability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5823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Calibri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Calibri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luminous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5823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√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smoky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824818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melting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err="1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Apperance</a:t>
                      </a:r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change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58232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Color change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58232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change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Odor change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58232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residue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residue</a:t>
                      </a:r>
                      <a:endParaRPr lang="ar-SA" sz="2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212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1835696" y="692696"/>
            <a:ext cx="5472608" cy="1512168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solubility</a:t>
            </a:r>
            <a:endParaRPr lang="ar-SA" sz="24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83568" y="3356992"/>
            <a:ext cx="7776864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All soluble in water  and they can convert the blue litmus paper to red that means All acids→ acidic by 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Na</a:t>
            </a:r>
            <a:r>
              <a:rPr lang="en-US" sz="16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CO</a:t>
            </a:r>
            <a:r>
              <a:rPr lang="en-US" sz="16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3</a:t>
            </a:r>
          </a:p>
          <a:p>
            <a:pPr algn="l" rtl="0"/>
            <a:endParaRPr lang="en-US" sz="16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*</a:t>
            </a: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 all neutral</a:t>
            </a:r>
            <a:endParaRPr lang="ar-SA" sz="2800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852" y="4741987"/>
            <a:ext cx="2506761" cy="17182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1000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404664"/>
            <a:ext cx="3312368" cy="523220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 rtl="0"/>
            <a:r>
              <a:rPr lang="en-U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ndalus" pitchFamily="18" charset="-78"/>
                <a:cs typeface="Andalus" pitchFamily="18" charset="-78"/>
              </a:rPr>
              <a:t>Preliminary test</a:t>
            </a:r>
            <a:endParaRPr lang="ar-SA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257976"/>
              </p:ext>
            </p:extLst>
          </p:nvPr>
        </p:nvGraphicFramePr>
        <p:xfrm>
          <a:off x="467544" y="1196752"/>
          <a:ext cx="8214166" cy="5212080"/>
        </p:xfrm>
        <a:graphic>
          <a:graphicData uri="http://schemas.openxmlformats.org/drawingml/2006/table">
            <a:tbl>
              <a:tblPr rtl="1" firstRow="1" bandRow="1">
                <a:tableStyleId>{3B4B98B0-60AC-42C2-AFA5-B58CD77FA1E5}</a:tableStyleId>
              </a:tblPr>
              <a:tblGrid>
                <a:gridCol w="1565620"/>
                <a:gridCol w="191375"/>
                <a:gridCol w="1318385"/>
                <a:gridCol w="1691928"/>
                <a:gridCol w="1623256"/>
                <a:gridCol w="1823602"/>
              </a:tblGrid>
              <a:tr h="454103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catechol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resorcinol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phenol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454103">
                <a:tc gridSpan="3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 reaction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Phenolic odor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cold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Soda lime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54103">
                <a:tc gridSpan="3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Phenolic odor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Not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done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hot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454103">
                <a:tc rowSpan="2" gridSpan="4">
                  <a:txBody>
                    <a:bodyPr/>
                    <a:lstStyle/>
                    <a:p>
                      <a:pPr algn="l" rtl="0"/>
                      <a:endParaRPr lang="en-US" sz="2400" dirty="0" smtClean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No 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rection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cold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30%NaOH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06329">
                <a:tc gridSpan="4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hot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119706">
                <a:tc gridSpan="2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Green color and rapidly dark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Blue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or violet color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cold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Fecl3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54103">
                <a:tc gridSpan="4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Not done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hot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454103">
                <a:tc rowSpan="2" gridSpan="4">
                  <a:txBody>
                    <a:bodyPr/>
                    <a:lstStyle/>
                    <a:p>
                      <a:pPr algn="l" rtl="0"/>
                      <a:endParaRPr lang="en-US" sz="2400" dirty="0" smtClean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No 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recion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cold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Conc. H2so4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54103">
                <a:tc gridSpan="4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On hot</a:t>
                      </a:r>
                      <a:endParaRPr lang="ar-SA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689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419872" y="692696"/>
            <a:ext cx="201622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General test</a:t>
            </a:r>
            <a:endParaRPr lang="ar-SA" sz="28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95536" y="1763524"/>
            <a:ext cx="3168352" cy="73866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Azo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dye formation test</a:t>
            </a:r>
            <a:r>
              <a:rPr lang="en-US" dirty="0" smtClean="0"/>
              <a:t>:</a:t>
            </a:r>
          </a:p>
          <a:p>
            <a:pPr algn="l" rtl="0"/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11560" y="2889810"/>
            <a:ext cx="367240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1 drop aniline +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dil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Hcl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+NaNO</a:t>
            </a: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→Pale yellow color( 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unstable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diazonum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salt* )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510020" y="2935976"/>
            <a:ext cx="34563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PHENOLS +10%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979712" y="4293096"/>
            <a:ext cx="511256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Add 2 on 1 gradually  </a:t>
            </a:r>
            <a:r>
              <a:rPr lang="en-US" sz="2400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phenol and resorcinol will give red orang dye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but </a:t>
            </a:r>
            <a:r>
              <a:rPr lang="en-US" sz="24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catechol give dark purple color</a:t>
            </a:r>
            <a:endParaRPr lang="ar-SA" sz="2400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37" y="4090138"/>
            <a:ext cx="1743075" cy="22412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25487"/>
            <a:ext cx="1728192" cy="22598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80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51520" y="1772816"/>
            <a:ext cx="864096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Phenols +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phthaline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anhydride + Conc. H2SO4 heat until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fussion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then pour to beaker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containning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10%NaOH to give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-pink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coclr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with phenol due to phenol </a:t>
            </a:r>
            <a:r>
              <a:rPr lang="en-US" sz="2400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phthaline</a:t>
            </a: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indicator.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-green fluorescence with resorcinol.*</a:t>
            </a:r>
          </a:p>
          <a:p>
            <a:pPr algn="l" rtl="0"/>
            <a:endParaRPr lang="en-US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-blue color with catechol due to alizarin indicator formation </a:t>
            </a:r>
            <a:endParaRPr lang="ar-SA" sz="2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2195736" y="260648"/>
            <a:ext cx="4248472" cy="108012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Specific</a:t>
            </a:r>
            <a:r>
              <a:rPr lang="en-US" sz="24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test</a:t>
            </a:r>
            <a:endParaRPr lang="ar-SA" sz="24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034" y="2564904"/>
            <a:ext cx="1464940" cy="16856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07705"/>
            <a:ext cx="1656184" cy="14905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034" y="5103416"/>
            <a:ext cx="1394962" cy="17464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85010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256</Words>
  <Application>Microsoft Office PowerPoint</Application>
  <PresentationFormat>عرض على الشاشة (3:4)‏</PresentationFormat>
  <Paragraphs>93</Paragraphs>
  <Slides>8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35</cp:revision>
  <dcterms:created xsi:type="dcterms:W3CDTF">2011-09-29T22:07:14Z</dcterms:created>
  <dcterms:modified xsi:type="dcterms:W3CDTF">2011-10-01T06:58:16Z</dcterms:modified>
</cp:coreProperties>
</file>