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7" r:id="rId2"/>
    <p:sldId id="28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5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830F90-F20F-4650-B701-5690CE28B8AB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14274B-D318-4475-82D8-68F0BEE4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833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F74D2B5-468A-4855-8C72-F0D1A40E12B0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1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04B9766-7344-4BB9-A17B-100FAEE6DA4C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16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8A220F-CED2-497B-B6AD-F2A665F958E1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21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5DDDACE-67CB-451B-B586-33541687D797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25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86A8E21-AA43-4CDC-8273-9822F1C1CBF4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27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9E8CB87-8BD5-4558-BBCA-78D31BBA03CC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28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1A6E995-A99D-4B81-8C7F-F1DE33E39B6D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29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E435EB5-C47F-4EFB-BB81-CF724ABFEBC8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3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8B0CCF7-9B10-4624-BAB5-474F83304D89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5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8D35387-2A97-4F41-8F88-90431A8D7415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6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C059903-4FCE-4191-B207-2D3ADBBAD117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8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956B3CF-58FF-4146-8BB2-6D9D5EB2105D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11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9D19F1B-D8BE-4065-AF02-F5E6D599A9C2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12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DAF44BA-7146-4936-99A9-C04AC94917E0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13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43B33AD-9179-404B-B905-779C31D5F44B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14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502F5-3433-4B0F-9152-69BCE95EA47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2C09-3B22-4620-BCC6-7842002A0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928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502F5-3433-4B0F-9152-69BCE95EA47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2C09-3B22-4620-BCC6-7842002A0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436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502F5-3433-4B0F-9152-69BCE95EA47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2C09-3B22-4620-BCC6-7842002A0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529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عنوان ومخطط أو مخطط هيكل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ـ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ar-SA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6C73D-04C3-4875-9F7D-7C1B43A8051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102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502F5-3433-4B0F-9152-69BCE95EA47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2C09-3B22-4620-BCC6-7842002A0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605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502F5-3433-4B0F-9152-69BCE95EA47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2C09-3B22-4620-BCC6-7842002A0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22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502F5-3433-4B0F-9152-69BCE95EA47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2C09-3B22-4620-BCC6-7842002A0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995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502F5-3433-4B0F-9152-69BCE95EA47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2C09-3B22-4620-BCC6-7842002A0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36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502F5-3433-4B0F-9152-69BCE95EA47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2C09-3B22-4620-BCC6-7842002A0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875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502F5-3433-4B0F-9152-69BCE95EA47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2C09-3B22-4620-BCC6-7842002A0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704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502F5-3433-4B0F-9152-69BCE95EA47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2C09-3B22-4620-BCC6-7842002A0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461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502F5-3433-4B0F-9152-69BCE95EA47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F2C09-3B22-4620-BCC6-7842002A0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328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502F5-3433-4B0F-9152-69BCE95EA47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F2C09-3B22-4620-BCC6-7842002A0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886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hyperlink" Target="../My%20Documents/Downloads/Activation%20of%20a%20Neuron.flv" TargetMode="Externa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5.emf"/><Relationship Id="rId4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Neurons" TargetMode="External"/><Relationship Id="rId3" Type="http://schemas.openxmlformats.org/officeDocument/2006/relationships/hyperlink" Target="http://en.wikipedia.org/wiki/Neuron" TargetMode="External"/><Relationship Id="rId7" Type="http://schemas.openxmlformats.org/officeDocument/2006/relationships/hyperlink" Target="http://en.wikipedia.org/wiki/Motoneuron" TargetMode="External"/><Relationship Id="rId2" Type="http://schemas.openxmlformats.org/officeDocument/2006/relationships/hyperlink" Target="http://en.wikipedia.org/wiki/Sensory_neur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Central_nervous_system" TargetMode="External"/><Relationship Id="rId5" Type="http://schemas.openxmlformats.org/officeDocument/2006/relationships/hyperlink" Target="http://en.wikipedia.org/wiki/Receptor_(biochemistry)" TargetMode="External"/><Relationship Id="rId10" Type="http://schemas.openxmlformats.org/officeDocument/2006/relationships/hyperlink" Target="http://en.wikipedia.org/wiki/Gland" TargetMode="External"/><Relationship Id="rId4" Type="http://schemas.openxmlformats.org/officeDocument/2006/relationships/hyperlink" Target="http://en.wikipedia.org/wiki/Action_potential" TargetMode="External"/><Relationship Id="rId9" Type="http://schemas.openxmlformats.org/officeDocument/2006/relationships/hyperlink" Target="http://en.wikipedia.org/wiki/Muscle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Homeostasi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../My%20Documents/Downloads/Neurons%20and%20How%20They%20Work.flv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0590EBB-E64E-4715-9C71-A7BE2A8F5776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1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09600" y="2133600"/>
            <a:ext cx="1981200" cy="609600"/>
          </a:xfrm>
          <a:prstGeom prst="rect">
            <a:avLst/>
          </a:prstGeom>
          <a:solidFill>
            <a:srgbClr val="FFCC66"/>
          </a:soli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CC66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762000" y="2133600"/>
            <a:ext cx="2133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0" eaLnBrk="1" hangingPunct="1">
              <a:spcBef>
                <a:spcPct val="50000"/>
              </a:spcBef>
            </a:pPr>
            <a:r>
              <a:rPr lang="en-GB" sz="3200" dirty="0">
                <a:latin typeface="Times New Roman" pitchFamily="18" charset="0"/>
              </a:rPr>
              <a:t>PHL. 313 </a:t>
            </a:r>
            <a:endParaRPr lang="en-US" sz="3200" dirty="0">
              <a:latin typeface="Times New Roman" pitchFamily="18" charset="0"/>
            </a:endParaRPr>
          </a:p>
        </p:txBody>
      </p:sp>
      <p:pic>
        <p:nvPicPr>
          <p:cNvPr id="3077" name="Picture 4" descr="Cover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04800"/>
            <a:ext cx="54610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00" y="38100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Dr. </a:t>
            </a:r>
            <a:r>
              <a:rPr lang="en-US" sz="2800" dirty="0" err="1" smtClean="0"/>
              <a:t>Khairy</a:t>
            </a:r>
            <a:r>
              <a:rPr lang="en-US" sz="2800" dirty="0" smtClean="0"/>
              <a:t> </a:t>
            </a:r>
            <a:r>
              <a:rPr lang="en-US" sz="2800" dirty="0" err="1" smtClean="0"/>
              <a:t>Zoheir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2560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800" b="1" dirty="0" smtClean="0"/>
              <a:t>1- Cholinergic</a:t>
            </a:r>
            <a:r>
              <a:rPr lang="en-US" sz="4800" dirty="0" smtClean="0"/>
              <a:t> transmitter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sz="3600" smtClean="0"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000" smtClean="0">
                <a:cs typeface="Arial" charset="0"/>
              </a:rPr>
              <a:t>It means </a:t>
            </a:r>
            <a:r>
              <a:rPr lang="en-US" sz="2000" i="1" smtClean="0">
                <a:cs typeface="Arial" charset="0"/>
              </a:rPr>
              <a:t>related to the neurotransmitter </a:t>
            </a:r>
            <a:r>
              <a:rPr lang="en-US" sz="2000" b="1" i="1" u="sng" smtClean="0">
                <a:cs typeface="Arial" charset="0"/>
              </a:rPr>
              <a:t>Acetylcholine.</a:t>
            </a:r>
          </a:p>
          <a:p>
            <a:pPr>
              <a:lnSpc>
                <a:spcPct val="90000"/>
              </a:lnSpc>
            </a:pPr>
            <a:r>
              <a:rPr lang="en-US" sz="2000" i="1" smtClean="0">
                <a:cs typeface="Arial" charset="0"/>
              </a:rPr>
              <a:t>The parasympathetic nervous system  </a:t>
            </a:r>
            <a:r>
              <a:rPr lang="en-US" sz="2000" smtClean="0">
                <a:cs typeface="Arial" charset="0"/>
              </a:rPr>
              <a:t>is entirely cholinergic. Neuromuscular junctions, preganglionic neurons of the sympathetic nervous system, and the sweat glands </a:t>
            </a:r>
          </a:p>
          <a:p>
            <a:pPr>
              <a:lnSpc>
                <a:spcPct val="90000"/>
              </a:lnSpc>
            </a:pPr>
            <a:endParaRPr lang="en-US" smtClean="0">
              <a:cs typeface="Arial" charset="0"/>
            </a:endParaRPr>
          </a:p>
        </p:txBody>
      </p:sp>
      <p:sp>
        <p:nvSpPr>
          <p:cNvPr id="12292" name="عنصر نائب لرقم الشريحة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B0C515-11DD-4600-AD8F-9F45DFB61253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10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5180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13FD862-D504-4384-8EBC-724FAAA0071F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11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13315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Bitmap Image" r:id="rId4" imgW="7609524" imgH="5001323" progId="Paint.Picture">
                  <p:embed/>
                </p:oleObj>
              </mc:Choice>
              <mc:Fallback>
                <p:oleObj name="Bitmap Image" r:id="rId4" imgW="7609524" imgH="5001323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6" name="Rectangle 3">
            <a:hlinkClick r:id="rId6" action="ppaction://hlinkfile"/>
          </p:cNvPr>
          <p:cNvSpPr>
            <a:spLocks noChangeArrowheads="1"/>
          </p:cNvSpPr>
          <p:nvPr/>
        </p:nvSpPr>
        <p:spPr bwMode="auto">
          <a:xfrm>
            <a:off x="990600" y="533400"/>
            <a:ext cx="2209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144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990FFEB-6352-4256-B855-41B8ED7A067F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12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1219200" y="304800"/>
            <a:ext cx="6629400" cy="609600"/>
          </a:xfrm>
          <a:prstGeom prst="rect">
            <a:avLst/>
          </a:prstGeom>
          <a:solidFill>
            <a:schemeClr val="folHlink"/>
          </a:soli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14340" name="Rectangle 2"/>
          <p:cNvSpPr>
            <a:spLocks noChangeArrowheads="1"/>
          </p:cNvSpPr>
          <p:nvPr/>
        </p:nvSpPr>
        <p:spPr bwMode="auto">
          <a:xfrm>
            <a:off x="152400" y="0"/>
            <a:ext cx="8610600" cy="380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rtl="0"/>
            <a:endParaRPr lang="en-GB" sz="2400" b="1"/>
          </a:p>
          <a:p>
            <a:pPr algn="ctr" rtl="0"/>
            <a:r>
              <a:rPr lang="en-US" sz="2800" b="1"/>
              <a:t>Definition of Agonist and Antagonist</a:t>
            </a:r>
            <a:endParaRPr lang="en-GB" sz="2800" b="1"/>
          </a:p>
          <a:p>
            <a:pPr algn="ctr" rtl="0"/>
            <a:endParaRPr lang="en-GB" sz="2400" b="1"/>
          </a:p>
          <a:p>
            <a:pPr algn="ctr" rtl="0"/>
            <a:endParaRPr lang="en-GB" sz="2400" b="1"/>
          </a:p>
          <a:p>
            <a:pPr rtl="0"/>
            <a:r>
              <a:rPr lang="en-US" sz="2400">
                <a:solidFill>
                  <a:srgbClr val="FF0000"/>
                </a:solidFill>
              </a:rPr>
              <a:t>Agonist</a:t>
            </a:r>
            <a:r>
              <a:rPr lang="en-US" sz="2400"/>
              <a:t>: A structural analog that is capable of stimulating a biological response</a:t>
            </a:r>
            <a:r>
              <a:rPr lang="en-GB" sz="2400"/>
              <a:t>.</a:t>
            </a:r>
          </a:p>
          <a:p>
            <a:pPr rtl="0"/>
            <a:endParaRPr lang="en-US" sz="2400"/>
          </a:p>
          <a:p>
            <a:pPr rtl="0"/>
            <a:r>
              <a:rPr lang="en-US" sz="2400">
                <a:solidFill>
                  <a:schemeClr val="accent2"/>
                </a:solidFill>
              </a:rPr>
              <a:t>Antagonist</a:t>
            </a:r>
            <a:r>
              <a:rPr lang="en-US" sz="2400"/>
              <a:t>: A receptor-specific blocker </a:t>
            </a:r>
            <a:endParaRPr lang="en-GB" sz="2400"/>
          </a:p>
          <a:p>
            <a:pPr rtl="0"/>
            <a:r>
              <a:rPr lang="en-US" sz="2400"/>
              <a:t>(e.g., enzyme inhibitor) or a physiologic agent (e.g., hormone), that prevents the action of another molecule.</a:t>
            </a:r>
          </a:p>
        </p:txBody>
      </p:sp>
    </p:spTree>
    <p:extLst>
      <p:ext uri="{BB962C8B-B14F-4D97-AF65-F5344CB8AC3E}">
        <p14:creationId xmlns:p14="http://schemas.microsoft.com/office/powerpoint/2010/main" val="46543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FBF39D9-2821-4729-B0FD-91DADD2F7B9D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13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15363" name="Object 2"/>
          <p:cNvGraphicFramePr>
            <a:graphicFrameLocks noChangeAspect="1"/>
          </p:cNvGraphicFramePr>
          <p:nvPr/>
        </p:nvGraphicFramePr>
        <p:xfrm>
          <a:off x="228600" y="228600"/>
          <a:ext cx="8686800" cy="640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Bitmap Image" r:id="rId4" imgW="7659169" imgH="5106113" progId="Paint.Picture">
                  <p:embed/>
                </p:oleObj>
              </mc:Choice>
              <mc:Fallback>
                <p:oleObj name="Bitmap Image" r:id="rId4" imgW="7659169" imgH="5106113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28600"/>
                        <a:ext cx="8686800" cy="640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866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38563A0-9C9D-4B2E-8DF9-EB4466F5C3A6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14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3048000" y="381000"/>
            <a:ext cx="2895600" cy="685800"/>
          </a:xfrm>
          <a:prstGeom prst="rect">
            <a:avLst/>
          </a:prstGeom>
          <a:solidFill>
            <a:schemeClr val="folHlink"/>
          </a:soli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16388" name="Rectangle 2"/>
          <p:cNvSpPr>
            <a:spLocks noChangeArrowheads="1"/>
          </p:cNvSpPr>
          <p:nvPr/>
        </p:nvSpPr>
        <p:spPr bwMode="auto">
          <a:xfrm>
            <a:off x="3124200" y="457200"/>
            <a:ext cx="27559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800" b="1"/>
              <a:t>Mode of Action</a:t>
            </a:r>
          </a:p>
        </p:txBody>
      </p:sp>
      <p:sp>
        <p:nvSpPr>
          <p:cNvPr id="16389" name="Rectangle 3"/>
          <p:cNvSpPr>
            <a:spLocks noChangeArrowheads="1"/>
          </p:cNvSpPr>
          <p:nvPr/>
        </p:nvSpPr>
        <p:spPr bwMode="auto">
          <a:xfrm>
            <a:off x="152400" y="1447800"/>
            <a:ext cx="89916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r>
              <a:rPr lang="en-US" sz="2400">
                <a:solidFill>
                  <a:schemeClr val="accent2"/>
                </a:solidFill>
              </a:rPr>
              <a:t>Direct-acting</a:t>
            </a:r>
            <a:r>
              <a:rPr lang="en-US" sz="2400"/>
              <a:t>: Molecule that physically binds to the target for its effect.</a:t>
            </a:r>
          </a:p>
          <a:p>
            <a:pPr rtl="0">
              <a:spcBef>
                <a:spcPct val="50000"/>
              </a:spcBef>
            </a:pPr>
            <a:r>
              <a:rPr lang="en-US" sz="2400"/>
              <a:t>Example: ACh activates cholinergic receptors.</a:t>
            </a:r>
            <a:endParaRPr lang="en-GB" sz="2400">
              <a:solidFill>
                <a:srgbClr val="FF0000"/>
              </a:solidFill>
            </a:endParaRPr>
          </a:p>
          <a:p>
            <a:pPr rtl="0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Indirect-acting</a:t>
            </a:r>
            <a:r>
              <a:rPr lang="en-US" sz="2400"/>
              <a:t>: Molecule that exerts effect on the target by interacting with</a:t>
            </a:r>
            <a:r>
              <a:rPr lang="en-GB" sz="2400"/>
              <a:t> </a:t>
            </a:r>
            <a:r>
              <a:rPr lang="en-US" sz="2400"/>
              <a:t>another molecule.</a:t>
            </a:r>
          </a:p>
          <a:p>
            <a:pPr rtl="0">
              <a:spcBef>
                <a:spcPct val="50000"/>
              </a:spcBef>
            </a:pPr>
            <a:r>
              <a:rPr lang="en-US" sz="2400"/>
              <a:t>Example:neostigmine blocks AchE, causing Ach accumulation.</a:t>
            </a:r>
          </a:p>
        </p:txBody>
      </p:sp>
    </p:spTree>
    <p:extLst>
      <p:ext uri="{BB962C8B-B14F-4D97-AF65-F5344CB8AC3E}">
        <p14:creationId xmlns:p14="http://schemas.microsoft.com/office/powerpoint/2010/main" val="232813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  <a:solidFill>
            <a:schemeClr val="folHlink">
              <a:alpha val="76077"/>
            </a:schemeClr>
          </a:solidFill>
          <a:ln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Imprint MT Shadow" pitchFamily="82" charset="0"/>
              </a:rPr>
              <a:t>Acetylcholine (ACh) 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305800" cy="4876800"/>
          </a:xfrm>
        </p:spPr>
        <p:txBody>
          <a:bodyPr/>
          <a:lstStyle/>
          <a:p>
            <a:r>
              <a:rPr lang="en-US" smtClean="0">
                <a:cs typeface="Arial" charset="0"/>
              </a:rPr>
              <a:t>Cholinergic neurotransmitter.</a:t>
            </a:r>
          </a:p>
          <a:p>
            <a:r>
              <a:rPr lang="en-US" smtClean="0">
                <a:cs typeface="Arial" charset="0"/>
              </a:rPr>
              <a:t>Parasympathomimetic.</a:t>
            </a:r>
          </a:p>
          <a:p>
            <a:r>
              <a:rPr lang="en-US" smtClean="0">
                <a:cs typeface="Arial" charset="0"/>
              </a:rPr>
              <a:t>Muscarinic action.(M3)</a:t>
            </a:r>
          </a:p>
          <a:p>
            <a:pPr>
              <a:buFontTx/>
              <a:buNone/>
            </a:pPr>
            <a:endParaRPr lang="en-US" sz="2800" smtClean="0">
              <a:cs typeface="Arial" charset="0"/>
            </a:endParaRPr>
          </a:p>
          <a:p>
            <a:pPr>
              <a:buClr>
                <a:schemeClr val="folHlink"/>
              </a:buClr>
              <a:buFont typeface="Wingdings" pitchFamily="2" charset="2"/>
              <a:buChar char="v"/>
            </a:pPr>
            <a:r>
              <a:rPr lang="en-US" u="sng" smtClean="0">
                <a:solidFill>
                  <a:schemeClr val="folHlink"/>
                </a:solidFill>
                <a:cs typeface="Arial" charset="0"/>
              </a:rPr>
              <a:t>Sites of release:</a:t>
            </a:r>
            <a:endParaRPr lang="ar-SA" u="sng" smtClean="0">
              <a:solidFill>
                <a:schemeClr val="folHlink"/>
              </a:solidFill>
            </a:endParaRP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400" smtClean="0">
                <a:solidFill>
                  <a:schemeClr val="tx2"/>
                </a:solidFill>
                <a:cs typeface="Arial" charset="0"/>
              </a:rPr>
              <a:t>Preganglionic synapses of both sympathetic and parasympathetic ganglia.</a:t>
            </a: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400" smtClean="0">
                <a:solidFill>
                  <a:schemeClr val="tx2"/>
                </a:solidFill>
                <a:cs typeface="Arial" charset="0"/>
              </a:rPr>
              <a:t>Parasympathetic postganglionic neuroeffector junctions.</a:t>
            </a: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400" smtClean="0">
                <a:solidFill>
                  <a:schemeClr val="tx2"/>
                </a:solidFill>
                <a:cs typeface="Arial" charset="0"/>
              </a:rPr>
              <a:t>All somatic motor end-plates on skeletal muscles.</a:t>
            </a:r>
          </a:p>
          <a:p>
            <a:endParaRPr lang="en-US" sz="360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71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5BB61E-560B-4292-A417-AA3C046845CC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16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18435" name="Object 2"/>
          <p:cNvGraphicFramePr>
            <a:graphicFrameLocks noChangeAspect="1"/>
          </p:cNvGraphicFramePr>
          <p:nvPr/>
        </p:nvGraphicFramePr>
        <p:xfrm>
          <a:off x="0" y="228600"/>
          <a:ext cx="9144000" cy="662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Bitmap Image" r:id="rId4" imgW="8752381" imgH="5800000" progId="Paint.Picture">
                  <p:embed/>
                </p:oleObj>
              </mc:Choice>
              <mc:Fallback>
                <p:oleObj name="Bitmap Image" r:id="rId4" imgW="8752381" imgH="580000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28600"/>
                        <a:ext cx="9144000" cy="662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9123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smtClean="0"/>
              <a:t>Muscarinic Autonomic Effects of Ach	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cs typeface="Arial" charset="0"/>
              </a:rPr>
              <a:t>Affect on gatsrtointestinal tract (GIT) as follow</a:t>
            </a:r>
          </a:p>
          <a:p>
            <a:r>
              <a:rPr lang="en-US" smtClean="0">
                <a:cs typeface="Arial" charset="0"/>
              </a:rPr>
              <a:t>1- Motility (Increase contraction)</a:t>
            </a:r>
          </a:p>
          <a:p>
            <a:r>
              <a:rPr lang="en-US" smtClean="0">
                <a:cs typeface="Arial" charset="0"/>
              </a:rPr>
              <a:t>2- Secretion (increase)</a:t>
            </a:r>
          </a:p>
          <a:p>
            <a:r>
              <a:rPr lang="en-US" smtClean="0">
                <a:cs typeface="Arial" charset="0"/>
              </a:rPr>
              <a:t>3- Sphincters (relaxation)</a:t>
            </a:r>
          </a:p>
        </p:txBody>
      </p:sp>
      <p:sp>
        <p:nvSpPr>
          <p:cNvPr id="19460" name="عنصر نائب لرقم الشريحة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6B611C1-E97D-4B5A-B5DF-6CBE2B56C645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17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6749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smtClean="0">
                <a:solidFill>
                  <a:srgbClr val="FF0000"/>
                </a:solidFill>
              </a:rPr>
              <a:t>Muscarinic Actions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>
                <a:solidFill>
                  <a:srgbClr val="000000"/>
                </a:solidFill>
                <a:cs typeface="Arial" charset="0"/>
              </a:rPr>
              <a:t>The </a:t>
            </a:r>
            <a:r>
              <a:rPr lang="en-US" b="1" smtClean="0">
                <a:solidFill>
                  <a:srgbClr val="FF0000"/>
                </a:solidFill>
                <a:cs typeface="Arial" charset="0"/>
              </a:rPr>
              <a:t>“Muscarinic Actions” </a:t>
            </a:r>
            <a:r>
              <a:rPr lang="en-US" b="1" smtClean="0">
                <a:solidFill>
                  <a:srgbClr val="000000"/>
                </a:solidFill>
                <a:cs typeface="Arial" charset="0"/>
              </a:rPr>
              <a:t>-- Similar to those of</a:t>
            </a:r>
            <a:r>
              <a:rPr lang="en-GB" b="1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b="1" smtClean="0">
                <a:solidFill>
                  <a:srgbClr val="000000"/>
                </a:solidFill>
                <a:cs typeface="Arial" charset="0"/>
              </a:rPr>
              <a:t>parasympathetic stimulation</a:t>
            </a:r>
            <a:endParaRPr lang="en-GB" b="1" smtClean="0">
              <a:solidFill>
                <a:srgbClr val="000000"/>
              </a:solidFill>
              <a:cs typeface="Arial" charset="0"/>
            </a:endParaRPr>
          </a:p>
          <a:p>
            <a:endParaRPr lang="en-US" b="1" smtClean="0">
              <a:solidFill>
                <a:srgbClr val="000000"/>
              </a:solidFill>
              <a:cs typeface="Arial" charset="0"/>
            </a:endParaRPr>
          </a:p>
          <a:p>
            <a:r>
              <a:rPr lang="ar-SA" b="1" smtClean="0">
                <a:solidFill>
                  <a:srgbClr val="000000"/>
                </a:solidFill>
              </a:rPr>
              <a:t>• </a:t>
            </a:r>
            <a:r>
              <a:rPr lang="en-US" b="1" smtClean="0">
                <a:solidFill>
                  <a:srgbClr val="000000"/>
                </a:solidFill>
                <a:cs typeface="Arial" charset="0"/>
              </a:rPr>
              <a:t>(M1): CNS, PNS, gastric parietal cells </a:t>
            </a:r>
            <a:endParaRPr lang="en-GB" b="1" smtClean="0">
              <a:solidFill>
                <a:srgbClr val="000000"/>
              </a:solidFill>
              <a:cs typeface="Arial" charset="0"/>
            </a:endParaRPr>
          </a:p>
          <a:p>
            <a:r>
              <a:rPr lang="ar-SA" b="1" smtClean="0">
                <a:solidFill>
                  <a:srgbClr val="000000"/>
                </a:solidFill>
              </a:rPr>
              <a:t>• </a:t>
            </a:r>
            <a:r>
              <a:rPr lang="en-US" b="1" smtClean="0">
                <a:solidFill>
                  <a:srgbClr val="000000"/>
                </a:solidFill>
                <a:cs typeface="Arial" charset="0"/>
              </a:rPr>
              <a:t>(M2): conducting tissue </a:t>
            </a:r>
            <a:endParaRPr lang="en-GB" b="1" smtClean="0">
              <a:solidFill>
                <a:srgbClr val="000000"/>
              </a:solidFill>
              <a:cs typeface="Arial" charset="0"/>
            </a:endParaRPr>
          </a:p>
          <a:p>
            <a:r>
              <a:rPr lang="ar-SA" b="1" smtClean="0">
                <a:solidFill>
                  <a:srgbClr val="000000"/>
                </a:solidFill>
              </a:rPr>
              <a:t>• </a:t>
            </a:r>
            <a:r>
              <a:rPr lang="en-US" b="1" smtClean="0">
                <a:solidFill>
                  <a:srgbClr val="000000"/>
                </a:solidFill>
                <a:cs typeface="Arial" charset="0"/>
              </a:rPr>
              <a:t>(M3): exocrine glands; smooth muscle</a:t>
            </a:r>
          </a:p>
          <a:p>
            <a:endParaRPr lang="en-US" smtClean="0">
              <a:cs typeface="Arial" charset="0"/>
            </a:endParaRPr>
          </a:p>
        </p:txBody>
      </p:sp>
      <p:sp>
        <p:nvSpPr>
          <p:cNvPr id="20484" name="عنصر نائب لرقم الشريحة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FDEC1D8-684F-482F-9D8A-E84D17A18EFE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18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671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Action of acetylcholine on smooth muscle.</a:t>
            </a:r>
            <a:endParaRPr lang="en-US" dirty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>
                <a:cs typeface="Arial" charset="0"/>
              </a:rPr>
              <a:t>Contraction of smooth muscle by acetylcholine is mediated by activation of muscarinic receptors M2 and M3 subtypes.</a:t>
            </a:r>
          </a:p>
          <a:p>
            <a:r>
              <a:rPr lang="en-US" sz="2400" b="1" smtClean="0">
                <a:cs typeface="Arial" charset="0"/>
              </a:rPr>
              <a:t>Acetylcholine</a:t>
            </a:r>
            <a:r>
              <a:rPr lang="en-US" sz="2400" smtClean="0">
                <a:cs typeface="Arial" charset="0"/>
              </a:rPr>
              <a:t> (ACh) has virtually no systemic therapeutic applications because its actions are diffuse, and its hydrolysis, catalyzed by both acetylcholinesterase (AChE) and plasma butyrylcholinesterase, is rapid.</a:t>
            </a:r>
            <a:endParaRPr lang="ar-SA" sz="240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7F246A-D73B-4441-8A96-4F797D7ED668}" type="slidenum">
              <a:rPr lang="ar-SA">
                <a:latin typeface="Arial" charset="0"/>
                <a:cs typeface="Arial" charset="0"/>
              </a:rPr>
              <a:pPr/>
              <a:t>19</a:t>
            </a:fld>
            <a:endParaRPr 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113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990600"/>
            <a:ext cx="800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Lab.1</a:t>
            </a:r>
          </a:p>
          <a:p>
            <a:r>
              <a:rPr lang="en-US" sz="3600" dirty="0" smtClean="0"/>
              <a:t>INTRODUCTION TO </a:t>
            </a:r>
            <a:r>
              <a:rPr lang="en-US" sz="3600" smtClean="0"/>
              <a:t>NS PHARMACOLOGY </a:t>
            </a:r>
            <a:r>
              <a:rPr lang="en-US" sz="3600" dirty="0" smtClean="0"/>
              <a:t>and </a:t>
            </a:r>
            <a:r>
              <a:rPr lang="en-US" sz="3600" smtClean="0"/>
              <a:t>DOSE- RESPONSE </a:t>
            </a:r>
            <a:r>
              <a:rPr lang="en-US" sz="3600" dirty="0" smtClean="0"/>
              <a:t>CURVE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81957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smtClean="0"/>
              <a:t/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endParaRPr lang="en-US" sz="28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 rtlCol="0">
            <a:normAutofit lnSpcReduction="10000"/>
          </a:bodyPr>
          <a:lstStyle/>
          <a:p>
            <a:pPr algn="ctr" fontAlgn="auto">
              <a:spcAft>
                <a:spcPts val="0"/>
              </a:spcAft>
              <a:buFontTx/>
              <a:buNone/>
              <a:defRPr/>
            </a:pPr>
            <a:endParaRPr lang="en-US" sz="48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Imprint MT Shadow" pitchFamily="82" charset="0"/>
            </a:endParaRPr>
          </a:p>
          <a:p>
            <a:pPr algn="ctr" fontAlgn="auto">
              <a:spcAft>
                <a:spcPts val="0"/>
              </a:spcAft>
              <a:buFontTx/>
              <a:buNone/>
              <a:defRPr/>
            </a:pPr>
            <a:r>
              <a:rPr lang="en-US" sz="4800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Imprint MT Shadow" pitchFamily="82" charset="0"/>
              </a:rPr>
              <a:t>Dose-Response Curve</a:t>
            </a:r>
            <a:r>
              <a:rPr lang="ar-SA" sz="4800" u="sng" dirty="0" smtClean="0">
                <a:latin typeface="Imprint MT Shadow" pitchFamily="82" charset="0"/>
              </a:rPr>
              <a:t/>
            </a:r>
            <a:br>
              <a:rPr lang="ar-SA" sz="4800" u="sng" dirty="0" smtClean="0">
                <a:latin typeface="Imprint MT Shadow" pitchFamily="82" charset="0"/>
              </a:rPr>
            </a:br>
            <a:endParaRPr lang="en-US" sz="4800" u="sng" dirty="0" smtClean="0">
              <a:latin typeface="Imprint MT Shadow" pitchFamily="82" charset="0"/>
            </a:endParaRPr>
          </a:p>
          <a:p>
            <a:pPr algn="ctr" fontAlgn="auto">
              <a:spcAft>
                <a:spcPts val="0"/>
              </a:spcAft>
              <a:buFontTx/>
              <a:buNone/>
              <a:defRPr/>
            </a:pPr>
            <a:endParaRPr lang="en-US" sz="4000" dirty="0" smtClean="0">
              <a:latin typeface="Imprint MT Shadow" pitchFamily="82" charset="0"/>
            </a:endParaRPr>
          </a:p>
          <a:p>
            <a:pPr algn="ctr" fontAlgn="auto">
              <a:spcAft>
                <a:spcPts val="0"/>
              </a:spcAft>
              <a:buFontTx/>
              <a:buNone/>
              <a:defRPr/>
            </a:pPr>
            <a:r>
              <a:rPr lang="en-US" sz="4000" dirty="0" smtClean="0">
                <a:latin typeface="Imprint MT Shadow" pitchFamily="82" charset="0"/>
              </a:rPr>
              <a:t/>
            </a:r>
            <a:br>
              <a:rPr lang="en-US" sz="4000" dirty="0" smtClean="0">
                <a:latin typeface="Imprint MT Shadow" pitchFamily="82" charset="0"/>
              </a:rPr>
            </a:br>
            <a:endParaRPr lang="en-US" sz="4000" dirty="0" smtClean="0">
              <a:latin typeface="Imprint MT Shadow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11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35CEA70-D0EA-47F3-9CEA-FD61514DE6C4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21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2667000" y="685800"/>
            <a:ext cx="3733800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GB" sz="3200" b="1" i="1">
                <a:latin typeface="Times New Roman" pitchFamily="18" charset="0"/>
              </a:rPr>
              <a:t>Apparatus</a:t>
            </a:r>
            <a:endParaRPr lang="en-US" sz="3200" b="1" i="1">
              <a:latin typeface="Times New Roman" pitchFamily="18" charset="0"/>
            </a:endParaRP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914400" y="2133600"/>
            <a:ext cx="2438400" cy="990600"/>
          </a:xfrm>
          <a:prstGeom prst="rect">
            <a:avLst/>
          </a:prstGeom>
          <a:solidFill>
            <a:schemeClr val="bg2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23557" name="Line 4"/>
          <p:cNvSpPr>
            <a:spLocks noChangeShapeType="1"/>
          </p:cNvSpPr>
          <p:nvPr/>
        </p:nvSpPr>
        <p:spPr bwMode="auto">
          <a:xfrm>
            <a:off x="3429000" y="25908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8" name="Oval 5"/>
          <p:cNvSpPr>
            <a:spLocks noChangeArrowheads="1"/>
          </p:cNvSpPr>
          <p:nvPr/>
        </p:nvSpPr>
        <p:spPr bwMode="auto">
          <a:xfrm>
            <a:off x="4800600" y="2514600"/>
            <a:ext cx="304800" cy="228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3559" name="Line 6"/>
          <p:cNvSpPr>
            <a:spLocks noChangeShapeType="1"/>
          </p:cNvSpPr>
          <p:nvPr/>
        </p:nvSpPr>
        <p:spPr bwMode="auto">
          <a:xfrm>
            <a:off x="4953000" y="2743200"/>
            <a:ext cx="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0" name="Rectangle 7"/>
          <p:cNvSpPr>
            <a:spLocks noChangeArrowheads="1"/>
          </p:cNvSpPr>
          <p:nvPr/>
        </p:nvSpPr>
        <p:spPr bwMode="auto">
          <a:xfrm>
            <a:off x="4876800" y="4724400"/>
            <a:ext cx="152400" cy="685800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3561" name="AutoShape 11"/>
          <p:cNvSpPr>
            <a:spLocks noChangeArrowheads="1"/>
          </p:cNvSpPr>
          <p:nvPr/>
        </p:nvSpPr>
        <p:spPr bwMode="auto">
          <a:xfrm>
            <a:off x="4572000" y="4114800"/>
            <a:ext cx="685800" cy="2057400"/>
          </a:xfrm>
          <a:prstGeom prst="can">
            <a:avLst>
              <a:gd name="adj" fmla="val 39125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3562" name="AutoShape 12"/>
          <p:cNvSpPr>
            <a:spLocks noChangeArrowheads="1"/>
          </p:cNvSpPr>
          <p:nvPr/>
        </p:nvSpPr>
        <p:spPr bwMode="auto">
          <a:xfrm>
            <a:off x="4800600" y="5943600"/>
            <a:ext cx="228600" cy="685800"/>
          </a:xfrm>
          <a:prstGeom prst="can">
            <a:avLst>
              <a:gd name="adj" fmla="val 75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3563" name="Line 14"/>
          <p:cNvSpPr>
            <a:spLocks noChangeShapeType="1"/>
          </p:cNvSpPr>
          <p:nvPr/>
        </p:nvSpPr>
        <p:spPr bwMode="auto">
          <a:xfrm flipV="1">
            <a:off x="5257800" y="4343400"/>
            <a:ext cx="1295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4" name="Line 15"/>
          <p:cNvSpPr>
            <a:spLocks noChangeShapeType="1"/>
          </p:cNvSpPr>
          <p:nvPr/>
        </p:nvSpPr>
        <p:spPr bwMode="auto">
          <a:xfrm flipV="1">
            <a:off x="5257800" y="4267200"/>
            <a:ext cx="1219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5" name="Line 16"/>
          <p:cNvSpPr>
            <a:spLocks noChangeShapeType="1"/>
          </p:cNvSpPr>
          <p:nvPr/>
        </p:nvSpPr>
        <p:spPr bwMode="auto">
          <a:xfrm flipV="1">
            <a:off x="6553200" y="3505200"/>
            <a:ext cx="1524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6" name="Line 17"/>
          <p:cNvSpPr>
            <a:spLocks noChangeShapeType="1"/>
          </p:cNvSpPr>
          <p:nvPr/>
        </p:nvSpPr>
        <p:spPr bwMode="auto">
          <a:xfrm flipV="1">
            <a:off x="6477000" y="3505200"/>
            <a:ext cx="152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7" name="AutoShape 18"/>
          <p:cNvSpPr>
            <a:spLocks noChangeArrowheads="1"/>
          </p:cNvSpPr>
          <p:nvPr/>
        </p:nvSpPr>
        <p:spPr bwMode="auto">
          <a:xfrm>
            <a:off x="6400800" y="2514600"/>
            <a:ext cx="609600" cy="990600"/>
          </a:xfrm>
          <a:prstGeom prst="can">
            <a:avLst>
              <a:gd name="adj" fmla="val 40625"/>
            </a:avLst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3568" name="Line 19"/>
          <p:cNvSpPr>
            <a:spLocks noChangeShapeType="1"/>
          </p:cNvSpPr>
          <p:nvPr/>
        </p:nvSpPr>
        <p:spPr bwMode="auto">
          <a:xfrm flipV="1">
            <a:off x="6096000" y="5029200"/>
            <a:ext cx="1447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9" name="AutoShape 20"/>
          <p:cNvSpPr>
            <a:spLocks noChangeArrowheads="1"/>
          </p:cNvSpPr>
          <p:nvPr/>
        </p:nvSpPr>
        <p:spPr bwMode="auto">
          <a:xfrm>
            <a:off x="7543800" y="457200"/>
            <a:ext cx="1371600" cy="5410200"/>
          </a:xfrm>
          <a:prstGeom prst="can">
            <a:avLst>
              <a:gd name="adj" fmla="val 1597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3570" name="Line 21"/>
          <p:cNvSpPr>
            <a:spLocks noChangeShapeType="1"/>
          </p:cNvSpPr>
          <p:nvPr/>
        </p:nvSpPr>
        <p:spPr bwMode="auto">
          <a:xfrm flipV="1">
            <a:off x="6096000" y="4953000"/>
            <a:ext cx="1447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71" name="Oval 22"/>
          <p:cNvSpPr>
            <a:spLocks noChangeArrowheads="1"/>
          </p:cNvSpPr>
          <p:nvPr/>
        </p:nvSpPr>
        <p:spPr bwMode="auto">
          <a:xfrm>
            <a:off x="7543800" y="1524000"/>
            <a:ext cx="1371600" cy="228600"/>
          </a:xfrm>
          <a:prstGeom prst="ellipse">
            <a:avLst/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3572" name="Line 23"/>
          <p:cNvSpPr>
            <a:spLocks noChangeShapeType="1"/>
          </p:cNvSpPr>
          <p:nvPr/>
        </p:nvSpPr>
        <p:spPr bwMode="auto">
          <a:xfrm flipH="1">
            <a:off x="5257800" y="5181600"/>
            <a:ext cx="838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73" name="Line 24"/>
          <p:cNvSpPr>
            <a:spLocks noChangeShapeType="1"/>
          </p:cNvSpPr>
          <p:nvPr/>
        </p:nvSpPr>
        <p:spPr bwMode="auto">
          <a:xfrm flipH="1">
            <a:off x="5257800" y="5105400"/>
            <a:ext cx="838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74" name="Line 29"/>
          <p:cNvSpPr>
            <a:spLocks noChangeShapeType="1"/>
          </p:cNvSpPr>
          <p:nvPr/>
        </p:nvSpPr>
        <p:spPr bwMode="auto">
          <a:xfrm>
            <a:off x="6934200" y="48768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75" name="Line 30"/>
          <p:cNvSpPr>
            <a:spLocks noChangeShapeType="1"/>
          </p:cNvSpPr>
          <p:nvPr/>
        </p:nvSpPr>
        <p:spPr bwMode="auto">
          <a:xfrm flipH="1">
            <a:off x="6934200" y="48768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76" name="Line 31"/>
          <p:cNvSpPr>
            <a:spLocks noChangeShapeType="1"/>
          </p:cNvSpPr>
          <p:nvPr/>
        </p:nvSpPr>
        <p:spPr bwMode="auto">
          <a:xfrm>
            <a:off x="5943600" y="5257800"/>
            <a:ext cx="685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77" name="Line 32"/>
          <p:cNvSpPr>
            <a:spLocks noChangeShapeType="1"/>
          </p:cNvSpPr>
          <p:nvPr/>
        </p:nvSpPr>
        <p:spPr bwMode="auto">
          <a:xfrm>
            <a:off x="5867400" y="5334000"/>
            <a:ext cx="685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78" name="Line 33"/>
          <p:cNvSpPr>
            <a:spLocks noChangeShapeType="1"/>
          </p:cNvSpPr>
          <p:nvPr/>
        </p:nvSpPr>
        <p:spPr bwMode="auto">
          <a:xfrm flipH="1">
            <a:off x="5943600" y="53340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79" name="Line 34"/>
          <p:cNvSpPr>
            <a:spLocks noChangeShapeType="1"/>
          </p:cNvSpPr>
          <p:nvPr/>
        </p:nvSpPr>
        <p:spPr bwMode="auto">
          <a:xfrm flipH="1">
            <a:off x="5791200" y="5410200"/>
            <a:ext cx="762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80" name="Text Box 35"/>
          <p:cNvSpPr txBox="1">
            <a:spLocks noChangeArrowheads="1"/>
          </p:cNvSpPr>
          <p:nvPr/>
        </p:nvSpPr>
        <p:spPr bwMode="auto">
          <a:xfrm>
            <a:off x="5486400" y="5791200"/>
            <a:ext cx="914400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GB" sz="1400">
                <a:latin typeface="Times New Roman" pitchFamily="18" charset="0"/>
              </a:rPr>
              <a:t>Valve</a:t>
            </a:r>
          </a:p>
          <a:p>
            <a:pPr algn="ctr" rtl="0" eaLnBrk="1" hangingPunct="1">
              <a:spcBef>
                <a:spcPct val="50000"/>
              </a:spcBef>
            </a:pPr>
            <a:r>
              <a:rPr lang="en-GB" sz="1400">
                <a:latin typeface="Times New Roman" pitchFamily="18" charset="0"/>
              </a:rPr>
              <a:t>(Wash)</a:t>
            </a:r>
            <a:endParaRPr lang="en-US" sz="1400">
              <a:latin typeface="Times New Roman" pitchFamily="18" charset="0"/>
            </a:endParaRPr>
          </a:p>
        </p:txBody>
      </p:sp>
      <p:sp>
        <p:nvSpPr>
          <p:cNvPr id="23581" name="Text Box 36"/>
          <p:cNvSpPr txBox="1">
            <a:spLocks noChangeArrowheads="1"/>
          </p:cNvSpPr>
          <p:nvPr/>
        </p:nvSpPr>
        <p:spPr bwMode="auto">
          <a:xfrm>
            <a:off x="6553200" y="4419600"/>
            <a:ext cx="914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GB" sz="1400">
                <a:latin typeface="Times New Roman" pitchFamily="18" charset="0"/>
              </a:rPr>
              <a:t>valve</a:t>
            </a:r>
            <a:endParaRPr lang="en-US" sz="1400">
              <a:latin typeface="Times New Roman" pitchFamily="18" charset="0"/>
            </a:endParaRPr>
          </a:p>
        </p:txBody>
      </p:sp>
      <p:sp>
        <p:nvSpPr>
          <p:cNvPr id="23582" name="Text Box 37"/>
          <p:cNvSpPr txBox="1">
            <a:spLocks noChangeArrowheads="1"/>
          </p:cNvSpPr>
          <p:nvPr/>
        </p:nvSpPr>
        <p:spPr bwMode="auto">
          <a:xfrm>
            <a:off x="6324600" y="2895600"/>
            <a:ext cx="685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1400" b="1">
                <a:latin typeface="Times New Roman" pitchFamily="18" charset="0"/>
              </a:rPr>
              <a:t>H</a:t>
            </a:r>
            <a:r>
              <a:rPr lang="en-GB" sz="2000" b="1" baseline="-25000">
                <a:latin typeface="Times New Roman" pitchFamily="18" charset="0"/>
              </a:rPr>
              <a:t>2</a:t>
            </a:r>
            <a:r>
              <a:rPr lang="en-GB" sz="1400" b="1">
                <a:latin typeface="Times New Roman" pitchFamily="18" charset="0"/>
              </a:rPr>
              <a:t>O</a:t>
            </a:r>
            <a:endParaRPr lang="en-US" sz="1400" b="1">
              <a:latin typeface="Times New Roman" pitchFamily="18" charset="0"/>
            </a:endParaRPr>
          </a:p>
        </p:txBody>
      </p:sp>
      <p:sp>
        <p:nvSpPr>
          <p:cNvPr id="23583" name="Text Box 38"/>
          <p:cNvSpPr txBox="1">
            <a:spLocks noChangeArrowheads="1"/>
          </p:cNvSpPr>
          <p:nvPr/>
        </p:nvSpPr>
        <p:spPr bwMode="auto">
          <a:xfrm>
            <a:off x="1219200" y="2438400"/>
            <a:ext cx="198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0" eaLnBrk="1" hangingPunct="1">
              <a:spcBef>
                <a:spcPct val="50000"/>
              </a:spcBef>
            </a:pPr>
            <a:r>
              <a:rPr lang="en-GB" sz="2400">
                <a:latin typeface="Times New Roman" pitchFamily="18" charset="0"/>
              </a:rPr>
              <a:t>physiogragh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23584" name="Line 40"/>
          <p:cNvSpPr>
            <a:spLocks noChangeShapeType="1"/>
          </p:cNvSpPr>
          <p:nvPr/>
        </p:nvSpPr>
        <p:spPr bwMode="auto">
          <a:xfrm>
            <a:off x="2438400" y="46482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85" name="Line 41"/>
          <p:cNvSpPr>
            <a:spLocks noChangeShapeType="1"/>
          </p:cNvSpPr>
          <p:nvPr/>
        </p:nvSpPr>
        <p:spPr bwMode="auto">
          <a:xfrm>
            <a:off x="2438400" y="52578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86" name="Text Box 42"/>
          <p:cNvSpPr txBox="1">
            <a:spLocks noChangeArrowheads="1"/>
          </p:cNvSpPr>
          <p:nvPr/>
        </p:nvSpPr>
        <p:spPr bwMode="auto">
          <a:xfrm>
            <a:off x="7772400" y="685800"/>
            <a:ext cx="106680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0" eaLnBrk="1" hangingPunct="1">
              <a:spcBef>
                <a:spcPct val="50000"/>
              </a:spcBef>
            </a:pPr>
            <a:r>
              <a:rPr lang="en-GB" sz="1600" b="1">
                <a:latin typeface="Times New Roman" pitchFamily="18" charset="0"/>
              </a:rPr>
              <a:t>Tyroide</a:t>
            </a:r>
          </a:p>
          <a:p>
            <a:pPr rtl="0" eaLnBrk="1" hangingPunct="1">
              <a:spcBef>
                <a:spcPct val="50000"/>
              </a:spcBef>
            </a:pPr>
            <a:r>
              <a:rPr lang="en-GB" sz="1600" b="1">
                <a:latin typeface="Times New Roman" pitchFamily="18" charset="0"/>
              </a:rPr>
              <a:t>Solution</a:t>
            </a:r>
            <a:r>
              <a:rPr lang="en-GB" sz="1600">
                <a:latin typeface="Times New Roman" pitchFamily="18" charset="0"/>
              </a:rPr>
              <a:t> </a:t>
            </a:r>
            <a:endParaRPr lang="en-US" sz="1600">
              <a:latin typeface="Times New Roman" pitchFamily="18" charset="0"/>
            </a:endParaRPr>
          </a:p>
        </p:txBody>
      </p:sp>
      <p:sp>
        <p:nvSpPr>
          <p:cNvPr id="23587" name="Text Box 43"/>
          <p:cNvSpPr txBox="1">
            <a:spLocks noChangeArrowheads="1"/>
          </p:cNvSpPr>
          <p:nvPr/>
        </p:nvSpPr>
        <p:spPr bwMode="auto">
          <a:xfrm>
            <a:off x="609600" y="5105400"/>
            <a:ext cx="1600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GB" sz="1600" b="1">
                <a:latin typeface="Times New Roman" pitchFamily="18" charset="0"/>
              </a:rPr>
              <a:t>Intestine part</a:t>
            </a:r>
            <a:endParaRPr lang="en-US" sz="1600" b="1">
              <a:latin typeface="Times New Roman" pitchFamily="18" charset="0"/>
            </a:endParaRPr>
          </a:p>
        </p:txBody>
      </p:sp>
      <p:sp>
        <p:nvSpPr>
          <p:cNvPr id="23588" name="Text Box 44"/>
          <p:cNvSpPr txBox="1">
            <a:spLocks noChangeArrowheads="1"/>
          </p:cNvSpPr>
          <p:nvPr/>
        </p:nvSpPr>
        <p:spPr bwMode="auto">
          <a:xfrm>
            <a:off x="990600" y="441960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GB" sz="2400">
                <a:latin typeface="Times New Roman" pitchFamily="18" charset="0"/>
              </a:rPr>
              <a:t>25 ml 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23589" name="Line 46"/>
          <p:cNvSpPr>
            <a:spLocks noChangeShapeType="1"/>
          </p:cNvSpPr>
          <p:nvPr/>
        </p:nvSpPr>
        <p:spPr bwMode="auto">
          <a:xfrm>
            <a:off x="3581400" y="6248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90" name="Text Box 47"/>
          <p:cNvSpPr txBox="1">
            <a:spLocks noChangeArrowheads="1"/>
          </p:cNvSpPr>
          <p:nvPr/>
        </p:nvSpPr>
        <p:spPr bwMode="auto">
          <a:xfrm>
            <a:off x="2362200" y="6019800"/>
            <a:ext cx="14478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GB" sz="1600" b="1">
                <a:latin typeface="Times New Roman" pitchFamily="18" charset="0"/>
              </a:rPr>
              <a:t>Oxygen supply</a:t>
            </a:r>
            <a:endParaRPr lang="en-US" sz="1600" b="1">
              <a:latin typeface="Times New Roman" pitchFamily="18" charset="0"/>
            </a:endParaRPr>
          </a:p>
        </p:txBody>
      </p:sp>
      <p:sp>
        <p:nvSpPr>
          <p:cNvPr id="23591" name="Text Box 48"/>
          <p:cNvSpPr txBox="1">
            <a:spLocks noChangeArrowheads="1"/>
          </p:cNvSpPr>
          <p:nvPr/>
        </p:nvSpPr>
        <p:spPr bwMode="auto">
          <a:xfrm>
            <a:off x="7543800" y="1752600"/>
            <a:ext cx="1371600" cy="388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0" eaLnBrk="1" hangingPunct="1">
              <a:spcBef>
                <a:spcPct val="50000"/>
              </a:spcBef>
            </a:pPr>
            <a:r>
              <a:rPr lang="en-GB" sz="1600" b="1">
                <a:solidFill>
                  <a:srgbClr val="CC6600"/>
                </a:solidFill>
                <a:latin typeface="Times New Roman" pitchFamily="18" charset="0"/>
              </a:rPr>
              <a:t>NaCl:</a:t>
            </a:r>
          </a:p>
          <a:p>
            <a:pPr rtl="0" eaLnBrk="1" hangingPunct="1">
              <a:spcBef>
                <a:spcPct val="50000"/>
              </a:spcBef>
            </a:pPr>
            <a:r>
              <a:rPr lang="en-GB" sz="1600">
                <a:latin typeface="Times New Roman" pitchFamily="18" charset="0"/>
              </a:rPr>
              <a:t>Isotenicity</a:t>
            </a:r>
          </a:p>
          <a:p>
            <a:pPr rtl="0" eaLnBrk="1" hangingPunct="1">
              <a:spcBef>
                <a:spcPct val="50000"/>
              </a:spcBef>
            </a:pPr>
            <a:r>
              <a:rPr lang="en-GB" sz="1600" b="1">
                <a:solidFill>
                  <a:srgbClr val="CC6600"/>
                </a:solidFill>
                <a:latin typeface="Times New Roman" pitchFamily="18" charset="0"/>
              </a:rPr>
              <a:t>CaCl2</a:t>
            </a:r>
            <a:r>
              <a:rPr lang="en-GB" sz="1600">
                <a:solidFill>
                  <a:srgbClr val="CC6600"/>
                </a:solidFill>
                <a:latin typeface="Times New Roman" pitchFamily="18" charset="0"/>
              </a:rPr>
              <a:t>:</a:t>
            </a:r>
          </a:p>
          <a:p>
            <a:pPr rtl="0" eaLnBrk="1" hangingPunct="1">
              <a:spcBef>
                <a:spcPct val="50000"/>
              </a:spcBef>
            </a:pPr>
            <a:r>
              <a:rPr lang="en-GB" sz="1600">
                <a:latin typeface="Times New Roman" pitchFamily="18" charset="0"/>
              </a:rPr>
              <a:t>Contraction of muscle </a:t>
            </a:r>
          </a:p>
          <a:p>
            <a:pPr rtl="0" eaLnBrk="1" hangingPunct="1">
              <a:spcBef>
                <a:spcPct val="50000"/>
              </a:spcBef>
            </a:pPr>
            <a:r>
              <a:rPr lang="en-GB" sz="1600" b="1">
                <a:solidFill>
                  <a:srgbClr val="CC6600"/>
                </a:solidFill>
                <a:latin typeface="Times New Roman" pitchFamily="18" charset="0"/>
              </a:rPr>
              <a:t>Glucose</a:t>
            </a:r>
            <a:r>
              <a:rPr lang="en-GB" sz="1600">
                <a:solidFill>
                  <a:srgbClr val="CC6600"/>
                </a:solidFill>
                <a:latin typeface="Times New Roman" pitchFamily="18" charset="0"/>
              </a:rPr>
              <a:t>:</a:t>
            </a:r>
          </a:p>
          <a:p>
            <a:pPr rtl="0" eaLnBrk="1" hangingPunct="1">
              <a:spcBef>
                <a:spcPct val="50000"/>
              </a:spcBef>
            </a:pPr>
            <a:r>
              <a:rPr lang="en-GB" sz="1600">
                <a:latin typeface="Times New Roman" pitchFamily="18" charset="0"/>
              </a:rPr>
              <a:t>Energy</a:t>
            </a:r>
          </a:p>
          <a:p>
            <a:pPr rtl="0" eaLnBrk="1" hangingPunct="1">
              <a:spcBef>
                <a:spcPct val="50000"/>
              </a:spcBef>
            </a:pPr>
            <a:r>
              <a:rPr lang="en-GB" sz="1600" b="1">
                <a:solidFill>
                  <a:srgbClr val="CC6600"/>
                </a:solidFill>
                <a:latin typeface="Times New Roman" pitchFamily="18" charset="0"/>
              </a:rPr>
              <a:t>NaHCO</a:t>
            </a:r>
            <a:r>
              <a:rPr lang="en-GB" sz="1600" b="1" baseline="-25000">
                <a:solidFill>
                  <a:srgbClr val="CC6600"/>
                </a:solidFill>
                <a:latin typeface="Times New Roman" pitchFamily="18" charset="0"/>
              </a:rPr>
              <a:t>3</a:t>
            </a:r>
            <a:r>
              <a:rPr lang="en-GB" sz="1600">
                <a:solidFill>
                  <a:srgbClr val="CC6600"/>
                </a:solidFill>
                <a:latin typeface="Times New Roman" pitchFamily="18" charset="0"/>
              </a:rPr>
              <a:t>:</a:t>
            </a:r>
          </a:p>
          <a:p>
            <a:pPr rtl="0" eaLnBrk="1" hangingPunct="1">
              <a:spcBef>
                <a:spcPct val="50000"/>
              </a:spcBef>
            </a:pPr>
            <a:r>
              <a:rPr lang="en-GB" sz="1600">
                <a:latin typeface="Times New Roman" pitchFamily="18" charset="0"/>
              </a:rPr>
              <a:t>PH </a:t>
            </a:r>
          </a:p>
          <a:p>
            <a:pPr rtl="0" eaLnBrk="1" hangingPunct="1">
              <a:spcBef>
                <a:spcPct val="50000"/>
              </a:spcBef>
            </a:pPr>
            <a:r>
              <a:rPr lang="en-GB" sz="1600" b="1">
                <a:solidFill>
                  <a:srgbClr val="CC6600"/>
                </a:solidFill>
                <a:latin typeface="Times New Roman" pitchFamily="18" charset="0"/>
              </a:rPr>
              <a:t>MgCL</a:t>
            </a:r>
            <a:r>
              <a:rPr lang="en-GB" sz="1600" b="1" baseline="-25000">
                <a:solidFill>
                  <a:srgbClr val="CC6600"/>
                </a:solidFill>
                <a:latin typeface="Times New Roman" pitchFamily="18" charset="0"/>
              </a:rPr>
              <a:t>2</a:t>
            </a:r>
            <a:r>
              <a:rPr lang="en-GB" sz="1600">
                <a:solidFill>
                  <a:srgbClr val="CC6600"/>
                </a:solidFill>
                <a:latin typeface="Times New Roman" pitchFamily="18" charset="0"/>
              </a:rPr>
              <a:t>:</a:t>
            </a:r>
          </a:p>
          <a:p>
            <a:pPr rtl="0" eaLnBrk="1" hangingPunct="1">
              <a:spcBef>
                <a:spcPct val="50000"/>
              </a:spcBef>
            </a:pPr>
            <a:r>
              <a:rPr lang="en-GB" sz="1600">
                <a:latin typeface="Times New Roman" pitchFamily="18" charset="0"/>
              </a:rPr>
              <a:t>relaxation</a:t>
            </a:r>
            <a:endParaRPr lang="en-US" sz="16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07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Why </a:t>
            </a:r>
            <a:r>
              <a:rPr lang="en-US" sz="3200" u="sng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Tryroid</a:t>
            </a:r>
            <a:r>
              <a:rPr lang="en-US" sz="3200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Solution:</a:t>
            </a:r>
            <a:r>
              <a:rPr lang="en-US" sz="3200" dirty="0" smtClean="0"/>
              <a:t>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sz="2800" smtClean="0">
                <a:cs typeface="Arial" charset="0"/>
              </a:rPr>
              <a:t>1- To maintain the muscle alive throughout the experiment.</a:t>
            </a:r>
          </a:p>
          <a:p>
            <a:r>
              <a:rPr lang="en-US" sz="2800" smtClean="0">
                <a:cs typeface="Arial" charset="0"/>
              </a:rPr>
              <a:t>2- To maintain the same environmental condition for the cells inside the animal (In vivo) as outside the animal (In vitro).</a:t>
            </a:r>
          </a:p>
        </p:txBody>
      </p:sp>
    </p:spTree>
    <p:extLst>
      <p:ext uri="{BB962C8B-B14F-4D97-AF65-F5344CB8AC3E}">
        <p14:creationId xmlns:p14="http://schemas.microsoft.com/office/powerpoint/2010/main" val="306916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Why small intestine?</a:t>
            </a:r>
            <a:endParaRPr lang="en-US" dirty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cs typeface="Arial" charset="0"/>
              </a:rPr>
              <a:t>1- Easy handling in the lab.</a:t>
            </a:r>
          </a:p>
          <a:p>
            <a:r>
              <a:rPr lang="en-US" smtClean="0">
                <a:cs typeface="Arial" charset="0"/>
              </a:rPr>
              <a:t>2- Good model to study the effects of cholinergic drugs.</a:t>
            </a:r>
          </a:p>
          <a:p>
            <a:r>
              <a:rPr lang="en-US" smtClean="0">
                <a:cs typeface="Arial" charset="0"/>
              </a:rPr>
              <a:t>3- Longitudinal muscle of guinea pig intestine contains muscarinic receptors of which M2 and M3 subtypes.  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EDD8F3-C74A-4891-AF48-4896E899A17E}" type="slidenum">
              <a:rPr lang="ar-SA">
                <a:latin typeface="Arial" charset="0"/>
                <a:cs typeface="Arial" charset="0"/>
              </a:rPr>
              <a:pPr/>
              <a:t>23</a:t>
            </a:fld>
            <a:endParaRPr 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2320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Definition of dose- response curve:</a:t>
            </a:r>
            <a:r>
              <a:rPr lang="en-US" sz="3200" dirty="0" smtClean="0"/>
              <a:t>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sz="2800" smtClean="0">
                <a:cs typeface="Arial" charset="0"/>
              </a:rPr>
              <a:t>It is a relationship between dose &amp; response which describes the change in effect on an organ caused by differing levels of exposure (or doses) to a stressor (usually a chemical) after a certain exposure time.</a:t>
            </a:r>
          </a:p>
        </p:txBody>
      </p:sp>
    </p:spTree>
    <p:extLst>
      <p:ext uri="{BB962C8B-B14F-4D97-AF65-F5344CB8AC3E}">
        <p14:creationId xmlns:p14="http://schemas.microsoft.com/office/powerpoint/2010/main" val="160514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6A90E4-DED9-46ED-AE8D-D8509294CD80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25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7651" name="Rectangle 5"/>
          <p:cNvSpPr>
            <a:spLocks noChangeArrowheads="1"/>
          </p:cNvSpPr>
          <p:nvPr/>
        </p:nvSpPr>
        <p:spPr bwMode="auto">
          <a:xfrm>
            <a:off x="1828800" y="457200"/>
            <a:ext cx="5638800" cy="762000"/>
          </a:xfrm>
          <a:prstGeom prst="rect">
            <a:avLst/>
          </a:prstGeom>
          <a:solidFill>
            <a:schemeClr val="folHlink"/>
          </a:soli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1295400" y="457200"/>
            <a:ext cx="655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7653" name="Rectangle 3"/>
          <p:cNvSpPr>
            <a:spLocks noChangeArrowheads="1"/>
          </p:cNvSpPr>
          <p:nvPr/>
        </p:nvSpPr>
        <p:spPr bwMode="auto">
          <a:xfrm>
            <a:off x="1828800" y="457200"/>
            <a:ext cx="5638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0">
              <a:spcBef>
                <a:spcPct val="50000"/>
              </a:spcBef>
            </a:pPr>
            <a:r>
              <a:rPr lang="en-GB" sz="4400">
                <a:solidFill>
                  <a:schemeClr val="accent2"/>
                </a:solidFill>
                <a:latin typeface="Times New Roman" pitchFamily="18" charset="0"/>
              </a:rPr>
              <a:t>Dose – Response Curve</a:t>
            </a:r>
            <a:r>
              <a:rPr lang="en-GB" sz="3200">
                <a:latin typeface="Times New Roman" pitchFamily="18" charset="0"/>
              </a:rPr>
              <a:t> </a:t>
            </a:r>
            <a:endParaRPr lang="en-US" sz="3200">
              <a:latin typeface="Times New Roman" pitchFamily="18" charset="0"/>
            </a:endParaRPr>
          </a:p>
        </p:txBody>
      </p:sp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609600" y="1676400"/>
            <a:ext cx="7848600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86000" indent="-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43200" indent="-4572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00400" indent="-4572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657600" indent="-4572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114800" indent="-4572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0" eaLnBrk="1" hangingPunct="1">
              <a:spcBef>
                <a:spcPct val="50000"/>
              </a:spcBef>
              <a:buFontTx/>
              <a:buChar char="•"/>
            </a:pPr>
            <a:r>
              <a:rPr lang="en-GB" sz="2400" dirty="0">
                <a:latin typeface="Times New Roman" pitchFamily="18" charset="0"/>
              </a:rPr>
              <a:t>It is a relationship between Dose and (Response %)</a:t>
            </a:r>
          </a:p>
          <a:p>
            <a:pPr rtl="0" eaLnBrk="1" hangingPunct="1">
              <a:spcBef>
                <a:spcPct val="50000"/>
              </a:spcBef>
              <a:buFontTx/>
              <a:buChar char="•"/>
            </a:pPr>
            <a:r>
              <a:rPr lang="en-GB" sz="2400" dirty="0">
                <a:latin typeface="Times New Roman" pitchFamily="18" charset="0"/>
              </a:rPr>
              <a:t>From this curve we can see :</a:t>
            </a:r>
          </a:p>
          <a:p>
            <a:pPr rtl="0" eaLnBrk="1" hangingPunct="1">
              <a:spcBef>
                <a:spcPct val="50000"/>
              </a:spcBef>
            </a:pPr>
            <a:r>
              <a:rPr lang="en-GB" sz="2400" b="1" u="sng" dirty="0">
                <a:latin typeface="Times New Roman" pitchFamily="18" charset="0"/>
              </a:rPr>
              <a:t>Potency</a:t>
            </a:r>
            <a:r>
              <a:rPr lang="en-GB" sz="2400" dirty="0">
                <a:latin typeface="Times New Roman" pitchFamily="18" charset="0"/>
              </a:rPr>
              <a:t> (</a:t>
            </a:r>
            <a:r>
              <a:rPr lang="en-US" sz="2400" dirty="0">
                <a:latin typeface="Times New Roman" pitchFamily="18" charset="0"/>
              </a:rPr>
              <a:t>a measure of the activity of a drug in a biological system)</a:t>
            </a:r>
            <a:r>
              <a:rPr lang="en-GB" sz="2400" dirty="0">
                <a:latin typeface="Times New Roman" pitchFamily="18" charset="0"/>
              </a:rPr>
              <a:t> </a:t>
            </a:r>
          </a:p>
          <a:p>
            <a:pPr rtl="0" eaLnBrk="1" hangingPunct="1">
              <a:spcBef>
                <a:spcPct val="50000"/>
              </a:spcBef>
            </a:pPr>
            <a:r>
              <a:rPr lang="en-GB" sz="2400" b="1" u="sng" dirty="0">
                <a:latin typeface="Times New Roman" pitchFamily="18" charset="0"/>
              </a:rPr>
              <a:t>Efficacy</a:t>
            </a:r>
            <a:r>
              <a:rPr lang="en-GB" sz="2400" dirty="0">
                <a:latin typeface="Times New Roman" pitchFamily="18" charset="0"/>
              </a:rPr>
              <a:t> (</a:t>
            </a:r>
            <a:r>
              <a:rPr lang="en-US" sz="2400" dirty="0">
                <a:latin typeface="Times New Roman" pitchFamily="18" charset="0"/>
              </a:rPr>
              <a:t>the capacity to produce an effect)</a:t>
            </a:r>
          </a:p>
          <a:p>
            <a:pPr rtl="0" eaLnBrk="1" hangingPunct="1">
              <a:spcBef>
                <a:spcPct val="50000"/>
              </a:spcBef>
            </a:pPr>
            <a:r>
              <a:rPr lang="en-GB" sz="2000" b="1" u="sng" dirty="0"/>
              <a:t>Therapeutic index</a:t>
            </a:r>
            <a:r>
              <a:rPr lang="en-GB" sz="2000" dirty="0"/>
              <a:t> (</a:t>
            </a:r>
            <a:r>
              <a:rPr lang="en-US" sz="2000" dirty="0"/>
              <a:t>dose of a drug for 50% of the population divided by the minimum effective dose for 50% of the population </a:t>
            </a:r>
            <a:r>
              <a:rPr lang="en-GB" sz="2000" b="1" u="sng" dirty="0" smtClean="0"/>
              <a:t>ED</a:t>
            </a:r>
            <a:r>
              <a:rPr lang="en-GB" sz="2000" u="sng" dirty="0" smtClean="0"/>
              <a:t> </a:t>
            </a:r>
            <a:r>
              <a:rPr lang="en-GB" sz="2000" b="1" u="sng" dirty="0"/>
              <a:t>50</a:t>
            </a:r>
            <a:r>
              <a:rPr lang="en-GB" sz="2000" b="1" dirty="0"/>
              <a:t> :</a:t>
            </a:r>
            <a:r>
              <a:rPr lang="en-US" sz="2000" dirty="0"/>
              <a:t>dose in pharmacology is the amount of drug that produces a therapeutic response in 50% of the people taking it </a:t>
            </a:r>
            <a:endParaRPr lang="en-GB" sz="2000" b="1" dirty="0"/>
          </a:p>
          <a:p>
            <a:pPr lvl="4" rtl="0" eaLnBrk="1" hangingPunct="1">
              <a:spcBef>
                <a:spcPct val="50000"/>
              </a:spcBef>
              <a:buSzPct val="65000"/>
              <a:buFont typeface="Wingdings" pitchFamily="2" charset="2"/>
              <a:buAutoNum type="arabicPeriod"/>
            </a:pPr>
            <a:endParaRPr lang="en-US" sz="2400" b="1" baseline="-250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48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81000"/>
            <a:ext cx="7772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Procedure</a:t>
            </a:r>
          </a:p>
          <a:p>
            <a:r>
              <a:rPr lang="en-US" dirty="0" smtClean="0"/>
              <a:t>1- Cut 1 Cm from </a:t>
            </a:r>
            <a:r>
              <a:rPr lang="en-US" dirty="0" err="1" smtClean="0"/>
              <a:t>Guine</a:t>
            </a:r>
            <a:r>
              <a:rPr lang="en-US" dirty="0" smtClean="0"/>
              <a:t> pig small intestine and hang it in the organ bath which has </a:t>
            </a:r>
            <a:r>
              <a:rPr lang="en-US" dirty="0" err="1" smtClean="0"/>
              <a:t>tyroid</a:t>
            </a:r>
            <a:r>
              <a:rPr lang="en-US" dirty="0" smtClean="0"/>
              <a:t> solution.</a:t>
            </a:r>
          </a:p>
          <a:p>
            <a:r>
              <a:rPr lang="en-US" dirty="0" smtClean="0"/>
              <a:t>2- Use MP36 to measure the contraction of the intestine inside the organ bath.</a:t>
            </a:r>
          </a:p>
          <a:p>
            <a:r>
              <a:rPr lang="en-US" dirty="0" smtClean="0"/>
              <a:t>3- Add 0.1 ml Acetylcholine (Ach) (0.1 %) to the intestine which in the organ bath and record the response then stop the MP36 and make washing for the </a:t>
            </a:r>
            <a:r>
              <a:rPr lang="en-US" dirty="0" err="1" smtClean="0"/>
              <a:t>tyroid</a:t>
            </a:r>
            <a:r>
              <a:rPr lang="en-US" dirty="0" smtClean="0"/>
              <a:t> in the organ bath. </a:t>
            </a:r>
          </a:p>
          <a:p>
            <a:r>
              <a:rPr lang="en-US" dirty="0" smtClean="0"/>
              <a:t>4- Add 0.2 ml of Ach and record the response and then wash.</a:t>
            </a:r>
          </a:p>
          <a:p>
            <a:r>
              <a:rPr lang="en-US" dirty="0" smtClean="0"/>
              <a:t>3- Add 0.4, 0.8, </a:t>
            </a:r>
            <a:r>
              <a:rPr lang="en-US" dirty="0" smtClean="0"/>
              <a:t>1.6,&gt;&gt;&gt;&gt;. </a:t>
            </a:r>
            <a:r>
              <a:rPr lang="en-US" dirty="0" smtClean="0"/>
              <a:t>Till get maximum response for the contraction of the intestine as showing in next slide.</a:t>
            </a:r>
          </a:p>
          <a:p>
            <a:r>
              <a:rPr lang="en-US" dirty="0" smtClean="0"/>
              <a:t>4- Tabulate the relationship between the dose and response (cm) and % of response .</a:t>
            </a:r>
          </a:p>
          <a:p>
            <a:r>
              <a:rPr lang="en-US" dirty="0" smtClean="0"/>
              <a:t>5- Make histogram between the dose and % response to get ED50 as shown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62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AD93AE-0514-44CD-9C1A-C9471EE260AB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27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8675" name="Rectangle 1070"/>
          <p:cNvSpPr>
            <a:spLocks noChangeArrowheads="1"/>
          </p:cNvSpPr>
          <p:nvPr/>
        </p:nvSpPr>
        <p:spPr bwMode="auto">
          <a:xfrm>
            <a:off x="1524000" y="228600"/>
            <a:ext cx="5638800" cy="762000"/>
          </a:xfrm>
          <a:prstGeom prst="rect">
            <a:avLst/>
          </a:prstGeom>
          <a:solidFill>
            <a:schemeClr val="folHlink"/>
          </a:soli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28676" name="Text Box 1026"/>
          <p:cNvSpPr txBox="1">
            <a:spLocks noChangeArrowheads="1"/>
          </p:cNvSpPr>
          <p:nvPr/>
        </p:nvSpPr>
        <p:spPr bwMode="auto">
          <a:xfrm>
            <a:off x="228600" y="152400"/>
            <a:ext cx="678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0" eaLnBrk="1" hangingPunct="1"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8677" name="Rectangle 1027"/>
          <p:cNvSpPr>
            <a:spLocks noChangeArrowheads="1"/>
          </p:cNvSpPr>
          <p:nvPr/>
        </p:nvSpPr>
        <p:spPr bwMode="auto">
          <a:xfrm>
            <a:off x="1600200" y="228600"/>
            <a:ext cx="5638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0">
              <a:spcBef>
                <a:spcPct val="50000"/>
              </a:spcBef>
            </a:pPr>
            <a:r>
              <a:rPr lang="en-GB" sz="4400">
                <a:solidFill>
                  <a:schemeClr val="accent2"/>
                </a:solidFill>
                <a:latin typeface="Times New Roman" pitchFamily="18" charset="0"/>
              </a:rPr>
              <a:t>Dose – Response Curve</a:t>
            </a:r>
            <a:r>
              <a:rPr lang="en-GB" sz="3200">
                <a:latin typeface="Times New Roman" pitchFamily="18" charset="0"/>
              </a:rPr>
              <a:t> </a:t>
            </a:r>
            <a:endParaRPr lang="en-US" sz="3200">
              <a:latin typeface="Times New Roman" pitchFamily="18" charset="0"/>
            </a:endParaRPr>
          </a:p>
        </p:txBody>
      </p:sp>
      <p:sp>
        <p:nvSpPr>
          <p:cNvPr id="28678" name="Text Box 1028"/>
          <p:cNvSpPr txBox="1">
            <a:spLocks noChangeArrowheads="1"/>
          </p:cNvSpPr>
          <p:nvPr/>
        </p:nvSpPr>
        <p:spPr bwMode="auto">
          <a:xfrm>
            <a:off x="914400" y="1600200"/>
            <a:ext cx="7239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0" eaLnBrk="1" hangingPunct="1">
              <a:spcBef>
                <a:spcPct val="50000"/>
              </a:spcBef>
            </a:pPr>
            <a:r>
              <a:rPr lang="en-GB" sz="2400">
                <a:latin typeface="Times New Roman" pitchFamily="18" charset="0"/>
              </a:rPr>
              <a:t>D + R             DR complex                      Response 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28679" name="Line 1030"/>
          <p:cNvSpPr>
            <a:spLocks noChangeShapeType="1"/>
          </p:cNvSpPr>
          <p:nvPr/>
        </p:nvSpPr>
        <p:spPr bwMode="auto">
          <a:xfrm>
            <a:off x="1295400" y="4572000"/>
            <a:ext cx="6096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0" name="Line 1031"/>
          <p:cNvSpPr>
            <a:spLocks noChangeShapeType="1"/>
          </p:cNvSpPr>
          <p:nvPr/>
        </p:nvSpPr>
        <p:spPr bwMode="auto">
          <a:xfrm>
            <a:off x="2590800" y="4572000"/>
            <a:ext cx="9906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1" name="Line 1032"/>
          <p:cNvSpPr>
            <a:spLocks noChangeShapeType="1"/>
          </p:cNvSpPr>
          <p:nvPr/>
        </p:nvSpPr>
        <p:spPr bwMode="auto">
          <a:xfrm>
            <a:off x="4191000" y="4572000"/>
            <a:ext cx="9906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2" name="Line 1033"/>
          <p:cNvSpPr>
            <a:spLocks noChangeShapeType="1"/>
          </p:cNvSpPr>
          <p:nvPr/>
        </p:nvSpPr>
        <p:spPr bwMode="auto">
          <a:xfrm>
            <a:off x="5943600" y="4572000"/>
            <a:ext cx="9906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3" name="Line 1034"/>
          <p:cNvSpPr>
            <a:spLocks noChangeShapeType="1"/>
          </p:cNvSpPr>
          <p:nvPr/>
        </p:nvSpPr>
        <p:spPr bwMode="auto">
          <a:xfrm>
            <a:off x="7696200" y="4572000"/>
            <a:ext cx="4572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4" name="Line 1035"/>
          <p:cNvSpPr>
            <a:spLocks noChangeShapeType="1"/>
          </p:cNvSpPr>
          <p:nvPr/>
        </p:nvSpPr>
        <p:spPr bwMode="auto">
          <a:xfrm flipV="1">
            <a:off x="1905000" y="4191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5" name="Line 1036"/>
          <p:cNvSpPr>
            <a:spLocks noChangeShapeType="1"/>
          </p:cNvSpPr>
          <p:nvPr/>
        </p:nvSpPr>
        <p:spPr bwMode="auto">
          <a:xfrm flipV="1">
            <a:off x="2590800" y="3962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6" name="Line 1037"/>
          <p:cNvSpPr>
            <a:spLocks noChangeShapeType="1"/>
          </p:cNvSpPr>
          <p:nvPr/>
        </p:nvSpPr>
        <p:spPr bwMode="auto">
          <a:xfrm flipV="1">
            <a:off x="3581400" y="37338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7" name="Line 1038"/>
          <p:cNvSpPr>
            <a:spLocks noChangeShapeType="1"/>
          </p:cNvSpPr>
          <p:nvPr/>
        </p:nvSpPr>
        <p:spPr bwMode="auto">
          <a:xfrm flipV="1">
            <a:off x="4191000" y="3429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8" name="Line 1039"/>
          <p:cNvSpPr>
            <a:spLocks noChangeShapeType="1"/>
          </p:cNvSpPr>
          <p:nvPr/>
        </p:nvSpPr>
        <p:spPr bwMode="auto">
          <a:xfrm flipV="1">
            <a:off x="5181600" y="31242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9" name="Line 1040"/>
          <p:cNvSpPr>
            <a:spLocks noChangeShapeType="1"/>
          </p:cNvSpPr>
          <p:nvPr/>
        </p:nvSpPr>
        <p:spPr bwMode="auto">
          <a:xfrm flipV="1">
            <a:off x="5943600" y="28956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90" name="Line 1041"/>
          <p:cNvSpPr>
            <a:spLocks noChangeShapeType="1"/>
          </p:cNvSpPr>
          <p:nvPr/>
        </p:nvSpPr>
        <p:spPr bwMode="auto">
          <a:xfrm flipV="1">
            <a:off x="6934200" y="28956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91" name="Line 1042"/>
          <p:cNvSpPr>
            <a:spLocks noChangeShapeType="1"/>
          </p:cNvSpPr>
          <p:nvPr/>
        </p:nvSpPr>
        <p:spPr bwMode="auto">
          <a:xfrm flipV="1">
            <a:off x="7696200" y="28956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92" name="Freeform 1045"/>
          <p:cNvSpPr>
            <a:spLocks/>
          </p:cNvSpPr>
          <p:nvPr/>
        </p:nvSpPr>
        <p:spPr bwMode="auto">
          <a:xfrm>
            <a:off x="1905000" y="3937000"/>
            <a:ext cx="685800" cy="355600"/>
          </a:xfrm>
          <a:custGeom>
            <a:avLst/>
            <a:gdLst>
              <a:gd name="T0" fmla="*/ 0 w 432"/>
              <a:gd name="T1" fmla="*/ 2147483647 h 224"/>
              <a:gd name="T2" fmla="*/ 2147483647 w 432"/>
              <a:gd name="T3" fmla="*/ 2147483647 h 224"/>
              <a:gd name="T4" fmla="*/ 2147483647 w 432"/>
              <a:gd name="T5" fmla="*/ 2147483647 h 224"/>
              <a:gd name="T6" fmla="*/ 2147483647 w 432"/>
              <a:gd name="T7" fmla="*/ 2147483647 h 224"/>
              <a:gd name="T8" fmla="*/ 2147483647 w 432"/>
              <a:gd name="T9" fmla="*/ 2147483647 h 224"/>
              <a:gd name="T10" fmla="*/ 2147483647 w 432"/>
              <a:gd name="T11" fmla="*/ 2147483647 h 224"/>
              <a:gd name="T12" fmla="*/ 2147483647 w 432"/>
              <a:gd name="T13" fmla="*/ 2147483647 h 224"/>
              <a:gd name="T14" fmla="*/ 2147483647 w 432"/>
              <a:gd name="T15" fmla="*/ 2147483647 h 224"/>
              <a:gd name="T16" fmla="*/ 2147483647 w 432"/>
              <a:gd name="T17" fmla="*/ 2147483647 h 224"/>
              <a:gd name="T18" fmla="*/ 2147483647 w 432"/>
              <a:gd name="T19" fmla="*/ 2147483647 h 22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32"/>
              <a:gd name="T31" fmla="*/ 0 h 224"/>
              <a:gd name="T32" fmla="*/ 432 w 432"/>
              <a:gd name="T33" fmla="*/ 224 h 22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32" h="224">
                <a:moveTo>
                  <a:pt x="0" y="160"/>
                </a:moveTo>
                <a:cubicBezTo>
                  <a:pt x="16" y="184"/>
                  <a:pt x="32" y="208"/>
                  <a:pt x="48" y="208"/>
                </a:cubicBezTo>
                <a:cubicBezTo>
                  <a:pt x="64" y="208"/>
                  <a:pt x="80" y="160"/>
                  <a:pt x="96" y="160"/>
                </a:cubicBezTo>
                <a:cubicBezTo>
                  <a:pt x="112" y="160"/>
                  <a:pt x="136" y="224"/>
                  <a:pt x="144" y="208"/>
                </a:cubicBezTo>
                <a:cubicBezTo>
                  <a:pt x="152" y="192"/>
                  <a:pt x="128" y="80"/>
                  <a:pt x="144" y="64"/>
                </a:cubicBezTo>
                <a:cubicBezTo>
                  <a:pt x="160" y="48"/>
                  <a:pt x="224" y="120"/>
                  <a:pt x="240" y="112"/>
                </a:cubicBezTo>
                <a:cubicBezTo>
                  <a:pt x="256" y="104"/>
                  <a:pt x="216" y="16"/>
                  <a:pt x="240" y="16"/>
                </a:cubicBezTo>
                <a:cubicBezTo>
                  <a:pt x="264" y="16"/>
                  <a:pt x="360" y="112"/>
                  <a:pt x="384" y="112"/>
                </a:cubicBezTo>
                <a:cubicBezTo>
                  <a:pt x="408" y="112"/>
                  <a:pt x="376" y="32"/>
                  <a:pt x="384" y="16"/>
                </a:cubicBezTo>
                <a:cubicBezTo>
                  <a:pt x="392" y="0"/>
                  <a:pt x="424" y="16"/>
                  <a:pt x="432" y="1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93" name="Freeform 1046"/>
          <p:cNvSpPr>
            <a:spLocks/>
          </p:cNvSpPr>
          <p:nvPr/>
        </p:nvSpPr>
        <p:spPr bwMode="auto">
          <a:xfrm>
            <a:off x="3581400" y="3403600"/>
            <a:ext cx="609600" cy="342900"/>
          </a:xfrm>
          <a:custGeom>
            <a:avLst/>
            <a:gdLst>
              <a:gd name="T0" fmla="*/ 0 w 384"/>
              <a:gd name="T1" fmla="*/ 2147483647 h 216"/>
              <a:gd name="T2" fmla="*/ 2147483647 w 384"/>
              <a:gd name="T3" fmla="*/ 2147483647 h 216"/>
              <a:gd name="T4" fmla="*/ 2147483647 w 384"/>
              <a:gd name="T5" fmla="*/ 2147483647 h 216"/>
              <a:gd name="T6" fmla="*/ 2147483647 w 384"/>
              <a:gd name="T7" fmla="*/ 2147483647 h 216"/>
              <a:gd name="T8" fmla="*/ 2147483647 w 384"/>
              <a:gd name="T9" fmla="*/ 2147483647 h 216"/>
              <a:gd name="T10" fmla="*/ 2147483647 w 384"/>
              <a:gd name="T11" fmla="*/ 2147483647 h 216"/>
              <a:gd name="T12" fmla="*/ 2147483647 w 384"/>
              <a:gd name="T13" fmla="*/ 2147483647 h 216"/>
              <a:gd name="T14" fmla="*/ 2147483647 w 384"/>
              <a:gd name="T15" fmla="*/ 2147483647 h 216"/>
              <a:gd name="T16" fmla="*/ 2147483647 w 384"/>
              <a:gd name="T17" fmla="*/ 2147483647 h 21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84"/>
              <a:gd name="T28" fmla="*/ 0 h 216"/>
              <a:gd name="T29" fmla="*/ 384 w 384"/>
              <a:gd name="T30" fmla="*/ 216 h 21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84" h="216">
                <a:moveTo>
                  <a:pt x="0" y="208"/>
                </a:moveTo>
                <a:cubicBezTo>
                  <a:pt x="40" y="212"/>
                  <a:pt x="80" y="216"/>
                  <a:pt x="96" y="208"/>
                </a:cubicBezTo>
                <a:cubicBezTo>
                  <a:pt x="112" y="200"/>
                  <a:pt x="80" y="168"/>
                  <a:pt x="96" y="160"/>
                </a:cubicBezTo>
                <a:cubicBezTo>
                  <a:pt x="112" y="152"/>
                  <a:pt x="176" y="168"/>
                  <a:pt x="192" y="160"/>
                </a:cubicBezTo>
                <a:cubicBezTo>
                  <a:pt x="208" y="152"/>
                  <a:pt x="184" y="120"/>
                  <a:pt x="192" y="112"/>
                </a:cubicBezTo>
                <a:cubicBezTo>
                  <a:pt x="200" y="104"/>
                  <a:pt x="224" y="128"/>
                  <a:pt x="240" y="112"/>
                </a:cubicBezTo>
                <a:cubicBezTo>
                  <a:pt x="256" y="96"/>
                  <a:pt x="272" y="32"/>
                  <a:pt x="288" y="16"/>
                </a:cubicBezTo>
                <a:cubicBezTo>
                  <a:pt x="304" y="0"/>
                  <a:pt x="320" y="16"/>
                  <a:pt x="336" y="16"/>
                </a:cubicBezTo>
                <a:cubicBezTo>
                  <a:pt x="352" y="16"/>
                  <a:pt x="376" y="16"/>
                  <a:pt x="384" y="1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94" name="Freeform 1047"/>
          <p:cNvSpPr>
            <a:spLocks/>
          </p:cNvSpPr>
          <p:nvPr/>
        </p:nvSpPr>
        <p:spPr bwMode="auto">
          <a:xfrm>
            <a:off x="5181600" y="2882900"/>
            <a:ext cx="762000" cy="330200"/>
          </a:xfrm>
          <a:custGeom>
            <a:avLst/>
            <a:gdLst>
              <a:gd name="T0" fmla="*/ 0 w 480"/>
              <a:gd name="T1" fmla="*/ 2147483647 h 208"/>
              <a:gd name="T2" fmla="*/ 2147483647 w 480"/>
              <a:gd name="T3" fmla="*/ 2147483647 h 208"/>
              <a:gd name="T4" fmla="*/ 2147483647 w 480"/>
              <a:gd name="T5" fmla="*/ 2147483647 h 208"/>
              <a:gd name="T6" fmla="*/ 2147483647 w 480"/>
              <a:gd name="T7" fmla="*/ 2147483647 h 208"/>
              <a:gd name="T8" fmla="*/ 2147483647 w 480"/>
              <a:gd name="T9" fmla="*/ 2147483647 h 208"/>
              <a:gd name="T10" fmla="*/ 2147483647 w 480"/>
              <a:gd name="T11" fmla="*/ 2147483647 h 208"/>
              <a:gd name="T12" fmla="*/ 2147483647 w 480"/>
              <a:gd name="T13" fmla="*/ 2147483647 h 208"/>
              <a:gd name="T14" fmla="*/ 2147483647 w 480"/>
              <a:gd name="T15" fmla="*/ 2147483647 h 208"/>
              <a:gd name="T16" fmla="*/ 2147483647 w 480"/>
              <a:gd name="T17" fmla="*/ 2147483647 h 2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80"/>
              <a:gd name="T28" fmla="*/ 0 h 208"/>
              <a:gd name="T29" fmla="*/ 480 w 480"/>
              <a:gd name="T30" fmla="*/ 208 h 20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80" h="208">
                <a:moveTo>
                  <a:pt x="0" y="152"/>
                </a:moveTo>
                <a:cubicBezTo>
                  <a:pt x="40" y="180"/>
                  <a:pt x="80" y="208"/>
                  <a:pt x="96" y="200"/>
                </a:cubicBezTo>
                <a:cubicBezTo>
                  <a:pt x="112" y="192"/>
                  <a:pt x="80" y="112"/>
                  <a:pt x="96" y="104"/>
                </a:cubicBezTo>
                <a:cubicBezTo>
                  <a:pt x="112" y="96"/>
                  <a:pt x="176" y="160"/>
                  <a:pt x="192" y="152"/>
                </a:cubicBezTo>
                <a:cubicBezTo>
                  <a:pt x="208" y="144"/>
                  <a:pt x="176" y="72"/>
                  <a:pt x="192" y="56"/>
                </a:cubicBezTo>
                <a:cubicBezTo>
                  <a:pt x="208" y="40"/>
                  <a:pt x="264" y="64"/>
                  <a:pt x="288" y="56"/>
                </a:cubicBezTo>
                <a:cubicBezTo>
                  <a:pt x="312" y="48"/>
                  <a:pt x="320" y="16"/>
                  <a:pt x="336" y="8"/>
                </a:cubicBezTo>
                <a:cubicBezTo>
                  <a:pt x="352" y="0"/>
                  <a:pt x="360" y="8"/>
                  <a:pt x="384" y="8"/>
                </a:cubicBezTo>
                <a:cubicBezTo>
                  <a:pt x="408" y="8"/>
                  <a:pt x="464" y="8"/>
                  <a:pt x="480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95" name="Freeform 1048"/>
          <p:cNvSpPr>
            <a:spLocks/>
          </p:cNvSpPr>
          <p:nvPr/>
        </p:nvSpPr>
        <p:spPr bwMode="auto">
          <a:xfrm>
            <a:off x="6934200" y="2819400"/>
            <a:ext cx="762000" cy="88900"/>
          </a:xfrm>
          <a:custGeom>
            <a:avLst/>
            <a:gdLst>
              <a:gd name="T0" fmla="*/ 0 w 480"/>
              <a:gd name="T1" fmla="*/ 2147483647 h 56"/>
              <a:gd name="T2" fmla="*/ 2147483647 w 480"/>
              <a:gd name="T3" fmla="*/ 2147483647 h 56"/>
              <a:gd name="T4" fmla="*/ 2147483647 w 480"/>
              <a:gd name="T5" fmla="*/ 2147483647 h 56"/>
              <a:gd name="T6" fmla="*/ 2147483647 w 480"/>
              <a:gd name="T7" fmla="*/ 2147483647 h 56"/>
              <a:gd name="T8" fmla="*/ 2147483647 w 480"/>
              <a:gd name="T9" fmla="*/ 0 h 56"/>
              <a:gd name="T10" fmla="*/ 2147483647 w 480"/>
              <a:gd name="T11" fmla="*/ 2147483647 h 56"/>
              <a:gd name="T12" fmla="*/ 2147483647 w 480"/>
              <a:gd name="T13" fmla="*/ 2147483647 h 56"/>
              <a:gd name="T14" fmla="*/ 2147483647 w 480"/>
              <a:gd name="T15" fmla="*/ 2147483647 h 56"/>
              <a:gd name="T16" fmla="*/ 2147483647 w 480"/>
              <a:gd name="T17" fmla="*/ 2147483647 h 56"/>
              <a:gd name="T18" fmla="*/ 2147483647 w 480"/>
              <a:gd name="T19" fmla="*/ 2147483647 h 5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80"/>
              <a:gd name="T31" fmla="*/ 0 h 56"/>
              <a:gd name="T32" fmla="*/ 480 w 480"/>
              <a:gd name="T33" fmla="*/ 56 h 5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80" h="56">
                <a:moveTo>
                  <a:pt x="0" y="48"/>
                </a:moveTo>
                <a:cubicBezTo>
                  <a:pt x="16" y="48"/>
                  <a:pt x="32" y="48"/>
                  <a:pt x="48" y="48"/>
                </a:cubicBezTo>
                <a:cubicBezTo>
                  <a:pt x="64" y="48"/>
                  <a:pt x="72" y="48"/>
                  <a:pt x="96" y="48"/>
                </a:cubicBezTo>
                <a:cubicBezTo>
                  <a:pt x="120" y="48"/>
                  <a:pt x="176" y="56"/>
                  <a:pt x="192" y="48"/>
                </a:cubicBezTo>
                <a:cubicBezTo>
                  <a:pt x="208" y="40"/>
                  <a:pt x="184" y="0"/>
                  <a:pt x="192" y="0"/>
                </a:cubicBezTo>
                <a:cubicBezTo>
                  <a:pt x="200" y="0"/>
                  <a:pt x="224" y="40"/>
                  <a:pt x="240" y="48"/>
                </a:cubicBezTo>
                <a:cubicBezTo>
                  <a:pt x="256" y="56"/>
                  <a:pt x="264" y="48"/>
                  <a:pt x="288" y="48"/>
                </a:cubicBezTo>
                <a:cubicBezTo>
                  <a:pt x="312" y="48"/>
                  <a:pt x="360" y="48"/>
                  <a:pt x="384" y="48"/>
                </a:cubicBezTo>
                <a:cubicBezTo>
                  <a:pt x="408" y="48"/>
                  <a:pt x="416" y="48"/>
                  <a:pt x="432" y="48"/>
                </a:cubicBezTo>
                <a:cubicBezTo>
                  <a:pt x="448" y="48"/>
                  <a:pt x="472" y="48"/>
                  <a:pt x="480" y="4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96" name="Line 1049"/>
          <p:cNvSpPr>
            <a:spLocks noChangeShapeType="1"/>
          </p:cNvSpPr>
          <p:nvPr/>
        </p:nvSpPr>
        <p:spPr bwMode="auto">
          <a:xfrm flipH="1">
            <a:off x="76200" y="4572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97" name="Line 1050"/>
          <p:cNvSpPr>
            <a:spLocks noChangeShapeType="1"/>
          </p:cNvSpPr>
          <p:nvPr/>
        </p:nvSpPr>
        <p:spPr bwMode="auto">
          <a:xfrm flipV="1">
            <a:off x="685800" y="4419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98" name="Line 1051"/>
          <p:cNvSpPr>
            <a:spLocks noChangeShapeType="1"/>
          </p:cNvSpPr>
          <p:nvPr/>
        </p:nvSpPr>
        <p:spPr bwMode="auto">
          <a:xfrm flipV="1">
            <a:off x="1295400" y="4343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99" name="Freeform 1052"/>
          <p:cNvSpPr>
            <a:spLocks/>
          </p:cNvSpPr>
          <p:nvPr/>
        </p:nvSpPr>
        <p:spPr bwMode="auto">
          <a:xfrm>
            <a:off x="685800" y="4330700"/>
            <a:ext cx="609600" cy="101600"/>
          </a:xfrm>
          <a:custGeom>
            <a:avLst/>
            <a:gdLst>
              <a:gd name="T0" fmla="*/ 0 w 384"/>
              <a:gd name="T1" fmla="*/ 2147483647 h 64"/>
              <a:gd name="T2" fmla="*/ 2147483647 w 384"/>
              <a:gd name="T3" fmla="*/ 2147483647 h 64"/>
              <a:gd name="T4" fmla="*/ 2147483647 w 384"/>
              <a:gd name="T5" fmla="*/ 2147483647 h 64"/>
              <a:gd name="T6" fmla="*/ 2147483647 w 384"/>
              <a:gd name="T7" fmla="*/ 2147483647 h 64"/>
              <a:gd name="T8" fmla="*/ 2147483647 w 384"/>
              <a:gd name="T9" fmla="*/ 2147483647 h 64"/>
              <a:gd name="T10" fmla="*/ 2147483647 w 384"/>
              <a:gd name="T11" fmla="*/ 2147483647 h 6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84"/>
              <a:gd name="T19" fmla="*/ 0 h 64"/>
              <a:gd name="T20" fmla="*/ 384 w 384"/>
              <a:gd name="T21" fmla="*/ 64 h 6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84" h="64">
                <a:moveTo>
                  <a:pt x="0" y="56"/>
                </a:moveTo>
                <a:cubicBezTo>
                  <a:pt x="12" y="60"/>
                  <a:pt x="24" y="64"/>
                  <a:pt x="48" y="56"/>
                </a:cubicBezTo>
                <a:cubicBezTo>
                  <a:pt x="72" y="48"/>
                  <a:pt x="112" y="8"/>
                  <a:pt x="144" y="8"/>
                </a:cubicBezTo>
                <a:cubicBezTo>
                  <a:pt x="176" y="8"/>
                  <a:pt x="224" y="56"/>
                  <a:pt x="240" y="56"/>
                </a:cubicBezTo>
                <a:cubicBezTo>
                  <a:pt x="256" y="56"/>
                  <a:pt x="216" y="16"/>
                  <a:pt x="240" y="8"/>
                </a:cubicBezTo>
                <a:cubicBezTo>
                  <a:pt x="264" y="0"/>
                  <a:pt x="324" y="4"/>
                  <a:pt x="384" y="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700" name="AutoShape 1054"/>
          <p:cNvSpPr>
            <a:spLocks/>
          </p:cNvSpPr>
          <p:nvPr/>
        </p:nvSpPr>
        <p:spPr bwMode="auto">
          <a:xfrm>
            <a:off x="6019800" y="2971800"/>
            <a:ext cx="228600" cy="1371600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8701" name="Text Box 1055"/>
          <p:cNvSpPr txBox="1">
            <a:spLocks noChangeArrowheads="1"/>
          </p:cNvSpPr>
          <p:nvPr/>
        </p:nvSpPr>
        <p:spPr bwMode="auto">
          <a:xfrm>
            <a:off x="6324600" y="3429000"/>
            <a:ext cx="533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0" eaLnBrk="1" hangingPunct="1">
              <a:spcBef>
                <a:spcPct val="50000"/>
              </a:spcBef>
            </a:pPr>
            <a:r>
              <a:rPr lang="en-GB" sz="1600">
                <a:latin typeface="Times New Roman" pitchFamily="18" charset="0"/>
              </a:rPr>
              <a:t>cm</a:t>
            </a:r>
            <a:endParaRPr lang="en-US" sz="1600">
              <a:latin typeface="Times New Roman" pitchFamily="18" charset="0"/>
            </a:endParaRPr>
          </a:p>
        </p:txBody>
      </p:sp>
      <p:sp>
        <p:nvSpPr>
          <p:cNvPr id="28702" name="Line 1056"/>
          <p:cNvSpPr>
            <a:spLocks noChangeShapeType="1"/>
          </p:cNvSpPr>
          <p:nvPr/>
        </p:nvSpPr>
        <p:spPr bwMode="auto">
          <a:xfrm flipV="1">
            <a:off x="685800" y="4724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703" name="Line 1057"/>
          <p:cNvSpPr>
            <a:spLocks noChangeShapeType="1"/>
          </p:cNvSpPr>
          <p:nvPr/>
        </p:nvSpPr>
        <p:spPr bwMode="auto">
          <a:xfrm flipV="1">
            <a:off x="1905000" y="4724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704" name="Line 1058"/>
          <p:cNvSpPr>
            <a:spLocks noChangeShapeType="1"/>
          </p:cNvSpPr>
          <p:nvPr/>
        </p:nvSpPr>
        <p:spPr bwMode="auto">
          <a:xfrm flipV="1">
            <a:off x="3581400" y="4724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705" name="Line 1059"/>
          <p:cNvSpPr>
            <a:spLocks noChangeShapeType="1"/>
          </p:cNvSpPr>
          <p:nvPr/>
        </p:nvSpPr>
        <p:spPr bwMode="auto">
          <a:xfrm flipV="1">
            <a:off x="5181600" y="4724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706" name="Line 1060"/>
          <p:cNvSpPr>
            <a:spLocks noChangeShapeType="1"/>
          </p:cNvSpPr>
          <p:nvPr/>
        </p:nvSpPr>
        <p:spPr bwMode="auto">
          <a:xfrm flipV="1">
            <a:off x="6934200" y="4724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707" name="Text Box 1062"/>
          <p:cNvSpPr txBox="1">
            <a:spLocks noChangeArrowheads="1"/>
          </p:cNvSpPr>
          <p:nvPr/>
        </p:nvSpPr>
        <p:spPr bwMode="auto">
          <a:xfrm>
            <a:off x="1676400" y="54102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8708" name="Text Box 1063"/>
          <p:cNvSpPr txBox="1">
            <a:spLocks noChangeArrowheads="1"/>
          </p:cNvSpPr>
          <p:nvPr/>
        </p:nvSpPr>
        <p:spPr bwMode="auto">
          <a:xfrm>
            <a:off x="381000" y="5105400"/>
            <a:ext cx="838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0" eaLnBrk="1" hangingPunct="1">
              <a:spcBef>
                <a:spcPct val="50000"/>
              </a:spcBef>
            </a:pPr>
            <a:r>
              <a:rPr lang="en-GB" sz="2000" dirty="0">
                <a:latin typeface="Times New Roman" pitchFamily="18" charset="0"/>
              </a:rPr>
              <a:t>0.1ml         0.2ml                   0.4ml                 0.8ml                1.6ml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28709" name="Line 1068"/>
          <p:cNvSpPr>
            <a:spLocks noChangeShapeType="1"/>
          </p:cNvSpPr>
          <p:nvPr/>
        </p:nvSpPr>
        <p:spPr bwMode="auto">
          <a:xfrm flipV="1">
            <a:off x="1371600" y="2895600"/>
            <a:ext cx="990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710" name="Text Box 1069"/>
          <p:cNvSpPr txBox="1">
            <a:spLocks noChangeArrowheads="1"/>
          </p:cNvSpPr>
          <p:nvPr/>
        </p:nvSpPr>
        <p:spPr bwMode="auto">
          <a:xfrm>
            <a:off x="1981200" y="2590800"/>
            <a:ext cx="1066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GB" sz="1400" b="1">
                <a:latin typeface="Times New Roman" pitchFamily="18" charset="0"/>
              </a:rPr>
              <a:t>wash</a:t>
            </a:r>
            <a:endParaRPr lang="en-US" sz="14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12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086C682-9977-4314-B43E-E04D38FB661C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28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9699" name="Rectangle 45"/>
          <p:cNvSpPr>
            <a:spLocks noChangeArrowheads="1"/>
          </p:cNvSpPr>
          <p:nvPr/>
        </p:nvSpPr>
        <p:spPr bwMode="auto">
          <a:xfrm>
            <a:off x="1524000" y="228600"/>
            <a:ext cx="5638800" cy="762000"/>
          </a:xfrm>
          <a:prstGeom prst="rect">
            <a:avLst/>
          </a:prstGeom>
          <a:solidFill>
            <a:schemeClr val="folHlink"/>
          </a:soli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29700" name="Rectangle 2"/>
          <p:cNvSpPr>
            <a:spLocks noChangeArrowheads="1"/>
          </p:cNvSpPr>
          <p:nvPr/>
        </p:nvSpPr>
        <p:spPr bwMode="auto">
          <a:xfrm>
            <a:off x="1600200" y="228600"/>
            <a:ext cx="5638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0">
              <a:spcBef>
                <a:spcPct val="50000"/>
              </a:spcBef>
            </a:pPr>
            <a:r>
              <a:rPr lang="en-GB" sz="4400">
                <a:solidFill>
                  <a:schemeClr val="accent2"/>
                </a:solidFill>
                <a:latin typeface="Times New Roman" pitchFamily="18" charset="0"/>
              </a:rPr>
              <a:t>Dose – Response Curve</a:t>
            </a:r>
            <a:r>
              <a:rPr lang="en-GB" sz="3200">
                <a:latin typeface="Times New Roman" pitchFamily="18" charset="0"/>
              </a:rPr>
              <a:t> </a:t>
            </a:r>
            <a:endParaRPr lang="en-US" sz="3200">
              <a:latin typeface="Times New Roman" pitchFamily="18" charset="0"/>
            </a:endParaRPr>
          </a:p>
        </p:txBody>
      </p:sp>
      <p:graphicFrame>
        <p:nvGraphicFramePr>
          <p:cNvPr id="45105" name="Group 49"/>
          <p:cNvGraphicFramePr>
            <a:graphicFrameLocks noGrp="1"/>
          </p:cNvGraphicFramePr>
          <p:nvPr/>
        </p:nvGraphicFramePr>
        <p:xfrm>
          <a:off x="1524000" y="1397000"/>
          <a:ext cx="6096000" cy="4697414"/>
        </p:xfrm>
        <a:graphic>
          <a:graphicData uri="http://schemas.openxmlformats.org/drawingml/2006/table">
            <a:tbl>
              <a:tblPr rtl="1"/>
              <a:tblGrid>
                <a:gridCol w="2032000"/>
                <a:gridCol w="2032000"/>
                <a:gridCol w="2032000"/>
              </a:tblGrid>
              <a:tr h="1310817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Response %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(x/ max )*100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Response 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(cm)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Dose 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(ml)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</a:tr>
              <a:tr h="676366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33.3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</a:tr>
              <a:tr h="67795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1.8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</a:tr>
              <a:tr h="67795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83.3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2.5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0.4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</a:tr>
              <a:tr h="676366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0.8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</a:tr>
              <a:tr h="67795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1.6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909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7396083-C1C9-4C71-A980-50538C18DB13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29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1090613" y="1101725"/>
          <a:ext cx="6962775" cy="465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Chart" r:id="rId4" imgW="6962657" imgH="4657682" progId="MSGraph.Chart.8">
                  <p:embed followColorScheme="full"/>
                </p:oleObj>
              </mc:Choice>
              <mc:Fallback>
                <p:oleObj name="Chart" r:id="rId4" imgW="6962657" imgH="4657682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0613" y="1101725"/>
                        <a:ext cx="6962775" cy="465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228600" y="685800"/>
          <a:ext cx="8686800" cy="548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r:id="rId7" imgW="8687553" imgH="5486876" progId="Excel.Chart.8">
                  <p:embed/>
                </p:oleObj>
              </mc:Choice>
              <mc:Fallback>
                <p:oleObj r:id="rId7" imgW="8687553" imgH="5486876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685800"/>
                        <a:ext cx="8686800" cy="548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5" name="Line 5"/>
          <p:cNvSpPr>
            <a:spLocks noChangeShapeType="1"/>
          </p:cNvSpPr>
          <p:nvPr/>
        </p:nvSpPr>
        <p:spPr bwMode="auto">
          <a:xfrm>
            <a:off x="1219200" y="358140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>
            <a:off x="3733800" y="35814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3733800" y="4419600"/>
            <a:ext cx="17526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200">
                <a:latin typeface="Times New Roman" pitchFamily="18" charset="0"/>
              </a:rPr>
              <a:t>ED </a:t>
            </a:r>
            <a:r>
              <a:rPr lang="en-GB" sz="1200" baseline="-25000">
                <a:latin typeface="Times New Roman" pitchFamily="18" charset="0"/>
              </a:rPr>
              <a:t>50 </a:t>
            </a:r>
            <a:r>
              <a:rPr lang="en-GB" sz="1200">
                <a:latin typeface="Times New Roman" pitchFamily="18" charset="0"/>
              </a:rPr>
              <a:t>= xxx ml</a:t>
            </a:r>
            <a:endParaRPr lang="en-US" sz="12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68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solidFill>
            <a:schemeClr val="folHlink"/>
          </a:solidFill>
          <a:effectLst>
            <a:outerShdw dist="107763" dir="8100000" algn="ctr" rotWithShape="0">
              <a:schemeClr val="bg2"/>
            </a:outerShdw>
          </a:effectLst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b="1" smtClean="0">
                <a:solidFill>
                  <a:schemeClr val="tx1"/>
                </a:solidFill>
              </a:rPr>
              <a:t>Nervous System</a:t>
            </a:r>
          </a:p>
        </p:txBody>
      </p:sp>
      <p:sp>
        <p:nvSpPr>
          <p:cNvPr id="5123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A011F9E-C881-43DD-A411-4F1A05BF21EF}" type="slidenum">
              <a:rPr lang="ar-SA" smtClean="0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3</a:t>
            </a:fld>
            <a:endParaRPr lang="en-US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5124" name="Rectangle 15"/>
          <p:cNvSpPr>
            <a:spLocks noChangeArrowheads="1"/>
          </p:cNvSpPr>
          <p:nvPr/>
        </p:nvSpPr>
        <p:spPr bwMode="auto">
          <a:xfrm>
            <a:off x="4495800" y="2133600"/>
            <a:ext cx="3429000" cy="1219200"/>
          </a:xfrm>
          <a:prstGeom prst="rect">
            <a:avLst/>
          </a:prstGeom>
          <a:solidFill>
            <a:schemeClr val="folHlink"/>
          </a:soli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5125" name="Rectangle 11"/>
          <p:cNvSpPr>
            <a:spLocks noChangeArrowheads="1"/>
          </p:cNvSpPr>
          <p:nvPr/>
        </p:nvSpPr>
        <p:spPr bwMode="auto">
          <a:xfrm>
            <a:off x="838200" y="2133600"/>
            <a:ext cx="3124200" cy="1219200"/>
          </a:xfrm>
          <a:prstGeom prst="rect">
            <a:avLst/>
          </a:prstGeom>
          <a:solidFill>
            <a:schemeClr val="folHlink"/>
          </a:soli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5126" name="Text Box 7"/>
          <p:cNvSpPr txBox="1">
            <a:spLocks noChangeArrowheads="1"/>
          </p:cNvSpPr>
          <p:nvPr/>
        </p:nvSpPr>
        <p:spPr bwMode="auto">
          <a:xfrm>
            <a:off x="609600" y="2057400"/>
            <a:ext cx="3581400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GB" sz="3200">
                <a:solidFill>
                  <a:schemeClr val="accent2"/>
                </a:solidFill>
                <a:latin typeface="Times New Roman" pitchFamily="18" charset="0"/>
              </a:rPr>
              <a:t>Central Nervous System</a:t>
            </a:r>
          </a:p>
          <a:p>
            <a:pPr algn="ctr" rtl="0" eaLnBrk="1" hangingPunct="1">
              <a:spcBef>
                <a:spcPct val="50000"/>
              </a:spcBef>
            </a:pPr>
            <a:endParaRPr lang="en-GB" sz="3200">
              <a:latin typeface="Times New Roman" pitchFamily="18" charset="0"/>
            </a:endParaRPr>
          </a:p>
          <a:p>
            <a:pPr rtl="0" eaLnBrk="1" hangingPunct="1">
              <a:spcBef>
                <a:spcPct val="50000"/>
              </a:spcBef>
            </a:pPr>
            <a:r>
              <a:rPr lang="en-GB" sz="2400" b="1">
                <a:latin typeface="Times New Roman" pitchFamily="18" charset="0"/>
              </a:rPr>
              <a:t>Brain stem</a:t>
            </a:r>
          </a:p>
          <a:p>
            <a:pPr rtl="0" eaLnBrk="1" hangingPunct="1">
              <a:spcBef>
                <a:spcPct val="50000"/>
              </a:spcBef>
            </a:pPr>
            <a:r>
              <a:rPr lang="en-GB" sz="2400" b="1">
                <a:latin typeface="Times New Roman" pitchFamily="18" charset="0"/>
              </a:rPr>
              <a:t>Cerebrum </a:t>
            </a:r>
          </a:p>
          <a:p>
            <a:pPr rtl="0" eaLnBrk="1" hangingPunct="1">
              <a:spcBef>
                <a:spcPct val="50000"/>
              </a:spcBef>
            </a:pPr>
            <a:r>
              <a:rPr lang="en-GB" sz="2400" b="1">
                <a:latin typeface="Times New Roman" pitchFamily="18" charset="0"/>
              </a:rPr>
              <a:t>Spinal cord</a:t>
            </a:r>
            <a:r>
              <a:rPr lang="en-GB">
                <a:latin typeface="Times New Roman" pitchFamily="18" charset="0"/>
              </a:rPr>
              <a:t> 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5127" name="Text Box 8"/>
          <p:cNvSpPr txBox="1">
            <a:spLocks noChangeArrowheads="1"/>
          </p:cNvSpPr>
          <p:nvPr/>
        </p:nvSpPr>
        <p:spPr bwMode="auto">
          <a:xfrm>
            <a:off x="4419600" y="2057400"/>
            <a:ext cx="358140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US" sz="3200">
                <a:solidFill>
                  <a:schemeClr val="accent2"/>
                </a:solidFill>
                <a:latin typeface="Times New Roman" pitchFamily="18" charset="0"/>
              </a:rPr>
              <a:t>Peripheral Nervous System</a:t>
            </a:r>
            <a:endParaRPr lang="en-GB" sz="3200">
              <a:solidFill>
                <a:schemeClr val="accent2"/>
              </a:solidFill>
              <a:latin typeface="Times New Roman" pitchFamily="18" charset="0"/>
            </a:endParaRPr>
          </a:p>
          <a:p>
            <a:pPr algn="ctr" rtl="0" eaLnBrk="1" hangingPunct="1">
              <a:spcBef>
                <a:spcPct val="50000"/>
              </a:spcBef>
            </a:pPr>
            <a:endParaRPr lang="en-GB" sz="3200">
              <a:solidFill>
                <a:schemeClr val="accent2"/>
              </a:solidFill>
              <a:latin typeface="Times New Roman" pitchFamily="18" charset="0"/>
            </a:endParaRPr>
          </a:p>
          <a:p>
            <a:pPr rtl="0" eaLnBrk="1" hangingPunct="1">
              <a:spcBef>
                <a:spcPct val="50000"/>
              </a:spcBef>
            </a:pPr>
            <a:r>
              <a:rPr lang="en-GB" sz="3200">
                <a:solidFill>
                  <a:srgbClr val="FF0000"/>
                </a:solidFill>
                <a:latin typeface="Times New Roman" pitchFamily="18" charset="0"/>
              </a:rPr>
              <a:t>Afferent </a:t>
            </a:r>
            <a:r>
              <a:rPr lang="en-GB" sz="3200">
                <a:latin typeface="Times New Roman" pitchFamily="18" charset="0"/>
              </a:rPr>
              <a:t>     </a:t>
            </a:r>
            <a:r>
              <a:rPr lang="en-GB" sz="3200">
                <a:solidFill>
                  <a:schemeClr val="accent2"/>
                </a:solidFill>
                <a:latin typeface="Times New Roman" pitchFamily="18" charset="0"/>
              </a:rPr>
              <a:t>Efferent</a:t>
            </a:r>
            <a:r>
              <a:rPr lang="en-GB" sz="3200">
                <a:latin typeface="Times New Roman" pitchFamily="18" charset="0"/>
              </a:rPr>
              <a:t> </a:t>
            </a:r>
            <a:endParaRPr lang="en-US" sz="3200">
              <a:latin typeface="Times New Roman" pitchFamily="18" charset="0"/>
            </a:endParaRPr>
          </a:p>
        </p:txBody>
      </p:sp>
      <p:sp>
        <p:nvSpPr>
          <p:cNvPr id="5128" name="Text Box 9"/>
          <p:cNvSpPr txBox="1">
            <a:spLocks noChangeArrowheads="1"/>
          </p:cNvSpPr>
          <p:nvPr/>
        </p:nvSpPr>
        <p:spPr bwMode="auto">
          <a:xfrm>
            <a:off x="4343400" y="4495800"/>
            <a:ext cx="1981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0" eaLnBrk="1" hangingPunct="1">
              <a:spcBef>
                <a:spcPct val="50000"/>
              </a:spcBef>
            </a:pPr>
            <a:r>
              <a:rPr lang="en-GB" b="1">
                <a:latin typeface="Times New Roman" pitchFamily="18" charset="0"/>
              </a:rPr>
              <a:t>Sensory division</a:t>
            </a:r>
            <a:r>
              <a:rPr lang="en-GB">
                <a:latin typeface="Times New Roman" pitchFamily="18" charset="0"/>
              </a:rPr>
              <a:t> 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5129" name="Text Box 10"/>
          <p:cNvSpPr txBox="1">
            <a:spLocks noChangeArrowheads="1"/>
          </p:cNvSpPr>
          <p:nvPr/>
        </p:nvSpPr>
        <p:spPr bwMode="auto">
          <a:xfrm>
            <a:off x="6400800" y="4572000"/>
            <a:ext cx="25146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0" eaLnBrk="1" hangingPunct="1">
              <a:spcBef>
                <a:spcPct val="50000"/>
              </a:spcBef>
            </a:pPr>
            <a:r>
              <a:rPr lang="en-GB" sz="2400">
                <a:solidFill>
                  <a:srgbClr val="CC6600"/>
                </a:solidFill>
              </a:rPr>
              <a:t>Autonomic</a:t>
            </a:r>
          </a:p>
          <a:p>
            <a:pPr rtl="0" eaLnBrk="1" hangingPunct="1">
              <a:spcBef>
                <a:spcPct val="50000"/>
              </a:spcBef>
            </a:pPr>
            <a:r>
              <a:rPr lang="en-US" sz="2400">
                <a:solidFill>
                  <a:srgbClr val="CC6600"/>
                </a:solidFill>
              </a:rPr>
              <a:t>Somatic</a:t>
            </a:r>
            <a:r>
              <a:rPr lang="en-GB" sz="2400">
                <a:solidFill>
                  <a:srgbClr val="CC6600"/>
                </a:solidFill>
              </a:rPr>
              <a:t> </a:t>
            </a:r>
            <a:endParaRPr lang="en-US" sz="2400">
              <a:solidFill>
                <a:srgbClr val="CC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88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 </a:t>
            </a:r>
            <a:r>
              <a:rPr lang="en-US" sz="3600" b="1" dirty="0" smtClean="0"/>
              <a:t>Afferent and efferent neurons</a:t>
            </a:r>
            <a:endParaRPr lang="en-US" sz="36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smtClean="0">
                <a:cs typeface="Arial" charset="0"/>
              </a:rPr>
              <a:t>Afferent is known as </a:t>
            </a:r>
            <a:r>
              <a:rPr lang="en-US" sz="2000" smtClean="0">
                <a:solidFill>
                  <a:srgbClr val="0033CC"/>
                </a:solidFill>
                <a:cs typeface="Arial" charset="0"/>
                <a:hlinkClick r:id="rId2" tooltip="Sensory neuron"/>
              </a:rPr>
              <a:t>sensory</a:t>
            </a:r>
            <a:r>
              <a:rPr lang="en-US" sz="2000" b="1" smtClean="0">
                <a:cs typeface="Arial" charset="0"/>
              </a:rPr>
              <a:t> or receptor </a:t>
            </a:r>
            <a:r>
              <a:rPr lang="en-US" sz="2000" b="1" smtClean="0">
                <a:cs typeface="Arial" charset="0"/>
                <a:hlinkClick r:id="rId3" tooltip="Neuron"/>
              </a:rPr>
              <a:t>neurons</a:t>
            </a:r>
            <a:r>
              <a:rPr lang="en-US" sz="2000" b="1" smtClean="0">
                <a:cs typeface="Arial" charset="0"/>
              </a:rPr>
              <a:t> which carry </a:t>
            </a:r>
            <a:r>
              <a:rPr lang="en-US" sz="2000" b="1" smtClean="0">
                <a:cs typeface="Arial" charset="0"/>
                <a:hlinkClick r:id="rId4" tooltip="Action potential"/>
              </a:rPr>
              <a:t>nerve impulses</a:t>
            </a:r>
            <a:r>
              <a:rPr lang="en-US" sz="2000" b="1" smtClean="0">
                <a:cs typeface="Arial" charset="0"/>
              </a:rPr>
              <a:t> from </a:t>
            </a:r>
            <a:r>
              <a:rPr lang="en-US" sz="2000" b="1" smtClean="0">
                <a:cs typeface="Arial" charset="0"/>
                <a:hlinkClick r:id="rId5" tooltip="Receptor (biochemistry)"/>
              </a:rPr>
              <a:t>receptors</a:t>
            </a:r>
            <a:r>
              <a:rPr lang="en-US" sz="2000" b="1" smtClean="0">
                <a:cs typeface="Arial" charset="0"/>
              </a:rPr>
              <a:t> or sense organs </a:t>
            </a:r>
            <a:r>
              <a:rPr lang="en-US" sz="2000" b="1" i="1" smtClean="0">
                <a:cs typeface="Arial" charset="0"/>
              </a:rPr>
              <a:t>toward</a:t>
            </a:r>
            <a:r>
              <a:rPr lang="en-US" sz="2000" b="1" smtClean="0">
                <a:cs typeface="Arial" charset="0"/>
              </a:rPr>
              <a:t> the </a:t>
            </a:r>
            <a:r>
              <a:rPr lang="en-US" sz="2000" b="1" smtClean="0">
                <a:cs typeface="Arial" charset="0"/>
                <a:hlinkClick r:id="rId6" tooltip="Central nervous system"/>
              </a:rPr>
              <a:t>central nervous system</a:t>
            </a:r>
            <a:r>
              <a:rPr lang="en-US" sz="2000" b="1" smtClean="0">
                <a:cs typeface="Arial" charset="0"/>
              </a:rPr>
              <a:t>.</a:t>
            </a:r>
          </a:p>
          <a:p>
            <a:r>
              <a:rPr lang="en-US" sz="2000" b="1" smtClean="0">
                <a:cs typeface="Arial" charset="0"/>
              </a:rPr>
              <a:t>Efferent</a:t>
            </a:r>
            <a:r>
              <a:rPr lang="en-US" sz="2000" b="1" u="sng" smtClean="0">
                <a:cs typeface="Arial" charset="0"/>
              </a:rPr>
              <a:t> is known as </a:t>
            </a:r>
            <a:r>
              <a:rPr lang="en-US" sz="2000" b="1" u="sng" smtClean="0">
                <a:cs typeface="Arial" charset="0"/>
                <a:hlinkClick r:id="rId7" tooltip="Motoneuron"/>
              </a:rPr>
              <a:t>motor</a:t>
            </a:r>
            <a:r>
              <a:rPr lang="en-US" sz="2000" b="1" u="sng" smtClean="0">
                <a:cs typeface="Arial" charset="0"/>
              </a:rPr>
              <a:t> or effector </a:t>
            </a:r>
            <a:r>
              <a:rPr lang="en-US" sz="2000" b="1" u="sng" smtClean="0">
                <a:cs typeface="Arial" charset="0"/>
                <a:hlinkClick r:id="rId8" tooltip="Neurons"/>
              </a:rPr>
              <a:t>neurons</a:t>
            </a:r>
            <a:r>
              <a:rPr lang="en-US" sz="2000" b="1" u="sng" smtClean="0">
                <a:cs typeface="Arial" charset="0"/>
              </a:rPr>
              <a:t> which carry </a:t>
            </a:r>
            <a:r>
              <a:rPr lang="en-US" sz="2000" b="1" u="sng" smtClean="0">
                <a:cs typeface="Arial" charset="0"/>
                <a:hlinkClick r:id="rId4" tooltip="Action potential"/>
              </a:rPr>
              <a:t>nerve impulses</a:t>
            </a:r>
            <a:r>
              <a:rPr lang="en-US" sz="2000" b="1" u="sng" smtClean="0">
                <a:cs typeface="Arial" charset="0"/>
              </a:rPr>
              <a:t> </a:t>
            </a:r>
            <a:r>
              <a:rPr lang="en-US" sz="2000" b="1" i="1" u="sng" smtClean="0">
                <a:cs typeface="Arial" charset="0"/>
              </a:rPr>
              <a:t>away</a:t>
            </a:r>
            <a:r>
              <a:rPr lang="en-US" sz="2000" b="1" u="sng" smtClean="0">
                <a:cs typeface="Arial" charset="0"/>
              </a:rPr>
              <a:t> from the </a:t>
            </a:r>
            <a:r>
              <a:rPr lang="en-US" sz="2000" b="1" u="sng" smtClean="0">
                <a:cs typeface="Arial" charset="0"/>
                <a:hlinkClick r:id="rId6" tooltip="Central nervous system"/>
              </a:rPr>
              <a:t>central nervous system</a:t>
            </a:r>
            <a:r>
              <a:rPr lang="en-US" sz="2000" b="1" u="sng" smtClean="0">
                <a:cs typeface="Arial" charset="0"/>
              </a:rPr>
              <a:t> to effectors such as </a:t>
            </a:r>
            <a:r>
              <a:rPr lang="en-US" sz="2000" b="1" u="sng" smtClean="0">
                <a:cs typeface="Arial" charset="0"/>
                <a:hlinkClick r:id="rId9" tooltip="Muscle"/>
              </a:rPr>
              <a:t>muscles</a:t>
            </a:r>
            <a:r>
              <a:rPr lang="en-US" sz="2000" b="1" u="sng" smtClean="0">
                <a:cs typeface="Arial" charset="0"/>
              </a:rPr>
              <a:t> or </a:t>
            </a:r>
            <a:r>
              <a:rPr lang="en-US" sz="2000" b="1" u="sng" smtClean="0">
                <a:cs typeface="Arial" charset="0"/>
                <a:hlinkClick r:id="rId10" tooltip="Gland"/>
              </a:rPr>
              <a:t>glands</a:t>
            </a:r>
            <a:r>
              <a:rPr lang="en-US" sz="2000" smtClean="0">
                <a:cs typeface="Arial" charset="0"/>
              </a:rPr>
              <a:t> </a:t>
            </a:r>
          </a:p>
          <a:p>
            <a:endParaRPr lang="en-US" sz="2000" b="1" smtClean="0">
              <a:cs typeface="Arial" charset="0"/>
            </a:endParaRPr>
          </a:p>
        </p:txBody>
      </p:sp>
      <p:sp>
        <p:nvSpPr>
          <p:cNvPr id="6148" name="عنصر نائب لرقم الشريحة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D2F19CA-CB5E-48C4-B04A-73FDE5566CA7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4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07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3764153-6EE2-4756-8035-532177D27CDA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5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7171" name="Rectangle 8"/>
          <p:cNvSpPr>
            <a:spLocks noChangeArrowheads="1"/>
          </p:cNvSpPr>
          <p:nvPr/>
        </p:nvSpPr>
        <p:spPr bwMode="auto">
          <a:xfrm>
            <a:off x="1600200" y="304800"/>
            <a:ext cx="5486400" cy="609600"/>
          </a:xfrm>
          <a:prstGeom prst="rect">
            <a:avLst/>
          </a:prstGeom>
          <a:solidFill>
            <a:schemeClr val="folHlink"/>
          </a:soli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7172" name="Rectangle 2"/>
          <p:cNvSpPr>
            <a:spLocks noChangeArrowheads="1"/>
          </p:cNvSpPr>
          <p:nvPr/>
        </p:nvSpPr>
        <p:spPr bwMode="auto">
          <a:xfrm>
            <a:off x="1592263" y="330200"/>
            <a:ext cx="55451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800" b="1"/>
              <a:t>The Peripheral Nervous System</a:t>
            </a:r>
          </a:p>
        </p:txBody>
      </p:sp>
      <p:sp>
        <p:nvSpPr>
          <p:cNvPr id="7173" name="Rectangle 3"/>
          <p:cNvSpPr>
            <a:spLocks noChangeArrowheads="1"/>
          </p:cNvSpPr>
          <p:nvPr/>
        </p:nvSpPr>
        <p:spPr bwMode="auto">
          <a:xfrm>
            <a:off x="304800" y="2362200"/>
            <a:ext cx="3581400" cy="1679575"/>
          </a:xfrm>
          <a:prstGeom prst="rect">
            <a:avLst/>
          </a:prstGeom>
          <a:solidFill>
            <a:srgbClr val="FFCC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en-US" sz="2000"/>
              <a:t>Somatic nervous system</a:t>
            </a:r>
          </a:p>
          <a:p>
            <a:pPr algn="ctr" rtl="0">
              <a:spcBef>
                <a:spcPct val="50000"/>
              </a:spcBef>
            </a:pPr>
            <a:r>
              <a:rPr lang="en-GB" sz="2000"/>
              <a:t>(</a:t>
            </a:r>
            <a:r>
              <a:rPr lang="en-US" sz="2000"/>
              <a:t>voluntary)</a:t>
            </a:r>
            <a:endParaRPr lang="en-GB" sz="2000"/>
          </a:p>
          <a:p>
            <a:pPr rtl="0">
              <a:spcBef>
                <a:spcPct val="50000"/>
              </a:spcBef>
            </a:pPr>
            <a:r>
              <a:rPr lang="en-US" b="1" i="1"/>
              <a:t> </a:t>
            </a:r>
            <a:endParaRPr lang="en-GB" b="1" i="1"/>
          </a:p>
          <a:p>
            <a:pPr rtl="0">
              <a:spcBef>
                <a:spcPct val="50000"/>
              </a:spcBef>
            </a:pPr>
            <a:r>
              <a:rPr lang="en-US" b="1" i="1"/>
              <a:t>Skeletal muscle</a:t>
            </a:r>
          </a:p>
        </p:txBody>
      </p:sp>
      <p:sp>
        <p:nvSpPr>
          <p:cNvPr id="7174" name="Text Box 4"/>
          <p:cNvSpPr txBox="1">
            <a:spLocks noChangeArrowheads="1"/>
          </p:cNvSpPr>
          <p:nvPr/>
        </p:nvSpPr>
        <p:spPr bwMode="auto">
          <a:xfrm>
            <a:off x="4800600" y="2438400"/>
            <a:ext cx="3962400" cy="2917825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US" sz="2000"/>
              <a:t>Autonomic nervous system</a:t>
            </a:r>
          </a:p>
          <a:p>
            <a:pPr algn="ctr" rtl="0" eaLnBrk="1" hangingPunct="1">
              <a:spcBef>
                <a:spcPct val="50000"/>
              </a:spcBef>
            </a:pPr>
            <a:r>
              <a:rPr lang="en-GB" sz="2000"/>
              <a:t>(</a:t>
            </a:r>
            <a:r>
              <a:rPr lang="en-US" sz="2000"/>
              <a:t>involuntary)</a:t>
            </a:r>
          </a:p>
          <a:p>
            <a:pPr rtl="0" eaLnBrk="1" hangingPunct="1">
              <a:spcBef>
                <a:spcPct val="50000"/>
              </a:spcBef>
            </a:pPr>
            <a:endParaRPr lang="en-GB" b="1" i="1"/>
          </a:p>
          <a:p>
            <a:pPr rtl="0" eaLnBrk="1" hangingPunct="1">
              <a:spcBef>
                <a:spcPct val="50000"/>
              </a:spcBef>
            </a:pPr>
            <a:r>
              <a:rPr lang="en-US" b="1" i="1"/>
              <a:t>Heart, blood vessels,</a:t>
            </a:r>
          </a:p>
          <a:p>
            <a:pPr rtl="0" eaLnBrk="1" hangingPunct="1">
              <a:spcBef>
                <a:spcPct val="50000"/>
              </a:spcBef>
            </a:pPr>
            <a:r>
              <a:rPr lang="en-US" b="1" i="1"/>
              <a:t>glands, other visceral</a:t>
            </a:r>
          </a:p>
          <a:p>
            <a:pPr rtl="0" eaLnBrk="1" hangingPunct="1">
              <a:spcBef>
                <a:spcPct val="50000"/>
              </a:spcBef>
            </a:pPr>
            <a:r>
              <a:rPr lang="en-US" b="1" i="1"/>
              <a:t>organs, smooth muscle</a:t>
            </a:r>
          </a:p>
          <a:p>
            <a:pPr algn="r" eaLnBrk="1" hangingPunct="1">
              <a:spcBef>
                <a:spcPct val="50000"/>
              </a:spcBef>
            </a:pPr>
            <a:endParaRPr lang="en-US" b="1" i="1">
              <a:latin typeface="Times New Roman" pitchFamily="18" charset="0"/>
            </a:endParaRPr>
          </a:p>
        </p:txBody>
      </p:sp>
      <p:sp>
        <p:nvSpPr>
          <p:cNvPr id="7175" name="Text Box 5"/>
          <p:cNvSpPr txBox="1">
            <a:spLocks noChangeArrowheads="1"/>
          </p:cNvSpPr>
          <p:nvPr/>
        </p:nvSpPr>
        <p:spPr bwMode="auto">
          <a:xfrm>
            <a:off x="3276600" y="1447800"/>
            <a:ext cx="274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7176" name="Rectangle 6"/>
          <p:cNvSpPr>
            <a:spLocks noChangeArrowheads="1"/>
          </p:cNvSpPr>
          <p:nvPr/>
        </p:nvSpPr>
        <p:spPr bwMode="auto">
          <a:xfrm>
            <a:off x="3048000" y="1371600"/>
            <a:ext cx="2917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 rtl="0"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</a:rPr>
              <a:t>Efferent nervous system</a:t>
            </a:r>
          </a:p>
        </p:txBody>
      </p:sp>
    </p:spTree>
    <p:extLst>
      <p:ext uri="{BB962C8B-B14F-4D97-AF65-F5344CB8AC3E}">
        <p14:creationId xmlns:p14="http://schemas.microsoft.com/office/powerpoint/2010/main" val="144063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301BAEA-1DFE-4B92-83D5-384A43296C6C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6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2286000" y="1219200"/>
            <a:ext cx="4572000" cy="685800"/>
          </a:xfrm>
          <a:prstGeom prst="rect">
            <a:avLst/>
          </a:prstGeom>
          <a:solidFill>
            <a:schemeClr val="folHlink"/>
          </a:soli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ar-SA"/>
          </a:p>
        </p:txBody>
      </p:sp>
      <p:sp>
        <p:nvSpPr>
          <p:cNvPr id="8196" name="Rectangle 2"/>
          <p:cNvSpPr>
            <a:spLocks noChangeArrowheads="1"/>
          </p:cNvSpPr>
          <p:nvPr/>
        </p:nvSpPr>
        <p:spPr bwMode="auto">
          <a:xfrm>
            <a:off x="152400" y="152400"/>
            <a:ext cx="8839200" cy="406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endParaRPr lang="en-GB" sz="2400" dirty="0"/>
          </a:p>
          <a:p>
            <a:pPr rtl="0">
              <a:spcBef>
                <a:spcPct val="50000"/>
              </a:spcBef>
            </a:pPr>
            <a:endParaRPr lang="en-GB" sz="2400" dirty="0"/>
          </a:p>
          <a:p>
            <a:pPr algn="ctr" rtl="0">
              <a:spcBef>
                <a:spcPct val="50000"/>
              </a:spcBef>
            </a:pPr>
            <a:r>
              <a:rPr lang="en-US" sz="2800" b="1" dirty="0"/>
              <a:t>Anatomic classification</a:t>
            </a:r>
            <a:endParaRPr lang="en-GB" sz="2800" b="1" dirty="0"/>
          </a:p>
          <a:p>
            <a:pPr rtl="0">
              <a:spcBef>
                <a:spcPct val="50000"/>
              </a:spcBef>
            </a:pPr>
            <a:endParaRPr lang="en-GB" sz="2400" b="1" dirty="0"/>
          </a:p>
          <a:p>
            <a:pPr rtl="0">
              <a:spcBef>
                <a:spcPct val="50000"/>
              </a:spcBef>
            </a:pPr>
            <a:r>
              <a:rPr lang="en-US" sz="4000" dirty="0">
                <a:solidFill>
                  <a:srgbClr val="FF0000"/>
                </a:solidFill>
              </a:rPr>
              <a:t>1- sympathetic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</a:rPr>
              <a:t>(fight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</a:rPr>
              <a:t>and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</a:rPr>
              <a:t>flight)</a:t>
            </a:r>
          </a:p>
          <a:p>
            <a:pPr rtl="0">
              <a:spcBef>
                <a:spcPct val="50000"/>
              </a:spcBef>
            </a:pPr>
            <a:r>
              <a:rPr lang="en-US" sz="4000" dirty="0">
                <a:latin typeface="Times New Roman" pitchFamily="18" charset="0"/>
              </a:rPr>
              <a:t>To maintain </a:t>
            </a:r>
            <a:r>
              <a:rPr lang="en-US" sz="4000" dirty="0">
                <a:latin typeface="Times New Roman" pitchFamily="18" charset="0"/>
                <a:hlinkClick r:id="rId3" tooltip="Homeostasis"/>
              </a:rPr>
              <a:t>homeostasis</a:t>
            </a:r>
            <a:r>
              <a:rPr lang="en-US" sz="2400" dirty="0">
                <a:latin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2987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chemeClr val="accent2"/>
                </a:solidFill>
              </a:rPr>
              <a:t>2- Parasympathetic (rest and digest)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smtClean="0">
                <a:cs typeface="Arial" charset="0"/>
              </a:rPr>
              <a:t>Its actions can be summarized as "rest and digest", as opposed to the "fight-or-flight" effects of the sympathetic nervous system.</a:t>
            </a:r>
            <a:r>
              <a:rPr lang="en-US" sz="4000" smtClean="0">
                <a:cs typeface="Arial" charset="0"/>
              </a:rPr>
              <a:t>.</a:t>
            </a:r>
            <a:br>
              <a:rPr lang="en-US" sz="4000" smtClean="0">
                <a:cs typeface="Arial" charset="0"/>
              </a:rPr>
            </a:br>
            <a:endParaRPr lang="en-US" sz="4000" smtClean="0">
              <a:cs typeface="Arial" charset="0"/>
            </a:endParaRPr>
          </a:p>
        </p:txBody>
      </p:sp>
      <p:sp>
        <p:nvSpPr>
          <p:cNvPr id="9220" name="عنصر نائب لرقم الشريحة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CF7B3BF-C642-4A4E-8F26-61D0530FA786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7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05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907F1A2-2658-41A9-BFE4-C128E483AD3D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8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152400" y="0"/>
            <a:ext cx="8991600" cy="328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endParaRPr lang="en-GB" sz="2400" b="1">
              <a:solidFill>
                <a:srgbClr val="FF0000"/>
              </a:solidFill>
            </a:endParaRPr>
          </a:p>
          <a:p>
            <a:pPr rtl="0">
              <a:spcBef>
                <a:spcPct val="50000"/>
              </a:spcBef>
            </a:pPr>
            <a:endParaRPr lang="en-GB" sz="2400" b="1">
              <a:solidFill>
                <a:srgbClr val="FF0000"/>
              </a:solidFill>
            </a:endParaRPr>
          </a:p>
          <a:p>
            <a:pPr rtl="0"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  <a:hlinkClick r:id="rId3" action="ppaction://hlinkfile"/>
              </a:rPr>
              <a:t>Neurotransmitter:</a:t>
            </a:r>
            <a:endParaRPr lang="en-US" sz="2800" b="1">
              <a:solidFill>
                <a:srgbClr val="FF0000"/>
              </a:solidFill>
            </a:endParaRPr>
          </a:p>
          <a:p>
            <a:pPr rtl="0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A chemical that transmits signals from one neuron to another</a:t>
            </a:r>
          </a:p>
          <a:p>
            <a:pPr rtl="0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or from a neuron to an effector cell.</a:t>
            </a:r>
            <a:endParaRPr lang="en-GB" sz="2400">
              <a:solidFill>
                <a:srgbClr val="FF0000"/>
              </a:solidFill>
            </a:endParaRPr>
          </a:p>
          <a:p>
            <a:pPr rtl="0">
              <a:spcBef>
                <a:spcPct val="50000"/>
              </a:spcBef>
            </a:pPr>
            <a:endParaRPr lang="en-GB" sz="2400">
              <a:solidFill>
                <a:srgbClr val="FF0000"/>
              </a:solidFill>
            </a:endParaRP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152400" y="4038600"/>
            <a:ext cx="1981200" cy="160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0" eaLnBrk="1" hangingPunct="1">
              <a:spcBef>
                <a:spcPct val="50000"/>
              </a:spcBef>
            </a:pPr>
            <a:r>
              <a:rPr lang="en-US" b="1"/>
              <a:t>Electrical</a:t>
            </a:r>
          </a:p>
          <a:p>
            <a:pPr rtl="0" eaLnBrk="1" hangingPunct="1">
              <a:spcBef>
                <a:spcPct val="50000"/>
              </a:spcBef>
            </a:pPr>
            <a:r>
              <a:rPr lang="en-US"/>
              <a:t>Stimulation</a:t>
            </a:r>
          </a:p>
          <a:p>
            <a:pPr rtl="0" eaLnBrk="1" hangingPunct="1">
              <a:spcBef>
                <a:spcPct val="50000"/>
              </a:spcBef>
            </a:pPr>
            <a:r>
              <a:rPr lang="en-US"/>
              <a:t>(impulse)</a:t>
            </a:r>
          </a:p>
          <a:p>
            <a:pPr algn="r" eaLnBrk="1" hangingPunct="1">
              <a:spcBef>
                <a:spcPct val="50000"/>
              </a:spcBef>
            </a:pPr>
            <a:endParaRPr lang="en-US">
              <a:latin typeface="Times New Roman" pitchFamily="18" charset="0"/>
            </a:endParaRP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1981200" y="4038600"/>
            <a:ext cx="274320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Chemical</a:t>
            </a:r>
          </a:p>
          <a:p>
            <a:pPr algn="ctr" eaLnBrk="1" hangingPunct="1">
              <a:spcBef>
                <a:spcPct val="50000"/>
              </a:spcBef>
            </a:pPr>
            <a:r>
              <a:rPr lang="en-GB">
                <a:solidFill>
                  <a:srgbClr val="FF0000"/>
                </a:solidFill>
              </a:rPr>
              <a:t>(</a:t>
            </a:r>
            <a:r>
              <a:rPr lang="en-US">
                <a:solidFill>
                  <a:srgbClr val="FF0000"/>
                </a:solidFill>
              </a:rPr>
              <a:t>neurotransmitter)</a:t>
            </a:r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4114800" y="2971800"/>
            <a:ext cx="2590800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b="1">
                <a:solidFill>
                  <a:srgbClr val="3333CD"/>
                </a:solidFill>
              </a:rPr>
              <a:t>Chemical</a:t>
            </a:r>
          </a:p>
          <a:p>
            <a:pPr algn="ctr" eaLnBrk="1" hangingPunct="1">
              <a:spcBef>
                <a:spcPct val="50000"/>
              </a:spcBef>
            </a:pPr>
            <a:r>
              <a:rPr lang="en-GB" sz="1600">
                <a:solidFill>
                  <a:srgbClr val="000000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intracellular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</a:rPr>
              <a:t>messengers)</a:t>
            </a:r>
          </a:p>
          <a:p>
            <a:pPr algn="ctr" eaLnBrk="1" hangingPunct="1">
              <a:spcBef>
                <a:spcPct val="50000"/>
              </a:spcBef>
            </a:pPr>
            <a:endParaRPr lang="en-GB">
              <a:solidFill>
                <a:srgbClr val="3333CD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en-GB">
              <a:solidFill>
                <a:srgbClr val="3333CD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b="1">
                <a:solidFill>
                  <a:srgbClr val="3333CD"/>
                </a:solidFill>
              </a:rPr>
              <a:t>Electrical</a:t>
            </a:r>
          </a:p>
          <a:p>
            <a:pPr algn="ctr" eaLnBrk="1" hangingPunct="1">
              <a:spcBef>
                <a:spcPct val="50000"/>
              </a:spcBef>
            </a:pPr>
            <a:r>
              <a:rPr lang="en-GB" sz="1600">
                <a:solidFill>
                  <a:srgbClr val="000000"/>
                </a:solidFill>
              </a:rPr>
              <a:t>(</a:t>
            </a:r>
            <a:r>
              <a:rPr lang="en-US" sz="1600">
                <a:solidFill>
                  <a:srgbClr val="000000"/>
                </a:solidFill>
              </a:rPr>
              <a:t>membrane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</a:rPr>
              <a:t>ion channels)</a:t>
            </a:r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6248400" y="3657600"/>
            <a:ext cx="198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6248400" y="4038600"/>
            <a:ext cx="266700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US" b="1"/>
              <a:t>Physiological</a:t>
            </a:r>
          </a:p>
          <a:p>
            <a:pPr algn="ctr" rtl="0" eaLnBrk="1" hangingPunct="1">
              <a:spcBef>
                <a:spcPct val="50000"/>
              </a:spcBef>
            </a:pPr>
            <a:r>
              <a:rPr lang="en-US" b="1"/>
              <a:t>functions</a:t>
            </a:r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4114800" y="4343400"/>
            <a:ext cx="609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V="1">
            <a:off x="4114800" y="36576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1" name="Line 12"/>
          <p:cNvSpPr>
            <a:spLocks noChangeShapeType="1"/>
          </p:cNvSpPr>
          <p:nvPr/>
        </p:nvSpPr>
        <p:spPr bwMode="auto">
          <a:xfrm>
            <a:off x="1524000" y="42672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2" name="Line 13"/>
          <p:cNvSpPr>
            <a:spLocks noChangeShapeType="1"/>
          </p:cNvSpPr>
          <p:nvPr/>
        </p:nvSpPr>
        <p:spPr bwMode="auto">
          <a:xfrm>
            <a:off x="5181600" y="4343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3" name="Line 14"/>
          <p:cNvSpPr>
            <a:spLocks noChangeShapeType="1"/>
          </p:cNvSpPr>
          <p:nvPr/>
        </p:nvSpPr>
        <p:spPr bwMode="auto">
          <a:xfrm flipV="1">
            <a:off x="5638800" y="4267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4" name="Line 15"/>
          <p:cNvSpPr>
            <a:spLocks noChangeShapeType="1"/>
          </p:cNvSpPr>
          <p:nvPr/>
        </p:nvSpPr>
        <p:spPr bwMode="auto">
          <a:xfrm>
            <a:off x="6172200" y="34290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5" name="Line 16"/>
          <p:cNvSpPr>
            <a:spLocks noChangeShapeType="1"/>
          </p:cNvSpPr>
          <p:nvPr/>
        </p:nvSpPr>
        <p:spPr bwMode="auto">
          <a:xfrm flipV="1">
            <a:off x="6172200" y="4495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05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smtClean="0">
                <a:solidFill>
                  <a:schemeClr val="tx1"/>
                </a:solidFill>
              </a:rPr>
              <a:t>Neurotransmitter-based classification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4000" u="sng" smtClean="0">
                <a:solidFill>
                  <a:schemeClr val="accent2"/>
                </a:solidFill>
                <a:cs typeface="Arial" charset="0"/>
              </a:rPr>
              <a:t>1- Cholinergic</a:t>
            </a:r>
            <a:r>
              <a:rPr lang="en-US" sz="4000" smtClean="0">
                <a:cs typeface="Arial" charset="0"/>
              </a:rPr>
              <a:t>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4000" smtClean="0">
                <a:cs typeface="Arial" charset="0"/>
              </a:rPr>
              <a:t>2- </a:t>
            </a:r>
            <a:r>
              <a:rPr lang="en-US" sz="4000" u="sng" smtClean="0">
                <a:solidFill>
                  <a:srgbClr val="FF0000"/>
                </a:solidFill>
                <a:cs typeface="Arial" charset="0"/>
              </a:rPr>
              <a:t>Adrenergic</a:t>
            </a:r>
            <a:r>
              <a:rPr lang="en-US" sz="4000" smtClean="0">
                <a:cs typeface="Arial" charset="0"/>
              </a:rPr>
              <a:t>,  and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4000" smtClean="0">
                <a:cs typeface="Arial" charset="0"/>
              </a:rPr>
              <a:t>3- </a:t>
            </a:r>
            <a:r>
              <a:rPr lang="en-US" sz="4000" u="sng" smtClean="0">
                <a:cs typeface="Arial" charset="0"/>
              </a:rPr>
              <a:t>Dopaminergic</a:t>
            </a:r>
          </a:p>
        </p:txBody>
      </p:sp>
      <p:sp>
        <p:nvSpPr>
          <p:cNvPr id="11268" name="عنصر نائب لرقم الشريحة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39AA51-9ECA-4847-901A-1A4292C735F1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9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8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1011</Words>
  <Application>Microsoft Office PowerPoint</Application>
  <PresentationFormat>On-screen Show (4:3)</PresentationFormat>
  <Paragraphs>217</Paragraphs>
  <Slides>29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Office Theme</vt:lpstr>
      <vt:lpstr>Bitmap Image</vt:lpstr>
      <vt:lpstr>Chart</vt:lpstr>
      <vt:lpstr>Microsoft Excel Chart</vt:lpstr>
      <vt:lpstr>PowerPoint Presentation</vt:lpstr>
      <vt:lpstr>PowerPoint Presentation</vt:lpstr>
      <vt:lpstr>Nervous System</vt:lpstr>
      <vt:lpstr> Afferent and efferent neurons</vt:lpstr>
      <vt:lpstr>PowerPoint Presentation</vt:lpstr>
      <vt:lpstr>PowerPoint Presentation</vt:lpstr>
      <vt:lpstr>2- Parasympathetic (rest and digest)</vt:lpstr>
      <vt:lpstr>PowerPoint Presentation</vt:lpstr>
      <vt:lpstr>Neurotransmitter-based classification</vt:lpstr>
      <vt:lpstr>1- Cholinergic transmitter</vt:lpstr>
      <vt:lpstr>PowerPoint Presentation</vt:lpstr>
      <vt:lpstr>PowerPoint Presentation</vt:lpstr>
      <vt:lpstr>PowerPoint Presentation</vt:lpstr>
      <vt:lpstr>PowerPoint Presentation</vt:lpstr>
      <vt:lpstr>Acetylcholine (ACh) </vt:lpstr>
      <vt:lpstr>PowerPoint Presentation</vt:lpstr>
      <vt:lpstr>Muscarinic Autonomic Effects of Ach </vt:lpstr>
      <vt:lpstr>Muscarinic Actions</vt:lpstr>
      <vt:lpstr>Action of acetylcholine on smooth muscle.</vt:lpstr>
      <vt:lpstr>  </vt:lpstr>
      <vt:lpstr>PowerPoint Presentation</vt:lpstr>
      <vt:lpstr>Why Tryroid Solution: </vt:lpstr>
      <vt:lpstr>Why small intestine?</vt:lpstr>
      <vt:lpstr>Definition of dose- response curve: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6</cp:revision>
  <dcterms:created xsi:type="dcterms:W3CDTF">2008-08-03T21:31:46Z</dcterms:created>
  <dcterms:modified xsi:type="dcterms:W3CDTF">2008-08-08T17:23:09Z</dcterms:modified>
</cp:coreProperties>
</file>