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3" r:id="rId6"/>
    <p:sldId id="265" r:id="rId7"/>
    <p:sldId id="266" r:id="rId8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05FF7-9543-46DD-B5F3-495D17F404F1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99504-23BF-4E3F-BA17-89940AEF4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74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A2719-757F-4D5C-8D8D-802BC28B545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4F853-348E-4BEF-AFD4-0E8B64F4C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B562B65-617B-44CC-B7E5-5AA21E90B53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E7EB831-ED28-4DE6-A400-6D9FCB3ACA4E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65DF89E-FA9F-4C63-B9CF-4CB189874D94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BA650FD-6D20-44EB-8BEA-97BEA48F483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6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76A25F-4E42-4411-B54C-B7BE30AD2E6F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7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3DE57C2-16B3-491B-8587-312EE0B4EA0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346B2D-C7CF-4721-8591-1F5C501668CB}" type="datetimeFigureOut">
              <a:rPr lang="en-US" smtClean="0"/>
              <a:t>8/8/2008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embrane_potential" TargetMode="External"/><Relationship Id="rId2" Type="http://schemas.openxmlformats.org/officeDocument/2006/relationships/hyperlink" Target="http://en.wikipedia.org/wiki/Intracellula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Hyperpolarization_(biology)" TargetMode="External"/><Relationship Id="rId5" Type="http://schemas.openxmlformats.org/officeDocument/2006/relationships/hyperlink" Target="http://en.wikipedia.org/wiki/Action_potential" TargetMode="External"/><Relationship Id="rId4" Type="http://schemas.openxmlformats.org/officeDocument/2006/relationships/hyperlink" Target="http://en.wikipedia.org/wiki/Neuron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3573D9-C848-4047-AE36-FB06EC92D9C5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0" y="3276600"/>
            <a:ext cx="853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Effect of Nm blockers on Frog Rectus Abdomens  Muscle </a:t>
            </a:r>
            <a:endParaRPr lang="en-US" sz="4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2468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2800" b="1" dirty="0" smtClean="0">
                <a:latin typeface="Times New Roman" pitchFamily="18" charset="0"/>
              </a:rPr>
              <a:t>PHL 313 (Lab. </a:t>
            </a:r>
            <a:r>
              <a:rPr lang="en-GB" sz="2800" b="1" dirty="0" smtClean="0">
                <a:latin typeface="Times New Roman" pitchFamily="18" charset="0"/>
              </a:rPr>
              <a:t>4)</a:t>
            </a: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09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BD7C82-A125-434C-A2BD-B26CEB3017C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91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3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Rectus Abdomens  Muscle   .</a:t>
            </a:r>
            <a:endParaRPr lang="en-US" sz="32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3492" name="Text Box 3"/>
          <p:cNvSpPr txBox="1">
            <a:spLocks noChangeArrowheads="1"/>
          </p:cNvSpPr>
          <p:nvPr/>
        </p:nvSpPr>
        <p:spPr bwMode="auto">
          <a:xfrm>
            <a:off x="0" y="1676400"/>
            <a:ext cx="84582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Voluntary muscle which receive motor somatic innervations (lack the ganglia )</a:t>
            </a:r>
          </a:p>
          <a:p>
            <a:pPr eaLnBrk="1" hangingPunct="1">
              <a:spcBef>
                <a:spcPct val="50000"/>
              </a:spcBef>
            </a:pPr>
            <a:endParaRPr lang="en-GB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Receptor is Nm which is different from receptor in the autonomic ganglia.</a:t>
            </a: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It contains Ach-esterase for destruction of Ach.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3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73A397-A58E-4393-AD8E-B68BFB1B6A7D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3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64515" name="Text Box 2"/>
          <p:cNvSpPr txBox="1">
            <a:spLocks noChangeArrowheads="1"/>
          </p:cNvSpPr>
          <p:nvPr/>
        </p:nvSpPr>
        <p:spPr bwMode="auto">
          <a:xfrm>
            <a:off x="0" y="381000"/>
            <a:ext cx="914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200" b="1">
                <a:latin typeface="Times New Roman" pitchFamily="18" charset="0"/>
              </a:rPr>
              <a:t>Nm drugs 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64516" name="Text Box 3"/>
          <p:cNvSpPr txBox="1">
            <a:spLocks noChangeArrowheads="1"/>
          </p:cNvSpPr>
          <p:nvPr/>
        </p:nvSpPr>
        <p:spPr bwMode="auto">
          <a:xfrm>
            <a:off x="0" y="1295400"/>
            <a:ext cx="9144000" cy="698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rgbClr val="FF0000"/>
                </a:solidFill>
              </a:rPr>
              <a:t>Cholinergic agonists</a:t>
            </a:r>
            <a:r>
              <a:rPr lang="en-GB" sz="2800">
                <a:solidFill>
                  <a:srgbClr val="000000"/>
                </a:solidFill>
              </a:rPr>
              <a:t>  (direct acting )</a:t>
            </a:r>
            <a:endParaRPr lang="en-US" sz="2800">
              <a:solidFill>
                <a:srgbClr val="000000"/>
              </a:solidFill>
            </a:endParaRPr>
          </a:p>
          <a:p>
            <a:pPr lvl="1" rtl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GB" sz="2800">
                <a:solidFill>
                  <a:srgbClr val="000000"/>
                </a:solidFill>
              </a:rPr>
              <a:t>Ach</a:t>
            </a:r>
            <a:endParaRPr lang="en-US" sz="2800">
              <a:solidFill>
                <a:srgbClr val="000000"/>
              </a:solidFill>
            </a:endParaRPr>
          </a:p>
          <a:p>
            <a:pPr lvl="1" rtl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000000"/>
                </a:solidFill>
              </a:rPr>
              <a:t>Carbachol</a:t>
            </a:r>
          </a:p>
          <a:p>
            <a:pPr rtl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US" sz="2800">
                <a:solidFill>
                  <a:srgbClr val="FF0000"/>
                </a:solidFill>
              </a:rPr>
              <a:t>Anticholinesterases</a:t>
            </a:r>
            <a:r>
              <a:rPr lang="en-GB" sz="2800">
                <a:solidFill>
                  <a:srgbClr val="000000"/>
                </a:solidFill>
              </a:rPr>
              <a:t> (indirect acting ) </a:t>
            </a:r>
            <a:endParaRPr lang="en-US" sz="2800">
              <a:solidFill>
                <a:srgbClr val="000000"/>
              </a:solidFill>
            </a:endParaRPr>
          </a:p>
          <a:p>
            <a:pPr lvl="1" rtl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GB" sz="2800">
                <a:solidFill>
                  <a:srgbClr val="0000FF"/>
                </a:solidFill>
              </a:rPr>
              <a:t> reversible :</a:t>
            </a:r>
          </a:p>
          <a:p>
            <a:pPr lvl="1" rtl="0">
              <a:lnSpc>
                <a:spcPct val="60000"/>
              </a:lnSpc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Neostigmine</a:t>
            </a:r>
            <a:r>
              <a:rPr lang="en-GB" sz="2800">
                <a:solidFill>
                  <a:srgbClr val="000000"/>
                </a:solidFill>
              </a:rPr>
              <a:t>, physostigmine, pyridostigmine </a:t>
            </a:r>
            <a:endParaRPr lang="en-US" sz="2800">
              <a:solidFill>
                <a:srgbClr val="000000"/>
              </a:solidFill>
            </a:endParaRPr>
          </a:p>
          <a:p>
            <a:pPr lvl="1" rtl="0">
              <a:lnSpc>
                <a:spcPct val="60000"/>
              </a:lnSpc>
              <a:spcBef>
                <a:spcPct val="50000"/>
              </a:spcBef>
              <a:buFontTx/>
              <a:buChar char="•"/>
            </a:pPr>
            <a:r>
              <a:rPr lang="en-GB" sz="2800">
                <a:solidFill>
                  <a:srgbClr val="0000FF"/>
                </a:solidFill>
              </a:rPr>
              <a:t>Irreversible :</a:t>
            </a:r>
            <a:r>
              <a:rPr lang="en-GB" sz="2800">
                <a:solidFill>
                  <a:srgbClr val="000000"/>
                </a:solidFill>
              </a:rPr>
              <a:t> (e.g </a:t>
            </a:r>
            <a:r>
              <a:rPr lang="en-US" sz="2800">
                <a:solidFill>
                  <a:srgbClr val="000000"/>
                </a:solidFill>
              </a:rPr>
              <a:t>Organophosphates </a:t>
            </a:r>
            <a:r>
              <a:rPr lang="en-GB" sz="2800">
                <a:solidFill>
                  <a:srgbClr val="000000"/>
                </a:solidFill>
              </a:rPr>
              <a:t>)</a:t>
            </a:r>
          </a:p>
          <a:p>
            <a:pPr lvl="1" rtl="0">
              <a:lnSpc>
                <a:spcPct val="60000"/>
              </a:lnSpc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(</a:t>
            </a:r>
            <a:r>
              <a:rPr lang="en-GB" sz="2800">
                <a:solidFill>
                  <a:srgbClr val="000000"/>
                </a:solidFill>
              </a:rPr>
              <a:t>isoflurophate, echothiophate </a:t>
            </a:r>
            <a:r>
              <a:rPr lang="en-US" sz="2800">
                <a:solidFill>
                  <a:srgbClr val="000000"/>
                </a:solidFill>
              </a:rPr>
              <a:t>)</a:t>
            </a:r>
            <a:endParaRPr lang="en-GB" sz="2800">
              <a:solidFill>
                <a:srgbClr val="000000"/>
              </a:solidFill>
            </a:endParaRPr>
          </a:p>
          <a:p>
            <a:pPr rtl="0">
              <a:lnSpc>
                <a:spcPct val="6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2400" i="1">
                <a:solidFill>
                  <a:srgbClr val="99CCFF"/>
                </a:solidFill>
                <a:latin typeface="Helvetica" pitchFamily="32" charset="0"/>
              </a:rPr>
              <a:t>Neuromuscular Blockers </a:t>
            </a:r>
            <a:endParaRPr lang="en-GB" sz="2400">
              <a:solidFill>
                <a:srgbClr val="99CCFF"/>
              </a:solidFill>
              <a:latin typeface="Helvetica" pitchFamily="32" charset="0"/>
            </a:endParaRPr>
          </a:p>
          <a:p>
            <a:pPr rtl="0">
              <a:lnSpc>
                <a:spcPct val="60000"/>
              </a:lnSpc>
              <a:spcBef>
                <a:spcPct val="50000"/>
              </a:spcBef>
              <a:buFontTx/>
              <a:buAutoNum type="alphaUcPeriod"/>
            </a:pPr>
            <a:r>
              <a:rPr lang="en-GB" sz="2400">
                <a:latin typeface="Helvetica" pitchFamily="32" charset="0"/>
              </a:rPr>
              <a:t>Non-depolarizing : e.g. D-tubocurarine </a:t>
            </a:r>
          </a:p>
          <a:p>
            <a:pPr rtl="0">
              <a:lnSpc>
                <a:spcPct val="60000"/>
              </a:lnSpc>
              <a:spcBef>
                <a:spcPct val="50000"/>
              </a:spcBef>
              <a:buFontTx/>
              <a:buAutoNum type="alphaUcPeriod"/>
            </a:pPr>
            <a:r>
              <a:rPr lang="en-GB" sz="2400">
                <a:latin typeface="Helvetica" pitchFamily="32" charset="0"/>
              </a:rPr>
              <a:t>Depolarizing : e.g. suxamethonium </a:t>
            </a:r>
          </a:p>
          <a:p>
            <a:pPr rtl="0">
              <a:lnSpc>
                <a:spcPct val="60000"/>
              </a:lnSpc>
              <a:spcBef>
                <a:spcPct val="50000"/>
              </a:spcBef>
              <a:buFontTx/>
              <a:buAutoNum type="alphaUcPeriod"/>
            </a:pPr>
            <a:endParaRPr lang="en-US" sz="2400">
              <a:latin typeface="Helvetica" pitchFamily="32" charset="0"/>
            </a:endParaRPr>
          </a:p>
          <a:p>
            <a:pPr lvl="1" rtl="0">
              <a:lnSpc>
                <a:spcPct val="60000"/>
              </a:lnSpc>
              <a:spcBef>
                <a:spcPct val="50000"/>
              </a:spcBef>
            </a:pPr>
            <a:endParaRPr lang="en-US" sz="280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ar-SA" sz="2400">
              <a:latin typeface="Verdana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14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u="sng" dirty="0" smtClean="0"/>
              <a:t>Depolarization</a:t>
            </a:r>
            <a:endParaRPr lang="en-US" sz="3600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114300" lvl="0" indent="0">
              <a:buNone/>
            </a:pPr>
            <a:r>
              <a:rPr lang="en-US" b="1" u="sng" dirty="0" smtClean="0"/>
              <a:t>1- Resting </a:t>
            </a:r>
            <a:r>
              <a:rPr lang="en-US" b="1" u="sng" dirty="0"/>
              <a:t>potential:</a:t>
            </a:r>
            <a:endParaRPr lang="en-US" dirty="0"/>
          </a:p>
          <a:p>
            <a:r>
              <a:rPr lang="en-US" dirty="0"/>
              <a:t>In order to maintain the cell membrane potential, cells keep a </a:t>
            </a:r>
            <a:r>
              <a:rPr lang="en-US" u="sng" dirty="0"/>
              <a:t>low concentration of sodium</a:t>
            </a:r>
            <a:r>
              <a:rPr lang="en-US" dirty="0"/>
              <a:t> </a:t>
            </a:r>
            <a:r>
              <a:rPr lang="en-US" u="sng" dirty="0"/>
              <a:t>ions</a:t>
            </a:r>
            <a:r>
              <a:rPr lang="en-US" dirty="0"/>
              <a:t> and high </a:t>
            </a:r>
            <a:r>
              <a:rPr lang="en-US" u="sng" dirty="0"/>
              <a:t>levels of potassium ions within the cell (</a:t>
            </a:r>
            <a:r>
              <a:rPr lang="en-US" u="sng" dirty="0">
                <a:hlinkClick r:id="rId2" tooltip="Intracellular"/>
              </a:rPr>
              <a:t>intracellular</a:t>
            </a:r>
            <a:r>
              <a:rPr lang="en-US" u="sng" dirty="0"/>
              <a:t>). </a:t>
            </a:r>
            <a:endParaRPr lang="en-US" u="sng" dirty="0" smtClean="0"/>
          </a:p>
          <a:p>
            <a:r>
              <a:rPr lang="en-US" u="sng" dirty="0" smtClean="0"/>
              <a:t>The </a:t>
            </a:r>
            <a:r>
              <a:rPr lang="en-US" u="sng" dirty="0"/>
              <a:t>sodium-potassium pump moves 3 sodium ions</a:t>
            </a:r>
            <a:r>
              <a:rPr lang="en-US" b="1" u="sng" dirty="0"/>
              <a:t> out</a:t>
            </a:r>
            <a:r>
              <a:rPr lang="en-US" b="1" dirty="0"/>
              <a:t> </a:t>
            </a:r>
            <a:r>
              <a:rPr lang="en-US" dirty="0"/>
              <a:t>and moves </a:t>
            </a:r>
            <a:r>
              <a:rPr lang="en-US" u="sng" dirty="0"/>
              <a:t>2 potassium ions</a:t>
            </a:r>
            <a:r>
              <a:rPr lang="en-US" b="1" u="sng" dirty="0"/>
              <a:t> in</a:t>
            </a:r>
            <a:r>
              <a:rPr lang="en-US" dirty="0"/>
              <a:t>, thus in total removing one positive charge carrier from the intracellular space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2- </a:t>
            </a:r>
            <a:r>
              <a:rPr lang="en-US" b="1" u="sng" dirty="0" smtClean="0"/>
              <a:t>Depolarization</a:t>
            </a:r>
            <a:r>
              <a:rPr lang="en-US" dirty="0" smtClean="0"/>
              <a:t> </a:t>
            </a:r>
            <a:r>
              <a:rPr lang="en-US" dirty="0"/>
              <a:t>is a positive-going change in a cell's </a:t>
            </a:r>
            <a:r>
              <a:rPr lang="en-US" u="sng" dirty="0">
                <a:hlinkClick r:id="rId3" tooltip="Membrane potential"/>
              </a:rPr>
              <a:t>membrane potential</a:t>
            </a:r>
            <a:r>
              <a:rPr lang="en-US" dirty="0"/>
              <a:t>, making it more positive, or less negative. In </a:t>
            </a:r>
            <a:r>
              <a:rPr lang="en-US" u="sng" dirty="0">
                <a:hlinkClick r:id="rId4" tooltip="Neurons"/>
              </a:rPr>
              <a:t>neurons</a:t>
            </a:r>
            <a:r>
              <a:rPr lang="en-US" dirty="0"/>
              <a:t> and some other cells, a large enough depolarization may result in an </a:t>
            </a:r>
            <a:r>
              <a:rPr lang="en-US" u="sng" dirty="0">
                <a:hlinkClick r:id="rId5" tooltip="Action potential"/>
              </a:rPr>
              <a:t>action potential</a:t>
            </a:r>
            <a:r>
              <a:rPr lang="en-US" dirty="0"/>
              <a:t>. </a:t>
            </a:r>
            <a:endParaRPr lang="en-US" dirty="0" smtClean="0"/>
          </a:p>
          <a:p>
            <a:pPr lvl="0"/>
            <a:r>
              <a:rPr lang="en-US" dirty="0" smtClean="0"/>
              <a:t>3- </a:t>
            </a:r>
            <a:r>
              <a:rPr lang="en-US" u="sng" dirty="0" smtClean="0">
                <a:hlinkClick r:id="rId6" tooltip="Hyperpolarization (biology)"/>
              </a:rPr>
              <a:t>Hyperpolarization</a:t>
            </a:r>
            <a:r>
              <a:rPr lang="en-US" dirty="0" smtClean="0"/>
              <a:t> </a:t>
            </a:r>
            <a:r>
              <a:rPr lang="en-US" dirty="0"/>
              <a:t>is the opposite of depolarization, and inhibits the rise of an action potential.</a:t>
            </a:r>
          </a:p>
          <a:p>
            <a:endParaRPr lang="en-US" dirty="0"/>
          </a:p>
        </p:txBody>
      </p:sp>
      <p:sp>
        <p:nvSpPr>
          <p:cNvPr id="65540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50AE8D7-B1D0-471E-BCB7-B15DA2A403F1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4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16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SUCCINYLCHOLINE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>
                <a:cs typeface="Arial" charset="0"/>
              </a:rPr>
              <a:t>SUCCINYLCHOLINE is a muscle relaxant. It relaxes muscles during surgery or before investigational procedures. </a:t>
            </a:r>
          </a:p>
          <a:p>
            <a:r>
              <a:rPr lang="en-US" sz="2400" dirty="0">
                <a:cs typeface="Arial" charset="0"/>
              </a:rPr>
              <a:t>Succinylcholine is double Ach</a:t>
            </a:r>
          </a:p>
          <a:p>
            <a:r>
              <a:rPr lang="en-US" sz="2400" dirty="0">
                <a:cs typeface="Arial" charset="0"/>
              </a:rPr>
              <a:t>Unlike Ach, it is not </a:t>
            </a:r>
            <a:r>
              <a:rPr lang="en-US" sz="2400" dirty="0" err="1">
                <a:cs typeface="Arial" charset="0"/>
              </a:rPr>
              <a:t>hydrolysed</a:t>
            </a:r>
            <a:r>
              <a:rPr lang="en-US" sz="2400" dirty="0">
                <a:cs typeface="Arial" charset="0"/>
              </a:rPr>
              <a:t> by </a:t>
            </a:r>
            <a:r>
              <a:rPr lang="en-US" sz="2400" dirty="0" err="1">
                <a:cs typeface="Arial" charset="0"/>
              </a:rPr>
              <a:t>Achesterase</a:t>
            </a:r>
            <a:r>
              <a:rPr lang="en-US" sz="2400" dirty="0">
                <a:cs typeface="Arial" charset="0"/>
              </a:rPr>
              <a:t>.</a:t>
            </a:r>
          </a:p>
          <a:p>
            <a:r>
              <a:rPr lang="en-US" sz="2400" dirty="0">
                <a:cs typeface="Arial" charset="0"/>
              </a:rPr>
              <a:t>It is degraded more slowly than </a:t>
            </a:r>
            <a:r>
              <a:rPr lang="en-US" sz="2400" dirty="0" smtClean="0">
                <a:cs typeface="Arial" charset="0"/>
              </a:rPr>
              <a:t>Ach causing </a:t>
            </a:r>
            <a:r>
              <a:rPr lang="en-US" sz="2400" dirty="0">
                <a:cs typeface="Arial" charset="0"/>
              </a:rPr>
              <a:t>an endplate </a:t>
            </a:r>
            <a:r>
              <a:rPr lang="en-US" sz="2400" dirty="0" err="1">
                <a:cs typeface="Arial" charset="0"/>
              </a:rPr>
              <a:t>depolariztaion</a:t>
            </a:r>
            <a:r>
              <a:rPr lang="en-US" sz="2400" dirty="0">
                <a:cs typeface="Arial" charset="0"/>
              </a:rPr>
              <a:t> which lead to Action potential.</a:t>
            </a:r>
          </a:p>
          <a:p>
            <a:r>
              <a:rPr lang="en-US" sz="2400" dirty="0">
                <a:cs typeface="Arial" charset="0"/>
              </a:rPr>
              <a:t>It is a persist depolarization of endplate because Na channel remain inactivated leading to relaxation of muscle fiber (paralysis</a:t>
            </a:r>
            <a:r>
              <a:rPr lang="en-US" sz="2400" dirty="0" smtClean="0">
                <a:cs typeface="Arial" charset="0"/>
              </a:rPr>
              <a:t>).</a:t>
            </a:r>
            <a:endParaRPr lang="ar-SA" dirty="0" smtClean="0"/>
          </a:p>
          <a:p>
            <a:pPr>
              <a:buFontTx/>
              <a:buNone/>
            </a:pPr>
            <a:endParaRPr lang="en-US" dirty="0" smtClean="0">
              <a:cs typeface="Arial" charset="0"/>
            </a:endParaRPr>
          </a:p>
        </p:txBody>
      </p:sp>
      <p:sp>
        <p:nvSpPr>
          <p:cNvPr id="6861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199F2F-8C1F-46AA-99E0-6841C35699DE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5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8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6716BE-6D8D-449B-BAA4-EAC758E90EE5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6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065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GB" sz="3600"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GB" sz="3600">
                <a:latin typeface="Times New Roman" pitchFamily="18" charset="0"/>
              </a:rPr>
              <a:t>Requirements </a:t>
            </a:r>
            <a:endParaRPr lang="en-US" sz="3600">
              <a:latin typeface="Times New Roman" pitchFamily="18" charset="0"/>
            </a:endParaRPr>
          </a:p>
        </p:txBody>
      </p:sp>
      <p:sp>
        <p:nvSpPr>
          <p:cNvPr id="70660" name="Text Box 3"/>
          <p:cNvSpPr txBox="1">
            <a:spLocks noChangeArrowheads="1"/>
          </p:cNvSpPr>
          <p:nvPr/>
        </p:nvSpPr>
        <p:spPr bwMode="auto">
          <a:xfrm>
            <a:off x="228600" y="1981200"/>
            <a:ext cx="8915400" cy="40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  <a:buFontTx/>
              <a:buChar char="•"/>
            </a:pPr>
            <a:r>
              <a:rPr lang="en-GB" sz="2400" dirty="0">
                <a:latin typeface="Times New Roman" pitchFamily="18" charset="0"/>
              </a:rPr>
              <a:t>Frog-ringer solution 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dirty="0">
                <a:latin typeface="Times New Roman" pitchFamily="18" charset="0"/>
              </a:rPr>
              <a:t>-No Mg</a:t>
            </a:r>
            <a:r>
              <a:rPr lang="en-GB" baseline="30000" dirty="0">
                <a:latin typeface="Times New Roman" pitchFamily="18" charset="0"/>
              </a:rPr>
              <a:t>+2</a:t>
            </a:r>
          </a:p>
          <a:p>
            <a:pPr rtl="0" eaLnBrk="1" hangingPunct="1">
              <a:spcBef>
                <a:spcPct val="50000"/>
              </a:spcBef>
              <a:buFontTx/>
              <a:buChar char="-"/>
            </a:pPr>
            <a:r>
              <a:rPr lang="en-GB" dirty="0">
                <a:latin typeface="Times New Roman" pitchFamily="18" charset="0"/>
              </a:rPr>
              <a:t>(</a:t>
            </a:r>
            <a:r>
              <a:rPr lang="en-GB" dirty="0" err="1">
                <a:latin typeface="Times New Roman" pitchFamily="18" charset="0"/>
              </a:rPr>
              <a:t>Ca</a:t>
            </a:r>
            <a:r>
              <a:rPr lang="en-GB" dirty="0">
                <a:latin typeface="Times New Roman" pitchFamily="18" charset="0"/>
              </a:rPr>
              <a:t> ,K ,PO</a:t>
            </a:r>
            <a:r>
              <a:rPr lang="en-GB" baseline="-25000" dirty="0">
                <a:latin typeface="Times New Roman" pitchFamily="18" charset="0"/>
              </a:rPr>
              <a:t>4</a:t>
            </a:r>
            <a:r>
              <a:rPr lang="en-GB" dirty="0">
                <a:latin typeface="Times New Roman" pitchFamily="18" charset="0"/>
              </a:rPr>
              <a:t>, Na ,HCO</a:t>
            </a:r>
            <a:r>
              <a:rPr lang="en-GB" baseline="-25000" dirty="0">
                <a:latin typeface="Times New Roman" pitchFamily="18" charset="0"/>
              </a:rPr>
              <a:t>3</a:t>
            </a:r>
            <a:r>
              <a:rPr lang="en-GB" dirty="0">
                <a:latin typeface="Times New Roman" pitchFamily="18" charset="0"/>
              </a:rPr>
              <a:t> )</a:t>
            </a:r>
          </a:p>
          <a:p>
            <a:pPr rtl="0" eaLnBrk="1" hangingPunct="1">
              <a:spcBef>
                <a:spcPct val="50000"/>
              </a:spcBef>
              <a:buFontTx/>
              <a:buChar char="-"/>
            </a:pPr>
            <a:r>
              <a:rPr lang="en-GB" dirty="0">
                <a:latin typeface="Times New Roman" pitchFamily="18" charset="0"/>
              </a:rPr>
              <a:t>Glucose</a:t>
            </a:r>
            <a:r>
              <a:rPr lang="en-GB" sz="2400" dirty="0">
                <a:latin typeface="Times New Roman" pitchFamily="18" charset="0"/>
              </a:rPr>
              <a:t> </a:t>
            </a:r>
          </a:p>
          <a:p>
            <a:pPr rtl="0" eaLnBrk="1" hangingPunct="1">
              <a:spcBef>
                <a:spcPct val="50000"/>
              </a:spcBef>
              <a:buFontTx/>
              <a:buChar char="-"/>
            </a:pPr>
            <a:r>
              <a:rPr lang="en-GB" sz="2400" dirty="0">
                <a:latin typeface="Times New Roman" pitchFamily="18" charset="0"/>
              </a:rPr>
              <a:t>Tension 0.5-4 </a:t>
            </a:r>
            <a:r>
              <a:rPr lang="en-GB" sz="2400" dirty="0" err="1">
                <a:latin typeface="Times New Roman" pitchFamily="18" charset="0"/>
              </a:rPr>
              <a:t>gm</a:t>
            </a:r>
            <a:r>
              <a:rPr lang="en-GB" sz="2400" dirty="0">
                <a:latin typeface="Times New Roman" pitchFamily="18" charset="0"/>
              </a:rPr>
              <a:t> </a:t>
            </a:r>
          </a:p>
          <a:p>
            <a:pPr rtl="0" eaLnBrk="1" hangingPunct="1">
              <a:spcBef>
                <a:spcPct val="50000"/>
              </a:spcBef>
              <a:buFontTx/>
              <a:buChar char="-"/>
            </a:pPr>
            <a:r>
              <a:rPr lang="en-GB" sz="2400" dirty="0">
                <a:latin typeface="Times New Roman" pitchFamily="18" charset="0"/>
              </a:rPr>
              <a:t>Temp. 25 C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en-GB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Char char="-"/>
            </a:pPr>
            <a:endParaRPr lang="en-US" sz="2400" dirty="0">
              <a:latin typeface="Times New Roman" pitchFamily="18" charset="0"/>
            </a:endParaRPr>
          </a:p>
        </p:txBody>
      </p:sp>
      <p:sp>
        <p:nvSpPr>
          <p:cNvPr id="70661" name="Text Box 4"/>
          <p:cNvSpPr txBox="1">
            <a:spLocks noChangeArrowheads="1"/>
          </p:cNvSpPr>
          <p:nvPr/>
        </p:nvSpPr>
        <p:spPr bwMode="auto">
          <a:xfrm>
            <a:off x="1600200" y="25908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1600200" y="2514600"/>
            <a:ext cx="1984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400">
                <a:latin typeface="Times New Roman" pitchFamily="18" charset="0"/>
              </a:rPr>
              <a:t>(no relaxation)</a:t>
            </a: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1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عنصر نائب لرقم الشريحة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45C10E-8E4A-47E4-91BF-3EEEF99CF6CB}" type="slidenum">
              <a:rPr lang="ar-SA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7</a:t>
            </a:fld>
            <a:endParaRPr lang="en-US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1683" name="Text Box 2"/>
          <p:cNvSpPr txBox="1">
            <a:spLocks noChangeArrowheads="1"/>
          </p:cNvSpPr>
          <p:nvPr/>
        </p:nvSpPr>
        <p:spPr bwMode="auto">
          <a:xfrm>
            <a:off x="0" y="0"/>
            <a:ext cx="83820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4800" dirty="0">
                <a:latin typeface="Times New Roman" pitchFamily="18" charset="0"/>
              </a:rPr>
              <a:t>Procedure </a:t>
            </a:r>
          </a:p>
          <a:p>
            <a:pPr eaLnBrk="1" hangingPunct="1">
              <a:spcBef>
                <a:spcPct val="50000"/>
              </a:spcBef>
            </a:pPr>
            <a:endParaRPr lang="en-GB" sz="48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1- Add 0.2ml of Ach ,record ,wash .</a:t>
            </a: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2- Add 0.2ml of </a:t>
            </a:r>
            <a:r>
              <a:rPr lang="en-GB" sz="2400" dirty="0" err="1" smtClean="0">
                <a:latin typeface="Times New Roman" pitchFamily="18" charset="0"/>
              </a:rPr>
              <a:t>prostagmine</a:t>
            </a:r>
            <a:r>
              <a:rPr lang="en-GB" sz="2400" dirty="0" smtClean="0">
                <a:latin typeface="Times New Roman" pitchFamily="18" charset="0"/>
              </a:rPr>
              <a:t> </a:t>
            </a:r>
            <a:r>
              <a:rPr lang="en-GB" sz="2400" dirty="0">
                <a:latin typeface="Times New Roman" pitchFamily="18" charset="0"/>
              </a:rPr>
              <a:t>, wait 2 min. ,add 0.2ml Ach , record ,wash</a:t>
            </a:r>
            <a:r>
              <a:rPr lang="en-GB" sz="2400" dirty="0" smtClean="0">
                <a:latin typeface="Times New Roman" pitchFamily="18" charset="0"/>
              </a:rPr>
              <a:t>. (compare between the response in step 1 and 2)</a:t>
            </a:r>
            <a:endParaRPr lang="en-GB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3- Add 0.2ml </a:t>
            </a:r>
            <a:r>
              <a:rPr lang="en-GB" sz="2400" dirty="0" err="1">
                <a:latin typeface="Times New Roman" pitchFamily="18" charset="0"/>
              </a:rPr>
              <a:t>carbacol</a:t>
            </a:r>
            <a:r>
              <a:rPr lang="en-GB" sz="2400" dirty="0">
                <a:latin typeface="Times New Roman" pitchFamily="18" charset="0"/>
              </a:rPr>
              <a:t> ,record ,wash </a:t>
            </a:r>
            <a:r>
              <a:rPr lang="en-GB" sz="2400" dirty="0" smtClean="0">
                <a:latin typeface="Times New Roman" pitchFamily="18" charset="0"/>
              </a:rPr>
              <a:t>.(</a:t>
            </a:r>
            <a:r>
              <a:rPr lang="en-GB" sz="2400" dirty="0">
                <a:latin typeface="Times New Roman" pitchFamily="18" charset="0"/>
              </a:rPr>
              <a:t>compare between the response in step 1 and </a:t>
            </a:r>
            <a:r>
              <a:rPr lang="en-GB" sz="2400" dirty="0" smtClean="0">
                <a:latin typeface="Times New Roman" pitchFamily="18" charset="0"/>
              </a:rPr>
              <a:t>3)</a:t>
            </a:r>
            <a:endParaRPr lang="en-GB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4- Add 0,2ml succinylcholine ,record , No wash , add 0.2ml of </a:t>
            </a:r>
            <a:r>
              <a:rPr lang="en-GB" sz="2400" dirty="0">
                <a:latin typeface="Times New Roman" pitchFamily="18" charset="0"/>
              </a:rPr>
              <a:t>Ach and record the </a:t>
            </a:r>
            <a:r>
              <a:rPr lang="en-GB" sz="2400" dirty="0" smtClean="0">
                <a:latin typeface="Times New Roman" pitchFamily="18" charset="0"/>
              </a:rPr>
              <a:t>response</a:t>
            </a:r>
            <a:r>
              <a:rPr lang="en-GB" sz="2400" dirty="0">
                <a:latin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</a:rPr>
              <a:t>then wash.</a:t>
            </a:r>
            <a:endParaRPr lang="en-GB" sz="2400" dirty="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400" dirty="0">
                <a:latin typeface="Times New Roman" pitchFamily="18" charset="0"/>
              </a:rPr>
              <a:t>5- </a:t>
            </a:r>
            <a:r>
              <a:rPr lang="en-GB" sz="2400" dirty="0" smtClean="0">
                <a:latin typeface="Times New Roman" pitchFamily="18" charset="0"/>
              </a:rPr>
              <a:t>Add </a:t>
            </a:r>
            <a:r>
              <a:rPr lang="en-GB" sz="2400" dirty="0">
                <a:latin typeface="Times New Roman" pitchFamily="18" charset="0"/>
              </a:rPr>
              <a:t>0.2ml </a:t>
            </a:r>
            <a:r>
              <a:rPr lang="en-GB" sz="2400" dirty="0" err="1">
                <a:latin typeface="Times New Roman" pitchFamily="18" charset="0"/>
              </a:rPr>
              <a:t>atracurium</a:t>
            </a:r>
            <a:r>
              <a:rPr lang="en-GB" sz="2400" dirty="0">
                <a:latin typeface="Times New Roman" pitchFamily="18" charset="0"/>
              </a:rPr>
              <a:t>, no wash and wait 2 min, add 0.2 ml </a:t>
            </a:r>
            <a:r>
              <a:rPr lang="en-GB" sz="2400" dirty="0" smtClean="0">
                <a:latin typeface="Times New Roman" pitchFamily="18" charset="0"/>
              </a:rPr>
              <a:t>Ach and record the response. 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9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166</TotalTime>
  <Words>429</Words>
  <Application>Microsoft Office PowerPoint</Application>
  <PresentationFormat>On-screen Show (4:3)</PresentationFormat>
  <Paragraphs>61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PowerPoint Presentation</vt:lpstr>
      <vt:lpstr>PowerPoint Presentation</vt:lpstr>
      <vt:lpstr>PowerPoint Presentation</vt:lpstr>
      <vt:lpstr>Depolarization</vt:lpstr>
      <vt:lpstr>SUCCINYLCHOLINE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cp:lastPrinted>2008-08-09T18:31:52Z</cp:lastPrinted>
  <dcterms:created xsi:type="dcterms:W3CDTF">2008-08-08T21:26:05Z</dcterms:created>
  <dcterms:modified xsi:type="dcterms:W3CDTF">2008-08-08T17:35:20Z</dcterms:modified>
</cp:coreProperties>
</file>