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8" r:id="rId8"/>
    <p:sldId id="270" r:id="rId9"/>
    <p:sldId id="264" r:id="rId10"/>
    <p:sldId id="265" r:id="rId11"/>
    <p:sldId id="266" r:id="rId12"/>
    <p:sldId id="272" r:id="rId1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47555-5022-4447-BAA0-6CEFCBBA58C4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59D88-F58A-4784-A7BB-16B2A8FA33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407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5BB8D-A9DB-4A27-923B-2966FF3CF80D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B0578-C942-4CE2-833B-1383DC4A4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00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FDF216-D07B-491E-95FF-72074F50689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B0578-C942-4CE2-833B-1383DC4A49B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48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1BDA194-6E99-470C-8ABD-20DD84113E8E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10D173-F099-4F46-94F2-5BF256FA2E0B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B6AF95-967F-4780-972B-810F5F6FBFA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4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41CFB91-099D-47C5-A1EA-5CD8959C613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5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B0578-C942-4CE2-833B-1383DC4A49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48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60645BA-CA08-4BE6-A598-E9DC84D1A4E4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9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9607D8A-8D1F-4D7B-BA27-6D87C8757547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10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A8B335-87B3-4F97-80CD-F4992A9E5B4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6424849-9CB4-497C-9921-72569D9FB79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E8AD8C-299E-437A-B1F7-75CF6A99FAD5}" type="datetimeFigureOut">
              <a:rPr lang="en-US" smtClean="0"/>
              <a:t>8/8/2008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mbrane_potential" TargetMode="External"/><Relationship Id="rId2" Type="http://schemas.openxmlformats.org/officeDocument/2006/relationships/hyperlink" Target="http://en.wikipedia.org/wiki/Intracellula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Hyperpolarization_(biology)" TargetMode="External"/><Relationship Id="rId5" Type="http://schemas.openxmlformats.org/officeDocument/2006/relationships/hyperlink" Target="http://en.wikipedia.org/wiki/Action_potential" TargetMode="External"/><Relationship Id="rId4" Type="http://schemas.openxmlformats.org/officeDocument/2006/relationships/hyperlink" Target="http://en.wikipedia.org/wiki/Neuron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4EEB16-4938-4EED-AEA5-E3BB57FAC867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6200" y="2133600"/>
            <a:ext cx="9296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Effect of cholinergic drugs </a:t>
            </a:r>
            <a:r>
              <a:rPr lang="en-GB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on</a:t>
            </a:r>
          </a:p>
          <a:p>
            <a:pPr algn="ctr" rtl="0">
              <a:spcBef>
                <a:spcPct val="50000"/>
              </a:spcBef>
              <a:defRPr/>
            </a:pPr>
            <a:r>
              <a:rPr lang="en-GB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en-GB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intestine and % of antagonism</a:t>
            </a:r>
            <a:r>
              <a:rPr lang="en-GB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.</a:t>
            </a:r>
            <a:endParaRPr lang="en-GB" sz="36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3600" b="1" dirty="0">
                <a:latin typeface="Times New Roman" pitchFamily="18" charset="0"/>
              </a:rPr>
              <a:t>PHL 313 (Lab. </a:t>
            </a:r>
            <a:r>
              <a:rPr lang="en-GB" sz="3600" b="1" dirty="0" smtClean="0">
                <a:latin typeface="Times New Roman" pitchFamily="18" charset="0"/>
              </a:rPr>
              <a:t>2)</a:t>
            </a:r>
            <a:endParaRPr lang="en-US" sz="3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7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67B0E6-ED0E-439E-82EE-6F5764C9B9B5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10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800" b="1">
                <a:latin typeface="Times New Roman" pitchFamily="18" charset="0"/>
              </a:rPr>
              <a:t>Effect Of Ach &amp; Atropine 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2819400" y="1828800"/>
            <a:ext cx="3657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% of antagonist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– X</a:t>
            </a:r>
            <a:r>
              <a:rPr lang="en-GB" sz="2400" baseline="-25000">
                <a:latin typeface="Times New Roman" pitchFamily="18" charset="0"/>
              </a:rPr>
              <a:t>2</a:t>
            </a:r>
            <a:r>
              <a:rPr lang="en-GB" sz="2400">
                <a:latin typeface="Times New Roman" pitchFamily="18" charset="0"/>
              </a:rPr>
              <a:t>     * 100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         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0965" name="Line 4"/>
          <p:cNvSpPr>
            <a:spLocks noChangeShapeType="1"/>
          </p:cNvSpPr>
          <p:nvPr/>
        </p:nvSpPr>
        <p:spPr bwMode="auto">
          <a:xfrm flipH="1">
            <a:off x="3505200" y="2895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6" name="Line 5"/>
          <p:cNvSpPr>
            <a:spLocks noChangeShapeType="1"/>
          </p:cNvSpPr>
          <p:nvPr/>
        </p:nvSpPr>
        <p:spPr bwMode="auto">
          <a:xfrm>
            <a:off x="381000" y="4724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6"/>
          <p:cNvSpPr>
            <a:spLocks noChangeShapeType="1"/>
          </p:cNvSpPr>
          <p:nvPr/>
        </p:nvSpPr>
        <p:spPr bwMode="auto">
          <a:xfrm>
            <a:off x="2209800" y="4724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4038600" y="47244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9" name="Freeform 8"/>
          <p:cNvSpPr>
            <a:spLocks/>
          </p:cNvSpPr>
          <p:nvPr/>
        </p:nvSpPr>
        <p:spPr bwMode="auto">
          <a:xfrm>
            <a:off x="1600200" y="3276600"/>
            <a:ext cx="635000" cy="1460500"/>
          </a:xfrm>
          <a:custGeom>
            <a:avLst/>
            <a:gdLst>
              <a:gd name="T0" fmla="*/ 0 w 400"/>
              <a:gd name="T1" fmla="*/ 2147483647 h 920"/>
              <a:gd name="T2" fmla="*/ 2147483647 w 400"/>
              <a:gd name="T3" fmla="*/ 2147483647 h 920"/>
              <a:gd name="T4" fmla="*/ 2147483647 w 400"/>
              <a:gd name="T5" fmla="*/ 2147483647 h 920"/>
              <a:gd name="T6" fmla="*/ 2147483647 w 400"/>
              <a:gd name="T7" fmla="*/ 2147483647 h 920"/>
              <a:gd name="T8" fmla="*/ 2147483647 w 400"/>
              <a:gd name="T9" fmla="*/ 2147483647 h 920"/>
              <a:gd name="T10" fmla="*/ 2147483647 w 400"/>
              <a:gd name="T11" fmla="*/ 2147483647 h 920"/>
              <a:gd name="T12" fmla="*/ 2147483647 w 400"/>
              <a:gd name="T13" fmla="*/ 2147483647 h 920"/>
              <a:gd name="T14" fmla="*/ 2147483647 w 400"/>
              <a:gd name="T15" fmla="*/ 2147483647 h 920"/>
              <a:gd name="T16" fmla="*/ 2147483647 w 400"/>
              <a:gd name="T17" fmla="*/ 2147483647 h 9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0"/>
              <a:gd name="T28" fmla="*/ 0 h 920"/>
              <a:gd name="T29" fmla="*/ 400 w 400"/>
              <a:gd name="T30" fmla="*/ 920 h 9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0" h="920">
                <a:moveTo>
                  <a:pt x="0" y="920"/>
                </a:moveTo>
                <a:cubicBezTo>
                  <a:pt x="16" y="808"/>
                  <a:pt x="32" y="696"/>
                  <a:pt x="48" y="632"/>
                </a:cubicBezTo>
                <a:cubicBezTo>
                  <a:pt x="64" y="568"/>
                  <a:pt x="72" y="568"/>
                  <a:pt x="96" y="536"/>
                </a:cubicBezTo>
                <a:cubicBezTo>
                  <a:pt x="120" y="504"/>
                  <a:pt x="160" y="472"/>
                  <a:pt x="192" y="440"/>
                </a:cubicBezTo>
                <a:cubicBezTo>
                  <a:pt x="224" y="408"/>
                  <a:pt x="256" y="416"/>
                  <a:pt x="288" y="344"/>
                </a:cubicBezTo>
                <a:cubicBezTo>
                  <a:pt x="320" y="272"/>
                  <a:pt x="368" y="16"/>
                  <a:pt x="384" y="8"/>
                </a:cubicBezTo>
                <a:cubicBezTo>
                  <a:pt x="400" y="0"/>
                  <a:pt x="384" y="224"/>
                  <a:pt x="384" y="296"/>
                </a:cubicBezTo>
                <a:cubicBezTo>
                  <a:pt x="384" y="368"/>
                  <a:pt x="384" y="336"/>
                  <a:pt x="384" y="440"/>
                </a:cubicBezTo>
                <a:cubicBezTo>
                  <a:pt x="384" y="544"/>
                  <a:pt x="384" y="840"/>
                  <a:pt x="384" y="9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0" name="Freeform 9"/>
          <p:cNvSpPr>
            <a:spLocks/>
          </p:cNvSpPr>
          <p:nvPr/>
        </p:nvSpPr>
        <p:spPr bwMode="auto">
          <a:xfrm>
            <a:off x="3733800" y="4648200"/>
            <a:ext cx="304800" cy="76200"/>
          </a:xfrm>
          <a:custGeom>
            <a:avLst/>
            <a:gdLst>
              <a:gd name="T0" fmla="*/ 0 w 192"/>
              <a:gd name="T1" fmla="*/ 2147483647 h 160"/>
              <a:gd name="T2" fmla="*/ 2147483647 w 192"/>
              <a:gd name="T3" fmla="*/ 2147483647 h 160"/>
              <a:gd name="T4" fmla="*/ 2147483647 w 192"/>
              <a:gd name="T5" fmla="*/ 1728323156 h 160"/>
              <a:gd name="T6" fmla="*/ 2147483647 w 192"/>
              <a:gd name="T7" fmla="*/ 2147483647 h 160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160"/>
              <a:gd name="T14" fmla="*/ 192 w 192"/>
              <a:gd name="T15" fmla="*/ 160 h 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160">
                <a:moveTo>
                  <a:pt x="0" y="160"/>
                </a:moveTo>
                <a:cubicBezTo>
                  <a:pt x="36" y="124"/>
                  <a:pt x="72" y="88"/>
                  <a:pt x="96" y="64"/>
                </a:cubicBezTo>
                <a:cubicBezTo>
                  <a:pt x="120" y="40"/>
                  <a:pt x="128" y="0"/>
                  <a:pt x="144" y="16"/>
                </a:cubicBezTo>
                <a:cubicBezTo>
                  <a:pt x="160" y="32"/>
                  <a:pt x="184" y="136"/>
                  <a:pt x="192" y="1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1" name="Freeform 10"/>
          <p:cNvSpPr>
            <a:spLocks/>
          </p:cNvSpPr>
          <p:nvPr/>
        </p:nvSpPr>
        <p:spPr bwMode="auto">
          <a:xfrm>
            <a:off x="6629400" y="4559300"/>
            <a:ext cx="1066800" cy="190500"/>
          </a:xfrm>
          <a:custGeom>
            <a:avLst/>
            <a:gdLst>
              <a:gd name="T0" fmla="*/ 0 w 672"/>
              <a:gd name="T1" fmla="*/ 2147483647 h 120"/>
              <a:gd name="T2" fmla="*/ 2147483647 w 672"/>
              <a:gd name="T3" fmla="*/ 2147483647 h 120"/>
              <a:gd name="T4" fmla="*/ 2147483647 w 672"/>
              <a:gd name="T5" fmla="*/ 2147483647 h 120"/>
              <a:gd name="T6" fmla="*/ 2147483647 w 672"/>
              <a:gd name="T7" fmla="*/ 2147483647 h 120"/>
              <a:gd name="T8" fmla="*/ 2147483647 w 672"/>
              <a:gd name="T9" fmla="*/ 2147483647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2"/>
              <a:gd name="T16" fmla="*/ 0 h 120"/>
              <a:gd name="T17" fmla="*/ 672 w 672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2" h="120">
                <a:moveTo>
                  <a:pt x="0" y="104"/>
                </a:moveTo>
                <a:cubicBezTo>
                  <a:pt x="8" y="88"/>
                  <a:pt x="16" y="72"/>
                  <a:pt x="48" y="56"/>
                </a:cubicBezTo>
                <a:cubicBezTo>
                  <a:pt x="80" y="40"/>
                  <a:pt x="160" y="0"/>
                  <a:pt x="192" y="8"/>
                </a:cubicBezTo>
                <a:cubicBezTo>
                  <a:pt x="224" y="16"/>
                  <a:pt x="160" y="88"/>
                  <a:pt x="240" y="104"/>
                </a:cubicBezTo>
                <a:cubicBezTo>
                  <a:pt x="320" y="120"/>
                  <a:pt x="496" y="112"/>
                  <a:pt x="672" y="1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2" name="Line 11"/>
          <p:cNvSpPr>
            <a:spLocks noChangeShapeType="1"/>
          </p:cNvSpPr>
          <p:nvPr/>
        </p:nvSpPr>
        <p:spPr bwMode="auto">
          <a:xfrm flipV="1">
            <a:off x="19050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3" name="Line 12"/>
          <p:cNvSpPr>
            <a:spLocks noChangeShapeType="1"/>
          </p:cNvSpPr>
          <p:nvPr/>
        </p:nvSpPr>
        <p:spPr bwMode="auto">
          <a:xfrm flipV="1">
            <a:off x="38862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4" name="Line 13"/>
          <p:cNvSpPr>
            <a:spLocks noChangeShapeType="1"/>
          </p:cNvSpPr>
          <p:nvPr/>
        </p:nvSpPr>
        <p:spPr bwMode="auto">
          <a:xfrm flipV="1">
            <a:off x="68580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762000" y="58674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Ach 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3505200" y="57912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Atropine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6096000" y="57912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Ach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40978" name="Line 17"/>
          <p:cNvSpPr>
            <a:spLocks noChangeShapeType="1"/>
          </p:cNvSpPr>
          <p:nvPr/>
        </p:nvSpPr>
        <p:spPr bwMode="auto">
          <a:xfrm flipH="1">
            <a:off x="2819400" y="44196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3200400" y="4191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latin typeface="Times New Roman" pitchFamily="18" charset="0"/>
              </a:rPr>
              <a:t>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0980" name="Line 19"/>
          <p:cNvSpPr>
            <a:spLocks noChangeShapeType="1"/>
          </p:cNvSpPr>
          <p:nvPr/>
        </p:nvSpPr>
        <p:spPr bwMode="auto">
          <a:xfrm flipV="1">
            <a:off x="4267200" y="4495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4876800" y="42672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latin typeface="Times New Roman" pitchFamily="18" charset="0"/>
              </a:rPr>
              <a:t>No 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0982" name="AutoShape 21"/>
          <p:cNvSpPr>
            <a:spLocks/>
          </p:cNvSpPr>
          <p:nvPr/>
        </p:nvSpPr>
        <p:spPr bwMode="auto">
          <a:xfrm>
            <a:off x="2362200" y="3352800"/>
            <a:ext cx="228600" cy="1219200"/>
          </a:xfrm>
          <a:prstGeom prst="righ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83" name="AutoShape 22"/>
          <p:cNvSpPr>
            <a:spLocks/>
          </p:cNvSpPr>
          <p:nvPr/>
        </p:nvSpPr>
        <p:spPr bwMode="auto">
          <a:xfrm>
            <a:off x="7086600" y="4419600"/>
            <a:ext cx="76200" cy="2286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0984" name="Text Box 23"/>
          <p:cNvSpPr txBox="1">
            <a:spLocks noChangeArrowheads="1"/>
          </p:cNvSpPr>
          <p:nvPr/>
        </p:nvSpPr>
        <p:spPr bwMode="auto">
          <a:xfrm>
            <a:off x="2667000" y="3733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40985" name="Text Box 24"/>
          <p:cNvSpPr txBox="1">
            <a:spLocks noChangeArrowheads="1"/>
          </p:cNvSpPr>
          <p:nvPr/>
        </p:nvSpPr>
        <p:spPr bwMode="auto">
          <a:xfrm>
            <a:off x="7162800" y="42672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2</a:t>
            </a:r>
            <a:endParaRPr lang="en-US" sz="2400" baseline="-250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43060E-EF40-4D36-A086-FC026F59F127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1987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800" b="1">
                <a:latin typeface="Times New Roman" pitchFamily="18" charset="0"/>
              </a:rPr>
              <a:t>Effect Of Bacl</a:t>
            </a:r>
            <a:r>
              <a:rPr lang="en-GB" sz="2800" b="1" baseline="-25000">
                <a:latin typeface="Times New Roman" pitchFamily="18" charset="0"/>
              </a:rPr>
              <a:t>2</a:t>
            </a:r>
            <a:r>
              <a:rPr lang="en-GB" sz="2800" b="1">
                <a:latin typeface="Times New Roman" pitchFamily="18" charset="0"/>
              </a:rPr>
              <a:t> &amp; Atropine 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2819400" y="1828800"/>
            <a:ext cx="3657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% of antagonist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– X</a:t>
            </a:r>
            <a:r>
              <a:rPr lang="en-GB" sz="2400" baseline="-25000">
                <a:latin typeface="Times New Roman" pitchFamily="18" charset="0"/>
              </a:rPr>
              <a:t>2</a:t>
            </a:r>
            <a:r>
              <a:rPr lang="en-GB" sz="2400">
                <a:latin typeface="Times New Roman" pitchFamily="18" charset="0"/>
              </a:rPr>
              <a:t>     * 100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         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989" name="Line 4"/>
          <p:cNvSpPr>
            <a:spLocks noChangeShapeType="1"/>
          </p:cNvSpPr>
          <p:nvPr/>
        </p:nvSpPr>
        <p:spPr bwMode="auto">
          <a:xfrm flipH="1">
            <a:off x="3505200" y="2895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0" name="Line 5"/>
          <p:cNvSpPr>
            <a:spLocks noChangeShapeType="1"/>
          </p:cNvSpPr>
          <p:nvPr/>
        </p:nvSpPr>
        <p:spPr bwMode="auto">
          <a:xfrm>
            <a:off x="381000" y="4724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2209800" y="4724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>
            <a:off x="3657600" y="4724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3" name="Freeform 8"/>
          <p:cNvSpPr>
            <a:spLocks/>
          </p:cNvSpPr>
          <p:nvPr/>
        </p:nvSpPr>
        <p:spPr bwMode="auto">
          <a:xfrm>
            <a:off x="1600200" y="3276600"/>
            <a:ext cx="635000" cy="1460500"/>
          </a:xfrm>
          <a:custGeom>
            <a:avLst/>
            <a:gdLst>
              <a:gd name="T0" fmla="*/ 0 w 400"/>
              <a:gd name="T1" fmla="*/ 2147483647 h 920"/>
              <a:gd name="T2" fmla="*/ 2147483647 w 400"/>
              <a:gd name="T3" fmla="*/ 2147483647 h 920"/>
              <a:gd name="T4" fmla="*/ 2147483647 w 400"/>
              <a:gd name="T5" fmla="*/ 2147483647 h 920"/>
              <a:gd name="T6" fmla="*/ 2147483647 w 400"/>
              <a:gd name="T7" fmla="*/ 2147483647 h 920"/>
              <a:gd name="T8" fmla="*/ 2147483647 w 400"/>
              <a:gd name="T9" fmla="*/ 2147483647 h 920"/>
              <a:gd name="T10" fmla="*/ 2147483647 w 400"/>
              <a:gd name="T11" fmla="*/ 2147483647 h 920"/>
              <a:gd name="T12" fmla="*/ 2147483647 w 400"/>
              <a:gd name="T13" fmla="*/ 2147483647 h 920"/>
              <a:gd name="T14" fmla="*/ 2147483647 w 400"/>
              <a:gd name="T15" fmla="*/ 2147483647 h 920"/>
              <a:gd name="T16" fmla="*/ 2147483647 w 400"/>
              <a:gd name="T17" fmla="*/ 2147483647 h 9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0"/>
              <a:gd name="T28" fmla="*/ 0 h 920"/>
              <a:gd name="T29" fmla="*/ 400 w 400"/>
              <a:gd name="T30" fmla="*/ 920 h 9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0" h="920">
                <a:moveTo>
                  <a:pt x="0" y="920"/>
                </a:moveTo>
                <a:cubicBezTo>
                  <a:pt x="16" y="808"/>
                  <a:pt x="32" y="696"/>
                  <a:pt x="48" y="632"/>
                </a:cubicBezTo>
                <a:cubicBezTo>
                  <a:pt x="64" y="568"/>
                  <a:pt x="72" y="568"/>
                  <a:pt x="96" y="536"/>
                </a:cubicBezTo>
                <a:cubicBezTo>
                  <a:pt x="120" y="504"/>
                  <a:pt x="160" y="472"/>
                  <a:pt x="192" y="440"/>
                </a:cubicBezTo>
                <a:cubicBezTo>
                  <a:pt x="224" y="408"/>
                  <a:pt x="256" y="416"/>
                  <a:pt x="288" y="344"/>
                </a:cubicBezTo>
                <a:cubicBezTo>
                  <a:pt x="320" y="272"/>
                  <a:pt x="368" y="16"/>
                  <a:pt x="384" y="8"/>
                </a:cubicBezTo>
                <a:cubicBezTo>
                  <a:pt x="400" y="0"/>
                  <a:pt x="384" y="224"/>
                  <a:pt x="384" y="296"/>
                </a:cubicBezTo>
                <a:cubicBezTo>
                  <a:pt x="384" y="368"/>
                  <a:pt x="384" y="336"/>
                  <a:pt x="384" y="440"/>
                </a:cubicBezTo>
                <a:cubicBezTo>
                  <a:pt x="384" y="544"/>
                  <a:pt x="384" y="840"/>
                  <a:pt x="384" y="9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Freeform 9"/>
          <p:cNvSpPr>
            <a:spLocks/>
          </p:cNvSpPr>
          <p:nvPr/>
        </p:nvSpPr>
        <p:spPr bwMode="auto">
          <a:xfrm>
            <a:off x="3124200" y="4572000"/>
            <a:ext cx="533400" cy="152400"/>
          </a:xfrm>
          <a:custGeom>
            <a:avLst/>
            <a:gdLst>
              <a:gd name="T0" fmla="*/ 0 w 192"/>
              <a:gd name="T1" fmla="*/ 2147483647 h 160"/>
              <a:gd name="T2" fmla="*/ 2147483647 w 192"/>
              <a:gd name="T3" fmla="*/ 2147483647 h 160"/>
              <a:gd name="T4" fmla="*/ 2147483647 w 192"/>
              <a:gd name="T5" fmla="*/ 2147483647 h 160"/>
              <a:gd name="T6" fmla="*/ 2147483647 w 192"/>
              <a:gd name="T7" fmla="*/ 2147483647 h 160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160"/>
              <a:gd name="T14" fmla="*/ 192 w 192"/>
              <a:gd name="T15" fmla="*/ 160 h 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160">
                <a:moveTo>
                  <a:pt x="0" y="160"/>
                </a:moveTo>
                <a:cubicBezTo>
                  <a:pt x="36" y="124"/>
                  <a:pt x="72" y="88"/>
                  <a:pt x="96" y="64"/>
                </a:cubicBezTo>
                <a:cubicBezTo>
                  <a:pt x="120" y="40"/>
                  <a:pt x="128" y="0"/>
                  <a:pt x="144" y="16"/>
                </a:cubicBezTo>
                <a:cubicBezTo>
                  <a:pt x="160" y="32"/>
                  <a:pt x="184" y="136"/>
                  <a:pt x="192" y="1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 flipV="1">
            <a:off x="16002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 flipV="1">
            <a:off x="3276600" y="4953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 flipV="1">
            <a:off x="5029200" y="4920673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609600" y="5715000"/>
            <a:ext cx="2133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 b="1">
                <a:latin typeface="Times New Roman" pitchFamily="18" charset="0"/>
              </a:rPr>
              <a:t>Bacl2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2286000" y="5638800"/>
            <a:ext cx="213360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 b="1" dirty="0" err="1">
                <a:latin typeface="Times New Roman" pitchFamily="18" charset="0"/>
              </a:rPr>
              <a:t>Hexamethonium</a:t>
            </a:r>
            <a:r>
              <a:rPr lang="en-GB" sz="1400" b="1" dirty="0">
                <a:latin typeface="Times New Roman" pitchFamily="18" charset="0"/>
              </a:rPr>
              <a:t> (C</a:t>
            </a:r>
            <a:r>
              <a:rPr lang="en-GB" sz="1400" b="1" baseline="-25000" dirty="0">
                <a:latin typeface="Times New Roman" pitchFamily="18" charset="0"/>
              </a:rPr>
              <a:t>6</a:t>
            </a:r>
            <a:r>
              <a:rPr lang="en-GB" sz="1400" b="1" dirty="0">
                <a:latin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</a:endParaRPr>
          </a:p>
          <a:p>
            <a:pPr algn="ctr" rtl="0" eaLnBrk="1" hangingPunct="1">
              <a:spcBef>
                <a:spcPct val="50000"/>
              </a:spcBef>
            </a:pP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191000" y="5638800"/>
            <a:ext cx="2133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 b="1">
                <a:latin typeface="Times New Roman" pitchFamily="18" charset="0"/>
              </a:rPr>
              <a:t>Bacl2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 flipH="1">
            <a:off x="2819400" y="4419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2971800" y="40386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200">
                <a:latin typeface="Times New Roman" pitchFamily="18" charset="0"/>
              </a:rPr>
              <a:t>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2003" name="Line 19"/>
          <p:cNvSpPr>
            <a:spLocks noChangeShapeType="1"/>
          </p:cNvSpPr>
          <p:nvPr/>
        </p:nvSpPr>
        <p:spPr bwMode="auto">
          <a:xfrm flipV="1">
            <a:off x="3886200" y="4267200"/>
            <a:ext cx="76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3886200" y="39624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>
                <a:latin typeface="Times New Roman" pitchFamily="18" charset="0"/>
              </a:rPr>
              <a:t>No Wash 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42005" name="AutoShape 21"/>
          <p:cNvSpPr>
            <a:spLocks/>
          </p:cNvSpPr>
          <p:nvPr/>
        </p:nvSpPr>
        <p:spPr bwMode="auto">
          <a:xfrm>
            <a:off x="2362200" y="3352800"/>
            <a:ext cx="228600" cy="1219200"/>
          </a:xfrm>
          <a:prstGeom prst="righ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6" name="AutoShape 22"/>
          <p:cNvSpPr>
            <a:spLocks/>
          </p:cNvSpPr>
          <p:nvPr/>
        </p:nvSpPr>
        <p:spPr bwMode="auto">
          <a:xfrm>
            <a:off x="5410200" y="3429000"/>
            <a:ext cx="76200" cy="1143000"/>
          </a:xfrm>
          <a:prstGeom prst="righ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2667000" y="3733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42008" name="Text Box 24"/>
          <p:cNvSpPr txBox="1">
            <a:spLocks noChangeArrowheads="1"/>
          </p:cNvSpPr>
          <p:nvPr/>
        </p:nvSpPr>
        <p:spPr bwMode="auto">
          <a:xfrm>
            <a:off x="5257800" y="37338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2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42009" name="Line 28"/>
          <p:cNvSpPr>
            <a:spLocks noChangeShapeType="1"/>
          </p:cNvSpPr>
          <p:nvPr/>
        </p:nvSpPr>
        <p:spPr bwMode="auto">
          <a:xfrm>
            <a:off x="5562600" y="4724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0" name="Line 29"/>
          <p:cNvSpPr>
            <a:spLocks noChangeShapeType="1"/>
          </p:cNvSpPr>
          <p:nvPr/>
        </p:nvSpPr>
        <p:spPr bwMode="auto">
          <a:xfrm flipV="1">
            <a:off x="5562600" y="44958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1" name="Text Box 30"/>
          <p:cNvSpPr txBox="1">
            <a:spLocks noChangeArrowheads="1"/>
          </p:cNvSpPr>
          <p:nvPr/>
        </p:nvSpPr>
        <p:spPr bwMode="auto">
          <a:xfrm>
            <a:off x="5867400" y="41148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200">
                <a:latin typeface="Times New Roman" pitchFamily="18" charset="0"/>
              </a:rPr>
              <a:t>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2012" name="Line 31"/>
          <p:cNvSpPr>
            <a:spLocks noChangeShapeType="1"/>
          </p:cNvSpPr>
          <p:nvPr/>
        </p:nvSpPr>
        <p:spPr bwMode="auto">
          <a:xfrm>
            <a:off x="6096000" y="4724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3" name="Text Box 34"/>
          <p:cNvSpPr txBox="1">
            <a:spLocks noChangeArrowheads="1"/>
          </p:cNvSpPr>
          <p:nvPr/>
        </p:nvSpPr>
        <p:spPr bwMode="auto">
          <a:xfrm>
            <a:off x="5334000" y="5546725"/>
            <a:ext cx="2133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600" b="1" dirty="0">
                <a:latin typeface="Times New Roman" pitchFamily="18" charset="0"/>
              </a:rPr>
              <a:t>Atropine</a:t>
            </a:r>
            <a:endParaRPr lang="en-US" sz="1600" b="1" dirty="0">
              <a:latin typeface="Times New Roman" pitchFamily="18" charset="0"/>
            </a:endParaRPr>
          </a:p>
        </p:txBody>
      </p:sp>
      <p:sp>
        <p:nvSpPr>
          <p:cNvPr id="42014" name="Line 35"/>
          <p:cNvSpPr>
            <a:spLocks noChangeShapeType="1"/>
          </p:cNvSpPr>
          <p:nvPr/>
        </p:nvSpPr>
        <p:spPr bwMode="auto">
          <a:xfrm flipV="1">
            <a:off x="6248400" y="4800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5" name="Text Box 36"/>
          <p:cNvSpPr txBox="1">
            <a:spLocks noChangeArrowheads="1"/>
          </p:cNvSpPr>
          <p:nvPr/>
        </p:nvSpPr>
        <p:spPr bwMode="auto">
          <a:xfrm>
            <a:off x="6553200" y="4191000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>
                <a:latin typeface="Times New Roman" pitchFamily="18" charset="0"/>
              </a:rPr>
              <a:t>No Wash 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42016" name="Line 37"/>
          <p:cNvSpPr>
            <a:spLocks noChangeShapeType="1"/>
          </p:cNvSpPr>
          <p:nvPr/>
        </p:nvSpPr>
        <p:spPr bwMode="auto">
          <a:xfrm flipV="1">
            <a:off x="6629400" y="44958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7" name="Freeform 38"/>
          <p:cNvSpPr>
            <a:spLocks/>
          </p:cNvSpPr>
          <p:nvPr/>
        </p:nvSpPr>
        <p:spPr bwMode="auto">
          <a:xfrm>
            <a:off x="6400800" y="3200400"/>
            <a:ext cx="1752600" cy="1778000"/>
          </a:xfrm>
          <a:custGeom>
            <a:avLst/>
            <a:gdLst>
              <a:gd name="T0" fmla="*/ 0 w 1104"/>
              <a:gd name="T1" fmla="*/ 2147483647 h 1120"/>
              <a:gd name="T2" fmla="*/ 2147483647 w 1104"/>
              <a:gd name="T3" fmla="*/ 2147483647 h 1120"/>
              <a:gd name="T4" fmla="*/ 2147483647 w 1104"/>
              <a:gd name="T5" fmla="*/ 2147483647 h 1120"/>
              <a:gd name="T6" fmla="*/ 2147483647 w 1104"/>
              <a:gd name="T7" fmla="*/ 2147483647 h 1120"/>
              <a:gd name="T8" fmla="*/ 2147483647 w 1104"/>
              <a:gd name="T9" fmla="*/ 2147483647 h 1120"/>
              <a:gd name="T10" fmla="*/ 2147483647 w 1104"/>
              <a:gd name="T11" fmla="*/ 2147483647 h 1120"/>
              <a:gd name="T12" fmla="*/ 2147483647 w 1104"/>
              <a:gd name="T13" fmla="*/ 2147483647 h 1120"/>
              <a:gd name="T14" fmla="*/ 2147483647 w 1104"/>
              <a:gd name="T15" fmla="*/ 0 h 1120"/>
              <a:gd name="T16" fmla="*/ 2147483647 w 1104"/>
              <a:gd name="T17" fmla="*/ 2147483647 h 1120"/>
              <a:gd name="T18" fmla="*/ 2147483647 w 1104"/>
              <a:gd name="T19" fmla="*/ 2147483647 h 11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04"/>
              <a:gd name="T31" fmla="*/ 0 h 1120"/>
              <a:gd name="T32" fmla="*/ 1104 w 1104"/>
              <a:gd name="T33" fmla="*/ 1120 h 112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04" h="1120">
                <a:moveTo>
                  <a:pt x="0" y="960"/>
                </a:moveTo>
                <a:cubicBezTo>
                  <a:pt x="12" y="936"/>
                  <a:pt x="24" y="912"/>
                  <a:pt x="48" y="912"/>
                </a:cubicBezTo>
                <a:cubicBezTo>
                  <a:pt x="72" y="912"/>
                  <a:pt x="120" y="952"/>
                  <a:pt x="144" y="960"/>
                </a:cubicBezTo>
                <a:cubicBezTo>
                  <a:pt x="168" y="968"/>
                  <a:pt x="168" y="960"/>
                  <a:pt x="192" y="960"/>
                </a:cubicBezTo>
                <a:cubicBezTo>
                  <a:pt x="216" y="960"/>
                  <a:pt x="248" y="960"/>
                  <a:pt x="288" y="960"/>
                </a:cubicBezTo>
                <a:cubicBezTo>
                  <a:pt x="328" y="960"/>
                  <a:pt x="384" y="960"/>
                  <a:pt x="432" y="960"/>
                </a:cubicBezTo>
                <a:cubicBezTo>
                  <a:pt x="480" y="960"/>
                  <a:pt x="520" y="1120"/>
                  <a:pt x="576" y="960"/>
                </a:cubicBezTo>
                <a:cubicBezTo>
                  <a:pt x="632" y="800"/>
                  <a:pt x="704" y="0"/>
                  <a:pt x="768" y="0"/>
                </a:cubicBezTo>
                <a:cubicBezTo>
                  <a:pt x="832" y="0"/>
                  <a:pt x="904" y="800"/>
                  <a:pt x="960" y="960"/>
                </a:cubicBezTo>
                <a:cubicBezTo>
                  <a:pt x="1016" y="1120"/>
                  <a:pt x="1080" y="960"/>
                  <a:pt x="1104" y="9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8" name="Text Box 39"/>
          <p:cNvSpPr txBox="1">
            <a:spLocks noChangeArrowheads="1"/>
          </p:cNvSpPr>
          <p:nvPr/>
        </p:nvSpPr>
        <p:spPr bwMode="auto">
          <a:xfrm>
            <a:off x="7682345" y="5352473"/>
            <a:ext cx="106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1400" b="1" dirty="0">
                <a:latin typeface="Times New Roman" pitchFamily="18" charset="0"/>
              </a:rPr>
              <a:t>Bacl2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42019" name="Line 40"/>
          <p:cNvSpPr>
            <a:spLocks noChangeShapeType="1"/>
          </p:cNvSpPr>
          <p:nvPr/>
        </p:nvSpPr>
        <p:spPr bwMode="auto">
          <a:xfrm flipV="1">
            <a:off x="7719291" y="47371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0" name="Freeform 42"/>
          <p:cNvSpPr>
            <a:spLocks/>
          </p:cNvSpPr>
          <p:nvPr/>
        </p:nvSpPr>
        <p:spPr bwMode="auto">
          <a:xfrm>
            <a:off x="4648200" y="3327400"/>
            <a:ext cx="990600" cy="1473200"/>
          </a:xfrm>
          <a:custGeom>
            <a:avLst/>
            <a:gdLst>
              <a:gd name="T0" fmla="*/ 0 w 624"/>
              <a:gd name="T1" fmla="*/ 2147483647 h 928"/>
              <a:gd name="T2" fmla="*/ 2147483647 w 624"/>
              <a:gd name="T3" fmla="*/ 2147483647 h 928"/>
              <a:gd name="T4" fmla="*/ 2147483647 w 624"/>
              <a:gd name="T5" fmla="*/ 2147483647 h 928"/>
              <a:gd name="T6" fmla="*/ 2147483647 w 624"/>
              <a:gd name="T7" fmla="*/ 2147483647 h 928"/>
              <a:gd name="T8" fmla="*/ 2147483647 w 624"/>
              <a:gd name="T9" fmla="*/ 2147483647 h 9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4"/>
              <a:gd name="T16" fmla="*/ 0 h 928"/>
              <a:gd name="T17" fmla="*/ 624 w 624"/>
              <a:gd name="T18" fmla="*/ 928 h 9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4" h="928">
                <a:moveTo>
                  <a:pt x="0" y="880"/>
                </a:moveTo>
                <a:cubicBezTo>
                  <a:pt x="40" y="456"/>
                  <a:pt x="80" y="32"/>
                  <a:pt x="144" y="16"/>
                </a:cubicBezTo>
                <a:cubicBezTo>
                  <a:pt x="208" y="0"/>
                  <a:pt x="312" y="640"/>
                  <a:pt x="384" y="784"/>
                </a:cubicBezTo>
                <a:cubicBezTo>
                  <a:pt x="456" y="928"/>
                  <a:pt x="536" y="864"/>
                  <a:pt x="576" y="880"/>
                </a:cubicBezTo>
                <a:cubicBezTo>
                  <a:pt x="616" y="896"/>
                  <a:pt x="620" y="888"/>
                  <a:pt x="624" y="8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1" name="AutoShape 43"/>
          <p:cNvSpPr>
            <a:spLocks/>
          </p:cNvSpPr>
          <p:nvPr/>
        </p:nvSpPr>
        <p:spPr bwMode="auto">
          <a:xfrm>
            <a:off x="8001000" y="3429000"/>
            <a:ext cx="76200" cy="1143000"/>
          </a:xfrm>
          <a:prstGeom prst="righ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42022" name="Text Box 44"/>
          <p:cNvSpPr txBox="1">
            <a:spLocks noChangeArrowheads="1"/>
          </p:cNvSpPr>
          <p:nvPr/>
        </p:nvSpPr>
        <p:spPr bwMode="auto">
          <a:xfrm>
            <a:off x="7848600" y="3810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2</a:t>
            </a:r>
            <a:endParaRPr lang="en-US" sz="2400" baseline="-250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4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066800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Chemicals</a:t>
            </a:r>
          </a:p>
          <a:p>
            <a:r>
              <a:rPr lang="en-US" dirty="0" smtClean="0"/>
              <a:t>1- </a:t>
            </a:r>
            <a:r>
              <a:rPr lang="en-US" dirty="0" err="1" smtClean="0"/>
              <a:t>Tyroid</a:t>
            </a:r>
            <a:r>
              <a:rPr lang="en-US" dirty="0" smtClean="0"/>
              <a:t> solution</a:t>
            </a:r>
          </a:p>
          <a:p>
            <a:r>
              <a:rPr lang="en-US" dirty="0" smtClean="0"/>
              <a:t>2- Ach (0.01%)</a:t>
            </a:r>
          </a:p>
          <a:p>
            <a:r>
              <a:rPr lang="en-US" dirty="0" smtClean="0"/>
              <a:t>3- Dilute Nicotine (0.01%)</a:t>
            </a:r>
          </a:p>
          <a:p>
            <a:r>
              <a:rPr lang="en-US" dirty="0" smtClean="0"/>
              <a:t>4- </a:t>
            </a:r>
            <a:r>
              <a:rPr lang="en-US" dirty="0" err="1" smtClean="0"/>
              <a:t>Hexamethonium</a:t>
            </a:r>
            <a:r>
              <a:rPr lang="en-US" dirty="0" smtClean="0"/>
              <a:t> (C6) (0.1%)</a:t>
            </a:r>
          </a:p>
          <a:p>
            <a:r>
              <a:rPr lang="en-US" dirty="0" smtClean="0"/>
              <a:t>5- Atropine (0.1%)</a:t>
            </a:r>
          </a:p>
          <a:p>
            <a:r>
              <a:rPr lang="en-US" dirty="0" smtClean="0"/>
              <a:t>6- Barium Chloride (3%)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66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85756E-D77B-4A96-9F56-76F4E50BEDD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3795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Bitmap Image" r:id="rId4" imgW="8764223" imgH="5800000" progId="Paint.Picture">
                  <p:embed/>
                </p:oleObj>
              </mc:Choice>
              <mc:Fallback>
                <p:oleObj name="Bitmap Image" r:id="rId4" imgW="8764223" imgH="58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966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F2D36E-43F0-47E2-A104-9CD3DD9B86E1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3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4819" name="Object 2"/>
          <p:cNvGraphicFramePr>
            <a:graphicFrameLocks noChangeAspect="1"/>
          </p:cNvGraphicFramePr>
          <p:nvPr/>
        </p:nvGraphicFramePr>
        <p:xfrm>
          <a:off x="0" y="0"/>
          <a:ext cx="91440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Bitmap Image" r:id="rId4" imgW="7219048" imgH="2647619" progId="Paint.Picture">
                  <p:embed/>
                </p:oleObj>
              </mc:Choice>
              <mc:Fallback>
                <p:oleObj name="Bitmap Image" r:id="rId4" imgW="7219048" imgH="264761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76200" y="3048000"/>
            <a:ext cx="9067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GB" b="1" dirty="0">
              <a:solidFill>
                <a:srgbClr val="00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en-US" b="1" dirty="0">
                <a:solidFill>
                  <a:srgbClr val="000000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“Muscarinic Actions” </a:t>
            </a:r>
            <a:r>
              <a:rPr lang="en-US" b="1" dirty="0">
                <a:solidFill>
                  <a:srgbClr val="000000"/>
                </a:solidFill>
              </a:rPr>
              <a:t>-- Similar to those of</a:t>
            </a:r>
            <a:r>
              <a:rPr lang="en-GB" b="1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rgbClr val="000000"/>
                </a:solidFill>
              </a:rPr>
              <a:t>parasympathetic </a:t>
            </a:r>
            <a:r>
              <a:rPr lang="en-US" b="1" dirty="0" smtClean="0">
                <a:solidFill>
                  <a:srgbClr val="000000"/>
                </a:solidFill>
              </a:rPr>
              <a:t>stimulation</a:t>
            </a:r>
            <a:endParaRPr lang="en-US" b="1" dirty="0">
              <a:solidFill>
                <a:srgbClr val="00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b="1" dirty="0">
                <a:solidFill>
                  <a:srgbClr val="000000"/>
                </a:solidFill>
              </a:rPr>
              <a:t>• </a:t>
            </a:r>
            <a:r>
              <a:rPr lang="en-US" b="1" dirty="0">
                <a:solidFill>
                  <a:srgbClr val="000000"/>
                </a:solidFill>
              </a:rPr>
              <a:t>(M1): CNS, PNS, gastric parietal cells </a:t>
            </a:r>
            <a:endParaRPr lang="en-GB" b="1" dirty="0">
              <a:solidFill>
                <a:srgbClr val="00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b="1" dirty="0">
                <a:solidFill>
                  <a:srgbClr val="000000"/>
                </a:solidFill>
              </a:rPr>
              <a:t>• </a:t>
            </a:r>
            <a:r>
              <a:rPr lang="en-US" b="1" dirty="0">
                <a:solidFill>
                  <a:srgbClr val="000000"/>
                </a:solidFill>
              </a:rPr>
              <a:t>(M2): conducting tissue </a:t>
            </a:r>
            <a:endParaRPr lang="en-GB" b="1" dirty="0">
              <a:solidFill>
                <a:srgbClr val="00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ar-SA" b="1" dirty="0">
                <a:solidFill>
                  <a:srgbClr val="000000"/>
                </a:solidFill>
              </a:rPr>
              <a:t>• </a:t>
            </a:r>
            <a:r>
              <a:rPr lang="en-US" b="1" dirty="0">
                <a:solidFill>
                  <a:srgbClr val="000000"/>
                </a:solidFill>
              </a:rPr>
              <a:t>(M3): exocrine glands; smooth muscle</a:t>
            </a:r>
          </a:p>
        </p:txBody>
      </p:sp>
    </p:spTree>
    <p:extLst>
      <p:ext uri="{BB962C8B-B14F-4D97-AF65-F5344CB8AC3E}">
        <p14:creationId xmlns:p14="http://schemas.microsoft.com/office/powerpoint/2010/main" val="298119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48122E-DC85-4C2A-B6A7-28E158C3472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4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02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19A72-7D5C-450B-8EA9-F5FF0BFFBAB7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5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</a:rPr>
              <a:t>Cholinergics</a:t>
            </a:r>
            <a:r>
              <a:rPr lang="en-GB" sz="4000">
                <a:solidFill>
                  <a:schemeClr val="tx2"/>
                </a:solidFill>
              </a:rPr>
              <a:t> agonist </a:t>
            </a:r>
            <a:endParaRPr lang="en-US" sz="4000">
              <a:solidFill>
                <a:schemeClr val="tx2"/>
              </a:solidFill>
            </a:endParaRPr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0" y="1600200"/>
            <a:ext cx="9144000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Cholinergic agonists</a:t>
            </a:r>
            <a:r>
              <a:rPr lang="en-GB" sz="2800" b="1" dirty="0">
                <a:solidFill>
                  <a:srgbClr val="000000"/>
                </a:solidFill>
              </a:rPr>
              <a:t>  (direct acting )</a:t>
            </a:r>
            <a:endParaRPr lang="en-US" sz="2800" b="1" dirty="0">
              <a:solidFill>
                <a:srgbClr val="000000"/>
              </a:solidFill>
            </a:endParaRP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Acetylcholine</a:t>
            </a: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 err="1" smtClean="0">
                <a:solidFill>
                  <a:srgbClr val="000000"/>
                </a:solidFill>
              </a:rPr>
              <a:t>Bethanechol</a:t>
            </a:r>
            <a:endParaRPr lang="en-US" sz="2800" b="1" dirty="0">
              <a:solidFill>
                <a:srgbClr val="000000"/>
              </a:solidFill>
            </a:endParaRP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 err="1">
                <a:solidFill>
                  <a:srgbClr val="000000"/>
                </a:solidFill>
              </a:rPr>
              <a:t>Pilocarpine</a:t>
            </a:r>
            <a:endParaRPr lang="en-US" sz="2800" b="1" dirty="0">
              <a:solidFill>
                <a:srgbClr val="000000"/>
              </a:solidFill>
            </a:endParaRP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 err="1">
                <a:solidFill>
                  <a:srgbClr val="000000"/>
                </a:solidFill>
              </a:rPr>
              <a:t>Carbachol</a:t>
            </a:r>
            <a:endParaRPr lang="en-US" sz="2800" b="1" dirty="0">
              <a:solidFill>
                <a:srgbClr val="000000"/>
              </a:solidFill>
            </a:endParaRPr>
          </a:p>
          <a:p>
            <a:pPr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Anticholinesterases</a:t>
            </a:r>
            <a:r>
              <a:rPr lang="en-GB" sz="2800" b="1" dirty="0">
                <a:solidFill>
                  <a:srgbClr val="000000"/>
                </a:solidFill>
              </a:rPr>
              <a:t> (indirect acting ) </a:t>
            </a:r>
            <a:endParaRPr lang="en-US" sz="2800" b="1" dirty="0">
              <a:solidFill>
                <a:srgbClr val="000000"/>
              </a:solidFill>
            </a:endParaRP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GB" sz="2800" b="1" dirty="0">
                <a:solidFill>
                  <a:srgbClr val="0000FF"/>
                </a:solidFill>
              </a:rPr>
              <a:t> reversible :</a:t>
            </a: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000000"/>
                </a:solidFill>
              </a:rPr>
              <a:t>Neostigmine</a:t>
            </a:r>
            <a:r>
              <a:rPr lang="en-GB" sz="2800" b="1" dirty="0">
                <a:solidFill>
                  <a:srgbClr val="000000"/>
                </a:solidFill>
              </a:rPr>
              <a:t>, </a:t>
            </a:r>
            <a:r>
              <a:rPr lang="en-GB" sz="2800" b="1" dirty="0" err="1">
                <a:solidFill>
                  <a:srgbClr val="000000"/>
                </a:solidFill>
              </a:rPr>
              <a:t>physostigmine</a:t>
            </a:r>
            <a:r>
              <a:rPr lang="en-GB" sz="2800" b="1" dirty="0">
                <a:solidFill>
                  <a:srgbClr val="000000"/>
                </a:solidFill>
              </a:rPr>
              <a:t>, </a:t>
            </a:r>
            <a:r>
              <a:rPr lang="en-GB" sz="2800" b="1" dirty="0" err="1">
                <a:solidFill>
                  <a:srgbClr val="000000"/>
                </a:solidFill>
              </a:rPr>
              <a:t>pyridostigmine</a:t>
            </a:r>
            <a:r>
              <a:rPr lang="en-GB" sz="2800" b="1" dirty="0">
                <a:solidFill>
                  <a:srgbClr val="000000"/>
                </a:solidFill>
              </a:rPr>
              <a:t> </a:t>
            </a:r>
            <a:endParaRPr lang="en-US" sz="2800" b="1" dirty="0">
              <a:solidFill>
                <a:srgbClr val="000000"/>
              </a:solidFill>
            </a:endParaRP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GB" sz="2800" b="1" dirty="0">
                <a:solidFill>
                  <a:srgbClr val="0000FF"/>
                </a:solidFill>
              </a:rPr>
              <a:t>Irreversible :</a:t>
            </a:r>
            <a:r>
              <a:rPr lang="en-GB" sz="2800" b="1" dirty="0">
                <a:solidFill>
                  <a:srgbClr val="000000"/>
                </a:solidFill>
              </a:rPr>
              <a:t> (</a:t>
            </a:r>
            <a:r>
              <a:rPr lang="en-GB" sz="2800" b="1" dirty="0" err="1">
                <a:solidFill>
                  <a:srgbClr val="000000"/>
                </a:solidFill>
              </a:rPr>
              <a:t>e.g</a:t>
            </a:r>
            <a:r>
              <a:rPr lang="en-GB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000000"/>
                </a:solidFill>
              </a:rPr>
              <a:t>Organophosphates </a:t>
            </a:r>
            <a:r>
              <a:rPr lang="en-GB" sz="2800" b="1" dirty="0">
                <a:solidFill>
                  <a:srgbClr val="000000"/>
                </a:solidFill>
              </a:rPr>
              <a:t>)</a:t>
            </a:r>
          </a:p>
          <a:p>
            <a:pPr lvl="1" rtl="0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000000"/>
                </a:solidFill>
              </a:rPr>
              <a:t>(</a:t>
            </a:r>
            <a:r>
              <a:rPr lang="en-GB" sz="2800" b="1" dirty="0" err="1">
                <a:solidFill>
                  <a:srgbClr val="000000"/>
                </a:solidFill>
              </a:rPr>
              <a:t>isoflurophate</a:t>
            </a:r>
            <a:r>
              <a:rPr lang="en-GB" sz="2800" b="1" dirty="0">
                <a:solidFill>
                  <a:srgbClr val="000000"/>
                </a:solidFill>
              </a:rPr>
              <a:t>, </a:t>
            </a:r>
            <a:r>
              <a:rPr lang="en-GB" sz="2800" b="1" dirty="0" err="1">
                <a:solidFill>
                  <a:srgbClr val="000000"/>
                </a:solidFill>
              </a:rPr>
              <a:t>echothiophate</a:t>
            </a:r>
            <a:r>
              <a:rPr lang="en-GB" sz="2800" b="1" dirty="0">
                <a:solidFill>
                  <a:srgbClr val="000000"/>
                </a:solidFill>
              </a:rPr>
              <a:t> </a:t>
            </a:r>
            <a:r>
              <a:rPr lang="en-US" sz="2800" b="1" dirty="0">
                <a:solidFill>
                  <a:srgbClr val="00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7096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Cholinergic</a:t>
            </a:r>
            <a:r>
              <a:rPr lang="en-GB" sz="3200" smtClean="0">
                <a:latin typeface="Times New Roman" pitchFamily="18" charset="0"/>
                <a:cs typeface="Times New Roman" pitchFamily="18" charset="0"/>
              </a:rPr>
              <a:t> Antagonists</a:t>
            </a:r>
            <a:br>
              <a:rPr lang="en-GB" sz="3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GB" sz="2400" smtClean="0">
                <a:latin typeface="Times New Roman" pitchFamily="18" charset="0"/>
                <a:cs typeface="Times New Roman" pitchFamily="18" charset="0"/>
              </a:rPr>
              <a:t>Anticholinergic Agents]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991600" cy="5715000"/>
          </a:xfrm>
        </p:spPr>
        <p:txBody>
          <a:bodyPr rtlCol="0">
            <a:norm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dirty="0"/>
              <a:t>Block the actions of acetylcholine at </a:t>
            </a:r>
            <a:r>
              <a:rPr lang="en-US" sz="1600" dirty="0" err="1"/>
              <a:t>muscarinic</a:t>
            </a:r>
            <a:r>
              <a:rPr lang="en-US" sz="1600" dirty="0"/>
              <a:t> or nicotinic </a:t>
            </a:r>
            <a:r>
              <a:rPr lang="en-US" sz="1600" dirty="0" err="1"/>
              <a:t>cholinoceptors</a:t>
            </a:r>
            <a:r>
              <a:rPr lang="en-US" sz="1600" dirty="0"/>
              <a:t>. Cholinergic antagonists </a:t>
            </a:r>
            <a:r>
              <a:rPr lang="en-US" sz="1600" b="1" i="1" dirty="0">
                <a:solidFill>
                  <a:srgbClr val="33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competitively inhibit</a:t>
            </a:r>
            <a:r>
              <a:rPr lang="en-US" sz="1600" dirty="0"/>
              <a:t>  the activity of endogenous Ach.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1600" dirty="0"/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b="1" i="1" u="sng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Antimuscarinic</a:t>
            </a:r>
            <a:r>
              <a:rPr lang="en-US" sz="2400" b="1" i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agents:</a:t>
            </a:r>
            <a:r>
              <a:rPr lang="en-US" sz="1800" dirty="0"/>
              <a:t> </a:t>
            </a:r>
            <a:r>
              <a:rPr lang="en-US" sz="1600" dirty="0"/>
              <a:t>inhibit </a:t>
            </a:r>
            <a:r>
              <a:rPr lang="en-US" sz="1600" dirty="0" err="1"/>
              <a:t>muscarinic</a:t>
            </a:r>
            <a:r>
              <a:rPr lang="en-US" sz="1600" dirty="0"/>
              <a:t> receptor-mediated responses.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dirty="0"/>
              <a:t> </a:t>
            </a:r>
            <a:endParaRPr lang="en-GB" sz="1800" dirty="0"/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400" dirty="0">
                <a:solidFill>
                  <a:srgbClr val="FF3300"/>
                </a:solidFill>
              </a:rPr>
              <a:t>Atropine</a:t>
            </a:r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400" dirty="0">
                <a:solidFill>
                  <a:srgbClr val="FF3300"/>
                </a:solidFill>
              </a:rPr>
              <a:t>Scopolamine</a:t>
            </a:r>
            <a:endParaRPr lang="en-GB" sz="1400" dirty="0">
              <a:solidFill>
                <a:srgbClr val="FF3300"/>
              </a:solidFill>
            </a:endParaRPr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sz="1400" dirty="0" err="1">
                <a:solidFill>
                  <a:srgbClr val="FF3300"/>
                </a:solidFill>
              </a:rPr>
              <a:t>Ipratropium</a:t>
            </a:r>
            <a:endParaRPr lang="en-GB" sz="1400" dirty="0">
              <a:solidFill>
                <a:srgbClr val="FF3300"/>
              </a:solidFill>
            </a:endParaRPr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600" dirty="0">
              <a:solidFill>
                <a:srgbClr val="FF3300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2400" b="1" i="1" u="sng" dirty="0" err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Ganglionic</a:t>
            </a:r>
            <a:r>
              <a:rPr lang="en-GB" sz="2400" b="1" i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-blocking agents:</a:t>
            </a:r>
            <a:r>
              <a:rPr lang="en-GB" sz="1800" dirty="0"/>
              <a:t> </a:t>
            </a:r>
            <a:r>
              <a:rPr lang="en-GB" sz="1600" dirty="0"/>
              <a:t>inhibit nicotinic </a:t>
            </a:r>
            <a:r>
              <a:rPr lang="en-US" sz="1600" dirty="0"/>
              <a:t>receptor-mediated responses at the ganglia.</a:t>
            </a:r>
            <a:endParaRPr lang="en-GB" sz="1600" dirty="0"/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sz="1800" dirty="0"/>
              <a:t> </a:t>
            </a:r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sz="1400" dirty="0" err="1">
                <a:solidFill>
                  <a:srgbClr val="FF3300"/>
                </a:solidFill>
              </a:rPr>
              <a:t>Hexamethonium</a:t>
            </a:r>
            <a:endParaRPr lang="en-GB" sz="1400" dirty="0">
              <a:solidFill>
                <a:srgbClr val="FF3300"/>
              </a:solidFill>
            </a:endParaRPr>
          </a:p>
          <a:p>
            <a:pPr marL="990600" lvl="1" indent="-5334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sz="1400" dirty="0" err="1">
                <a:solidFill>
                  <a:srgbClr val="FF3300"/>
                </a:solidFill>
              </a:rPr>
              <a:t>Pentamethonium</a:t>
            </a:r>
            <a:endParaRPr lang="en-GB" sz="1400" dirty="0">
              <a:solidFill>
                <a:srgbClr val="FF3300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400" dirty="0">
              <a:solidFill>
                <a:srgbClr val="FF3300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GB" sz="2400" b="1" i="1" u="sng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Neuromuscular-blocking agents:</a:t>
            </a:r>
            <a:r>
              <a:rPr lang="en-GB" sz="1800" dirty="0"/>
              <a:t> </a:t>
            </a:r>
            <a:r>
              <a:rPr lang="en-GB" sz="1600" dirty="0"/>
              <a:t>inhibit nicotinic </a:t>
            </a:r>
            <a:r>
              <a:rPr lang="en-US" sz="1600" dirty="0"/>
              <a:t>receptor-mediated responses at the neuromuscular junction.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GB" sz="1800" dirty="0"/>
              <a:t> 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GB" sz="1800" dirty="0">
                <a:solidFill>
                  <a:schemeClr val="accent2"/>
                </a:solidFill>
              </a:rPr>
              <a:t>Non-depolarizing :</a:t>
            </a:r>
            <a:r>
              <a:rPr lang="en-GB" sz="1800" dirty="0"/>
              <a:t> </a:t>
            </a:r>
            <a:r>
              <a:rPr lang="en-GB" sz="1400" dirty="0">
                <a:solidFill>
                  <a:srgbClr val="FF3300"/>
                </a:solidFill>
              </a:rPr>
              <a:t>D-</a:t>
            </a:r>
            <a:r>
              <a:rPr lang="en-GB" sz="1400" dirty="0" err="1">
                <a:solidFill>
                  <a:srgbClr val="FF3300"/>
                </a:solidFill>
              </a:rPr>
              <a:t>tubocurarine</a:t>
            </a:r>
            <a:endParaRPr lang="en-GB" sz="1400" dirty="0">
              <a:solidFill>
                <a:srgbClr val="FF3300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AutoNum type="arabicPeriod"/>
              <a:defRPr/>
            </a:pPr>
            <a:r>
              <a:rPr lang="en-GB" sz="1800" dirty="0">
                <a:solidFill>
                  <a:schemeClr val="accent2"/>
                </a:solidFill>
              </a:rPr>
              <a:t>Depolarizing :</a:t>
            </a:r>
            <a:r>
              <a:rPr lang="en-GB" sz="1800" dirty="0"/>
              <a:t> </a:t>
            </a:r>
            <a:r>
              <a:rPr lang="en-GB" sz="1400" dirty="0" err="1" smtClean="0">
                <a:solidFill>
                  <a:srgbClr val="FF3300"/>
                </a:solidFill>
              </a:rPr>
              <a:t>suxamethonium</a:t>
            </a:r>
            <a:r>
              <a:rPr lang="en-US" sz="1400" dirty="0" smtClean="0">
                <a:solidFill>
                  <a:srgbClr val="FF3300"/>
                </a:solidFill>
              </a:rPr>
              <a:t> </a:t>
            </a:r>
            <a:endParaRPr lang="en-US" sz="1400" dirty="0">
              <a:solidFill>
                <a:srgbClr val="FF3300"/>
              </a:solidFill>
            </a:endParaRP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GB" sz="1400" dirty="0"/>
          </a:p>
        </p:txBody>
      </p:sp>
      <p:sp>
        <p:nvSpPr>
          <p:cNvPr id="3789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0AE695-F01D-4C22-A13E-35D75A87D93A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6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3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u="sng" dirty="0" smtClean="0"/>
              <a:t>Depolarization</a:t>
            </a:r>
            <a:endParaRPr lang="en-US" sz="3600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4300" lvl="0" indent="0">
              <a:buNone/>
            </a:pPr>
            <a:r>
              <a:rPr lang="en-US" b="1" u="sng" dirty="0" smtClean="0"/>
              <a:t>1- Resting </a:t>
            </a:r>
            <a:r>
              <a:rPr lang="en-US" b="1" u="sng" dirty="0"/>
              <a:t>potential:</a:t>
            </a:r>
            <a:endParaRPr lang="en-US" dirty="0"/>
          </a:p>
          <a:p>
            <a:r>
              <a:rPr lang="en-US" dirty="0"/>
              <a:t>In order to maintain the cell membrane potential, cells keep a </a:t>
            </a:r>
            <a:r>
              <a:rPr lang="en-US" u="sng" dirty="0"/>
              <a:t>low concentration of sodium</a:t>
            </a:r>
            <a:r>
              <a:rPr lang="en-US" dirty="0"/>
              <a:t> </a:t>
            </a:r>
            <a:r>
              <a:rPr lang="en-US" u="sng" dirty="0"/>
              <a:t>ions</a:t>
            </a:r>
            <a:r>
              <a:rPr lang="en-US" dirty="0"/>
              <a:t> and high </a:t>
            </a:r>
            <a:r>
              <a:rPr lang="en-US" u="sng" dirty="0"/>
              <a:t>levels of potassium ions within the cell (</a:t>
            </a:r>
            <a:r>
              <a:rPr lang="en-US" u="sng" dirty="0">
                <a:hlinkClick r:id="rId2" tooltip="Intracellular"/>
              </a:rPr>
              <a:t>intracellular</a:t>
            </a:r>
            <a:r>
              <a:rPr lang="en-US" u="sng" dirty="0"/>
              <a:t>). </a:t>
            </a:r>
            <a:endParaRPr lang="en-US" u="sng" dirty="0" smtClean="0"/>
          </a:p>
          <a:p>
            <a:r>
              <a:rPr lang="en-US" u="sng" dirty="0" smtClean="0"/>
              <a:t>The </a:t>
            </a:r>
            <a:r>
              <a:rPr lang="en-US" u="sng" dirty="0"/>
              <a:t>sodium-potassium pump moves 3 sodium ions</a:t>
            </a:r>
            <a:r>
              <a:rPr lang="en-US" b="1" u="sng" dirty="0"/>
              <a:t> out</a:t>
            </a:r>
            <a:r>
              <a:rPr lang="en-US" b="1" dirty="0"/>
              <a:t> </a:t>
            </a:r>
            <a:r>
              <a:rPr lang="en-US" dirty="0"/>
              <a:t>and moves </a:t>
            </a:r>
            <a:r>
              <a:rPr lang="en-US" u="sng" dirty="0"/>
              <a:t>2 potassium ions</a:t>
            </a:r>
            <a:r>
              <a:rPr lang="en-US" b="1" u="sng" dirty="0"/>
              <a:t> in</a:t>
            </a:r>
            <a:r>
              <a:rPr lang="en-US" dirty="0"/>
              <a:t>, thus in total removing one positive charge carrier from the intracellular space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2- </a:t>
            </a:r>
            <a:r>
              <a:rPr lang="en-US" b="1" u="sng" dirty="0" smtClean="0"/>
              <a:t>Depolarization</a:t>
            </a:r>
            <a:r>
              <a:rPr lang="en-US" dirty="0" smtClean="0"/>
              <a:t> </a:t>
            </a:r>
            <a:r>
              <a:rPr lang="en-US" dirty="0"/>
              <a:t>is a positive-going change in a cell's </a:t>
            </a:r>
            <a:r>
              <a:rPr lang="en-US" u="sng" dirty="0">
                <a:hlinkClick r:id="rId3" tooltip="Membrane potential"/>
              </a:rPr>
              <a:t>membrane potential</a:t>
            </a:r>
            <a:r>
              <a:rPr lang="en-US" dirty="0"/>
              <a:t>, making it more positive, or less negative. In </a:t>
            </a:r>
            <a:r>
              <a:rPr lang="en-US" u="sng" dirty="0">
                <a:hlinkClick r:id="rId4" tooltip="Neurons"/>
              </a:rPr>
              <a:t>neurons</a:t>
            </a:r>
            <a:r>
              <a:rPr lang="en-US" dirty="0"/>
              <a:t> and some other cells, a large enough depolarization may result in an </a:t>
            </a:r>
            <a:r>
              <a:rPr lang="en-US" u="sng" dirty="0">
                <a:hlinkClick r:id="rId5" tooltip="Action potential"/>
              </a:rPr>
              <a:t>action potential</a:t>
            </a:r>
            <a:r>
              <a:rPr lang="en-US" dirty="0"/>
              <a:t>. </a:t>
            </a:r>
            <a:endParaRPr lang="en-US" dirty="0" smtClean="0"/>
          </a:p>
          <a:p>
            <a:pPr lvl="0"/>
            <a:r>
              <a:rPr lang="en-US" dirty="0" smtClean="0"/>
              <a:t>3- </a:t>
            </a:r>
            <a:r>
              <a:rPr lang="en-US" u="sng" dirty="0" smtClean="0">
                <a:hlinkClick r:id="rId6" tooltip="Hyperpolarization (biology)"/>
              </a:rPr>
              <a:t>Hyperpolarization</a:t>
            </a:r>
            <a:r>
              <a:rPr lang="en-US" dirty="0" smtClean="0"/>
              <a:t> </a:t>
            </a:r>
            <a:r>
              <a:rPr lang="en-US" dirty="0"/>
              <a:t>is the opposite of depolarization, and inhibits the rise of an action potential.</a:t>
            </a:r>
          </a:p>
          <a:p>
            <a:endParaRPr lang="en-US" dirty="0"/>
          </a:p>
        </p:txBody>
      </p:sp>
      <p:sp>
        <p:nvSpPr>
          <p:cNvPr id="655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0AE8D7-B1D0-471E-BCB7-B15DA2A403F1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7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38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066800"/>
            <a:ext cx="6477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Procedure:-</a:t>
            </a:r>
          </a:p>
          <a:p>
            <a:r>
              <a:rPr lang="en-US" dirty="0" smtClean="0"/>
              <a:t>1- Add 0.2 ml Nicotine and record the response within 10 seconds then wash.</a:t>
            </a:r>
          </a:p>
          <a:p>
            <a:r>
              <a:rPr lang="en-US" dirty="0" smtClean="0"/>
              <a:t>2- Add 0.2 ml C6 wait 2 minutes and add </a:t>
            </a:r>
            <a:r>
              <a:rPr lang="en-US" dirty="0"/>
              <a:t>0.2 ml Nicotine and record the response within 10 seconds then wash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3- </a:t>
            </a:r>
            <a:r>
              <a:rPr lang="en-US" dirty="0"/>
              <a:t>Add 0.2 ml </a:t>
            </a:r>
            <a:r>
              <a:rPr lang="en-US" dirty="0" smtClean="0"/>
              <a:t>Ach </a:t>
            </a:r>
            <a:r>
              <a:rPr lang="en-US" dirty="0"/>
              <a:t>and record the response within 10 seconds then wash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4- </a:t>
            </a:r>
            <a:r>
              <a:rPr lang="en-US" dirty="0"/>
              <a:t>Add 0.2 ml </a:t>
            </a:r>
            <a:r>
              <a:rPr lang="en-US" dirty="0" smtClean="0"/>
              <a:t>atropine </a:t>
            </a:r>
            <a:r>
              <a:rPr lang="en-US" dirty="0"/>
              <a:t>wait 2 minutes and add 0.2 ml </a:t>
            </a:r>
            <a:r>
              <a:rPr lang="en-US" dirty="0" smtClean="0"/>
              <a:t>Ach </a:t>
            </a:r>
            <a:r>
              <a:rPr lang="en-US" dirty="0"/>
              <a:t>and record the response within 10 seconds then wash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5- Add </a:t>
            </a:r>
            <a:r>
              <a:rPr lang="en-US" dirty="0"/>
              <a:t>0.2 ml </a:t>
            </a:r>
            <a:r>
              <a:rPr lang="en-US" dirty="0" smtClean="0"/>
              <a:t>BaCl2 </a:t>
            </a:r>
            <a:r>
              <a:rPr lang="en-US" dirty="0"/>
              <a:t>and record the response within 10 seconds then wash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6- </a:t>
            </a:r>
            <a:r>
              <a:rPr lang="en-US" dirty="0"/>
              <a:t>Add 0.2 ml C6 wait 2 minutes and add 0.2 ml BaCl2 </a:t>
            </a:r>
            <a:r>
              <a:rPr lang="en-US" dirty="0" smtClean="0"/>
              <a:t>and </a:t>
            </a:r>
            <a:r>
              <a:rPr lang="en-US" dirty="0"/>
              <a:t>record the response within 10 seconds then wash.</a:t>
            </a:r>
          </a:p>
          <a:p>
            <a:r>
              <a:rPr lang="en-US" dirty="0" smtClean="0"/>
              <a:t>7- </a:t>
            </a:r>
            <a:r>
              <a:rPr lang="en-US" dirty="0"/>
              <a:t>Add 0.2 ml </a:t>
            </a:r>
            <a:r>
              <a:rPr lang="en-US" dirty="0" smtClean="0"/>
              <a:t>atropine </a:t>
            </a:r>
            <a:r>
              <a:rPr lang="en-US" dirty="0"/>
              <a:t>wait 2 minutes and add 0.2 ml BaCl2 and record the response within 10 seconds then wash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8- Print the figures and calculate the % of antagonism with agonist (4 equations).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353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4D6D7F-0D66-4A4A-8910-BAA557DCECF4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9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0" y="3048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800" b="1">
                <a:latin typeface="Times New Roman" pitchFamily="18" charset="0"/>
              </a:rPr>
              <a:t>Effect Of Nicotine &amp; Hexamethonium</a:t>
            </a:r>
            <a:endParaRPr lang="en-US" sz="2800" b="1">
              <a:latin typeface="Times New Roman" pitchFamily="18" charset="0"/>
            </a:endParaRP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2819400" y="1828800"/>
            <a:ext cx="3657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% of antagonist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– X</a:t>
            </a:r>
            <a:r>
              <a:rPr lang="en-GB" sz="2400" baseline="-25000">
                <a:latin typeface="Times New Roman" pitchFamily="18" charset="0"/>
              </a:rPr>
              <a:t>2</a:t>
            </a:r>
            <a:r>
              <a:rPr lang="en-GB" sz="2400">
                <a:latin typeface="Times New Roman" pitchFamily="18" charset="0"/>
              </a:rPr>
              <a:t>     * 100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r>
              <a:rPr lang="en-GB" sz="2400">
                <a:latin typeface="Times New Roman" pitchFamily="18" charset="0"/>
              </a:rPr>
              <a:t>          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39941" name="Line 4"/>
          <p:cNvSpPr>
            <a:spLocks noChangeShapeType="1"/>
          </p:cNvSpPr>
          <p:nvPr/>
        </p:nvSpPr>
        <p:spPr bwMode="auto">
          <a:xfrm flipH="1">
            <a:off x="3505200" y="28956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2" name="Line 5"/>
          <p:cNvSpPr>
            <a:spLocks noChangeShapeType="1"/>
          </p:cNvSpPr>
          <p:nvPr/>
        </p:nvSpPr>
        <p:spPr bwMode="auto">
          <a:xfrm>
            <a:off x="381000" y="4724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3" name="Line 6"/>
          <p:cNvSpPr>
            <a:spLocks noChangeShapeType="1"/>
          </p:cNvSpPr>
          <p:nvPr/>
        </p:nvSpPr>
        <p:spPr bwMode="auto">
          <a:xfrm>
            <a:off x="2209800" y="4724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4" name="Line 7"/>
          <p:cNvSpPr>
            <a:spLocks noChangeShapeType="1"/>
          </p:cNvSpPr>
          <p:nvPr/>
        </p:nvSpPr>
        <p:spPr bwMode="auto">
          <a:xfrm>
            <a:off x="4038600" y="47244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Freeform 10"/>
          <p:cNvSpPr>
            <a:spLocks/>
          </p:cNvSpPr>
          <p:nvPr/>
        </p:nvSpPr>
        <p:spPr bwMode="auto">
          <a:xfrm>
            <a:off x="1600200" y="3276600"/>
            <a:ext cx="635000" cy="1460500"/>
          </a:xfrm>
          <a:custGeom>
            <a:avLst/>
            <a:gdLst>
              <a:gd name="T0" fmla="*/ 0 w 400"/>
              <a:gd name="T1" fmla="*/ 2147483647 h 920"/>
              <a:gd name="T2" fmla="*/ 2147483647 w 400"/>
              <a:gd name="T3" fmla="*/ 2147483647 h 920"/>
              <a:gd name="T4" fmla="*/ 2147483647 w 400"/>
              <a:gd name="T5" fmla="*/ 2147483647 h 920"/>
              <a:gd name="T6" fmla="*/ 2147483647 w 400"/>
              <a:gd name="T7" fmla="*/ 2147483647 h 920"/>
              <a:gd name="T8" fmla="*/ 2147483647 w 400"/>
              <a:gd name="T9" fmla="*/ 2147483647 h 920"/>
              <a:gd name="T10" fmla="*/ 2147483647 w 400"/>
              <a:gd name="T11" fmla="*/ 2147483647 h 920"/>
              <a:gd name="T12" fmla="*/ 2147483647 w 400"/>
              <a:gd name="T13" fmla="*/ 2147483647 h 920"/>
              <a:gd name="T14" fmla="*/ 2147483647 w 400"/>
              <a:gd name="T15" fmla="*/ 2147483647 h 920"/>
              <a:gd name="T16" fmla="*/ 2147483647 w 400"/>
              <a:gd name="T17" fmla="*/ 2147483647 h 9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0"/>
              <a:gd name="T28" fmla="*/ 0 h 920"/>
              <a:gd name="T29" fmla="*/ 400 w 400"/>
              <a:gd name="T30" fmla="*/ 920 h 9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0" h="920">
                <a:moveTo>
                  <a:pt x="0" y="920"/>
                </a:moveTo>
                <a:cubicBezTo>
                  <a:pt x="16" y="808"/>
                  <a:pt x="32" y="696"/>
                  <a:pt x="48" y="632"/>
                </a:cubicBezTo>
                <a:cubicBezTo>
                  <a:pt x="64" y="568"/>
                  <a:pt x="72" y="568"/>
                  <a:pt x="96" y="536"/>
                </a:cubicBezTo>
                <a:cubicBezTo>
                  <a:pt x="120" y="504"/>
                  <a:pt x="160" y="472"/>
                  <a:pt x="192" y="440"/>
                </a:cubicBezTo>
                <a:cubicBezTo>
                  <a:pt x="224" y="408"/>
                  <a:pt x="256" y="416"/>
                  <a:pt x="288" y="344"/>
                </a:cubicBezTo>
                <a:cubicBezTo>
                  <a:pt x="320" y="272"/>
                  <a:pt x="368" y="16"/>
                  <a:pt x="384" y="8"/>
                </a:cubicBezTo>
                <a:cubicBezTo>
                  <a:pt x="400" y="0"/>
                  <a:pt x="384" y="224"/>
                  <a:pt x="384" y="296"/>
                </a:cubicBezTo>
                <a:cubicBezTo>
                  <a:pt x="384" y="368"/>
                  <a:pt x="384" y="336"/>
                  <a:pt x="384" y="440"/>
                </a:cubicBezTo>
                <a:cubicBezTo>
                  <a:pt x="384" y="544"/>
                  <a:pt x="384" y="840"/>
                  <a:pt x="384" y="9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Freeform 11"/>
          <p:cNvSpPr>
            <a:spLocks/>
          </p:cNvSpPr>
          <p:nvPr/>
        </p:nvSpPr>
        <p:spPr bwMode="auto">
          <a:xfrm>
            <a:off x="3733800" y="4648200"/>
            <a:ext cx="304800" cy="76200"/>
          </a:xfrm>
          <a:custGeom>
            <a:avLst/>
            <a:gdLst>
              <a:gd name="T0" fmla="*/ 0 w 192"/>
              <a:gd name="T1" fmla="*/ 2147483647 h 160"/>
              <a:gd name="T2" fmla="*/ 2147483647 w 192"/>
              <a:gd name="T3" fmla="*/ 2147483647 h 160"/>
              <a:gd name="T4" fmla="*/ 2147483647 w 192"/>
              <a:gd name="T5" fmla="*/ 1728323156 h 160"/>
              <a:gd name="T6" fmla="*/ 2147483647 w 192"/>
              <a:gd name="T7" fmla="*/ 2147483647 h 160"/>
              <a:gd name="T8" fmla="*/ 0 60000 65536"/>
              <a:gd name="T9" fmla="*/ 0 60000 65536"/>
              <a:gd name="T10" fmla="*/ 0 60000 65536"/>
              <a:gd name="T11" fmla="*/ 0 60000 65536"/>
              <a:gd name="T12" fmla="*/ 0 w 192"/>
              <a:gd name="T13" fmla="*/ 0 h 160"/>
              <a:gd name="T14" fmla="*/ 192 w 192"/>
              <a:gd name="T15" fmla="*/ 160 h 1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2" h="160">
                <a:moveTo>
                  <a:pt x="0" y="160"/>
                </a:moveTo>
                <a:cubicBezTo>
                  <a:pt x="36" y="124"/>
                  <a:pt x="72" y="88"/>
                  <a:pt x="96" y="64"/>
                </a:cubicBezTo>
                <a:cubicBezTo>
                  <a:pt x="120" y="40"/>
                  <a:pt x="128" y="0"/>
                  <a:pt x="144" y="16"/>
                </a:cubicBezTo>
                <a:cubicBezTo>
                  <a:pt x="160" y="32"/>
                  <a:pt x="184" y="136"/>
                  <a:pt x="192" y="16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7" name="Freeform 12"/>
          <p:cNvSpPr>
            <a:spLocks/>
          </p:cNvSpPr>
          <p:nvPr/>
        </p:nvSpPr>
        <p:spPr bwMode="auto">
          <a:xfrm>
            <a:off x="6629400" y="4559300"/>
            <a:ext cx="1066800" cy="190500"/>
          </a:xfrm>
          <a:custGeom>
            <a:avLst/>
            <a:gdLst>
              <a:gd name="T0" fmla="*/ 0 w 672"/>
              <a:gd name="T1" fmla="*/ 2147483647 h 120"/>
              <a:gd name="T2" fmla="*/ 2147483647 w 672"/>
              <a:gd name="T3" fmla="*/ 2147483647 h 120"/>
              <a:gd name="T4" fmla="*/ 2147483647 w 672"/>
              <a:gd name="T5" fmla="*/ 2147483647 h 120"/>
              <a:gd name="T6" fmla="*/ 2147483647 w 672"/>
              <a:gd name="T7" fmla="*/ 2147483647 h 120"/>
              <a:gd name="T8" fmla="*/ 2147483647 w 672"/>
              <a:gd name="T9" fmla="*/ 2147483647 h 1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2"/>
              <a:gd name="T16" fmla="*/ 0 h 120"/>
              <a:gd name="T17" fmla="*/ 672 w 672"/>
              <a:gd name="T18" fmla="*/ 120 h 1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2" h="120">
                <a:moveTo>
                  <a:pt x="0" y="104"/>
                </a:moveTo>
                <a:cubicBezTo>
                  <a:pt x="8" y="88"/>
                  <a:pt x="16" y="72"/>
                  <a:pt x="48" y="56"/>
                </a:cubicBezTo>
                <a:cubicBezTo>
                  <a:pt x="80" y="40"/>
                  <a:pt x="160" y="0"/>
                  <a:pt x="192" y="8"/>
                </a:cubicBezTo>
                <a:cubicBezTo>
                  <a:pt x="224" y="16"/>
                  <a:pt x="160" y="88"/>
                  <a:pt x="240" y="104"/>
                </a:cubicBezTo>
                <a:cubicBezTo>
                  <a:pt x="320" y="120"/>
                  <a:pt x="496" y="112"/>
                  <a:pt x="672" y="1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8" name="Line 17"/>
          <p:cNvSpPr>
            <a:spLocks noChangeShapeType="1"/>
          </p:cNvSpPr>
          <p:nvPr/>
        </p:nvSpPr>
        <p:spPr bwMode="auto">
          <a:xfrm flipV="1">
            <a:off x="22098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9" name="Line 18"/>
          <p:cNvSpPr>
            <a:spLocks noChangeShapeType="1"/>
          </p:cNvSpPr>
          <p:nvPr/>
        </p:nvSpPr>
        <p:spPr bwMode="auto">
          <a:xfrm flipV="1">
            <a:off x="38862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0" name="Line 19"/>
          <p:cNvSpPr>
            <a:spLocks noChangeShapeType="1"/>
          </p:cNvSpPr>
          <p:nvPr/>
        </p:nvSpPr>
        <p:spPr bwMode="auto">
          <a:xfrm flipV="1">
            <a:off x="6858000" y="5029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1" name="Text Box 20"/>
          <p:cNvSpPr txBox="1">
            <a:spLocks noChangeArrowheads="1"/>
          </p:cNvSpPr>
          <p:nvPr/>
        </p:nvSpPr>
        <p:spPr bwMode="auto">
          <a:xfrm>
            <a:off x="990600" y="58674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Dil. Nicotine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9952" name="Text Box 21"/>
          <p:cNvSpPr txBox="1">
            <a:spLocks noChangeArrowheads="1"/>
          </p:cNvSpPr>
          <p:nvPr/>
        </p:nvSpPr>
        <p:spPr bwMode="auto">
          <a:xfrm>
            <a:off x="3505200" y="5791200"/>
            <a:ext cx="2133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Hexamethonium (C</a:t>
            </a:r>
            <a:r>
              <a:rPr lang="en-GB" b="1" baseline="-25000">
                <a:latin typeface="Times New Roman" pitchFamily="18" charset="0"/>
              </a:rPr>
              <a:t>6</a:t>
            </a:r>
            <a:r>
              <a:rPr lang="en-GB" b="1">
                <a:latin typeface="Times New Roman" pitchFamily="18" charset="0"/>
              </a:rPr>
              <a:t>)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9953" name="Text Box 22"/>
          <p:cNvSpPr txBox="1">
            <a:spLocks noChangeArrowheads="1"/>
          </p:cNvSpPr>
          <p:nvPr/>
        </p:nvSpPr>
        <p:spPr bwMode="auto">
          <a:xfrm>
            <a:off x="6096000" y="5791200"/>
            <a:ext cx="2133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Dil. Nicotine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9954" name="Line 23"/>
          <p:cNvSpPr>
            <a:spLocks noChangeShapeType="1"/>
          </p:cNvSpPr>
          <p:nvPr/>
        </p:nvSpPr>
        <p:spPr bwMode="auto">
          <a:xfrm flipH="1">
            <a:off x="2819400" y="44196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5" name="Text Box 24"/>
          <p:cNvSpPr txBox="1">
            <a:spLocks noChangeArrowheads="1"/>
          </p:cNvSpPr>
          <p:nvPr/>
        </p:nvSpPr>
        <p:spPr bwMode="auto">
          <a:xfrm>
            <a:off x="3200400" y="4191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latin typeface="Times New Roman" pitchFamily="18" charset="0"/>
              </a:rPr>
              <a:t>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39956" name="Line 25"/>
          <p:cNvSpPr>
            <a:spLocks noChangeShapeType="1"/>
          </p:cNvSpPr>
          <p:nvPr/>
        </p:nvSpPr>
        <p:spPr bwMode="auto">
          <a:xfrm flipV="1">
            <a:off x="4267200" y="4495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7" name="Text Box 26"/>
          <p:cNvSpPr txBox="1">
            <a:spLocks noChangeArrowheads="1"/>
          </p:cNvSpPr>
          <p:nvPr/>
        </p:nvSpPr>
        <p:spPr bwMode="auto">
          <a:xfrm>
            <a:off x="4876800" y="42672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>
                <a:latin typeface="Times New Roman" pitchFamily="18" charset="0"/>
              </a:rPr>
              <a:t>No Wash</a:t>
            </a:r>
            <a:r>
              <a:rPr lang="en-GB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39958" name="AutoShape 27"/>
          <p:cNvSpPr>
            <a:spLocks/>
          </p:cNvSpPr>
          <p:nvPr/>
        </p:nvSpPr>
        <p:spPr bwMode="auto">
          <a:xfrm>
            <a:off x="2362200" y="3352800"/>
            <a:ext cx="228600" cy="1219200"/>
          </a:xfrm>
          <a:prstGeom prst="righ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9959" name="AutoShape 28"/>
          <p:cNvSpPr>
            <a:spLocks/>
          </p:cNvSpPr>
          <p:nvPr/>
        </p:nvSpPr>
        <p:spPr bwMode="auto">
          <a:xfrm>
            <a:off x="7086600" y="4419600"/>
            <a:ext cx="76200" cy="2286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Text Box 29"/>
          <p:cNvSpPr txBox="1">
            <a:spLocks noChangeArrowheads="1"/>
          </p:cNvSpPr>
          <p:nvPr/>
        </p:nvSpPr>
        <p:spPr bwMode="auto">
          <a:xfrm>
            <a:off x="2667000" y="3733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1</a:t>
            </a:r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39961" name="Text Box 30"/>
          <p:cNvSpPr txBox="1">
            <a:spLocks noChangeArrowheads="1"/>
          </p:cNvSpPr>
          <p:nvPr/>
        </p:nvSpPr>
        <p:spPr bwMode="auto">
          <a:xfrm>
            <a:off x="7162800" y="426720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x</a:t>
            </a:r>
            <a:r>
              <a:rPr lang="en-GB" sz="2400" baseline="-25000">
                <a:latin typeface="Times New Roman" pitchFamily="18" charset="0"/>
              </a:rPr>
              <a:t>2</a:t>
            </a:r>
            <a:endParaRPr lang="en-US" sz="2400" baseline="-250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2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</TotalTime>
  <Words>570</Words>
  <Application>Microsoft Office PowerPoint</Application>
  <PresentationFormat>On-screen Show (4:3)</PresentationFormat>
  <Paragraphs>118</Paragraphs>
  <Slides>12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Adjacency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Cholinergic Antagonists [Anticholinergic Agents]</vt:lpstr>
      <vt:lpstr>Depolarization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cp:lastPrinted>2008-08-08T17:25:54Z</cp:lastPrinted>
  <dcterms:created xsi:type="dcterms:W3CDTF">2008-08-04T21:35:12Z</dcterms:created>
  <dcterms:modified xsi:type="dcterms:W3CDTF">2008-08-08T17:26:58Z</dcterms:modified>
</cp:coreProperties>
</file>