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C273D-F8AD-4F27-B826-1F8EFB92798B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AE7EC-C8EC-4867-96BB-51ED474DE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75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261F3-B30B-41A5-B508-16ACD5B38B21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DD79B-37C4-48CA-AE58-432E1B6B4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484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1852195-4F1E-478E-A388-870B8D6C6128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F48B52-708C-4A02-B93F-56FDA53440EC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15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18443F1-2D70-4B48-A75C-DF809F80278E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16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7221BAA-CB4B-4613-845F-F575BBA164D5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2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04D6987-583E-446A-81E7-3C8661BC0C47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3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32B5190-A9CF-438C-A97E-1E076C14F41F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4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B4AD3E-0A04-4DA7-BD30-98B783191295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5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B43D46-3C8D-4551-A7A6-7BC721EF020A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11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D3B56DE-DE44-4155-9C8B-172A682AC967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12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FE4A5FD-CA93-4871-90D8-E397A602EFAA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13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86FDDB7-5C64-462D-AC77-9BF8D44FC28D}" type="slidenum">
              <a:rPr lang="ar-SA" smtClean="0">
                <a:latin typeface="Times New Roman" pitchFamily="18" charset="0"/>
                <a:cs typeface="Times New Roman" pitchFamily="18" charset="0"/>
              </a:rPr>
              <a:pPr eaLnBrk="1" hangingPunct="1"/>
              <a:t>14</a:t>
            </a:fld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792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50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057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594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2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0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99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36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2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313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47AB7-9EA8-45A1-8EF9-CE9BE9B837BE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2517A-E25E-4CAF-AB96-0BC000495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6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lpha-2_block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39534F-B075-45B6-BC01-B4F67059A286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0" y="32766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  <a:defRPr/>
            </a:pPr>
            <a:r>
              <a:rPr lang="en-GB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Effect of adrenergic drugs on intestine and identification of unknown.</a:t>
            </a:r>
            <a:endParaRPr lang="en-US" sz="3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0" y="76200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en-GB" sz="2800" dirty="0" smtClean="0">
                <a:latin typeface="Times New Roman" pitchFamily="18" charset="0"/>
              </a:rPr>
              <a:t>PHL 313 Lab</a:t>
            </a:r>
            <a:r>
              <a:rPr lang="en-GB" sz="2800" dirty="0">
                <a:latin typeface="Times New Roman" pitchFamily="18" charset="0"/>
              </a:rPr>
              <a:t>. </a:t>
            </a:r>
            <a:r>
              <a:rPr lang="en-GB" sz="2800" smtClean="0">
                <a:latin typeface="Times New Roman" pitchFamily="18" charset="0"/>
              </a:rPr>
              <a:t>3</a:t>
            </a:r>
            <a:endParaRPr lang="en-US" sz="2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945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Amphetamines not only cause a rlease of dopamine, ep,and NE into blood stream but also supress re- absorption.</a:t>
            </a:r>
          </a:p>
          <a:p>
            <a:pPr eaLnBrk="1" hangingPunct="1"/>
            <a:r>
              <a:rPr lang="en-US" smtClean="0">
                <a:cs typeface="Arial" charset="0"/>
              </a:rPr>
              <a:t>Two catcholamines,NE and dopamine act as neuromodulators in CNS and as hormones in blood circulation.</a:t>
            </a:r>
          </a:p>
          <a:p>
            <a:pPr eaLnBrk="1" hangingPunct="1"/>
            <a:r>
              <a:rPr lang="en-US" smtClean="0">
                <a:cs typeface="Arial" charset="0"/>
              </a:rPr>
              <a:t>High catecholamine level in blood are associated with stress.</a:t>
            </a:r>
          </a:p>
        </p:txBody>
      </p:sp>
      <p:sp>
        <p:nvSpPr>
          <p:cNvPr id="54276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E9D564-594F-40D3-92B5-5F18CA6BBD83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10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67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16BAC6-7772-4139-B5AC-F0BC828B0FFB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11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55299" name="Object 2"/>
          <p:cNvGraphicFramePr>
            <a:graphicFrameLocks noChangeAspect="1"/>
          </p:cNvGraphicFramePr>
          <p:nvPr/>
        </p:nvGraphicFramePr>
        <p:xfrm>
          <a:off x="0" y="304800"/>
          <a:ext cx="9144000" cy="655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Bitmap Image" r:id="rId4" imgW="7380952" imgH="4858428" progId="Paint.Picture">
                  <p:embed/>
                </p:oleObj>
              </mc:Choice>
              <mc:Fallback>
                <p:oleObj name="Bitmap Image" r:id="rId4" imgW="7380952" imgH="485842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04800"/>
                        <a:ext cx="9144000" cy="655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757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96CDB7-D9E1-4466-A5DF-13FD0155BF11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12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56323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Bitmap Image" r:id="rId4" imgW="7457143" imgH="4896533" progId="Paint.Picture">
                  <p:embed/>
                </p:oleObj>
              </mc:Choice>
              <mc:Fallback>
                <p:oleObj name="Bitmap Image" r:id="rId4" imgW="7457143" imgH="489653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16733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5E5A28-6E1A-4C9B-8D93-A79E0F2DBE34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13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57347" name="Text Box 132"/>
          <p:cNvSpPr txBox="1">
            <a:spLocks noChangeArrowheads="1"/>
          </p:cNvSpPr>
          <p:nvPr/>
        </p:nvSpPr>
        <p:spPr bwMode="auto">
          <a:xfrm>
            <a:off x="0" y="0"/>
            <a:ext cx="9144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GB" sz="2400"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71925" name="Group 245"/>
          <p:cNvGraphicFramePr>
            <a:graphicFrameLocks noGrp="1"/>
          </p:cNvGraphicFramePr>
          <p:nvPr/>
        </p:nvGraphicFramePr>
        <p:xfrm>
          <a:off x="152400" y="277813"/>
          <a:ext cx="8763000" cy="6102351"/>
        </p:xfrm>
        <a:graphic>
          <a:graphicData uri="http://schemas.openxmlformats.org/drawingml/2006/table">
            <a:tbl>
              <a:tblPr rtl="1"/>
              <a:tblGrid>
                <a:gridCol w="1460500"/>
                <a:gridCol w="1460500"/>
                <a:gridCol w="1460500"/>
                <a:gridCol w="1460500"/>
                <a:gridCol w="1460500"/>
                <a:gridCol w="1460500"/>
              </a:tblGrid>
              <a:tr h="9875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Antagonists</a:t>
                      </a: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Agonists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Mechanism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Selected action</a:t>
                      </a:r>
                      <a: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of agonist</a:t>
                      </a:r>
                      <a:endParaRPr kumimoji="0" lang="ar-S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Agonist potency order</a:t>
                      </a:r>
                      <a:endParaRPr kumimoji="0" lang="ar-S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Receptor type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0595"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α1 blockers</a:t>
                      </a:r>
                      <a:endParaRPr kumimoji="0" lang="ar-SA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Alfuzosin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Doxazosin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Phentolamine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Prazosin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Tamsulosin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Terazosin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α1 agonists</a:t>
                      </a:r>
                      <a:endParaRPr kumimoji="0" lang="ar-SA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norepinephrine</a:t>
                      </a:r>
                      <a:r>
                        <a:rPr kumimoji="0" lang="ar-S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Phenylephrine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Methoxamine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Cirazoline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  <a:r>
                        <a:rPr kumimoji="0" lang="en-US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q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: phospholipase C (PLC) activated, IP</a:t>
                      </a:r>
                      <a:r>
                        <a:rPr kumimoji="0" lang="en-US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and calcium up</a:t>
                      </a:r>
                      <a:endParaRPr kumimoji="0" lang="ar-S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smooth muscle contraction</a:t>
                      </a:r>
                      <a:endParaRPr kumimoji="0" lang="ar-S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norepinephrine ≥ epinephrine &gt;&gt;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isoprenaline</a:t>
                      </a:r>
                      <a:endParaRPr kumimoji="0" lang="ar-S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α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  <a:br>
                        <a:rPr kumimoji="0" 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kumimoji="0" lang="ar-S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4206"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α2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  <a:hlinkClick r:id="rId3" tooltip="Alpha-2 blocker"/>
                        </a:rPr>
                        <a:t>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blockers</a:t>
                      </a:r>
                      <a:endParaRPr kumimoji="0" lang="ar-SA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Yohimbine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Idazoxan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α2 agonists</a:t>
                      </a:r>
                      <a:endParaRPr kumimoji="0" lang="ar-S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Clonidine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Lofexidine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Xylazine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Tizanidine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Gi: adenylate cyclase inactivated, cAMP down</a:t>
                      </a:r>
                      <a:endParaRPr kumimoji="0" lang="ar-S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smooth muscle contraction and neurotransmitter inhibition</a:t>
                      </a:r>
                      <a:endParaRPr kumimoji="0" lang="ar-S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norepinephrine ≥ epinephrine &gt;&gt;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isoprenaline</a:t>
                      </a:r>
                      <a:endParaRPr kumimoji="0" lang="ar-S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α2</a:t>
                      </a:r>
                      <a:r>
                        <a:rPr kumimoji="0" lang="ar-S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: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3202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85F9AA-1EE2-440B-B23C-537D1F2EEE84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14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76842" name="Group 42"/>
          <p:cNvGraphicFramePr>
            <a:graphicFrameLocks noGrp="1"/>
          </p:cNvGraphicFramePr>
          <p:nvPr/>
        </p:nvGraphicFramePr>
        <p:xfrm>
          <a:off x="152400" y="277813"/>
          <a:ext cx="8763000" cy="4857750"/>
        </p:xfrm>
        <a:graphic>
          <a:graphicData uri="http://schemas.openxmlformats.org/drawingml/2006/table">
            <a:tbl>
              <a:tblPr rtl="1"/>
              <a:tblGrid>
                <a:gridCol w="1460500"/>
                <a:gridCol w="1460500"/>
                <a:gridCol w="1460500"/>
                <a:gridCol w="1460500"/>
                <a:gridCol w="1460500"/>
                <a:gridCol w="1460500"/>
              </a:tblGrid>
              <a:tr h="98770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Antagonists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Agonists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Mechanism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Selected action</a:t>
                      </a:r>
                      <a: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of agonist</a:t>
                      </a:r>
                      <a:endParaRPr kumimoji="0" lang="ar-S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Agonist potency order</a:t>
                      </a:r>
                      <a:endParaRPr kumimoji="0" lang="ar-SA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Receptor type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6133"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(Beta blockers)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Metoprolol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Atenolol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Propranolol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norepinephrine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Isoprenaline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Dobutamine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  <a:r>
                        <a:rPr kumimoji="0" lang="en-US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: adenylate cyclase activated, cAMP up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heart muscle contraction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isoprenaline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&gt; epinephrine = norepinephrine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β</a:t>
                      </a:r>
                      <a:r>
                        <a:rPr kumimoji="0" lang="en-US" sz="28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ar-S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3910"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(Beta blockers)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Propranolol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Short/long)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Salbutamol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Formoterol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Isoprenaline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Salmeterol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Terbutaline </a:t>
                      </a: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</a:t>
                      </a:r>
                      <a:r>
                        <a:rPr kumimoji="0" lang="en-US" sz="1600" b="0" i="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: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adenylate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cyclase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activated,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cAMP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up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smooth muscle relaxation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isoprenaline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&gt; epinephrine &gt;&gt; norepinephrine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t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β2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838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6A6A8C-34D4-4030-9C48-63E436B464FC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15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59395" name="Object 2"/>
          <p:cNvGraphicFramePr>
            <a:graphicFrameLocks noChangeAspect="1"/>
          </p:cNvGraphicFramePr>
          <p:nvPr/>
        </p:nvGraphicFramePr>
        <p:xfrm>
          <a:off x="0" y="457200"/>
          <a:ext cx="9144000" cy="640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Bitmap Image" r:id="rId4" imgW="7342857" imgH="4571429" progId="Paint.Picture">
                  <p:embed/>
                </p:oleObj>
              </mc:Choice>
              <mc:Fallback>
                <p:oleObj name="Bitmap Image" r:id="rId4" imgW="7342857" imgH="457142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57200"/>
                        <a:ext cx="9144000" cy="640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5526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9D7C27-0D4D-4BC0-A3DB-A149A270AF6B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16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60420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0" y="3810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pitchFamily="34" charset="0"/>
              </a:rPr>
              <a:t>Identification of unknown</a:t>
            </a:r>
            <a:endParaRPr lang="en-US" sz="4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0422" name="Text Box 4"/>
          <p:cNvSpPr txBox="1">
            <a:spLocks noChangeArrowheads="1"/>
          </p:cNvSpPr>
          <p:nvPr/>
        </p:nvSpPr>
        <p:spPr bwMode="auto">
          <a:xfrm>
            <a:off x="457200" y="1082674"/>
            <a:ext cx="8382000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>
              <a:spcBef>
                <a:spcPct val="50000"/>
              </a:spcBef>
            </a:pPr>
            <a:r>
              <a:rPr lang="en-GB" sz="2000" dirty="0" smtClean="0">
                <a:latin typeface="Times New Roman" pitchFamily="18" charset="0"/>
              </a:rPr>
              <a:t>1- </a:t>
            </a:r>
            <a:r>
              <a:rPr lang="en-GB" sz="2000" dirty="0">
                <a:latin typeface="Times New Roman" pitchFamily="18" charset="0"/>
              </a:rPr>
              <a:t>0.2ml of </a:t>
            </a:r>
            <a:r>
              <a:rPr lang="en-GB" sz="2000" dirty="0" smtClean="0">
                <a:latin typeface="Times New Roman" pitchFamily="18" charset="0"/>
              </a:rPr>
              <a:t>Unknown </a:t>
            </a:r>
            <a:r>
              <a:rPr lang="en-GB" sz="2000" dirty="0">
                <a:latin typeface="Times New Roman" pitchFamily="18" charset="0"/>
              </a:rPr>
              <a:t>, record &amp; wash </a:t>
            </a:r>
          </a:p>
          <a:p>
            <a:pPr eaLnBrk="1" hangingPunct="1">
              <a:spcBef>
                <a:spcPct val="50000"/>
              </a:spcBef>
            </a:pPr>
            <a:r>
              <a:rPr lang="en-GB" sz="2000" dirty="0">
                <a:latin typeface="Times New Roman" pitchFamily="18" charset="0"/>
              </a:rPr>
              <a:t>2- </a:t>
            </a:r>
            <a:r>
              <a:rPr lang="en-GB" sz="2000" dirty="0" smtClean="0">
                <a:latin typeface="Times New Roman" pitchFamily="18" charset="0"/>
              </a:rPr>
              <a:t>0.2ml </a:t>
            </a:r>
            <a:r>
              <a:rPr lang="en-GB" sz="2000" dirty="0">
                <a:latin typeface="Times New Roman" pitchFamily="18" charset="0"/>
              </a:rPr>
              <a:t>of C</a:t>
            </a:r>
            <a:r>
              <a:rPr lang="en-GB" sz="2000" baseline="-25000" dirty="0">
                <a:latin typeface="Times New Roman" pitchFamily="18" charset="0"/>
              </a:rPr>
              <a:t>6</a:t>
            </a:r>
            <a:r>
              <a:rPr lang="en-GB" sz="2000" dirty="0">
                <a:latin typeface="Times New Roman" pitchFamily="18" charset="0"/>
              </a:rPr>
              <a:t>- blocker, leave 2 min. </a:t>
            </a:r>
            <a:r>
              <a:rPr lang="en-GB" sz="2000" dirty="0" smtClean="0">
                <a:latin typeface="Times New Roman" pitchFamily="18" charset="0"/>
              </a:rPr>
              <a:t>without wash </a:t>
            </a:r>
            <a:r>
              <a:rPr lang="en-GB" sz="2000" dirty="0">
                <a:latin typeface="Times New Roman" pitchFamily="18" charset="0"/>
              </a:rPr>
              <a:t>add 0.2ml of </a:t>
            </a:r>
            <a:r>
              <a:rPr lang="en-GB" sz="2000" dirty="0" smtClean="0">
                <a:latin typeface="Times New Roman" pitchFamily="18" charset="0"/>
              </a:rPr>
              <a:t>Unknown, if (1) block so unknown is </a:t>
            </a:r>
            <a:r>
              <a:rPr lang="en-GB" sz="2000" dirty="0">
                <a:solidFill>
                  <a:srgbClr val="FF0000"/>
                </a:solidFill>
                <a:latin typeface="Times New Roman" pitchFamily="18" charset="0"/>
              </a:rPr>
              <a:t>nicotine-like drug</a:t>
            </a:r>
            <a:r>
              <a:rPr lang="en-GB" sz="2000" dirty="0">
                <a:latin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</a:rPr>
              <a:t>but if unknown gives a </a:t>
            </a:r>
            <a:r>
              <a:rPr lang="en-GB" sz="2000" dirty="0">
                <a:latin typeface="Times New Roman" pitchFamily="18" charset="0"/>
              </a:rPr>
              <a:t>response </a:t>
            </a:r>
            <a:r>
              <a:rPr lang="en-GB" sz="2000" dirty="0" smtClean="0">
                <a:latin typeface="Times New Roman" pitchFamily="18" charset="0"/>
              </a:rPr>
              <a:t>so the unknown </a:t>
            </a:r>
            <a:r>
              <a:rPr lang="en-GB" sz="2000" dirty="0">
                <a:latin typeface="Times New Roman" pitchFamily="18" charset="0"/>
              </a:rPr>
              <a:t>may be </a:t>
            </a:r>
            <a:r>
              <a:rPr lang="en-GB" sz="2000" b="1" u="sng" dirty="0">
                <a:latin typeface="Times New Roman" pitchFamily="18" charset="0"/>
              </a:rPr>
              <a:t>muscarinic </a:t>
            </a:r>
            <a:r>
              <a:rPr lang="en-GB" sz="2000" dirty="0">
                <a:latin typeface="Times New Roman" pitchFamily="18" charset="0"/>
              </a:rPr>
              <a:t>or </a:t>
            </a:r>
            <a:r>
              <a:rPr lang="en-GB" sz="2000" b="1" u="sng" dirty="0" smtClean="0">
                <a:latin typeface="Times New Roman" pitchFamily="18" charset="0"/>
              </a:rPr>
              <a:t>direct acting- like </a:t>
            </a:r>
            <a:r>
              <a:rPr lang="en-GB" sz="2000" b="1" u="sng" dirty="0">
                <a:latin typeface="Times New Roman" pitchFamily="18" charset="0"/>
              </a:rPr>
              <a:t>drug</a:t>
            </a:r>
            <a:r>
              <a:rPr lang="en-GB" sz="2000" dirty="0">
                <a:latin typeface="Times New Roman" pitchFamily="18" charset="0"/>
              </a:rPr>
              <a:t>.</a:t>
            </a:r>
          </a:p>
          <a:p>
            <a:pPr rtl="0" eaLnBrk="1" hangingPunct="1">
              <a:spcBef>
                <a:spcPct val="50000"/>
              </a:spcBef>
            </a:pPr>
            <a:r>
              <a:rPr lang="en-GB" sz="2000" dirty="0" smtClean="0">
                <a:solidFill>
                  <a:schemeClr val="accent2"/>
                </a:solidFill>
                <a:latin typeface="Times New Roman" pitchFamily="18" charset="0"/>
              </a:rPr>
              <a:t>3- If unknown gives  a response wash and continue</a:t>
            </a:r>
          </a:p>
          <a:p>
            <a:pPr eaLnBrk="1" hangingPunct="1">
              <a:spcBef>
                <a:spcPct val="50000"/>
              </a:spcBef>
            </a:pPr>
            <a:r>
              <a:rPr lang="en-GB" sz="2000" dirty="0" smtClean="0">
                <a:latin typeface="Times New Roman" pitchFamily="18" charset="0"/>
              </a:rPr>
              <a:t>4- 0.2ml </a:t>
            </a:r>
            <a:r>
              <a:rPr lang="en-GB" sz="2000" dirty="0">
                <a:latin typeface="Times New Roman" pitchFamily="18" charset="0"/>
              </a:rPr>
              <a:t>of atropine , leave 2 min. </a:t>
            </a:r>
            <a:r>
              <a:rPr lang="en-GB" sz="2000" dirty="0" smtClean="0">
                <a:latin typeface="Times New Roman" pitchFamily="18" charset="0"/>
              </a:rPr>
              <a:t>without wash </a:t>
            </a:r>
            <a:r>
              <a:rPr lang="en-GB" sz="2000" dirty="0">
                <a:latin typeface="Times New Roman" pitchFamily="18" charset="0"/>
              </a:rPr>
              <a:t>add 0.2ml of </a:t>
            </a:r>
            <a:r>
              <a:rPr lang="en-GB" sz="2000" dirty="0" err="1" smtClean="0">
                <a:latin typeface="Times New Roman" pitchFamily="18" charset="0"/>
              </a:rPr>
              <a:t>of</a:t>
            </a:r>
            <a:r>
              <a:rPr lang="en-GB" sz="2000" dirty="0" smtClean="0">
                <a:latin typeface="Times New Roman" pitchFamily="18" charset="0"/>
              </a:rPr>
              <a:t> unknown </a:t>
            </a:r>
            <a:r>
              <a:rPr lang="en-GB" sz="2000" dirty="0">
                <a:latin typeface="Times New Roman" pitchFamily="18" charset="0"/>
              </a:rPr>
              <a:t>, </a:t>
            </a:r>
            <a:r>
              <a:rPr lang="en-GB" sz="2000" dirty="0" smtClean="0">
                <a:latin typeface="Times New Roman" pitchFamily="18" charset="0"/>
              </a:rPr>
              <a:t>if block, so the unknown is </a:t>
            </a:r>
            <a:r>
              <a:rPr lang="en-GB" sz="2000" u="sng" dirty="0" err="1" smtClean="0">
                <a:solidFill>
                  <a:srgbClr val="FF0000"/>
                </a:solidFill>
                <a:latin typeface="Times New Roman" pitchFamily="18" charset="0"/>
              </a:rPr>
              <a:t>muscarin</a:t>
            </a:r>
            <a:r>
              <a:rPr lang="en-GB" sz="2000" u="sng" dirty="0" smtClean="0">
                <a:solidFill>
                  <a:srgbClr val="FF0000"/>
                </a:solidFill>
                <a:latin typeface="Times New Roman" pitchFamily="18" charset="0"/>
              </a:rPr>
              <a:t>-like drug</a:t>
            </a:r>
            <a:r>
              <a:rPr lang="en-GB" sz="2000" u="sng" dirty="0" smtClean="0">
                <a:latin typeface="Times New Roman" pitchFamily="18" charset="0"/>
              </a:rPr>
              <a:t> </a:t>
            </a:r>
            <a:r>
              <a:rPr lang="en-GB" sz="2000" dirty="0" smtClean="0">
                <a:latin typeface="Times New Roman" pitchFamily="18" charset="0"/>
              </a:rPr>
              <a:t>but if unknown gives a response so it is </a:t>
            </a:r>
            <a:r>
              <a:rPr lang="en-GB" sz="2000" b="1" u="sng" dirty="0" smtClean="0">
                <a:latin typeface="Times New Roman" pitchFamily="18" charset="0"/>
              </a:rPr>
              <a:t>direct acting- like drug.</a:t>
            </a:r>
            <a:endParaRPr lang="en-GB" sz="2000" b="1" u="sng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00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C4A30D-0408-4673-B0A9-B2B669024A46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2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43011" name="Object 2"/>
          <p:cNvGraphicFramePr>
            <a:graphicFrameLocks noChangeAspect="1"/>
          </p:cNvGraphicFramePr>
          <p:nvPr/>
        </p:nvGraphicFramePr>
        <p:xfrm>
          <a:off x="0" y="609600"/>
          <a:ext cx="9144000" cy="624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Bitmap Image" r:id="rId4" imgW="6771429" imgH="4095238" progId="Paint.Picture">
                  <p:embed/>
                </p:oleObj>
              </mc:Choice>
              <mc:Fallback>
                <p:oleObj name="Bitmap Image" r:id="rId4" imgW="6771429" imgH="4095238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09600"/>
                        <a:ext cx="9144000" cy="624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0995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B162B5-363C-4359-9DA4-F7C85540D10D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3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228600" y="533400"/>
            <a:ext cx="891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200">
                <a:latin typeface="Times New Roman" pitchFamily="18" charset="0"/>
              </a:rPr>
              <a:t>Adrenergic Receptors 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44036" name="Line 3"/>
          <p:cNvSpPr>
            <a:spLocks noChangeShapeType="1"/>
          </p:cNvSpPr>
          <p:nvPr/>
        </p:nvSpPr>
        <p:spPr bwMode="auto">
          <a:xfrm>
            <a:off x="1828800" y="1828800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7" name="Line 4"/>
          <p:cNvSpPr>
            <a:spLocks noChangeShapeType="1"/>
          </p:cNvSpPr>
          <p:nvPr/>
        </p:nvSpPr>
        <p:spPr bwMode="auto">
          <a:xfrm>
            <a:off x="18288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38" name="Text Box 5"/>
          <p:cNvSpPr txBox="1">
            <a:spLocks noChangeArrowheads="1"/>
          </p:cNvSpPr>
          <p:nvPr/>
        </p:nvSpPr>
        <p:spPr bwMode="auto">
          <a:xfrm>
            <a:off x="533400" y="24384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4039" name="Rectangle 8"/>
          <p:cNvSpPr>
            <a:spLocks noChangeArrowheads="1"/>
          </p:cNvSpPr>
          <p:nvPr/>
        </p:nvSpPr>
        <p:spPr bwMode="auto">
          <a:xfrm>
            <a:off x="914400" y="2362200"/>
            <a:ext cx="2514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α</a:t>
            </a:r>
            <a:r>
              <a:rPr lang="en-US" sz="2400" baseline="-30000">
                <a:latin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</a:rPr>
              <a:t> receptor</a:t>
            </a:r>
            <a:endParaRPr lang="en-GB" sz="2400">
              <a:latin typeface="Times New Roman" pitchFamily="18" charset="0"/>
            </a:endParaRPr>
          </a:p>
          <a:p>
            <a:endParaRPr lang="en-GB" sz="2400">
              <a:latin typeface="Times New Roman" pitchFamily="18" charset="0"/>
            </a:endParaRPr>
          </a:p>
          <a:p>
            <a:pPr rtl="0">
              <a:buFontTx/>
              <a:buChar char="•"/>
            </a:pPr>
            <a:r>
              <a:rPr lang="en-GB" sz="2400">
                <a:latin typeface="Times New Roman" pitchFamily="18" charset="0"/>
              </a:rPr>
              <a:t> vasoconstriction </a:t>
            </a:r>
          </a:p>
          <a:p>
            <a:pPr rtl="0"/>
            <a:endParaRPr lang="en-GB" sz="2400">
              <a:latin typeface="Times New Roman" pitchFamily="18" charset="0"/>
            </a:endParaRPr>
          </a:p>
          <a:p>
            <a:pPr rtl="0"/>
            <a:r>
              <a:rPr lang="en-GB" sz="2400">
                <a:latin typeface="Times New Roman" pitchFamily="18" charset="0"/>
              </a:rPr>
              <a:t>  blood pressure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4040" name="Line 10"/>
          <p:cNvSpPr>
            <a:spLocks noChangeShapeType="1"/>
          </p:cNvSpPr>
          <p:nvPr/>
        </p:nvSpPr>
        <p:spPr bwMode="auto">
          <a:xfrm>
            <a:off x="73152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41" name="Rectangle 11"/>
          <p:cNvSpPr>
            <a:spLocks noChangeArrowheads="1"/>
          </p:cNvSpPr>
          <p:nvPr/>
        </p:nvSpPr>
        <p:spPr bwMode="auto">
          <a:xfrm>
            <a:off x="6400800" y="2362200"/>
            <a:ext cx="25146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α</a:t>
            </a:r>
            <a:r>
              <a:rPr lang="en-GB" sz="2400" baseline="-30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 receptor</a:t>
            </a:r>
            <a:endParaRPr lang="en-GB" sz="2400">
              <a:latin typeface="Times New Roman" pitchFamily="18" charset="0"/>
            </a:endParaRPr>
          </a:p>
          <a:p>
            <a:endParaRPr lang="en-GB" sz="2400">
              <a:latin typeface="Times New Roman" pitchFamily="18" charset="0"/>
            </a:endParaRPr>
          </a:p>
          <a:p>
            <a:pPr rtl="0">
              <a:buFontTx/>
              <a:buChar char="•"/>
            </a:pPr>
            <a:r>
              <a:rPr lang="en-GB" sz="2400">
                <a:latin typeface="Times New Roman" pitchFamily="18" charset="0"/>
              </a:rPr>
              <a:t> inhibit release of </a:t>
            </a:r>
          </a:p>
          <a:p>
            <a:pPr rtl="0"/>
            <a:r>
              <a:rPr lang="en-GB" sz="2400">
                <a:latin typeface="Times New Roman" pitchFamily="18" charset="0"/>
              </a:rPr>
              <a:t>(nor-epinephrine) </a:t>
            </a:r>
          </a:p>
          <a:p>
            <a:pPr rtl="0"/>
            <a:endParaRPr lang="en-GB" sz="2400">
              <a:latin typeface="Times New Roman" pitchFamily="18" charset="0"/>
            </a:endParaRPr>
          </a:p>
          <a:p>
            <a:pPr rtl="0">
              <a:buFontTx/>
              <a:buChar char="•"/>
            </a:pPr>
            <a:r>
              <a:rPr lang="en-GB" sz="2400">
                <a:latin typeface="Times New Roman" pitchFamily="18" charset="0"/>
              </a:rPr>
              <a:t>negative feed-back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4042" name="Line 12"/>
          <p:cNvSpPr>
            <a:spLocks noChangeShapeType="1"/>
          </p:cNvSpPr>
          <p:nvPr/>
        </p:nvSpPr>
        <p:spPr bwMode="auto">
          <a:xfrm flipV="1">
            <a:off x="990600" y="3810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9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3D8674-1359-4BB6-9FE5-772876BB32B8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4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1309688" y="2286000"/>
            <a:ext cx="3063875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rtl="0" fontAlgn="t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β</a:t>
            </a:r>
            <a:r>
              <a:rPr lang="en-US" sz="2400" baseline="-30000">
                <a:latin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</a:rPr>
              <a:t> receptor</a:t>
            </a:r>
            <a:endParaRPr lang="en-GB" sz="2400">
              <a:latin typeface="Times New Roman" pitchFamily="18" charset="0"/>
            </a:endParaRPr>
          </a:p>
          <a:p>
            <a:pPr rtl="0" fontAlgn="t">
              <a:spcBef>
                <a:spcPct val="50000"/>
              </a:spcBef>
              <a:buFontTx/>
              <a:buChar char="•"/>
            </a:pPr>
            <a:r>
              <a:rPr lang="en-GB" sz="2400">
                <a:latin typeface="Times New Roman" pitchFamily="18" charset="0"/>
              </a:rPr>
              <a:t>  heart rate </a:t>
            </a:r>
          </a:p>
          <a:p>
            <a:pPr rtl="0" fontAlgn="t">
              <a:spcBef>
                <a:spcPct val="50000"/>
              </a:spcBef>
              <a:buFontTx/>
              <a:buChar char="•"/>
            </a:pPr>
            <a:endParaRPr lang="en-GB" sz="2400">
              <a:latin typeface="Times New Roman" pitchFamily="18" charset="0"/>
            </a:endParaRPr>
          </a:p>
          <a:p>
            <a:pPr rtl="0" fontAlgn="t">
              <a:spcBef>
                <a:spcPct val="50000"/>
              </a:spcBef>
              <a:buFontTx/>
              <a:buChar char="•"/>
            </a:pPr>
            <a:r>
              <a:rPr lang="en-GB" sz="2400">
                <a:latin typeface="Times New Roman" pitchFamily="18" charset="0"/>
              </a:rPr>
              <a:t>  Force of contraction </a:t>
            </a:r>
            <a:r>
              <a:rPr lang="ar-SA" sz="2400">
                <a:latin typeface="Times New Roman" pitchFamily="18" charset="0"/>
              </a:rPr>
              <a:t> </a:t>
            </a:r>
          </a:p>
        </p:txBody>
      </p:sp>
      <p:sp>
        <p:nvSpPr>
          <p:cNvPr id="45060" name="Text Box 3"/>
          <p:cNvSpPr txBox="1">
            <a:spLocks noChangeArrowheads="1"/>
          </p:cNvSpPr>
          <p:nvPr/>
        </p:nvSpPr>
        <p:spPr bwMode="auto">
          <a:xfrm>
            <a:off x="228600" y="457200"/>
            <a:ext cx="891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3200">
                <a:latin typeface="Times New Roman" pitchFamily="18" charset="0"/>
              </a:rPr>
              <a:t>Adrenergic Receptors 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45061" name="Line 4"/>
          <p:cNvSpPr>
            <a:spLocks noChangeShapeType="1"/>
          </p:cNvSpPr>
          <p:nvPr/>
        </p:nvSpPr>
        <p:spPr bwMode="auto">
          <a:xfrm>
            <a:off x="1828800" y="1828800"/>
            <a:ext cx="548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2" name="Line 5"/>
          <p:cNvSpPr>
            <a:spLocks noChangeShapeType="1"/>
          </p:cNvSpPr>
          <p:nvPr/>
        </p:nvSpPr>
        <p:spPr bwMode="auto">
          <a:xfrm>
            <a:off x="18288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3" name="Line 6"/>
          <p:cNvSpPr>
            <a:spLocks noChangeShapeType="1"/>
          </p:cNvSpPr>
          <p:nvPr/>
        </p:nvSpPr>
        <p:spPr bwMode="auto">
          <a:xfrm>
            <a:off x="7315200" y="1828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4" name="Rectangle 7"/>
          <p:cNvSpPr>
            <a:spLocks noChangeArrowheads="1"/>
          </p:cNvSpPr>
          <p:nvPr/>
        </p:nvSpPr>
        <p:spPr bwMode="auto">
          <a:xfrm>
            <a:off x="6138863" y="2286000"/>
            <a:ext cx="3005137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rtl="0" fontAlgn="t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β</a:t>
            </a:r>
            <a:r>
              <a:rPr lang="en-GB" sz="2400" baseline="-30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 receptor</a:t>
            </a:r>
            <a:endParaRPr lang="en-GB" sz="2400">
              <a:latin typeface="Times New Roman" pitchFamily="18" charset="0"/>
            </a:endParaRPr>
          </a:p>
          <a:p>
            <a:pPr rtl="0" fontAlgn="t">
              <a:spcBef>
                <a:spcPct val="50000"/>
              </a:spcBef>
              <a:buFontTx/>
              <a:buChar char="•"/>
            </a:pPr>
            <a:r>
              <a:rPr lang="en-GB" sz="2400">
                <a:latin typeface="Times New Roman" pitchFamily="18" charset="0"/>
              </a:rPr>
              <a:t> vasodilatation </a:t>
            </a:r>
          </a:p>
          <a:p>
            <a:pPr rtl="0" fontAlgn="t">
              <a:spcBef>
                <a:spcPct val="50000"/>
              </a:spcBef>
              <a:buFontTx/>
              <a:buChar char="•"/>
            </a:pPr>
            <a:r>
              <a:rPr lang="en-GB" sz="2400">
                <a:latin typeface="Times New Roman" pitchFamily="18" charset="0"/>
              </a:rPr>
              <a:t> bronchodilatation </a:t>
            </a:r>
          </a:p>
          <a:p>
            <a:pPr rtl="0" fontAlgn="t">
              <a:spcBef>
                <a:spcPct val="50000"/>
              </a:spcBef>
              <a:buFontTx/>
              <a:buChar char="•"/>
            </a:pPr>
            <a:r>
              <a:rPr lang="en-GB" sz="2400">
                <a:latin typeface="Times New Roman" pitchFamily="18" charset="0"/>
              </a:rPr>
              <a:t>   glycogenolysis</a:t>
            </a:r>
          </a:p>
          <a:p>
            <a:pPr rtl="0" fontAlgn="t">
              <a:spcBef>
                <a:spcPct val="50000"/>
              </a:spcBef>
              <a:buFontTx/>
              <a:buChar char="•"/>
            </a:pPr>
            <a:r>
              <a:rPr lang="en-GB" sz="2400">
                <a:latin typeface="Times New Roman" pitchFamily="18" charset="0"/>
              </a:rPr>
              <a:t>   release of glucagons</a:t>
            </a:r>
          </a:p>
          <a:p>
            <a:pPr rtl="0" fontAlgn="t">
              <a:spcBef>
                <a:spcPct val="50000"/>
              </a:spcBef>
            </a:pPr>
            <a:endParaRPr lang="ar-SA" sz="2400">
              <a:latin typeface="Times New Roman" pitchFamily="18" charset="0"/>
            </a:endParaRPr>
          </a:p>
        </p:txBody>
      </p:sp>
      <p:sp>
        <p:nvSpPr>
          <p:cNvPr id="45065" name="Line 8"/>
          <p:cNvSpPr>
            <a:spLocks noChangeShapeType="1"/>
          </p:cNvSpPr>
          <p:nvPr/>
        </p:nvSpPr>
        <p:spPr bwMode="auto">
          <a:xfrm flipV="1">
            <a:off x="6400800" y="4572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6" name="Line 9"/>
          <p:cNvSpPr>
            <a:spLocks noChangeShapeType="1"/>
          </p:cNvSpPr>
          <p:nvPr/>
        </p:nvSpPr>
        <p:spPr bwMode="auto">
          <a:xfrm flipV="1">
            <a:off x="6400800" y="3962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7" name="Line 10"/>
          <p:cNvSpPr>
            <a:spLocks noChangeShapeType="1"/>
          </p:cNvSpPr>
          <p:nvPr/>
        </p:nvSpPr>
        <p:spPr bwMode="auto">
          <a:xfrm flipV="1">
            <a:off x="1524000" y="2819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8" name="Line 11"/>
          <p:cNvSpPr>
            <a:spLocks noChangeShapeType="1"/>
          </p:cNvSpPr>
          <p:nvPr/>
        </p:nvSpPr>
        <p:spPr bwMode="auto">
          <a:xfrm flipV="1">
            <a:off x="1524000" y="3962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697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عنصر نائب لرقم الشريحة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16E2AA-BC12-4524-94A9-D7CA7857823B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5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4608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3857995"/>
              </p:ext>
            </p:extLst>
          </p:nvPr>
        </p:nvGraphicFramePr>
        <p:xfrm>
          <a:off x="0" y="304800"/>
          <a:ext cx="9142413" cy="647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Bitmap Image" r:id="rId4" imgW="7372440" imgH="4572000" progId="Paint.Picture">
                  <p:embed/>
                </p:oleObj>
              </mc:Choice>
              <mc:Fallback>
                <p:oleObj name="Bitmap Image" r:id="rId4" imgW="7372440" imgH="457200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04800"/>
                        <a:ext cx="9142413" cy="647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8486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Catecholamines	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They are sympathetic hormones</a:t>
            </a:r>
          </a:p>
          <a:p>
            <a:pPr eaLnBrk="1" hangingPunct="1"/>
            <a:r>
              <a:rPr lang="en-US" smtClean="0">
                <a:cs typeface="Arial" charset="0"/>
              </a:rPr>
              <a:t>They are released by the adrenal glands in response to stress</a:t>
            </a:r>
          </a:p>
          <a:p>
            <a:pPr eaLnBrk="1" hangingPunct="1"/>
            <a:r>
              <a:rPr lang="en-US" smtClean="0">
                <a:cs typeface="Arial" charset="0"/>
              </a:rPr>
              <a:t>They are part of sympathetic nervous system</a:t>
            </a:r>
          </a:p>
          <a:p>
            <a:pPr eaLnBrk="1" hangingPunct="1"/>
            <a:r>
              <a:rPr lang="en-US" smtClean="0">
                <a:cs typeface="Arial" charset="0"/>
              </a:rPr>
              <a:t>They contain a catechol group and amino acid tyrosin</a:t>
            </a:r>
          </a:p>
        </p:txBody>
      </p:sp>
      <p:sp>
        <p:nvSpPr>
          <p:cNvPr id="47108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82FC94-E642-4196-9D94-B1A231154BF3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6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552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Production and degradation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cs typeface="Arial" charset="0"/>
              </a:rPr>
              <a:t>Catecholamines are produced mainly by the chromaffin cells of the adrenal medulla and postsganglionic fibers of sympathetic nervus system.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cs typeface="Arial" charset="0"/>
              </a:rPr>
              <a:t>Dopmaine is the first catecholamine to be synethesied. Ep. And NE are createdand modified from dopamine.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cs typeface="Arial" charset="0"/>
              </a:rPr>
              <a:t>Tyrosin is created from phenylalanine by hydroxylation by enzyme phenylalanine hydroxylase.</a:t>
            </a:r>
          </a:p>
        </p:txBody>
      </p:sp>
      <p:sp>
        <p:nvSpPr>
          <p:cNvPr id="49156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1F62B3B-1D6D-4D66-AEB2-0B71C7F25D70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7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418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Catecholamine synthesis is inhibited by alpha- methyl-p- tyrosine (AMPT) which inhibits tyrosine hydroxylase.</a:t>
            </a:r>
          </a:p>
        </p:txBody>
      </p:sp>
      <p:sp>
        <p:nvSpPr>
          <p:cNvPr id="50180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B04877-C38C-4C90-8D2C-0310C9E019E7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8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281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Catecholamines degradation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cs typeface="Arial" charset="0"/>
              </a:rPr>
              <a:t>Catecholamines have a half- life of a few minutes</a:t>
            </a:r>
            <a:r>
              <a:rPr lang="ar-SA" smtClean="0"/>
              <a:t> </a:t>
            </a:r>
            <a:r>
              <a:rPr lang="en-US" smtClean="0">
                <a:cs typeface="Arial" charset="0"/>
              </a:rPr>
              <a:t> when circulating in blood.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cs typeface="Arial" charset="0"/>
              </a:rPr>
              <a:t>They are degraded by COMT or MAO.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cs typeface="Arial" charset="0"/>
              </a:rPr>
              <a:t>Amphetamines and MAOIs bind to MAO in order to inhibit its action of breaking down catecholamines.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cs typeface="Arial" charset="0"/>
              </a:rPr>
              <a:t>This is the primary reason why the effects of amphetamines have a longer lifspan than cocaine and other substances</a:t>
            </a:r>
          </a:p>
        </p:txBody>
      </p:sp>
      <p:sp>
        <p:nvSpPr>
          <p:cNvPr id="53252" name="عنصر نائب لرقم الشريحة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A7EB96-57B8-4CAE-A6C9-5907D3B2BC18}" type="slidenum">
              <a:rPr lang="ar-SA" smtClean="0">
                <a:solidFill>
                  <a:schemeClr val="tx1"/>
                </a:solidFill>
                <a:latin typeface="Arial" charset="0"/>
                <a:cs typeface="Arial" charset="0"/>
              </a:rPr>
              <a:pPr/>
              <a:t>9</a:t>
            </a:fld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861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545</Words>
  <Application>Microsoft Office PowerPoint</Application>
  <PresentationFormat>On-screen Show (4:3)</PresentationFormat>
  <Paragraphs>137</Paragraphs>
  <Slides>16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Catecholamines </vt:lpstr>
      <vt:lpstr>Production and degradation</vt:lpstr>
      <vt:lpstr>PowerPoint Presentation</vt:lpstr>
      <vt:lpstr>Catecholamines degradation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cp:lastPrinted>2008-08-08T17:30:55Z</cp:lastPrinted>
  <dcterms:created xsi:type="dcterms:W3CDTF">2008-08-03T21:03:25Z</dcterms:created>
  <dcterms:modified xsi:type="dcterms:W3CDTF">2008-08-08T17:31:30Z</dcterms:modified>
</cp:coreProperties>
</file>