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2" r:id="rId9"/>
    <p:sldId id="261" r:id="rId10"/>
    <p:sldId id="266" r:id="rId11"/>
    <p:sldId id="267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/>
    <p:restoredTop sz="94712"/>
  </p:normalViewPr>
  <p:slideViewPr>
    <p:cSldViewPr snapToGrid="0" snapToObjects="1">
      <p:cViewPr varScale="1">
        <p:scale>
          <a:sx n="73" d="100"/>
          <a:sy n="73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8536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208087" y="4343399"/>
            <a:ext cx="9875838" cy="1589"/>
          </a:xfrm>
          <a:prstGeom prst="line">
            <a:avLst/>
          </a:prstGeom>
          <a:ln w="648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45719" tIns="45719" rIns="45719" bIns="45719"/>
          <a:lstStyle>
            <a:lvl1pPr algn="ctr">
              <a:lnSpc>
                <a:spcPct val="93000"/>
              </a:lnSpc>
              <a:spcBef>
                <a:spcPts val="0"/>
              </a:spcBef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title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add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6334125"/>
            <a:ext cx="12192000" cy="6508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193799" y="1738312"/>
            <a:ext cx="9966327" cy="1588"/>
          </a:xfrm>
          <a:prstGeom prst="line">
            <a:avLst/>
          </a:prstGeom>
          <a:ln w="648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6334125"/>
            <a:ext cx="12192000" cy="65088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1193799" y="1738312"/>
            <a:ext cx="9966327" cy="1588"/>
          </a:xfrm>
          <a:prstGeom prst="line">
            <a:avLst/>
          </a:prstGeom>
          <a:ln w="648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6813" cy="1449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096962" y="1846262"/>
            <a:ext cx="10056813" cy="4021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normAutofit/>
          </a:bodyPr>
          <a:lstStyle/>
          <a:p>
            <a:r>
              <a:t>Click to add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0975023" y="6526212"/>
            <a:ext cx="235903" cy="229701"/>
          </a:xfrm>
          <a:prstGeom prst="rect">
            <a:avLst/>
          </a:prstGeom>
          <a:ln w="12700">
            <a:miter lim="400000"/>
          </a:ln>
        </p:spPr>
        <p:txBody>
          <a:bodyPr wrap="none" lIns="44999" tIns="44999" rIns="44999" bIns="44999">
            <a:spAutoFit/>
          </a:bodyPr>
          <a:lstStyle>
            <a:lvl1pPr algn="r">
              <a:lnSpc>
                <a:spcPct val="100000"/>
              </a:lnSpc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1pPr>
      <a:lvl2pPr marL="342900" marR="0" indent="1143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2pPr>
      <a:lvl3pPr marL="342900" marR="0" indent="5715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3pPr>
      <a:lvl4pPr marL="342900" marR="0" indent="10287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4pPr>
      <a:lvl5pPr marL="342900" marR="0" indent="14859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5pPr>
      <a:lvl6pPr marL="342900" marR="0" indent="19431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6pPr>
      <a:lvl7pPr marL="342900" marR="0" indent="24003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7pPr>
      <a:lvl8pPr marL="342900" marR="0" indent="28575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8pPr>
      <a:lvl9pPr marL="342900" marR="0" indent="3314700" algn="l" defTabSz="457200" rtl="0" latinLnBrk="0">
        <a:lnSpc>
          <a:spcPct val="84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ctrTitle"/>
          </p:nvPr>
        </p:nvSpPr>
        <p:spPr>
          <a:xfrm>
            <a:off x="1304925" y="2493962"/>
            <a:ext cx="10058400" cy="2105026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72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Php&amp;SQL evaluation</a:t>
            </a:r>
          </a:p>
        </p:txBody>
      </p:sp>
      <p:sp>
        <p:nvSpPr>
          <p:cNvPr id="50" name="Shape 50"/>
          <p:cNvSpPr>
            <a:spLocks noGrp="1"/>
          </p:cNvSpPr>
          <p:nvPr>
            <p:ph type="subTitle" sz="quarter" idx="1"/>
          </p:nvPr>
        </p:nvSpPr>
        <p:spPr>
          <a:xfrm>
            <a:off x="182562" y="5257799"/>
            <a:ext cx="10058401" cy="1143002"/>
          </a:xfrm>
          <a:prstGeom prst="rect">
            <a:avLst/>
          </a:prstGeom>
        </p:spPr>
        <p:txBody>
          <a:bodyPr lIns="44999" tIns="44999" rIns="44999" bIns="44999"/>
          <a:lstStyle>
            <a:lvl1pPr marL="0" indent="0" algn="l"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16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endParaRPr dirty="0"/>
          </a:p>
        </p:txBody>
      </p:sp>
      <p:pic>
        <p:nvPicPr>
          <p:cNvPr id="51" name="image.png"/>
          <p:cNvPicPr>
            <a:picLocks noChangeAspect="1"/>
          </p:cNvPicPr>
          <p:nvPr/>
        </p:nvPicPr>
        <p:blipFill rotWithShape="1">
          <a:blip r:embed="rId2">
            <a:extLst/>
          </a:blip>
          <a:srcRect b="36436"/>
          <a:stretch/>
        </p:blipFill>
        <p:spPr>
          <a:xfrm>
            <a:off x="-128588" y="115888"/>
            <a:ext cx="3163888" cy="12381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404040"/>
                </a:solidFill>
                <a:latin typeface="Calibri Light"/>
                <a:ea typeface="Calibri Light"/>
                <a:cs typeface="Calibri Light"/>
              </a:rPr>
              <a:t>Display all </a:t>
            </a:r>
            <a:r>
              <a:rPr lang="en-US" sz="4800" dirty="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rPr>
              <a:t>branches</a:t>
            </a:r>
            <a:r>
              <a:rPr lang="en-US" sz="4800" dirty="0">
                <a:solidFill>
                  <a:srgbClr val="404040"/>
                </a:solidFill>
                <a:latin typeface="Calibri Light"/>
                <a:ea typeface="Calibri Light"/>
                <a:cs typeface="Calibri Light"/>
              </a:rPr>
              <a:t> page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2" y="1846262"/>
            <a:ext cx="62484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887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404040"/>
                </a:solidFill>
                <a:latin typeface="Calibri Light"/>
                <a:ea typeface="Calibri Light"/>
                <a:cs typeface="Calibri Light"/>
              </a:rPr>
              <a:t>View branch details 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60" y="1736725"/>
            <a:ext cx="6244098" cy="451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242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 txBox="1">
            <a:spLocks/>
          </p:cNvSpPr>
          <p:nvPr/>
        </p:nvSpPr>
        <p:spPr>
          <a:xfrm>
            <a:off x="1096962" y="2612690"/>
            <a:ext cx="10058401" cy="145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normAutofit/>
          </a:bodyPr>
          <a:lstStyle>
            <a:lvl1pPr marL="0" marR="0" indent="0" algn="l" defTabSz="4572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4572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 hangingPunct="1"/>
            <a:r>
              <a:rPr lang="en-US" b="1" dirty="0" smtClean="0"/>
              <a:t>Evaluation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27321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8401" cy="1450976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/>
              <a:t>Database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096962" y="1846262"/>
            <a:ext cx="10058401" cy="4022726"/>
          </a:xfrm>
          <a:prstGeom prst="rect">
            <a:avLst/>
          </a:prstGeom>
        </p:spPr>
        <p:txBody>
          <a:bodyPr/>
          <a:lstStyle/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1. create tables of below database with the relation 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Database Name: Restaurants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Restaurant (</a:t>
            </a:r>
            <a:r>
              <a:rPr u="sng"/>
              <a:t>ID</a:t>
            </a:r>
            <a:r>
              <a:t>, name, license , owner)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Branch (</a:t>
            </a:r>
            <a:r>
              <a:rPr u="sng"/>
              <a:t>ID</a:t>
            </a:r>
            <a:r>
              <a:t>, name, location, manager, phoneNo, restaurantID)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2. insert values 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/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/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3. select all branches of “pizza hut”</a:t>
            </a:r>
          </a:p>
          <a:p>
            <a:pPr marL="90487" indent="-90487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t>4. delete “domino’s” restaurant</a:t>
            </a:r>
          </a:p>
        </p:txBody>
      </p:sp>
      <p:graphicFrame>
        <p:nvGraphicFramePr>
          <p:cNvPr id="55" name="Table 55"/>
          <p:cNvGraphicFramePr/>
          <p:nvPr/>
        </p:nvGraphicFramePr>
        <p:xfrm>
          <a:off x="3100387" y="3702050"/>
          <a:ext cx="3927472" cy="10871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81471"/>
                <a:gridCol w="981471"/>
                <a:gridCol w="981471"/>
                <a:gridCol w="983059"/>
              </a:tblGrid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license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owner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domino’s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12-435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James Monaghan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pizza hut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326-556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Dan Carney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6"/>
          <p:cNvGraphicFramePr/>
          <p:nvPr/>
        </p:nvGraphicFramePr>
        <p:xfrm>
          <a:off x="7059612" y="3581400"/>
          <a:ext cx="4695822" cy="204787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87388"/>
                <a:gridCol w="951234"/>
                <a:gridCol w="971878"/>
                <a:gridCol w="933765"/>
                <a:gridCol w="1197379"/>
                <a:gridCol w="454178"/>
              </a:tblGrid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location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manager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phoneNo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restaurantID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King Fahad Rd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Al Murabba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Omar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9200 00910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</a:tr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Al Imam Ash Shafii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Al Manar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Ahmed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9200 00910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</a:tr>
              <a:tr h="513160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Umar Ibn Abdul Aziz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Ar Rabwah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Adam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9200 12345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8401" cy="1450976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smtClean="0"/>
              <a:t>P</a:t>
            </a:r>
            <a:r>
              <a:rPr lang="en-US" smtClean="0"/>
              <a:t>HP</a:t>
            </a:r>
            <a:endParaRPr/>
          </a:p>
        </p:txBody>
      </p:sp>
      <p:pic>
        <p:nvPicPr>
          <p:cNvPr id="59" name="Screen Shot 2016-12-08 at 2.47.4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1726" y="1858950"/>
            <a:ext cx="9222748" cy="39942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8401" cy="1450976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Result</a:t>
            </a:r>
          </a:p>
        </p:txBody>
      </p:sp>
      <p:pic>
        <p:nvPicPr>
          <p:cNvPr id="62" name="Screen Shot 2016-12-08 at 2.52.0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2900" y="2160345"/>
            <a:ext cx="6834734" cy="25373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creen Shot 2016-12-08 at 2.51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8568" y="1977231"/>
            <a:ext cx="7747001" cy="3606801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8401" cy="1450976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Result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3"/>
          <p:cNvSpPr txBox="1">
            <a:spLocks/>
          </p:cNvSpPr>
          <p:nvPr/>
        </p:nvSpPr>
        <p:spPr>
          <a:xfrm>
            <a:off x="1096962" y="2468310"/>
            <a:ext cx="10058401" cy="145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normAutofit/>
          </a:bodyPr>
          <a:lstStyle>
            <a:lvl1pPr marL="0" marR="0" indent="0" algn="l" defTabSz="4572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4572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 hangingPunct="1"/>
            <a:r>
              <a:rPr lang="en-US" b="1" dirty="0" smtClean="0"/>
              <a:t>HW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10414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096962" y="287337"/>
            <a:ext cx="10058401" cy="1450976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/>
              <a:t>Database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096962" y="1846262"/>
            <a:ext cx="10058401" cy="402272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dirty="0"/>
              <a:t>1. create tables of below database with the relation </a:t>
            </a:r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dirty="0"/>
              <a:t>Database Name: </a:t>
            </a:r>
            <a:r>
              <a:rPr lang="en-US" dirty="0" smtClean="0"/>
              <a:t>Company</a:t>
            </a:r>
            <a:endParaRPr dirty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Branch </a:t>
            </a:r>
            <a:r>
              <a:rPr dirty="0" smtClean="0"/>
              <a:t>(</a:t>
            </a:r>
            <a:r>
              <a:rPr u="sng" dirty="0" smtClean="0"/>
              <a:t>ID</a:t>
            </a:r>
            <a:r>
              <a:rPr dirty="0"/>
              <a:t>, name, </a:t>
            </a:r>
            <a:r>
              <a:rPr lang="en-US" dirty="0" err="1" smtClean="0"/>
              <a:t>work_hours</a:t>
            </a:r>
            <a:r>
              <a:rPr dirty="0" smtClean="0"/>
              <a:t>, </a:t>
            </a:r>
            <a:r>
              <a:rPr lang="en-US" dirty="0" smtClean="0"/>
              <a:t>phone</a:t>
            </a:r>
            <a:r>
              <a:rPr dirty="0" smtClean="0"/>
              <a:t>)</a:t>
            </a:r>
            <a:endParaRPr dirty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/>
              <a:t>Employee </a:t>
            </a:r>
            <a:r>
              <a:rPr dirty="0" smtClean="0"/>
              <a:t>(</a:t>
            </a:r>
            <a:r>
              <a:rPr u="sng" dirty="0" smtClean="0"/>
              <a:t>ID</a:t>
            </a:r>
            <a:r>
              <a:rPr dirty="0"/>
              <a:t>, name, </a:t>
            </a:r>
            <a:r>
              <a:rPr lang="en-US" dirty="0" smtClean="0"/>
              <a:t>sex</a:t>
            </a:r>
            <a:r>
              <a:rPr dirty="0" smtClean="0"/>
              <a:t>, </a:t>
            </a:r>
            <a:r>
              <a:rPr lang="en-US" dirty="0" smtClean="0"/>
              <a:t>salary</a:t>
            </a:r>
            <a:r>
              <a:rPr dirty="0" smtClean="0"/>
              <a:t>, </a:t>
            </a:r>
            <a:r>
              <a:rPr lang="en-US" dirty="0" err="1" smtClean="0"/>
              <a:t>BranchID</a:t>
            </a:r>
            <a:r>
              <a:rPr dirty="0" smtClean="0"/>
              <a:t>)</a:t>
            </a:r>
            <a:endParaRPr dirty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dirty="0"/>
              <a:t>2. insert values </a:t>
            </a:r>
            <a:endParaRPr dirty="0" smtClean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dirty="0" smtClean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dirty="0" smtClean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dirty="0" smtClean="0"/>
              <a:t>3</a:t>
            </a:r>
            <a:r>
              <a:rPr dirty="0"/>
              <a:t>. select all </a:t>
            </a:r>
            <a:r>
              <a:rPr lang="en-US" dirty="0" smtClean="0"/>
              <a:t>employees of </a:t>
            </a:r>
            <a:r>
              <a:rPr dirty="0" smtClean="0"/>
              <a:t>“</a:t>
            </a:r>
            <a:r>
              <a:rPr lang="en-US" dirty="0" smtClean="0"/>
              <a:t>Second branch</a:t>
            </a:r>
            <a:r>
              <a:rPr dirty="0" smtClean="0"/>
              <a:t>”</a:t>
            </a:r>
            <a:endParaRPr dirty="0"/>
          </a:p>
          <a:p>
            <a:pPr marL="90487" indent="-90487" algn="l">
              <a:lnSpc>
                <a:spcPct val="90000"/>
              </a:lnSpc>
              <a:spcBef>
                <a:spcPts val="1200"/>
              </a:spcBef>
              <a:buClr>
                <a:srgbClr val="E48312"/>
              </a:buClr>
              <a:buSzPct val="100000"/>
              <a:buFont typeface="Trebuchet MS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dirty="0"/>
              <a:t>4. </a:t>
            </a:r>
            <a:r>
              <a:rPr lang="en-US" dirty="0" smtClean="0"/>
              <a:t>Add 500 to </a:t>
            </a:r>
            <a:r>
              <a:rPr lang="en-US" dirty="0" err="1" smtClean="0"/>
              <a:t>Asma’s</a:t>
            </a:r>
            <a:r>
              <a:rPr lang="en-US" dirty="0" smtClean="0"/>
              <a:t> salary </a:t>
            </a:r>
            <a:endParaRPr dirty="0"/>
          </a:p>
        </p:txBody>
      </p:sp>
      <p:graphicFrame>
        <p:nvGraphicFramePr>
          <p:cNvPr id="55" name="Table 55"/>
          <p:cNvGraphicFramePr/>
          <p:nvPr>
            <p:extLst>
              <p:ext uri="{D42A27DB-BD31-4B8C-83A1-F6EECF244321}">
                <p14:modId xmlns:p14="http://schemas.microsoft.com/office/powerpoint/2010/main" val="272886160"/>
              </p:ext>
            </p:extLst>
          </p:nvPr>
        </p:nvGraphicFramePr>
        <p:xfrm>
          <a:off x="8430085" y="4546119"/>
          <a:ext cx="3927472" cy="10779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29997"/>
                <a:gridCol w="1232945"/>
                <a:gridCol w="896644"/>
                <a:gridCol w="1067886"/>
              </a:tblGrid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Work_hours</a:t>
                      </a:r>
                      <a:endParaRPr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phone</a:t>
                      </a:r>
                      <a:endParaRPr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First</a:t>
                      </a:r>
                      <a:r>
                        <a:rPr lang="en-US" sz="1300" baseline="0" dirty="0" smtClean="0">
                          <a:latin typeface="Calibri"/>
                          <a:ea typeface="Calibri"/>
                          <a:cs typeface="Calibri"/>
                        </a:rPr>
                        <a:t> branch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8am-8pm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(123) 444-5544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</a:tr>
              <a:tr h="359304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Second</a:t>
                      </a:r>
                      <a:r>
                        <a:rPr lang="en-US" sz="1300" baseline="0" dirty="0" smtClean="0">
                          <a:latin typeface="Calibri"/>
                          <a:ea typeface="Calibri"/>
                          <a:cs typeface="Calibri"/>
                        </a:rPr>
                        <a:t> branch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6am-6pm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(567)</a:t>
                      </a:r>
                      <a:r>
                        <a:rPr lang="en-US" sz="1300" baseline="0" dirty="0" smtClean="0">
                          <a:latin typeface="Calibri"/>
                          <a:ea typeface="Calibri"/>
                          <a:cs typeface="Calibri"/>
                        </a:rPr>
                        <a:t> 888-9870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6"/>
          <p:cNvGraphicFramePr/>
          <p:nvPr>
            <p:extLst>
              <p:ext uri="{D42A27DB-BD31-4B8C-83A1-F6EECF244321}">
                <p14:modId xmlns:p14="http://schemas.microsoft.com/office/powerpoint/2010/main" val="1867644374"/>
              </p:ext>
            </p:extLst>
          </p:nvPr>
        </p:nvGraphicFramePr>
        <p:xfrm>
          <a:off x="8166517" y="2253290"/>
          <a:ext cx="4454608" cy="204787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38603"/>
                <a:gridCol w="1211217"/>
                <a:gridCol w="1237503"/>
                <a:gridCol w="876949"/>
                <a:gridCol w="890336"/>
              </a:tblGrid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ID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name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sex</a:t>
                      </a:r>
                      <a:endParaRPr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salary</a:t>
                      </a:r>
                      <a:endParaRPr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</a:rPr>
                        <a:t>BranchID</a:t>
                      </a:r>
                      <a:endParaRPr sz="13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312"/>
                    </a:solidFill>
                  </a:tcPr>
                </a:tc>
              </a:tr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Ahmed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Male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1200</a:t>
                      </a:r>
                      <a:r>
                        <a:rPr lang="en-US" sz="1300" baseline="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>
                      <a:solidFill>
                        <a:srgbClr val="FFFFFF"/>
                      </a:solidFill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8CA"/>
                    </a:solidFill>
                  </a:tcPr>
                </a:tc>
              </a:tr>
              <a:tr h="511571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err="1" smtClean="0">
                          <a:latin typeface="Calibri"/>
                          <a:ea typeface="Calibri"/>
                          <a:cs typeface="Calibri"/>
                        </a:rPr>
                        <a:t>Asma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Female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3000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A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>
                      <a:solidFill>
                        <a:srgbClr val="FFFFFF"/>
                      </a:solidFill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6"/>
                    </a:solidFill>
                  </a:tcPr>
                </a:tc>
              </a:tr>
              <a:tr h="513160"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Ali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Male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lang="en-US" sz="1300" dirty="0" smtClean="0">
                          <a:latin typeface="Calibri"/>
                          <a:ea typeface="Calibri"/>
                          <a:cs typeface="Calibri"/>
                        </a:rPr>
                        <a:t>2300</a:t>
                      </a:r>
                      <a:endParaRPr sz="1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 horzOverflow="overflow">
                    <a:lnL w="11520">
                      <a:solidFill>
                        <a:srgbClr val="FFFFFF"/>
                      </a:solidFill>
                    </a:lnL>
                    <a:lnR w="11520">
                      <a:solidFill>
                        <a:srgbClr val="FFFFFF"/>
                      </a:solidFill>
                    </a:lnR>
                    <a:lnT w="11520">
                      <a:solidFill>
                        <a:srgbClr val="FFFFFF"/>
                      </a:solidFill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  <a:defRPr sz="1800"/>
                      </a:pPr>
                      <a:r>
                        <a:rPr sz="1300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>
                      <a:solidFill>
                        <a:srgbClr val="FFFFFF"/>
                      </a:solidFill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>
                      <a:solidFill>
                        <a:srgbClr val="FFFFFF"/>
                      </a:solidFill>
                    </a:lnB>
                    <a:solidFill>
                      <a:srgbClr val="F5D8C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7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Write a PHP script that displays all branches in your DB as hyperlinks. Once a user clicks on a branch, all its details (including employees who work in the selected branch) should be displayed in another web page. </a:t>
            </a:r>
            <a:endParaRPr lang="en-US" sz="3200" dirty="0"/>
          </a:p>
        </p:txBody>
      </p:sp>
      <p:sp>
        <p:nvSpPr>
          <p:cNvPr id="5" name="Shape 58"/>
          <p:cNvSpPr txBox="1">
            <a:spLocks/>
          </p:cNvSpPr>
          <p:nvPr/>
        </p:nvSpPr>
        <p:spPr>
          <a:xfrm>
            <a:off x="1289467" y="593557"/>
            <a:ext cx="10058401" cy="145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normAutofit/>
          </a:bodyPr>
          <a:lstStyle>
            <a:lvl1pPr marL="0" marR="0" indent="0" algn="l" defTabSz="457200" rtl="0" latinLnBrk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4800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4572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9144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13716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1828800" algn="l" defTabSz="457200" rtl="0" latinLnBrk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hangingPunct="1"/>
            <a:r>
              <a:rPr lang="en-US" dirty="0" smtClean="0"/>
              <a:t>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4794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273</Words>
  <Application>Microsoft Macintosh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Trebuchet MS</vt:lpstr>
      <vt:lpstr>Office</vt:lpstr>
      <vt:lpstr>Php&amp;SQL evaluation</vt:lpstr>
      <vt:lpstr>PowerPoint Presentation</vt:lpstr>
      <vt:lpstr>Database</vt:lpstr>
      <vt:lpstr>PHP</vt:lpstr>
      <vt:lpstr>Result</vt:lpstr>
      <vt:lpstr>Result</vt:lpstr>
      <vt:lpstr>PowerPoint Presentation</vt:lpstr>
      <vt:lpstr>Database</vt:lpstr>
      <vt:lpstr>PowerPoint Presentation</vt:lpstr>
      <vt:lpstr>Display all branches page</vt:lpstr>
      <vt:lpstr>View branch details page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Php&amp;SQL evaluation</dc:title>
  <cp:lastModifiedBy>Nada Alhirabi</cp:lastModifiedBy>
  <cp:revision>5</cp:revision>
  <dcterms:modified xsi:type="dcterms:W3CDTF">2017-04-25T08:23:59Z</dcterms:modified>
</cp:coreProperties>
</file>